
<file path=[Content_Types].xml><?xml version="1.0" encoding="utf-8"?>
<Types xmlns="http://schemas.openxmlformats.org/package/2006/content-types">
  <Default Extension="jpeg" ContentType="image/jpeg"/>
  <Default Extension="JPG" ContentType="image/.jpg"/>
  <Default Extension="vml" ContentType="application/vnd.openxmlformats-officedocument.vmlDrawing"/>
  <Default Extension="bin" ContentType="application/vnd.openxmlformats-officedocument.oleObject"/>
  <Default Extension="wav" ContentType="audio/x-wav"/>
  <Default Extension="png" ContentType="image/png"/>
  <Default Extension="emf" ContentType="image/x-emf"/>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handoutMasterIdLst>
    <p:handoutMasterId r:id="rId35"/>
  </p:handoutMasterIdLst>
  <p:sldIdLst>
    <p:sldId id="266" r:id="rId3"/>
    <p:sldId id="322" r:id="rId4"/>
    <p:sldId id="326" r:id="rId5"/>
    <p:sldId id="323" r:id="rId6"/>
    <p:sldId id="324" r:id="rId7"/>
    <p:sldId id="325" r:id="rId8"/>
    <p:sldId id="328" r:id="rId9"/>
    <p:sldId id="306" r:id="rId10"/>
    <p:sldId id="308" r:id="rId11"/>
    <p:sldId id="309" r:id="rId13"/>
    <p:sldId id="310" r:id="rId14"/>
    <p:sldId id="312" r:id="rId15"/>
    <p:sldId id="313" r:id="rId16"/>
    <p:sldId id="319" r:id="rId17"/>
    <p:sldId id="314" r:id="rId18"/>
    <p:sldId id="315" r:id="rId19"/>
    <p:sldId id="301" r:id="rId20"/>
    <p:sldId id="320" r:id="rId21"/>
    <p:sldId id="337" r:id="rId22"/>
    <p:sldId id="329" r:id="rId23"/>
    <p:sldId id="330" r:id="rId24"/>
    <p:sldId id="303" r:id="rId25"/>
    <p:sldId id="338" r:id="rId26"/>
    <p:sldId id="331" r:id="rId27"/>
    <p:sldId id="332" r:id="rId28"/>
    <p:sldId id="333" r:id="rId29"/>
    <p:sldId id="334" r:id="rId30"/>
    <p:sldId id="335" r:id="rId31"/>
    <p:sldId id="336" r:id="rId32"/>
    <p:sldId id="304" r:id="rId33"/>
    <p:sldId id="307" r:id="rId34"/>
  </p:sldIdLst>
  <p:sldSz cx="9144000" cy="6858000" type="screen4x3"/>
  <p:notesSz cx="6858000" cy="9144000"/>
  <p:defaultTextStyle>
    <a:defPPr>
      <a:defRPr lang="en-US"/>
    </a:defPPr>
    <a:lvl1pPr marL="0" lvl="0" indent="0" algn="l" defTabSz="914400" rtl="0" eaLnBrk="1" fontAlgn="base" latinLnBrk="0" hangingPunct="1">
      <a:lnSpc>
        <a:spcPct val="100000"/>
      </a:lnSpc>
      <a:spcBef>
        <a:spcPct val="0"/>
      </a:spcBef>
      <a:spcAft>
        <a:spcPct val="0"/>
      </a:spcAft>
      <a:buNone/>
      <a:defRPr sz="2400" b="1" i="0" u="none" kern="1200" baseline="0">
        <a:solidFill>
          <a:schemeClr val="tx1"/>
        </a:solidFill>
        <a:latin typeface="Times New Roman" panose="02020603050405020304" pitchFamily="18" charset="0"/>
        <a:ea typeface="+mn-ea"/>
        <a:cs typeface="+mn-cs"/>
      </a:defRPr>
    </a:lvl1pPr>
    <a:lvl2pPr marL="457200" lvl="1" indent="0" algn="l" defTabSz="914400" rtl="0" eaLnBrk="1" fontAlgn="base" latinLnBrk="0" hangingPunct="1">
      <a:lnSpc>
        <a:spcPct val="100000"/>
      </a:lnSpc>
      <a:spcBef>
        <a:spcPct val="0"/>
      </a:spcBef>
      <a:spcAft>
        <a:spcPct val="0"/>
      </a:spcAft>
      <a:buNone/>
      <a:defRPr sz="2400" b="1"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None/>
      <a:defRPr sz="2400" b="1"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None/>
      <a:defRPr sz="2400" b="1"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None/>
      <a:defRPr sz="2400" b="1" i="0" u="none" kern="1200" baseline="0">
        <a:solidFill>
          <a:schemeClr val="tx1"/>
        </a:solidFill>
        <a:latin typeface="Times New Roman" panose="02020603050405020304" pitchFamily="18" charset="0"/>
        <a:ea typeface="+mn-ea"/>
        <a:cs typeface="+mn-cs"/>
      </a:defRPr>
    </a:lvl5pPr>
    <a:lvl6pPr marL="2286000" lvl="5" indent="0" algn="l" defTabSz="914400" rtl="0" eaLnBrk="1" fontAlgn="base" latinLnBrk="0" hangingPunct="1">
      <a:lnSpc>
        <a:spcPct val="100000"/>
      </a:lnSpc>
      <a:spcBef>
        <a:spcPct val="0"/>
      </a:spcBef>
      <a:spcAft>
        <a:spcPct val="0"/>
      </a:spcAft>
      <a:buNone/>
      <a:defRPr sz="2400" b="1" i="0" u="none" kern="1200" baseline="0">
        <a:solidFill>
          <a:schemeClr val="tx1"/>
        </a:solidFill>
        <a:latin typeface="Times New Roman" panose="02020603050405020304" pitchFamily="18" charset="0"/>
        <a:ea typeface="+mn-ea"/>
        <a:cs typeface="+mn-cs"/>
      </a:defRPr>
    </a:lvl6pPr>
    <a:lvl7pPr marL="2743200" lvl="6" indent="0" algn="l" defTabSz="914400" rtl="0" eaLnBrk="1" fontAlgn="base" latinLnBrk="0" hangingPunct="1">
      <a:lnSpc>
        <a:spcPct val="100000"/>
      </a:lnSpc>
      <a:spcBef>
        <a:spcPct val="0"/>
      </a:spcBef>
      <a:spcAft>
        <a:spcPct val="0"/>
      </a:spcAft>
      <a:buNone/>
      <a:defRPr sz="2400" b="1" i="0" u="none" kern="1200" baseline="0">
        <a:solidFill>
          <a:schemeClr val="tx1"/>
        </a:solidFill>
        <a:latin typeface="Times New Roman" panose="02020603050405020304" pitchFamily="18" charset="0"/>
        <a:ea typeface="+mn-ea"/>
        <a:cs typeface="+mn-cs"/>
      </a:defRPr>
    </a:lvl7pPr>
    <a:lvl8pPr marL="3200400" lvl="7" indent="0" algn="l" defTabSz="914400" rtl="0" eaLnBrk="1" fontAlgn="base" latinLnBrk="0" hangingPunct="1">
      <a:lnSpc>
        <a:spcPct val="100000"/>
      </a:lnSpc>
      <a:spcBef>
        <a:spcPct val="0"/>
      </a:spcBef>
      <a:spcAft>
        <a:spcPct val="0"/>
      </a:spcAft>
      <a:buNone/>
      <a:defRPr sz="2400" b="1" i="0" u="none" kern="1200" baseline="0">
        <a:solidFill>
          <a:schemeClr val="tx1"/>
        </a:solidFill>
        <a:latin typeface="Times New Roman" panose="02020603050405020304" pitchFamily="18" charset="0"/>
        <a:ea typeface="+mn-ea"/>
        <a:cs typeface="+mn-cs"/>
      </a:defRPr>
    </a:lvl8pPr>
    <a:lvl9pPr marL="3657600" lvl="8" indent="0" algn="l" defTabSz="914400" rtl="0" eaLnBrk="1" fontAlgn="base" latinLnBrk="0" hangingPunct="1">
      <a:lnSpc>
        <a:spcPct val="100000"/>
      </a:lnSpc>
      <a:spcBef>
        <a:spcPct val="0"/>
      </a:spcBef>
      <a:spcAft>
        <a:spcPct val="0"/>
      </a:spcAft>
      <a:buNone/>
      <a:defRPr sz="2400" b="1" i="0" u="none" kern="1200" baseline="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FFCC"/>
    <a:srgbClr val="FFFF99"/>
    <a:srgbClr val="11053B"/>
    <a:srgbClr val="000066"/>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94660"/>
  </p:normalViewPr>
  <p:slideViewPr>
    <p:cSldViewPr showGuides="1">
      <p:cViewPr varScale="1">
        <p:scale>
          <a:sx n="69" d="100"/>
          <a:sy n="69" d="100"/>
        </p:scale>
        <p:origin x="-7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66" d="100"/>
        <a:sy n="66" d="100"/>
      </p:scale>
      <p:origin x="0" y="2574"/>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8" Type="http://schemas.openxmlformats.org/officeDocument/2006/relationships/tableStyles" Target="tableStyles.xml"/><Relationship Id="rId37" Type="http://schemas.openxmlformats.org/officeDocument/2006/relationships/viewProps" Target="viewProps.xml"/><Relationship Id="rId36" Type="http://schemas.openxmlformats.org/officeDocument/2006/relationships/presProps" Target="presProps.xml"/><Relationship Id="rId35" Type="http://schemas.openxmlformats.org/officeDocument/2006/relationships/handoutMaster" Target="handoutMasters/handoutMaster1.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notesMaster" Target="notesMasters/notesMaster1.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78850" name="Header Placeholder 78849"/>
          <p:cNvSpPr>
            <a:spLocks noGrp="1"/>
          </p:cNvSpPr>
          <p:nvPr>
            <p:ph type="hdr" sz="quarter"/>
          </p:nvPr>
        </p:nvSpPr>
        <p:spPr>
          <a:xfrm>
            <a:off x="0" y="0"/>
            <a:ext cx="2971800" cy="457200"/>
          </a:xfrm>
          <a:prstGeom prst="rect">
            <a:avLst/>
          </a:prstGeom>
          <a:noFill/>
          <a:ln w="9525">
            <a:noFill/>
          </a:ln>
        </p:spPr>
        <p:txBody>
          <a:bodyPr/>
          <a:p>
            <a:pPr lvl="0"/>
            <a:endParaRPr lang="en-US" sz="1200" b="0">
              <a:latin typeface="Times New Roman" panose="02020603050405020304" pitchFamily="18" charset="0"/>
            </a:endParaRPr>
          </a:p>
        </p:txBody>
      </p:sp>
      <p:sp>
        <p:nvSpPr>
          <p:cNvPr id="78851" name="Date Placeholder 78850"/>
          <p:cNvSpPr>
            <a:spLocks noGrp="1"/>
          </p:cNvSpPr>
          <p:nvPr>
            <p:ph type="dt" sz="quarter" idx="1"/>
          </p:nvPr>
        </p:nvSpPr>
        <p:spPr>
          <a:xfrm>
            <a:off x="3886200" y="0"/>
            <a:ext cx="2971800" cy="457200"/>
          </a:xfrm>
          <a:prstGeom prst="rect">
            <a:avLst/>
          </a:prstGeom>
          <a:noFill/>
          <a:ln w="9525">
            <a:noFill/>
          </a:ln>
        </p:spPr>
        <p:txBody>
          <a:bodyPr/>
          <a:p>
            <a:pPr lvl="0" algn="r"/>
            <a:endParaRPr lang="en-US" sz="1200" b="0">
              <a:latin typeface="Times New Roman" panose="02020603050405020304" pitchFamily="18" charset="0"/>
            </a:endParaRPr>
          </a:p>
        </p:txBody>
      </p:sp>
      <p:sp>
        <p:nvSpPr>
          <p:cNvPr id="78852" name="Footer Placeholder 78851"/>
          <p:cNvSpPr>
            <a:spLocks noGrp="1"/>
          </p:cNvSpPr>
          <p:nvPr>
            <p:ph type="ftr" sz="quarter" idx="2"/>
          </p:nvPr>
        </p:nvSpPr>
        <p:spPr>
          <a:xfrm>
            <a:off x="0" y="8686800"/>
            <a:ext cx="2971800" cy="457200"/>
          </a:xfrm>
          <a:prstGeom prst="rect">
            <a:avLst/>
          </a:prstGeom>
          <a:noFill/>
          <a:ln w="9525">
            <a:noFill/>
          </a:ln>
        </p:spPr>
        <p:txBody>
          <a:bodyPr anchor="b" anchorCtr="0"/>
          <a:p>
            <a:pPr lvl="0"/>
            <a:endParaRPr lang="en-US" sz="1200" b="0">
              <a:latin typeface="Times New Roman" panose="02020603050405020304" pitchFamily="18" charset="0"/>
            </a:endParaRPr>
          </a:p>
        </p:txBody>
      </p:sp>
      <p:sp>
        <p:nvSpPr>
          <p:cNvPr id="78853" name="Slide Number Placeholder 78852"/>
          <p:cNvSpPr>
            <a:spLocks noGrp="1"/>
          </p:cNvSpPr>
          <p:nvPr>
            <p:ph type="sldNum" sz="quarter" idx="3"/>
          </p:nvPr>
        </p:nvSpPr>
        <p:spPr>
          <a:xfrm>
            <a:off x="3886200" y="8686800"/>
            <a:ext cx="2971800" cy="457200"/>
          </a:xfrm>
          <a:prstGeom prst="rect">
            <a:avLst/>
          </a:prstGeom>
          <a:noFill/>
          <a:ln w="9525">
            <a:noFill/>
          </a:ln>
        </p:spPr>
        <p:txBody>
          <a:bodyPr anchor="b" anchorCtr="0"/>
          <a:p>
            <a:pPr lvl="0" algn="r"/>
            <a:fld id="{9A0DB2DC-4C9A-4742-B13C-FB6460FD3503}" type="slidenum">
              <a:rPr lang="en-US" sz="1200" b="0">
                <a:latin typeface="Times New Roman" panose="02020603050405020304" pitchFamily="18" charset="0"/>
              </a:rPr>
            </a:fld>
            <a:endParaRPr lang="en-US" sz="1200" b="0">
              <a:latin typeface="Times New Roman" panose="02020603050405020304" pitchFamily="18" charset="0"/>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72706" name="Header Placeholder 72705"/>
          <p:cNvSpPr>
            <a:spLocks noGrp="1"/>
          </p:cNvSpPr>
          <p:nvPr>
            <p:ph type="hdr" sz="quarter"/>
          </p:nvPr>
        </p:nvSpPr>
        <p:spPr>
          <a:xfrm>
            <a:off x="0" y="0"/>
            <a:ext cx="2971800" cy="457200"/>
          </a:xfrm>
          <a:prstGeom prst="rect">
            <a:avLst/>
          </a:prstGeom>
          <a:noFill/>
          <a:ln w="9525">
            <a:noFill/>
          </a:ln>
        </p:spPr>
        <p:txBody>
          <a:bodyPr/>
          <a:p>
            <a:pPr lvl="0"/>
            <a:endParaRPr lang="en-US" sz="1200" b="0" dirty="0">
              <a:latin typeface="Times New Roman" panose="02020603050405020304" pitchFamily="18" charset="0"/>
            </a:endParaRPr>
          </a:p>
        </p:txBody>
      </p:sp>
      <p:sp>
        <p:nvSpPr>
          <p:cNvPr id="72707" name="Date Placeholder 72706"/>
          <p:cNvSpPr>
            <a:spLocks noGrp="1"/>
          </p:cNvSpPr>
          <p:nvPr>
            <p:ph type="dt" idx="1"/>
          </p:nvPr>
        </p:nvSpPr>
        <p:spPr>
          <a:xfrm>
            <a:off x="3886200" y="0"/>
            <a:ext cx="2971800" cy="457200"/>
          </a:xfrm>
          <a:prstGeom prst="rect">
            <a:avLst/>
          </a:prstGeom>
          <a:noFill/>
          <a:ln w="9525">
            <a:noFill/>
          </a:ln>
        </p:spPr>
        <p:txBody>
          <a:bodyPr/>
          <a:p>
            <a:pPr lvl="0" algn="r"/>
            <a:endParaRPr lang="en-US" sz="1200" b="0" dirty="0">
              <a:latin typeface="Times New Roman" panose="02020603050405020304" pitchFamily="18" charset="0"/>
            </a:endParaRPr>
          </a:p>
        </p:txBody>
      </p:sp>
      <p:sp>
        <p:nvSpPr>
          <p:cNvPr id="72708" name="Slide Image Placeholder 72707"/>
          <p:cNvSpPr>
            <a:spLocks noTextEdit="1"/>
          </p:cNvSpPr>
          <p:nvPr>
            <p:ph type="sldImg" idx="2"/>
          </p:nvPr>
        </p:nvSpPr>
        <p:spPr>
          <a:xfrm>
            <a:off x="1143000" y="685800"/>
            <a:ext cx="4572000" cy="3429000"/>
          </a:xfrm>
          <a:prstGeom prst="rect">
            <a:avLst/>
          </a:prstGeom>
          <a:ln w="9525" cap="flat" cmpd="sng">
            <a:solidFill>
              <a:srgbClr val="000000"/>
            </a:solidFill>
            <a:prstDash val="solid"/>
            <a:miter/>
            <a:headEnd type="none" w="med" len="med"/>
            <a:tailEnd type="none" w="med" len="med"/>
          </a:ln>
        </p:spPr>
      </p:sp>
      <p:sp>
        <p:nvSpPr>
          <p:cNvPr id="72709" name="Text Placeholder 72708"/>
          <p:cNvSpPr>
            <a:spLocks noGrp="1"/>
          </p:cNvSpPr>
          <p:nvPr>
            <p:ph type="body" sz="quarter" idx="3"/>
          </p:nvPr>
        </p:nvSpPr>
        <p:spPr>
          <a:xfrm>
            <a:off x="914400" y="4343400"/>
            <a:ext cx="5029200" cy="4114800"/>
          </a:xfrm>
          <a:prstGeom prst="rect">
            <a:avLst/>
          </a:prstGeom>
          <a:noFill/>
          <a:ln w="9525">
            <a:noFill/>
          </a:ln>
        </p:spPr>
        <p:txBody>
          <a:bodyPr/>
          <a:p>
            <a:pPr lvl="0"/>
            <a:r>
              <a:rPr dirty="0"/>
              <a:t>Click to edit Master text styles</a:t>
            </a:r>
            <a:endParaRPr dirty="0"/>
          </a:p>
          <a:p>
            <a:pPr lvl="1"/>
            <a:r>
              <a:rPr dirty="0"/>
              <a:t>Second level</a:t>
            </a:r>
            <a:endParaRPr dirty="0"/>
          </a:p>
          <a:p>
            <a:pPr lvl="2"/>
            <a:r>
              <a:rPr dirty="0"/>
              <a:t>Third level</a:t>
            </a:r>
            <a:endParaRPr dirty="0"/>
          </a:p>
          <a:p>
            <a:pPr lvl="3"/>
            <a:r>
              <a:rPr dirty="0"/>
              <a:t>Fourth level</a:t>
            </a:r>
            <a:endParaRPr dirty="0"/>
          </a:p>
          <a:p>
            <a:pPr lvl="4"/>
            <a:r>
              <a:rPr dirty="0"/>
              <a:t>Fifth level</a:t>
            </a:r>
            <a:endParaRPr dirty="0"/>
          </a:p>
        </p:txBody>
      </p:sp>
      <p:sp>
        <p:nvSpPr>
          <p:cNvPr id="72710" name="Footer Placeholder 72709"/>
          <p:cNvSpPr>
            <a:spLocks noGrp="1"/>
          </p:cNvSpPr>
          <p:nvPr>
            <p:ph type="ftr" sz="quarter" idx="4"/>
          </p:nvPr>
        </p:nvSpPr>
        <p:spPr>
          <a:xfrm>
            <a:off x="0" y="8686800"/>
            <a:ext cx="2971800" cy="457200"/>
          </a:xfrm>
          <a:prstGeom prst="rect">
            <a:avLst/>
          </a:prstGeom>
          <a:noFill/>
          <a:ln w="9525">
            <a:noFill/>
          </a:ln>
        </p:spPr>
        <p:txBody>
          <a:bodyPr anchor="b" anchorCtr="0"/>
          <a:p>
            <a:pPr lvl="0"/>
            <a:endParaRPr lang="en-US" sz="1200" b="0" dirty="0">
              <a:latin typeface="Times New Roman" panose="02020603050405020304" pitchFamily="18" charset="0"/>
            </a:endParaRPr>
          </a:p>
        </p:txBody>
      </p:sp>
      <p:sp>
        <p:nvSpPr>
          <p:cNvPr id="72711" name="Slide Number Placeholder 72710"/>
          <p:cNvSpPr>
            <a:spLocks noGrp="1"/>
          </p:cNvSpPr>
          <p:nvPr>
            <p:ph type="sldNum" sz="quarter" idx="5"/>
          </p:nvPr>
        </p:nvSpPr>
        <p:spPr>
          <a:xfrm>
            <a:off x="3886200" y="8686800"/>
            <a:ext cx="2971800" cy="457200"/>
          </a:xfrm>
          <a:prstGeom prst="rect">
            <a:avLst/>
          </a:prstGeom>
          <a:noFill/>
          <a:ln w="9525">
            <a:noFill/>
          </a:ln>
        </p:spPr>
        <p:txBody>
          <a:bodyPr anchor="b" anchorCtr="0"/>
          <a:p>
            <a:pPr lvl="0" algn="r"/>
            <a:fld id="{9A0DB2DC-4C9A-4742-B13C-FB6460FD3503}" type="slidenum">
              <a:rPr lang="en-US" sz="1200" b="0" dirty="0">
                <a:latin typeface="Times New Roman" panose="02020603050405020304" pitchFamily="18" charset="0"/>
              </a:rPr>
            </a:fld>
            <a:endParaRPr lang="en-US" sz="1200" b="0" dirty="0">
              <a:latin typeface="Times New Roman" panose="02020603050405020304" pitchFamily="18" charset="0"/>
            </a:endParaRPr>
          </a:p>
        </p:txBody>
      </p:sp>
    </p:spTree>
  </p:cSld>
  <p:clrMap bg1="lt1" tx1="dk1" bg2="lt2" tx2="dk2" accent1="accent1" accent2="accent2" accent3="accent3" accent4="accent4" accent5="accent5" accent6="accent6" hlink="hlink" folHlink="folHlink"/>
  <p:hf hdr="0" ftr="0" dt="0"/>
  <p:notesStyle>
    <a:lvl1pPr marL="0" lvl="0" indent="0" algn="l" defTabSz="914400" rtl="0" eaLnBrk="0" fontAlgn="base" latinLnBrk="0" hangingPunct="0">
      <a:lnSpc>
        <a:spcPct val="100000"/>
      </a:lnSpc>
      <a:spcBef>
        <a:spcPct val="30000"/>
      </a:spcBef>
      <a:spcAft>
        <a:spcPct val="0"/>
      </a:spcAft>
      <a:buNone/>
      <a:defRPr sz="1200" b="0" i="0" u="none" kern="1200" baseline="0">
        <a:solidFill>
          <a:schemeClr val="tx1"/>
        </a:solidFill>
        <a:latin typeface="Arial Narrow" panose="020B0606020202030204" pitchFamily="34" charset="0"/>
      </a:defRPr>
    </a:lvl1pPr>
    <a:lvl2pPr marL="457200" lvl="1" indent="0" algn="l" defTabSz="914400" rtl="0" eaLnBrk="0" fontAlgn="base" latinLnBrk="0" hangingPunct="0">
      <a:lnSpc>
        <a:spcPct val="100000"/>
      </a:lnSpc>
      <a:spcBef>
        <a:spcPct val="30000"/>
      </a:spcBef>
      <a:spcAft>
        <a:spcPct val="0"/>
      </a:spcAft>
      <a:buNone/>
      <a:defRPr sz="1200" b="0" i="0" u="none" kern="1200" baseline="0">
        <a:solidFill>
          <a:schemeClr val="tx1"/>
        </a:solidFill>
        <a:latin typeface="Arial Narrow" panose="020B0606020202030204" pitchFamily="34" charset="0"/>
      </a:defRPr>
    </a:lvl2pPr>
    <a:lvl3pPr marL="914400" lvl="2" indent="0" algn="l" defTabSz="914400" rtl="0" eaLnBrk="0" fontAlgn="base" latinLnBrk="0" hangingPunct="0">
      <a:lnSpc>
        <a:spcPct val="100000"/>
      </a:lnSpc>
      <a:spcBef>
        <a:spcPct val="30000"/>
      </a:spcBef>
      <a:spcAft>
        <a:spcPct val="0"/>
      </a:spcAft>
      <a:buNone/>
      <a:defRPr sz="1200" b="0" i="0" u="none" kern="1200" baseline="0">
        <a:solidFill>
          <a:schemeClr val="tx1"/>
        </a:solidFill>
        <a:latin typeface="Arial Narrow" panose="020B0606020202030204" pitchFamily="34" charset="0"/>
      </a:defRPr>
    </a:lvl3pPr>
    <a:lvl4pPr marL="1371600" lvl="3" indent="0" algn="l" defTabSz="914400" rtl="0" eaLnBrk="0" fontAlgn="base" latinLnBrk="0" hangingPunct="0">
      <a:lnSpc>
        <a:spcPct val="100000"/>
      </a:lnSpc>
      <a:spcBef>
        <a:spcPct val="30000"/>
      </a:spcBef>
      <a:spcAft>
        <a:spcPct val="0"/>
      </a:spcAft>
      <a:buNone/>
      <a:defRPr sz="1200" b="0" i="0" u="none" kern="1200" baseline="0">
        <a:solidFill>
          <a:schemeClr val="tx1"/>
        </a:solidFill>
        <a:latin typeface="Arial Narrow" panose="020B0606020202030204" pitchFamily="34" charset="0"/>
      </a:defRPr>
    </a:lvl4pPr>
    <a:lvl5pPr marL="1828800" lvl="4" indent="0" algn="l" defTabSz="914400" rtl="0" eaLnBrk="0" fontAlgn="base" latinLnBrk="0" hangingPunct="0">
      <a:lnSpc>
        <a:spcPct val="100000"/>
      </a:lnSpc>
      <a:spcBef>
        <a:spcPct val="30000"/>
      </a:spcBef>
      <a:spcAft>
        <a:spcPct val="0"/>
      </a:spcAft>
      <a:buNone/>
      <a:defRPr sz="1200" b="0" i="0" u="none" kern="1200" baseline="0">
        <a:solidFill>
          <a:schemeClr val="tx1"/>
        </a:solidFill>
        <a:latin typeface="Arial Narrow" panose="020B0606020202030204" pitchFamily="34" charset="0"/>
      </a:defRPr>
    </a:lvl5pPr>
    <a:lvl6pPr marL="2286000" lvl="5" indent="0" algn="l" defTabSz="914400" rtl="0" eaLnBrk="0" fontAlgn="base" latinLnBrk="0" hangingPunct="0">
      <a:lnSpc>
        <a:spcPct val="100000"/>
      </a:lnSpc>
      <a:spcBef>
        <a:spcPct val="30000"/>
      </a:spcBef>
      <a:spcAft>
        <a:spcPct val="0"/>
      </a:spcAft>
      <a:buNone/>
      <a:defRPr sz="1200" b="0" i="0" u="none" kern="1200" baseline="0">
        <a:solidFill>
          <a:schemeClr val="tx1"/>
        </a:solidFill>
        <a:latin typeface="Arial Narrow" panose="020B0606020202030204" pitchFamily="34" charset="0"/>
      </a:defRPr>
    </a:lvl6pPr>
    <a:lvl7pPr marL="2743200" lvl="6" indent="0" algn="l" defTabSz="914400" rtl="0" eaLnBrk="0" fontAlgn="base" latinLnBrk="0" hangingPunct="0">
      <a:lnSpc>
        <a:spcPct val="100000"/>
      </a:lnSpc>
      <a:spcBef>
        <a:spcPct val="30000"/>
      </a:spcBef>
      <a:spcAft>
        <a:spcPct val="0"/>
      </a:spcAft>
      <a:buNone/>
      <a:defRPr sz="1200" b="0" i="0" u="none" kern="1200" baseline="0">
        <a:solidFill>
          <a:schemeClr val="tx1"/>
        </a:solidFill>
        <a:latin typeface="Arial Narrow" panose="020B0606020202030204" pitchFamily="34" charset="0"/>
      </a:defRPr>
    </a:lvl7pPr>
    <a:lvl8pPr marL="3200400" lvl="7" indent="0" algn="l" defTabSz="914400" rtl="0" eaLnBrk="0" fontAlgn="base" latinLnBrk="0" hangingPunct="0">
      <a:lnSpc>
        <a:spcPct val="100000"/>
      </a:lnSpc>
      <a:spcBef>
        <a:spcPct val="30000"/>
      </a:spcBef>
      <a:spcAft>
        <a:spcPct val="0"/>
      </a:spcAft>
      <a:buNone/>
      <a:defRPr sz="1200" b="0" i="0" u="none" kern="1200" baseline="0">
        <a:solidFill>
          <a:schemeClr val="tx1"/>
        </a:solidFill>
        <a:latin typeface="Arial Narrow" panose="020B0606020202030204" pitchFamily="34" charset="0"/>
      </a:defRPr>
    </a:lvl8pPr>
    <a:lvl9pPr marL="3657600" lvl="8" indent="0" algn="l" defTabSz="914400" rtl="0" eaLnBrk="0" fontAlgn="base" latinLnBrk="0" hangingPunct="0">
      <a:lnSpc>
        <a:spcPct val="100000"/>
      </a:lnSpc>
      <a:spcBef>
        <a:spcPct val="30000"/>
      </a:spcBef>
      <a:spcAft>
        <a:spcPct val="0"/>
      </a:spcAft>
      <a:buNone/>
      <a:defRPr sz="1200" b="0" i="0" u="none" kern="1200" baseline="0">
        <a:solidFill>
          <a:schemeClr val="tx1"/>
        </a:solidFill>
        <a:latin typeface="Arial Narrow" panose="020B0606020202030204" pitchFamily="34" charset="0"/>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Number Placeholder 1"/>
          <p:cNvSpPr/>
          <p:nvPr>
            <p:ph type="sldNum" sz="quarter" idx="2"/>
          </p:nvPr>
        </p:nvSpPr>
        <p:spPr/>
        <p:txBody>
          <a:bodyPr/>
          <a:p>
            <a:pPr lvl="0" algn="r"/>
            <a:fld id="{9A0DB2DC-4C9A-4742-B13C-FB6460FD3503}" type="slidenum">
              <a:rPr lang="en-US" sz="1200" b="0" dirty="0">
                <a:latin typeface="Times New Roman" panose="02020603050405020304" pitchFamily="18" charset="0"/>
              </a:rPr>
            </a:fld>
            <a:endParaRPr lang="en-US" sz="1200" b="0" dirty="0">
              <a:latin typeface="Times New Roman" panose="02020603050405020304" pitchFamily="18" charset="0"/>
            </a:endParaRPr>
          </a:p>
        </p:txBody>
      </p:sp>
      <p:sp>
        <p:nvSpPr>
          <p:cNvPr id="169986" name="Slide Image Placeholder 169985"/>
          <p:cNvSpPr>
            <a:spLocks noTextEdit="1"/>
          </p:cNvSpPr>
          <p:nvPr>
            <p:ph type="sldImg"/>
          </p:nvPr>
        </p:nvSpPr>
        <p:spPr>
          <a:xfrm>
            <a:off x="1143000" y="685800"/>
            <a:ext cx="4572000" cy="3429000"/>
          </a:xfrm>
          <a:solidFill>
            <a:srgbClr val="FFFFFF"/>
          </a:solidFill>
          <a:ln w="9525" cap="flat" cmpd="sng">
            <a:solidFill>
              <a:srgbClr val="000000"/>
            </a:solidFill>
            <a:prstDash val="solid"/>
            <a:headEnd type="none" w="med" len="med"/>
            <a:tailEnd type="none" w="med" len="med"/>
          </a:ln>
        </p:spPr>
      </p:sp>
      <p:sp>
        <p:nvSpPr>
          <p:cNvPr id="169987" name="Text Placeholder 169986"/>
          <p:cNvSpPr/>
          <p:nvPr>
            <p:ph type="body" idx="1"/>
          </p:nvPr>
        </p:nvSpPr>
        <p:spPr>
          <a:xfrm>
            <a:off x="914400" y="4343400"/>
            <a:ext cx="5029200" cy="4114800"/>
          </a:xfrm>
          <a:solidFill>
            <a:srgbClr val="FFFFFF"/>
          </a:solidFill>
          <a:ln w="9525" cap="flat" cmpd="sng">
            <a:solidFill>
              <a:srgbClr val="000000"/>
            </a:solidFill>
            <a:prstDash val="solid"/>
            <a:headEnd type="none" w="med" len="med"/>
            <a:tailEnd type="none" w="med" len="med"/>
          </a:ln>
        </p:spPr>
        <p:txBody>
          <a:bodyPr/>
          <a:p>
            <a:pPr lvl="0"/>
            <a:r>
              <a:t>IT developments such as Internet, e-commerce, and knowledge management render strategic alignment critical, and the CIO is now often involved in business strategy discussions.</a:t>
            </a:r>
          </a:p>
          <a:p>
            <a:pPr lvl="0"/>
            <a:r>
              <a:t>In today’s fast-paced global business environment, IT managers must shift their thinking that IT strategies are created every few years.</a:t>
            </a:r>
          </a:p>
          <a:p>
            <a:pPr lvl="0"/>
            <a:r>
              <a:t>In this new arena, strategy must be reviewed on an on-going basis rather than as a one-time exercise. This more dynamic view of IT strategy calls for more effective processes and mechanisms to identify, review, select, and manage IT projects.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Number Placeholder 1"/>
          <p:cNvSpPr/>
          <p:nvPr>
            <p:ph type="sldNum" sz="quarter" idx="2"/>
          </p:nvPr>
        </p:nvSpPr>
        <p:spPr/>
        <p:txBody>
          <a:bodyPr/>
          <a:p>
            <a:pPr lvl="0" algn="r"/>
            <a:fld id="{9A0DB2DC-4C9A-4742-B13C-FB6460FD3503}" type="slidenum">
              <a:rPr lang="en-US" sz="1200" b="0" dirty="0">
                <a:latin typeface="Times New Roman" panose="02020603050405020304" pitchFamily="18" charset="0"/>
              </a:rPr>
            </a:fld>
            <a:endParaRPr lang="en-US" sz="1200" b="0" dirty="0">
              <a:latin typeface="Times New Roman" panose="02020603050405020304" pitchFamily="18" charset="0"/>
            </a:endParaRPr>
          </a:p>
        </p:txBody>
      </p:sp>
      <p:sp>
        <p:nvSpPr>
          <p:cNvPr id="172034" name="Slide Image Placeholder 172033"/>
          <p:cNvSpPr>
            <a:spLocks noTextEdit="1"/>
          </p:cNvSpPr>
          <p:nvPr>
            <p:ph type="sldImg"/>
          </p:nvPr>
        </p:nvSpPr>
        <p:spPr>
          <a:xfrm>
            <a:off x="1143000" y="685800"/>
            <a:ext cx="4572000" cy="3429000"/>
          </a:xfrm>
          <a:solidFill>
            <a:srgbClr val="FFFFFF"/>
          </a:solidFill>
          <a:ln w="9525" cap="flat" cmpd="sng">
            <a:solidFill>
              <a:srgbClr val="000000"/>
            </a:solidFill>
            <a:prstDash val="solid"/>
            <a:headEnd type="none" w="med" len="med"/>
            <a:tailEnd type="none" w="med" len="med"/>
          </a:ln>
        </p:spPr>
      </p:sp>
      <p:sp>
        <p:nvSpPr>
          <p:cNvPr id="172035" name="Text Placeholder 172034"/>
          <p:cNvSpPr/>
          <p:nvPr>
            <p:ph type="body" idx="1"/>
          </p:nvPr>
        </p:nvSpPr>
        <p:spPr>
          <a:xfrm>
            <a:off x="914400" y="4343400"/>
            <a:ext cx="5029200" cy="4114800"/>
          </a:xfrm>
          <a:solidFill>
            <a:srgbClr val="FFFFFF"/>
          </a:solidFill>
          <a:ln w="9525" cap="flat" cmpd="sng">
            <a:solidFill>
              <a:srgbClr val="000000"/>
            </a:solidFill>
            <a:prstDash val="solid"/>
            <a:headEnd type="none" w="med" len="med"/>
            <a:tailEnd type="none" w="med" len="med"/>
          </a:ln>
        </p:spPr>
        <p:txBody>
          <a:bodyPr/>
          <a:p>
            <a:pPr lvl="0"/>
            <a:r>
              <a:t>Research and interviews confirm that there are many common issues and challenges facing IT managers during IT strategic alignment. </a:t>
            </a:r>
          </a:p>
          <a:p>
            <a:pPr lvl="0"/>
            <a:r>
              <a:t>These are top five challenges voiced by the CIOs, academics, and consultants.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Number Placeholder 1"/>
          <p:cNvSpPr/>
          <p:nvPr>
            <p:ph type="sldNum" sz="quarter" idx="2"/>
          </p:nvPr>
        </p:nvSpPr>
        <p:spPr/>
        <p:txBody>
          <a:bodyPr/>
          <a:p>
            <a:pPr lvl="0" algn="r"/>
            <a:fld id="{9A0DB2DC-4C9A-4742-B13C-FB6460FD3503}" type="slidenum">
              <a:rPr lang="en-US" sz="1200" b="0" dirty="0">
                <a:latin typeface="Times New Roman" panose="02020603050405020304" pitchFamily="18" charset="0"/>
              </a:rPr>
            </a:fld>
            <a:endParaRPr lang="en-US" sz="1200" b="0" dirty="0">
              <a:latin typeface="Times New Roman" panose="02020603050405020304" pitchFamily="18" charset="0"/>
            </a:endParaRPr>
          </a:p>
        </p:txBody>
      </p:sp>
      <p:sp>
        <p:nvSpPr>
          <p:cNvPr id="176130" name="Slide Image Placeholder 176129"/>
          <p:cNvSpPr>
            <a:spLocks noTextEdit="1"/>
          </p:cNvSpPr>
          <p:nvPr>
            <p:ph type="sldImg"/>
          </p:nvPr>
        </p:nvSpPr>
        <p:spPr>
          <a:xfrm>
            <a:off x="1143000" y="685800"/>
            <a:ext cx="4572000" cy="3429000"/>
          </a:xfrm>
          <a:solidFill>
            <a:srgbClr val="FFFFFF"/>
          </a:solidFill>
          <a:ln w="9525" cap="flat" cmpd="sng">
            <a:solidFill>
              <a:srgbClr val="000000"/>
            </a:solidFill>
            <a:prstDash val="solid"/>
            <a:headEnd type="none" w="med" len="med"/>
            <a:tailEnd type="none" w="med" len="med"/>
          </a:ln>
        </p:spPr>
      </p:sp>
      <p:sp>
        <p:nvSpPr>
          <p:cNvPr id="176131" name="Text Placeholder 176130"/>
          <p:cNvSpPr/>
          <p:nvPr>
            <p:ph type="body" idx="1"/>
          </p:nvPr>
        </p:nvSpPr>
        <p:spPr>
          <a:xfrm>
            <a:off x="914400" y="4343400"/>
            <a:ext cx="5029200" cy="4114800"/>
          </a:xfrm>
          <a:solidFill>
            <a:srgbClr val="FFFFFF"/>
          </a:solidFill>
          <a:ln w="9525" cap="flat" cmpd="sng">
            <a:solidFill>
              <a:srgbClr val="000000"/>
            </a:solidFill>
            <a:prstDash val="solid"/>
            <a:headEnd type="none" w="med" len="med"/>
            <a:tailEnd type="none" w="med" len="med"/>
          </a:ln>
        </p:spPr>
        <p:txBody>
          <a:bodyPr/>
          <a:p>
            <a:pPr lvl="0"/>
            <a:r>
              <a:t>Through Understanding Business Strategy, business strategies can dictate the need for new information, systems, or other IT capabilities. </a:t>
            </a:r>
          </a:p>
          <a:p>
            <a:pPr lvl="1">
              <a:buChar char="•"/>
            </a:pPr>
            <a:r>
              <a:t>This activity does not mean questioning the company’s strategic direction or aims, or even refocusing it on newly perceived opportunities. </a:t>
            </a:r>
          </a:p>
          <a:p>
            <a:pPr lvl="1">
              <a:buChar char="•"/>
            </a:pPr>
            <a:r>
              <a:t>Nor is the purpose of understanding business strategy to re-create a set of business strategy documents.</a:t>
            </a:r>
          </a:p>
          <a:p>
            <a:pPr lvl="1">
              <a:buChar char="•"/>
            </a:pPr>
          </a:p>
          <a:p>
            <a:pPr lvl="0"/>
            <a:r>
              <a:t>During Understanding Business Strategy, IT managers work with their business counterparts to understand business drivers, objectives, and goals and to identify the IT capabilities needed to support the realization of these business strategies. </a:t>
            </a:r>
          </a:p>
          <a:p>
            <a:pPr lvl="0"/>
          </a:p>
          <a:p>
            <a:pPr lvl="1"/>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Number Placeholder 1"/>
          <p:cNvSpPr/>
          <p:nvPr>
            <p:ph type="sldNum" sz="quarter" idx="2"/>
          </p:nvPr>
        </p:nvSpPr>
        <p:spPr/>
        <p:txBody>
          <a:bodyPr/>
          <a:p>
            <a:pPr lvl="0" algn="r"/>
            <a:fld id="{9A0DB2DC-4C9A-4742-B13C-FB6460FD3503}" type="slidenum">
              <a:rPr lang="en-US" sz="1200" b="0" dirty="0">
                <a:latin typeface="Times New Roman" panose="02020603050405020304" pitchFamily="18" charset="0"/>
              </a:rPr>
            </a:fld>
            <a:endParaRPr lang="en-US" sz="1200" b="0" dirty="0">
              <a:latin typeface="Times New Roman" panose="02020603050405020304" pitchFamily="18" charset="0"/>
            </a:endParaRPr>
          </a:p>
        </p:txBody>
      </p:sp>
      <p:sp>
        <p:nvSpPr>
          <p:cNvPr id="180226" name="Slide Image Placeholder 180225"/>
          <p:cNvSpPr>
            <a:spLocks noTextEdit="1"/>
          </p:cNvSpPr>
          <p:nvPr>
            <p:ph type="sldImg"/>
          </p:nvPr>
        </p:nvSpPr>
        <p:spPr>
          <a:xfrm>
            <a:off x="1143000" y="685800"/>
            <a:ext cx="4572000" cy="3429000"/>
          </a:xfrm>
          <a:solidFill>
            <a:srgbClr val="FFFFFF"/>
          </a:solidFill>
          <a:ln w="9525" cap="flat" cmpd="sng">
            <a:solidFill>
              <a:srgbClr val="000000"/>
            </a:solidFill>
            <a:prstDash val="solid"/>
            <a:headEnd type="none" w="med" len="med"/>
            <a:tailEnd type="none" w="med" len="med"/>
          </a:ln>
        </p:spPr>
      </p:sp>
      <p:sp>
        <p:nvSpPr>
          <p:cNvPr id="180227" name="Text Placeholder 180226"/>
          <p:cNvSpPr/>
          <p:nvPr>
            <p:ph type="body" idx="1"/>
          </p:nvPr>
        </p:nvSpPr>
        <p:spPr>
          <a:xfrm>
            <a:off x="914400" y="4343400"/>
            <a:ext cx="5029200" cy="4114800"/>
          </a:xfrm>
          <a:solidFill>
            <a:srgbClr val="FFFFFF"/>
          </a:solidFill>
          <a:ln w="9525" cap="flat" cmpd="sng">
            <a:solidFill>
              <a:srgbClr val="000000"/>
            </a:solidFill>
            <a:prstDash val="solid"/>
            <a:headEnd type="none" w="med" len="med"/>
            <a:tailEnd type="none" w="med" len="med"/>
          </a:ln>
        </p:spPr>
        <p:txBody>
          <a:bodyPr/>
          <a:p>
            <a:pPr lvl="0"/>
          </a:p>
          <a:p>
            <a:pPr lvl="0"/>
          </a:p>
        </p:txBody>
      </p:sp>
      <p:sp>
        <p:nvSpPr>
          <p:cNvPr id="180228" name="Rectangles 180227"/>
          <p:cNvSpPr/>
          <p:nvPr/>
        </p:nvSpPr>
        <p:spPr>
          <a:xfrm>
            <a:off x="1066800" y="4495800"/>
            <a:ext cx="5029200" cy="4114800"/>
          </a:xfrm>
          <a:prstGeom prst="rect">
            <a:avLst/>
          </a:prstGeom>
          <a:noFill/>
          <a:ln w="9525">
            <a:noFill/>
          </a:ln>
        </p:spPr>
        <p:txBody>
          <a:bodyPr/>
          <a:p>
            <a:pPr lvl="0">
              <a:lnSpc>
                <a:spcPct val="90000"/>
              </a:lnSpc>
              <a:spcBef>
                <a:spcPct val="20000"/>
              </a:spcBef>
            </a:pPr>
            <a:r>
              <a:rPr sz="1200" b="0">
                <a:latin typeface="Times New Roman" panose="02020603050405020304" pitchFamily="18" charset="0"/>
              </a:rPr>
              <a:t>This table lists leading practices that companies use to approach this activity. One or more of these examples may be selected, depending on individual company needs and processes.</a:t>
            </a:r>
            <a:endParaRPr b="0">
              <a:latin typeface="Times New Roman" panose="02020603050405020304"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Number Placeholder 1"/>
          <p:cNvSpPr/>
          <p:nvPr>
            <p:ph type="sldNum" sz="quarter" idx="2"/>
          </p:nvPr>
        </p:nvSpPr>
        <p:spPr/>
        <p:txBody>
          <a:bodyPr/>
          <a:p>
            <a:pPr lvl="0" algn="r"/>
            <a:fld id="{9A0DB2DC-4C9A-4742-B13C-FB6460FD3503}" type="slidenum">
              <a:rPr lang="en-US" sz="1200" b="0" dirty="0">
                <a:latin typeface="Times New Roman" panose="02020603050405020304" pitchFamily="18" charset="0"/>
              </a:rPr>
            </a:fld>
            <a:endParaRPr lang="en-US" sz="1200" b="0" dirty="0">
              <a:latin typeface="Times New Roman" panose="02020603050405020304" pitchFamily="18" charset="0"/>
            </a:endParaRPr>
          </a:p>
        </p:txBody>
      </p:sp>
      <p:sp>
        <p:nvSpPr>
          <p:cNvPr id="182274" name="Slide Image Placeholder 182273"/>
          <p:cNvSpPr>
            <a:spLocks noTextEdit="1"/>
          </p:cNvSpPr>
          <p:nvPr>
            <p:ph type="sldImg"/>
          </p:nvPr>
        </p:nvSpPr>
        <p:spPr>
          <a:xfrm>
            <a:off x="1143000" y="685800"/>
            <a:ext cx="4572000" cy="3429000"/>
          </a:xfrm>
          <a:solidFill>
            <a:srgbClr val="FFFFFF"/>
          </a:solidFill>
          <a:ln w="9525" cap="flat" cmpd="sng">
            <a:solidFill>
              <a:srgbClr val="000000"/>
            </a:solidFill>
            <a:prstDash val="solid"/>
            <a:headEnd type="none" w="med" len="med"/>
            <a:tailEnd type="none" w="med" len="med"/>
          </a:ln>
        </p:spPr>
      </p:sp>
      <p:sp>
        <p:nvSpPr>
          <p:cNvPr id="182275" name="Text Placeholder 182274"/>
          <p:cNvSpPr/>
          <p:nvPr>
            <p:ph type="body" idx="1"/>
          </p:nvPr>
        </p:nvSpPr>
        <p:spPr>
          <a:xfrm>
            <a:off x="914400" y="4343400"/>
            <a:ext cx="5029200" cy="4114800"/>
          </a:xfrm>
          <a:solidFill>
            <a:srgbClr val="FFFFFF"/>
          </a:solidFill>
          <a:ln w="9525" cap="flat" cmpd="sng">
            <a:solidFill>
              <a:srgbClr val="000000"/>
            </a:solidFill>
            <a:prstDash val="solid"/>
            <a:headEnd type="none" w="med" len="med"/>
            <a:tailEnd type="none" w="med" len="med"/>
          </a:ln>
        </p:spPr>
        <p:txBody>
          <a:bodyPr/>
          <a:p>
            <a:pPr lvl="0"/>
            <a:r>
              <a:t>In Identifying Enabling Opportunities, new technology capabilities can enable new ways of doing business. In these cases, technology possibilities influence business strategy. </a:t>
            </a:r>
          </a:p>
          <a:p>
            <a:pPr lvl="0"/>
            <a:r>
              <a:t>IT managers present and share ideas and opportunities on how technology can transform business activities with their business partners. Together they can identify new IT initiatives that will enable transformation by leveraging these new technologies.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Number Placeholder 1"/>
          <p:cNvSpPr/>
          <p:nvPr>
            <p:ph type="sldNum" sz="quarter" idx="2"/>
          </p:nvPr>
        </p:nvSpPr>
        <p:spPr/>
        <p:txBody>
          <a:bodyPr/>
          <a:p>
            <a:pPr lvl="0" algn="r"/>
            <a:fld id="{9A0DB2DC-4C9A-4742-B13C-FB6460FD3503}" type="slidenum">
              <a:rPr lang="en-US" sz="1200" b="0" dirty="0">
                <a:latin typeface="Times New Roman" panose="02020603050405020304" pitchFamily="18" charset="0"/>
              </a:rPr>
            </a:fld>
            <a:endParaRPr lang="en-US" sz="1200" b="0" dirty="0">
              <a:latin typeface="Times New Roman" panose="02020603050405020304" pitchFamily="18" charset="0"/>
            </a:endParaRPr>
          </a:p>
        </p:txBody>
      </p:sp>
      <p:sp>
        <p:nvSpPr>
          <p:cNvPr id="191490" name="Slide Image Placeholder 191489"/>
          <p:cNvSpPr>
            <a:spLocks noTextEdit="1"/>
          </p:cNvSpPr>
          <p:nvPr>
            <p:ph type="sldImg"/>
          </p:nvPr>
        </p:nvSpPr>
        <p:spPr>
          <a:xfrm>
            <a:off x="1143000" y="685800"/>
            <a:ext cx="4572000" cy="3429000"/>
          </a:xfrm>
          <a:solidFill>
            <a:srgbClr val="FFFFFF"/>
          </a:solidFill>
          <a:ln w="9525" cap="flat" cmpd="sng">
            <a:solidFill>
              <a:srgbClr val="000000"/>
            </a:solidFill>
            <a:prstDash val="solid"/>
            <a:headEnd type="none" w="med" len="med"/>
            <a:tailEnd type="none" w="med" len="med"/>
          </a:ln>
        </p:spPr>
      </p:sp>
      <p:sp>
        <p:nvSpPr>
          <p:cNvPr id="191491" name="Text Placeholder 191490"/>
          <p:cNvSpPr/>
          <p:nvPr>
            <p:ph type="body" idx="1"/>
          </p:nvPr>
        </p:nvSpPr>
        <p:spPr>
          <a:xfrm>
            <a:off x="914400" y="4343400"/>
            <a:ext cx="5029200" cy="4114800"/>
          </a:xfrm>
          <a:solidFill>
            <a:srgbClr val="FFFFFF"/>
          </a:solidFill>
          <a:ln w="9525" cap="flat" cmpd="sng">
            <a:solidFill>
              <a:srgbClr val="000000"/>
            </a:solidFill>
            <a:prstDash val="solid"/>
            <a:headEnd type="none" w="med" len="med"/>
            <a:tailEnd type="none" w="med" len="med"/>
          </a:ln>
        </p:spPr>
        <p:txBody>
          <a:bodyPr/>
          <a:p>
            <a:pPr lvl="0"/>
            <a:r>
              <a:t>As with all aspects of IT Strategic Alignment, the practices listed in this table work best when business and IT managers are both involved </a:t>
            </a:r>
          </a:p>
          <a:p>
            <a:pPr lvl="0"/>
            <a:r>
              <a:t>Many of the practices that companies use to perform this activity are designed to achieve improved business executive understanding. </a:t>
            </a:r>
          </a:p>
          <a:p>
            <a:pPr lvl="0"/>
            <a:r>
              <a:t>For all of these practices, the objective is to create knowledge as to how technology can enable new business possibilities that must be shared with business and IT managers alike.</a:t>
            </a:r>
          </a:p>
          <a:p>
            <a:pPr lvl="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Number Placeholder 1"/>
          <p:cNvSpPr/>
          <p:nvPr>
            <p:ph type="sldNum" sz="quarter" idx="2"/>
          </p:nvPr>
        </p:nvSpPr>
        <p:spPr/>
        <p:txBody>
          <a:bodyPr/>
          <a:p>
            <a:pPr lvl="0" algn="r"/>
            <a:fld id="{9A0DB2DC-4C9A-4742-B13C-FB6460FD3503}" type="slidenum">
              <a:rPr lang="en-US" sz="1200" b="0" dirty="0">
                <a:latin typeface="Times New Roman" panose="02020603050405020304" pitchFamily="18" charset="0"/>
              </a:rPr>
            </a:fld>
            <a:endParaRPr lang="en-US" sz="1200" b="0" dirty="0">
              <a:latin typeface="Times New Roman" panose="02020603050405020304" pitchFamily="18" charset="0"/>
            </a:endParaRPr>
          </a:p>
        </p:txBody>
      </p:sp>
      <p:sp>
        <p:nvSpPr>
          <p:cNvPr id="184322" name="Slide Image Placeholder 184321"/>
          <p:cNvSpPr>
            <a:spLocks noTextEdit="1"/>
          </p:cNvSpPr>
          <p:nvPr>
            <p:ph type="sldImg"/>
          </p:nvPr>
        </p:nvSpPr>
        <p:spPr>
          <a:xfrm>
            <a:off x="1143000" y="685800"/>
            <a:ext cx="4572000" cy="3429000"/>
          </a:xfrm>
          <a:solidFill>
            <a:srgbClr val="FFFFFF"/>
          </a:solidFill>
          <a:ln w="9525" cap="flat" cmpd="sng">
            <a:solidFill>
              <a:srgbClr val="000000"/>
            </a:solidFill>
            <a:prstDash val="solid"/>
            <a:headEnd type="none" w="med" len="med"/>
            <a:tailEnd type="none" w="med" len="med"/>
          </a:ln>
        </p:spPr>
      </p:sp>
      <p:sp>
        <p:nvSpPr>
          <p:cNvPr id="184323" name="Text Placeholder 184322"/>
          <p:cNvSpPr/>
          <p:nvPr>
            <p:ph type="body" idx="1"/>
          </p:nvPr>
        </p:nvSpPr>
        <p:spPr>
          <a:xfrm>
            <a:off x="914400" y="4343400"/>
            <a:ext cx="5029200" cy="4114800"/>
          </a:xfrm>
          <a:solidFill>
            <a:srgbClr val="FFFFFF"/>
          </a:solidFill>
          <a:ln w="9525" cap="flat" cmpd="sng">
            <a:solidFill>
              <a:srgbClr val="000000"/>
            </a:solidFill>
            <a:prstDash val="solid"/>
            <a:headEnd type="none" w="med" len="med"/>
            <a:tailEnd type="none" w="med" len="med"/>
          </a:ln>
        </p:spPr>
        <p:txBody>
          <a:bodyPr/>
          <a:p>
            <a:pPr lvl="0"/>
            <a:r>
              <a:t>In Evaluating Opportunities, the project opportunities that emerged from the initial two activities are defined more completely. Ideas are transformed into full business case proposals.</a:t>
            </a:r>
          </a:p>
          <a:p>
            <a:pPr lvl="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Number Placeholder 1"/>
          <p:cNvSpPr/>
          <p:nvPr>
            <p:ph type="sldNum" sz="quarter" idx="2"/>
          </p:nvPr>
        </p:nvSpPr>
        <p:spPr/>
        <p:txBody>
          <a:bodyPr/>
          <a:p>
            <a:pPr lvl="0" algn="r"/>
            <a:fld id="{9A0DB2DC-4C9A-4742-B13C-FB6460FD3503}" type="slidenum">
              <a:rPr lang="en-US" sz="1200" b="0" dirty="0">
                <a:latin typeface="Times New Roman" panose="02020603050405020304" pitchFamily="18" charset="0"/>
              </a:rPr>
            </a:fld>
            <a:endParaRPr lang="en-US" sz="1200" b="0" dirty="0">
              <a:latin typeface="Times New Roman" panose="02020603050405020304" pitchFamily="18" charset="0"/>
            </a:endParaRPr>
          </a:p>
        </p:txBody>
      </p:sp>
      <p:sp>
        <p:nvSpPr>
          <p:cNvPr id="186370" name="Slide Image Placeholder 186369"/>
          <p:cNvSpPr>
            <a:spLocks noTextEdit="1"/>
          </p:cNvSpPr>
          <p:nvPr>
            <p:ph type="sldImg"/>
          </p:nvPr>
        </p:nvSpPr>
        <p:spPr>
          <a:xfrm>
            <a:off x="1143000" y="685800"/>
            <a:ext cx="4572000" cy="3429000"/>
          </a:xfrm>
          <a:solidFill>
            <a:srgbClr val="FFFFFF"/>
          </a:solidFill>
          <a:ln w="9525" cap="flat" cmpd="sng">
            <a:solidFill>
              <a:srgbClr val="000000"/>
            </a:solidFill>
            <a:prstDash val="solid"/>
            <a:headEnd type="none" w="med" len="med"/>
            <a:tailEnd type="none" w="med" len="med"/>
          </a:ln>
        </p:spPr>
      </p:sp>
      <p:sp>
        <p:nvSpPr>
          <p:cNvPr id="186371" name="Text Placeholder 186370"/>
          <p:cNvSpPr/>
          <p:nvPr>
            <p:ph type="body" idx="1"/>
          </p:nvPr>
        </p:nvSpPr>
        <p:spPr>
          <a:xfrm>
            <a:off x="914400" y="4343400"/>
            <a:ext cx="5029200" cy="4114800"/>
          </a:xfrm>
          <a:solidFill>
            <a:srgbClr val="FFFFFF"/>
          </a:solidFill>
          <a:ln w="9525" cap="flat" cmpd="sng">
            <a:solidFill>
              <a:srgbClr val="000000"/>
            </a:solidFill>
            <a:prstDash val="solid"/>
            <a:headEnd type="none" w="med" len="med"/>
            <a:tailEnd type="none" w="med" len="med"/>
          </a:ln>
        </p:spPr>
        <p:txBody>
          <a:bodyPr/>
          <a:p>
            <a:pPr lvl="0"/>
            <a:r>
              <a:t>To ensure that funding is allocated for the projects with the highest business value, the complete portfolio of project opportunities should be reviewed to develop priorities and fund initiatives. </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PhAnim="0" showMasterSp="0">
  <p:cSld name="Title Slide">
    <p:bg>
      <p:bgPr>
        <a:solidFill>
          <a:schemeClr val="bg1"/>
        </a:solidFill>
        <a:effectLst/>
      </p:bgPr>
    </p:bg>
    <p:spTree>
      <p:nvGrpSpPr>
        <p:cNvPr id="1" name=""/>
        <p:cNvGrpSpPr/>
        <p:nvPr/>
      </p:nvGrpSpPr>
      <p:grpSpPr/>
      <p:grpSp>
        <p:nvGrpSpPr>
          <p:cNvPr id="36755" name="Group 36754"/>
          <p:cNvGrpSpPr/>
          <p:nvPr/>
        </p:nvGrpSpPr>
        <p:grpSpPr>
          <a:xfrm>
            <a:off x="0" y="0"/>
            <a:ext cx="9144000" cy="6858000"/>
            <a:chOff x="0" y="0"/>
            <a:chExt cx="5760" cy="4320"/>
          </a:xfrm>
        </p:grpSpPr>
        <p:grpSp>
          <p:nvGrpSpPr>
            <p:cNvPr id="36754" name="Group 36753"/>
            <p:cNvGrpSpPr/>
            <p:nvPr userDrawn="1"/>
          </p:nvGrpSpPr>
          <p:grpSpPr>
            <a:xfrm>
              <a:off x="0" y="0"/>
              <a:ext cx="5760" cy="4320"/>
              <a:chOff x="0" y="0"/>
              <a:chExt cx="5760" cy="4320"/>
            </a:xfrm>
          </p:grpSpPr>
          <p:sp>
            <p:nvSpPr>
              <p:cNvPr id="35842" name="Rectangles 35841"/>
              <p:cNvSpPr/>
              <p:nvPr userDrawn="1"/>
            </p:nvSpPr>
            <p:spPr>
              <a:xfrm>
                <a:off x="0" y="1248"/>
                <a:ext cx="5760" cy="1104"/>
              </a:xfrm>
              <a:prstGeom prst="rect">
                <a:avLst/>
              </a:prstGeom>
              <a:solidFill>
                <a:schemeClr val="accent2"/>
              </a:solidFill>
              <a:ln w="9525">
                <a:noFill/>
              </a:ln>
            </p:spPr>
            <p:txBody>
              <a:bodyPr/>
              <a:p>
                <a:endParaRPr lang="en-US"/>
              </a:p>
            </p:txBody>
          </p:sp>
          <p:sp>
            <p:nvSpPr>
              <p:cNvPr id="35844" name="Rectangles 35843" descr="Cacback"/>
              <p:cNvSpPr/>
              <p:nvPr userDrawn="1"/>
            </p:nvSpPr>
            <p:spPr>
              <a:xfrm>
                <a:off x="0" y="0"/>
                <a:ext cx="1119" cy="4320"/>
              </a:xfrm>
              <a:prstGeom prst="rect">
                <a:avLst/>
              </a:prstGeom>
              <a:blipFill rotWithShape="0">
                <a:blip r:embed="rId2"/>
              </a:blipFill>
              <a:ln w="9525">
                <a:noFill/>
              </a:ln>
            </p:spPr>
            <p:txBody>
              <a:bodyPr/>
              <a:p>
                <a:endParaRPr lang="en-US"/>
              </a:p>
            </p:txBody>
          </p:sp>
        </p:grpSp>
        <p:sp>
          <p:nvSpPr>
            <p:cNvPr id="36744" name="Rectangles 36743"/>
            <p:cNvSpPr/>
            <p:nvPr/>
          </p:nvSpPr>
          <p:spPr>
            <a:xfrm>
              <a:off x="816" y="2592"/>
              <a:ext cx="701" cy="1728"/>
            </a:xfrm>
            <a:prstGeom prst="rect">
              <a:avLst/>
            </a:prstGeom>
            <a:solidFill>
              <a:schemeClr val="bg1">
                <a:alpha val="50000"/>
              </a:schemeClr>
            </a:solidFill>
            <a:ln w="9525">
              <a:noFill/>
            </a:ln>
          </p:spPr>
          <p:txBody>
            <a:bodyPr/>
            <a:p>
              <a:endParaRPr lang="en-US"/>
            </a:p>
          </p:txBody>
        </p:sp>
      </p:grpSp>
      <p:grpSp>
        <p:nvGrpSpPr>
          <p:cNvPr id="36752" name="Group 36751"/>
          <p:cNvGrpSpPr/>
          <p:nvPr/>
        </p:nvGrpSpPr>
        <p:grpSpPr>
          <a:xfrm>
            <a:off x="0" y="1371600"/>
            <a:ext cx="8405813" cy="1246188"/>
            <a:chOff x="0" y="864"/>
            <a:chExt cx="5295" cy="785"/>
          </a:xfrm>
        </p:grpSpPr>
        <p:sp>
          <p:nvSpPr>
            <p:cNvPr id="36732" name="Freeform 36731"/>
            <p:cNvSpPr/>
            <p:nvPr userDrawn="1"/>
          </p:nvSpPr>
          <p:spPr>
            <a:xfrm rot="-507431">
              <a:off x="0" y="1477"/>
              <a:ext cx="1059" cy="172"/>
            </a:xfrm>
            <a:custGeom>
              <a:avLst/>
              <a:gdLst/>
              <a:ahLst/>
              <a:cxnLst/>
              <a:pathLst>
                <a:path w="1059" h="172">
                  <a:moveTo>
                    <a:pt x="1059" y="0"/>
                  </a:moveTo>
                  <a:cubicBezTo>
                    <a:pt x="543" y="45"/>
                    <a:pt x="291" y="112"/>
                    <a:pt x="147" y="144"/>
                  </a:cubicBezTo>
                  <a:cubicBezTo>
                    <a:pt x="0" y="172"/>
                    <a:pt x="153" y="147"/>
                    <a:pt x="177" y="171"/>
                  </a:cubicBezTo>
                  <a:cubicBezTo>
                    <a:pt x="329" y="151"/>
                    <a:pt x="339" y="99"/>
                    <a:pt x="1059" y="24"/>
                  </a:cubicBezTo>
                  <a:cubicBezTo>
                    <a:pt x="1059" y="24"/>
                    <a:pt x="1059" y="0"/>
                    <a:pt x="1059" y="0"/>
                  </a:cubicBezTo>
                  <a:close/>
                </a:path>
              </a:pathLst>
            </a:custGeom>
            <a:gradFill rotWithShape="0">
              <a:gsLst>
                <a:gs pos="0">
                  <a:schemeClr val="accent1">
                    <a:alpha val="100000"/>
                  </a:schemeClr>
                </a:gs>
                <a:gs pos="100000">
                  <a:schemeClr val="bg2">
                    <a:alpha val="100000"/>
                  </a:schemeClr>
                </a:gs>
              </a:gsLst>
              <a:lin ang="0" scaled="1"/>
              <a:tileRect/>
            </a:gradFill>
            <a:ln w="9525">
              <a:noFill/>
            </a:ln>
          </p:spPr>
          <p:txBody>
            <a:bodyPr/>
            <a:p>
              <a:endParaRPr lang="en-US"/>
            </a:p>
          </p:txBody>
        </p:sp>
        <p:sp>
          <p:nvSpPr>
            <p:cNvPr id="36733" name="Freeform 36732"/>
            <p:cNvSpPr/>
            <p:nvPr userDrawn="1"/>
          </p:nvSpPr>
          <p:spPr>
            <a:xfrm rot="-507431">
              <a:off x="1173" y="864"/>
              <a:ext cx="4122" cy="630"/>
            </a:xfrm>
            <a:custGeom>
              <a:avLst/>
              <a:gdLst/>
              <a:ahLst/>
              <a:cxnLst/>
              <a:pathLst>
                <a:path w="4122" h="630">
                  <a:moveTo>
                    <a:pt x="0" y="204"/>
                  </a:moveTo>
                  <a:cubicBezTo>
                    <a:pt x="255" y="198"/>
                    <a:pt x="1686" y="0"/>
                    <a:pt x="3544" y="348"/>
                  </a:cubicBezTo>
                  <a:cubicBezTo>
                    <a:pt x="4122" y="464"/>
                    <a:pt x="3754" y="614"/>
                    <a:pt x="3680" y="630"/>
                  </a:cubicBezTo>
                  <a:cubicBezTo>
                    <a:pt x="3680" y="630"/>
                    <a:pt x="3642" y="626"/>
                    <a:pt x="3616" y="624"/>
                  </a:cubicBezTo>
                  <a:cubicBezTo>
                    <a:pt x="3678" y="612"/>
                    <a:pt x="4118" y="488"/>
                    <a:pt x="3534" y="368"/>
                  </a:cubicBezTo>
                  <a:cubicBezTo>
                    <a:pt x="2029" y="98"/>
                    <a:pt x="696" y="156"/>
                    <a:pt x="17" y="231"/>
                  </a:cubicBezTo>
                  <a:cubicBezTo>
                    <a:pt x="17" y="231"/>
                    <a:pt x="0" y="204"/>
                    <a:pt x="0" y="204"/>
                  </a:cubicBezTo>
                  <a:close/>
                </a:path>
              </a:pathLst>
            </a:custGeom>
            <a:solidFill>
              <a:schemeClr val="bg2"/>
            </a:solidFill>
            <a:ln w="9525">
              <a:noFill/>
            </a:ln>
          </p:spPr>
          <p:txBody>
            <a:bodyPr/>
            <a:p>
              <a:endParaRPr lang="en-US"/>
            </a:p>
          </p:txBody>
        </p:sp>
        <p:grpSp>
          <p:nvGrpSpPr>
            <p:cNvPr id="36734" name="Group 36733"/>
            <p:cNvGrpSpPr/>
            <p:nvPr userDrawn="1"/>
          </p:nvGrpSpPr>
          <p:grpSpPr>
            <a:xfrm>
              <a:off x="1008" y="1248"/>
              <a:ext cx="288" cy="288"/>
              <a:chOff x="1033" y="326"/>
              <a:chExt cx="192" cy="192"/>
            </a:xfrm>
          </p:grpSpPr>
          <p:sp>
            <p:nvSpPr>
              <p:cNvPr id="36735" name="Oval 36734"/>
              <p:cNvSpPr/>
              <p:nvPr/>
            </p:nvSpPr>
            <p:spPr>
              <a:xfrm>
                <a:off x="1033" y="326"/>
                <a:ext cx="192" cy="192"/>
              </a:xfrm>
              <a:prstGeom prst="ellipse">
                <a:avLst/>
              </a:prstGeom>
              <a:gradFill rotWithShape="0">
                <a:gsLst>
                  <a:gs pos="0">
                    <a:schemeClr val="bg2"/>
                  </a:gs>
                  <a:gs pos="100000">
                    <a:srgbClr val="000000"/>
                  </a:gs>
                </a:gsLst>
                <a:path path="shape">
                  <a:fillToRect l="50000" t="50000" r="50000" b="50000"/>
                </a:path>
                <a:tileRect/>
              </a:gradFill>
              <a:ln w="9525">
                <a:noFill/>
              </a:ln>
            </p:spPr>
            <p:txBody>
              <a:bodyPr/>
              <a:p>
                <a:endParaRPr lang="en-US"/>
              </a:p>
            </p:txBody>
          </p:sp>
          <p:sp>
            <p:nvSpPr>
              <p:cNvPr id="36736" name="Oval 36735"/>
              <p:cNvSpPr/>
              <p:nvPr/>
            </p:nvSpPr>
            <p:spPr>
              <a:xfrm>
                <a:off x="1129" y="377"/>
                <a:ext cx="47" cy="48"/>
              </a:xfrm>
              <a:prstGeom prst="ellipse">
                <a:avLst/>
              </a:prstGeom>
              <a:gradFill rotWithShape="0">
                <a:gsLst>
                  <a:gs pos="0">
                    <a:srgbClr val="FFFFCC"/>
                  </a:gs>
                  <a:gs pos="100000">
                    <a:schemeClr val="bg2"/>
                  </a:gs>
                </a:gsLst>
                <a:path path="shape">
                  <a:fillToRect l="50000" t="50000" r="50000" b="50000"/>
                </a:path>
                <a:tileRect/>
              </a:gradFill>
              <a:ln w="9525">
                <a:noFill/>
              </a:ln>
            </p:spPr>
            <p:txBody>
              <a:bodyPr/>
              <a:p>
                <a:endParaRPr lang="en-US"/>
              </a:p>
            </p:txBody>
          </p:sp>
          <p:sp>
            <p:nvSpPr>
              <p:cNvPr id="36737" name="Oval 36736"/>
              <p:cNvSpPr/>
              <p:nvPr/>
            </p:nvSpPr>
            <p:spPr>
              <a:xfrm>
                <a:off x="1063" y="350"/>
                <a:ext cx="47" cy="48"/>
              </a:xfrm>
              <a:prstGeom prst="ellipse">
                <a:avLst/>
              </a:prstGeom>
              <a:gradFill rotWithShape="0">
                <a:gsLst>
                  <a:gs pos="0">
                    <a:srgbClr val="FFFFCC"/>
                  </a:gs>
                  <a:gs pos="100000">
                    <a:srgbClr val="000000"/>
                  </a:gs>
                </a:gsLst>
                <a:path path="shape">
                  <a:fillToRect l="50000" t="50000" r="50000" b="50000"/>
                </a:path>
                <a:tileRect/>
              </a:gradFill>
              <a:ln w="9525">
                <a:noFill/>
              </a:ln>
            </p:spPr>
            <p:txBody>
              <a:bodyPr/>
              <a:p>
                <a:endParaRPr lang="en-US"/>
              </a:p>
            </p:txBody>
          </p:sp>
          <p:sp>
            <p:nvSpPr>
              <p:cNvPr id="36738" name="Oval 36737"/>
              <p:cNvSpPr/>
              <p:nvPr/>
            </p:nvSpPr>
            <p:spPr>
              <a:xfrm>
                <a:off x="1063" y="404"/>
                <a:ext cx="47" cy="48"/>
              </a:xfrm>
              <a:prstGeom prst="ellipse">
                <a:avLst/>
              </a:prstGeom>
              <a:gradFill rotWithShape="0">
                <a:gsLst>
                  <a:gs pos="0">
                    <a:srgbClr val="FFFFCC"/>
                  </a:gs>
                  <a:gs pos="100000">
                    <a:schemeClr val="bg2"/>
                  </a:gs>
                </a:gsLst>
                <a:path path="shape">
                  <a:fillToRect l="50000" t="50000" r="50000" b="50000"/>
                </a:path>
                <a:tileRect/>
              </a:gradFill>
              <a:ln w="9525">
                <a:noFill/>
              </a:ln>
            </p:spPr>
            <p:txBody>
              <a:bodyPr/>
              <a:p>
                <a:endParaRPr lang="en-US"/>
              </a:p>
            </p:txBody>
          </p:sp>
          <p:sp>
            <p:nvSpPr>
              <p:cNvPr id="36739" name="Oval 36738"/>
              <p:cNvSpPr/>
              <p:nvPr/>
            </p:nvSpPr>
            <p:spPr>
              <a:xfrm>
                <a:off x="1108" y="422"/>
                <a:ext cx="47" cy="48"/>
              </a:xfrm>
              <a:prstGeom prst="ellipse">
                <a:avLst/>
              </a:prstGeom>
              <a:gradFill rotWithShape="0">
                <a:gsLst>
                  <a:gs pos="0">
                    <a:srgbClr val="FFFFCC"/>
                  </a:gs>
                  <a:gs pos="100000">
                    <a:schemeClr val="bg2"/>
                  </a:gs>
                </a:gsLst>
                <a:path path="shape">
                  <a:fillToRect l="50000" t="50000" r="50000" b="50000"/>
                </a:path>
                <a:tileRect/>
              </a:gradFill>
              <a:ln w="9525">
                <a:noFill/>
              </a:ln>
            </p:spPr>
            <p:txBody>
              <a:bodyPr/>
              <a:p>
                <a:endParaRPr lang="en-US"/>
              </a:p>
            </p:txBody>
          </p:sp>
          <p:sp>
            <p:nvSpPr>
              <p:cNvPr id="36740" name="Oval 36739"/>
              <p:cNvSpPr/>
              <p:nvPr/>
            </p:nvSpPr>
            <p:spPr>
              <a:xfrm>
                <a:off x="1168" y="416"/>
                <a:ext cx="47" cy="48"/>
              </a:xfrm>
              <a:prstGeom prst="ellipse">
                <a:avLst/>
              </a:prstGeom>
              <a:gradFill rotWithShape="0">
                <a:gsLst>
                  <a:gs pos="0">
                    <a:srgbClr val="FFFFCC"/>
                  </a:gs>
                  <a:gs pos="100000">
                    <a:srgbClr val="000000"/>
                  </a:gs>
                </a:gsLst>
                <a:path path="shape">
                  <a:fillToRect l="50000" t="50000" r="50000" b="50000"/>
                </a:path>
                <a:tileRect/>
              </a:gradFill>
              <a:ln w="9525">
                <a:noFill/>
              </a:ln>
            </p:spPr>
            <p:txBody>
              <a:bodyPr/>
              <a:p>
                <a:endParaRPr lang="en-US"/>
              </a:p>
            </p:txBody>
          </p:sp>
          <p:sp>
            <p:nvSpPr>
              <p:cNvPr id="36741" name="Oval 36740"/>
              <p:cNvSpPr/>
              <p:nvPr/>
            </p:nvSpPr>
            <p:spPr>
              <a:xfrm>
                <a:off x="1120" y="461"/>
                <a:ext cx="47" cy="48"/>
              </a:xfrm>
              <a:prstGeom prst="ellipse">
                <a:avLst/>
              </a:prstGeom>
              <a:gradFill rotWithShape="0">
                <a:gsLst>
                  <a:gs pos="0">
                    <a:srgbClr val="FFFFCC"/>
                  </a:gs>
                  <a:gs pos="100000">
                    <a:srgbClr val="000000"/>
                  </a:gs>
                </a:gsLst>
                <a:path path="shape">
                  <a:fillToRect l="50000" t="50000" r="50000" b="50000"/>
                </a:path>
                <a:tileRect/>
              </a:gradFill>
              <a:ln w="9525">
                <a:noFill/>
              </a:ln>
            </p:spPr>
            <p:txBody>
              <a:bodyPr/>
              <a:p>
                <a:endParaRPr lang="en-US"/>
              </a:p>
            </p:txBody>
          </p:sp>
          <p:sp>
            <p:nvSpPr>
              <p:cNvPr id="36742" name="Oval 36741"/>
              <p:cNvSpPr/>
              <p:nvPr/>
            </p:nvSpPr>
            <p:spPr>
              <a:xfrm>
                <a:off x="1063" y="452"/>
                <a:ext cx="47" cy="48"/>
              </a:xfrm>
              <a:prstGeom prst="ellipse">
                <a:avLst/>
              </a:prstGeom>
              <a:gradFill rotWithShape="0">
                <a:gsLst>
                  <a:gs pos="0">
                    <a:srgbClr val="FFFFCC"/>
                  </a:gs>
                  <a:gs pos="100000">
                    <a:srgbClr val="000000"/>
                  </a:gs>
                </a:gsLst>
                <a:path path="shape">
                  <a:fillToRect l="50000" t="50000" r="50000" b="50000"/>
                </a:path>
                <a:tileRect/>
              </a:gradFill>
              <a:ln w="9525">
                <a:noFill/>
              </a:ln>
            </p:spPr>
            <p:txBody>
              <a:bodyPr/>
              <a:p>
                <a:endParaRPr lang="en-US"/>
              </a:p>
            </p:txBody>
          </p:sp>
          <p:sp>
            <p:nvSpPr>
              <p:cNvPr id="36743" name="Oval 36742"/>
              <p:cNvSpPr/>
              <p:nvPr/>
            </p:nvSpPr>
            <p:spPr>
              <a:xfrm>
                <a:off x="1117" y="329"/>
                <a:ext cx="47" cy="48"/>
              </a:xfrm>
              <a:prstGeom prst="ellipse">
                <a:avLst/>
              </a:prstGeom>
              <a:gradFill rotWithShape="0">
                <a:gsLst>
                  <a:gs pos="0">
                    <a:srgbClr val="FFFFCC"/>
                  </a:gs>
                  <a:gs pos="100000">
                    <a:srgbClr val="000000"/>
                  </a:gs>
                </a:gsLst>
                <a:path path="shape">
                  <a:fillToRect l="50000" t="50000" r="50000" b="50000"/>
                </a:path>
                <a:tileRect/>
              </a:gradFill>
              <a:ln w="9525">
                <a:noFill/>
              </a:ln>
            </p:spPr>
            <p:txBody>
              <a:bodyPr/>
              <a:p>
                <a:endParaRPr lang="en-US"/>
              </a:p>
            </p:txBody>
          </p:sp>
        </p:grpSp>
      </p:grpSp>
      <p:sp>
        <p:nvSpPr>
          <p:cNvPr id="36745" name="Title 36744"/>
          <p:cNvSpPr>
            <a:spLocks noGrp="1"/>
          </p:cNvSpPr>
          <p:nvPr>
            <p:ph type="ctrTitle"/>
          </p:nvPr>
        </p:nvSpPr>
        <p:spPr>
          <a:xfrm>
            <a:off x="1828800" y="2133600"/>
            <a:ext cx="7315200" cy="1600200"/>
          </a:xfrm>
          <a:prstGeom prst="rect">
            <a:avLst/>
          </a:prstGeom>
          <a:noFill/>
          <a:ln w="9525">
            <a:noFill/>
          </a:ln>
        </p:spPr>
        <p:txBody>
          <a:bodyPr anchor="ctr" anchorCtr="0"/>
          <a:lstStyle>
            <a:lvl1pPr lvl="0" algn="l">
              <a:buClrTx/>
              <a:buSzTx/>
              <a:buFontTx/>
              <a:defRPr/>
            </a:lvl1pPr>
          </a:lstStyle>
          <a:p>
            <a:pPr lvl="0"/>
            <a:r>
              <a:rPr dirty="0"/>
              <a:t>Click to edit Master title style</a:t>
            </a:r>
            <a:endParaRPr dirty="0"/>
          </a:p>
        </p:txBody>
      </p:sp>
      <p:sp>
        <p:nvSpPr>
          <p:cNvPr id="36746" name="Subtitle 36745"/>
          <p:cNvSpPr>
            <a:spLocks noGrp="1"/>
          </p:cNvSpPr>
          <p:nvPr>
            <p:ph type="subTitle" idx="1"/>
          </p:nvPr>
        </p:nvSpPr>
        <p:spPr>
          <a:xfrm>
            <a:off x="1371600" y="4267200"/>
            <a:ext cx="6400800" cy="1752600"/>
          </a:xfrm>
          <a:prstGeom prst="rect">
            <a:avLst/>
          </a:prstGeom>
          <a:noFill/>
          <a:ln w="9525">
            <a:noFill/>
          </a:ln>
        </p:spPr>
        <p:txBody>
          <a:bodyPr anchor="t" anchorCtr="0"/>
          <a:lstStyle>
            <a:lvl1pPr marL="0" lvl="0" indent="0">
              <a:buClrTx/>
              <a:buSzTx/>
              <a:buFontTx/>
              <a:buNone/>
              <a:defRPr/>
            </a:lvl1pPr>
            <a:lvl2pPr marL="457200" lvl="1" indent="0" algn="ctr">
              <a:buClrTx/>
              <a:buSzTx/>
              <a:buFontTx/>
              <a:buNone/>
              <a:defRPr/>
            </a:lvl2pPr>
            <a:lvl3pPr marL="914400" lvl="2" indent="0" algn="ctr">
              <a:buClrTx/>
              <a:buSzTx/>
              <a:buFontTx/>
              <a:buNone/>
              <a:defRPr/>
            </a:lvl3pPr>
            <a:lvl4pPr marL="1371600" lvl="3" indent="0" algn="ctr">
              <a:buClrTx/>
              <a:buSzTx/>
              <a:buFontTx/>
              <a:buNone/>
              <a:defRPr/>
            </a:lvl4pPr>
            <a:lvl5pPr marL="1828800" lvl="4" indent="0" algn="ctr">
              <a:buClrTx/>
              <a:buSzTx/>
              <a:buFontTx/>
              <a:buNone/>
              <a:defRPr/>
            </a:lvl5pPr>
          </a:lstStyle>
          <a:p>
            <a:pPr lvl="0"/>
            <a:r>
              <a:rPr dirty="0"/>
              <a:t>Click to edit Master subtitle style</a:t>
            </a:r>
            <a:endParaRPr dirty="0"/>
          </a:p>
        </p:txBody>
      </p:sp>
      <p:sp>
        <p:nvSpPr>
          <p:cNvPr id="36747" name="Date Placeholder 36746"/>
          <p:cNvSpPr>
            <a:spLocks noGrp="1"/>
          </p:cNvSpPr>
          <p:nvPr>
            <p:ph type="dt" sz="half" idx="2"/>
          </p:nvPr>
        </p:nvSpPr>
        <p:spPr>
          <a:xfrm>
            <a:off x="1371600" y="6248400"/>
            <a:ext cx="1905000" cy="457200"/>
          </a:xfrm>
          <a:prstGeom prst="rect">
            <a:avLst/>
          </a:prstGeom>
          <a:noFill/>
          <a:ln w="9525">
            <a:noFill/>
          </a:ln>
        </p:spPr>
        <p:txBody>
          <a:bodyPr anchor="t" anchorCtr="0"/>
          <a:lstStyle>
            <a:lvl1pPr>
              <a:defRPr sz="1400" b="0"/>
            </a:lvl1pPr>
          </a:lstStyle>
          <a:p>
            <a:fld id="{BB962C8B-B14F-4D97-AF65-F5344CB8AC3E}" type="datetime1">
              <a:rPr lang="en-US">
                <a:latin typeface="Arial Narrow" panose="020B0606020202030204" pitchFamily="34" charset="0"/>
              </a:rPr>
            </a:fld>
            <a:endParaRPr lang="en-US">
              <a:latin typeface="Arial Narrow" panose="020B0606020202030204" pitchFamily="34" charset="0"/>
            </a:endParaRPr>
          </a:p>
        </p:txBody>
      </p:sp>
      <p:sp>
        <p:nvSpPr>
          <p:cNvPr id="36748" name="Footer Placeholder 36747"/>
          <p:cNvSpPr>
            <a:spLocks noGrp="1"/>
          </p:cNvSpPr>
          <p:nvPr>
            <p:ph type="ftr" sz="quarter" idx="3"/>
          </p:nvPr>
        </p:nvSpPr>
        <p:spPr>
          <a:xfrm>
            <a:off x="3733800" y="6248400"/>
            <a:ext cx="2895600" cy="457200"/>
          </a:xfrm>
          <a:prstGeom prst="rect">
            <a:avLst/>
          </a:prstGeom>
          <a:noFill/>
          <a:ln w="9525">
            <a:noFill/>
          </a:ln>
        </p:spPr>
        <p:txBody>
          <a:bodyPr anchor="t" anchorCtr="0"/>
          <a:lstStyle>
            <a:lvl1pPr algn="ctr">
              <a:defRPr sz="1400" b="0"/>
            </a:lvl1pPr>
          </a:lstStyle>
          <a:p>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36749" name="Slide Number Placeholder 36748"/>
          <p:cNvSpPr>
            <a:spLocks noGrp="1"/>
          </p:cNvSpPr>
          <p:nvPr>
            <p:ph type="sldNum" sz="quarter" idx="4"/>
          </p:nvPr>
        </p:nvSpPr>
        <p:spPr>
          <a:xfrm>
            <a:off x="7086600" y="6248400"/>
            <a:ext cx="1905000" cy="457200"/>
          </a:xfrm>
          <a:prstGeom prst="rect">
            <a:avLst/>
          </a:prstGeom>
          <a:noFill/>
          <a:ln w="9525">
            <a:noFill/>
          </a:ln>
        </p:spPr>
        <p:txBody>
          <a:bodyPr anchor="t" anchorCtr="0"/>
          <a:lstStyle>
            <a:lvl1pPr algn="r">
              <a:defRPr sz="1400" b="0"/>
            </a:lvl1pPr>
          </a:lstStyle>
          <a:p>
            <a:fld id="{9A0DB2DC-4C9A-4742-B13C-FB6460FD3503}" type="slidenum">
              <a:rPr lang="en-US">
                <a:latin typeface="Arial Narrow" panose="020B0606020202030204" pitchFamily="34" charset="0"/>
              </a:rPr>
            </a:fld>
            <a:endParaRPr lang="en-US">
              <a:latin typeface="Arial Narrow" panose="020B0606020202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36752"/>
                                        </p:tgtEl>
                                        <p:attrNameLst>
                                          <p:attrName>style.visibility</p:attrName>
                                        </p:attrNameLst>
                                      </p:cBhvr>
                                      <p:to>
                                        <p:strVal val="visible"/>
                                      </p:to>
                                    </p:set>
                                    <p:animEffect transition="in" filter="wipe(right)">
                                      <p:cBhvr>
                                        <p:cTn id="7" dur="500"/>
                                        <p:tgtEl>
                                          <p:spTgt spid="367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hf sldNum="0" hd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pPr lvl="0"/>
            <a:r>
              <a:rPr lang="en-US">
                <a:latin typeface="Arial Narrow" panose="020B0606020202030204" pitchFamily="34" charset="0"/>
              </a:rPr>
              <a:t>Align-IT, LLC 2001-2003</a:t>
            </a:r>
            <a:endParaRPr lang="en-US">
              <a:latin typeface="Arial Narrow" panose="020B0606020202030204" pitchFamily="34" charset="0"/>
            </a:endParaRPr>
          </a:p>
        </p:txBody>
      </p:sp>
      <p:sp>
        <p:nvSpPr>
          <p:cNvPr id="5" name="Footer Placeholder 4"/>
          <p:cNvSpPr>
            <a:spLocks noGrp="1"/>
          </p:cNvSpPr>
          <p:nvPr>
            <p:ph type="ftr" sz="quarter" idx="11"/>
          </p:nvPr>
        </p:nvSpPr>
        <p:spPr/>
        <p:txBody>
          <a:bodyPr/>
          <a:lstStyle/>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6" name="Slide Number Placeholder 5"/>
          <p:cNvSpPr>
            <a:spLocks noGrp="1"/>
          </p:cNvSpPr>
          <p:nvPr>
            <p:ph type="sldNum" sz="quarter" idx="12"/>
          </p:nvPr>
        </p:nvSpPr>
        <p:spPr/>
        <p:txBody>
          <a:bodyPr/>
          <a:lstStyle/>
          <a:p>
            <a:pPr lvl="0"/>
            <a:fld id="{9A0DB2DC-4C9A-4742-B13C-FB6460FD3503}" type="slidenum">
              <a:rPr lang="en-US">
                <a:latin typeface="Arial Narrow" panose="020B0606020202030204" pitchFamily="34" charset="0"/>
              </a:rPr>
            </a:fld>
            <a:endParaRPr lang="en-US">
              <a:latin typeface="Arial Narrow" panose="020B060602020203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66335" y="457200"/>
            <a:ext cx="2060178" cy="5638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457200"/>
            <a:ext cx="6061104" cy="563880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pPr lvl="0"/>
            <a:r>
              <a:rPr lang="en-US">
                <a:latin typeface="Arial Narrow" panose="020B0606020202030204" pitchFamily="34" charset="0"/>
              </a:rPr>
              <a:t>Align-IT, LLC 2001-2003</a:t>
            </a:r>
            <a:endParaRPr lang="en-US">
              <a:latin typeface="Arial Narrow" panose="020B0606020202030204" pitchFamily="34" charset="0"/>
            </a:endParaRPr>
          </a:p>
        </p:txBody>
      </p:sp>
      <p:sp>
        <p:nvSpPr>
          <p:cNvPr id="5" name="Footer Placeholder 4"/>
          <p:cNvSpPr>
            <a:spLocks noGrp="1"/>
          </p:cNvSpPr>
          <p:nvPr>
            <p:ph type="ftr" sz="quarter" idx="11"/>
          </p:nvPr>
        </p:nvSpPr>
        <p:spPr/>
        <p:txBody>
          <a:bodyPr/>
          <a:lstStyle/>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6" name="Slide Number Placeholder 5"/>
          <p:cNvSpPr>
            <a:spLocks noGrp="1"/>
          </p:cNvSpPr>
          <p:nvPr>
            <p:ph type="sldNum" sz="quarter" idx="12"/>
          </p:nvPr>
        </p:nvSpPr>
        <p:spPr/>
        <p:txBody>
          <a:bodyPr/>
          <a:lstStyle/>
          <a:p>
            <a:pPr lvl="0"/>
            <a:fld id="{9A0DB2DC-4C9A-4742-B13C-FB6460FD3503}" type="slidenum">
              <a:rPr lang="en-US">
                <a:latin typeface="Arial Narrow" panose="020B0606020202030204" pitchFamily="34" charset="0"/>
              </a:rPr>
            </a:fld>
            <a:endParaRPr lang="en-US">
              <a:latin typeface="Arial Narrow" panose="020B060602020203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28650" y="1825625"/>
            <a:ext cx="38862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hart Placeholder 3"/>
          <p:cNvSpPr>
            <a:spLocks noGrp="1"/>
          </p:cNvSpPr>
          <p:nvPr>
            <p:ph type="chart" sz="half" idx="2"/>
          </p:nvPr>
        </p:nvSpPr>
        <p:spPr>
          <a:xfrm>
            <a:off x="4629150" y="1825625"/>
            <a:ext cx="3886200" cy="4351338"/>
          </a:xfrm>
        </p:spPr>
        <p:txBody>
          <a:bodyPr/>
          <a:lstStyle/>
          <a:p>
            <a:endParaRPr lang="en-US"/>
          </a:p>
        </p:txBody>
      </p:sp>
      <p:sp>
        <p:nvSpPr>
          <p:cNvPr id="5" name="Date Placeholder 4"/>
          <p:cNvSpPr>
            <a:spLocks noGrp="1"/>
          </p:cNvSpPr>
          <p:nvPr>
            <p:ph type="dt" sz="half" idx="10"/>
          </p:nvPr>
        </p:nvSpPr>
        <p:spPr/>
        <p:txBody>
          <a:bodyPr/>
          <a:lstStyle/>
          <a:p>
            <a:pPr lvl="0"/>
            <a:r>
              <a:rPr lang="en-US">
                <a:latin typeface="Arial Narrow" panose="020B0606020202030204" pitchFamily="34" charset="0"/>
              </a:rPr>
              <a:t>Align-IT, LLC 2001-2003</a:t>
            </a:r>
            <a:endParaRPr lang="en-US">
              <a:latin typeface="Arial Narrow" panose="020B0606020202030204" pitchFamily="34" charset="0"/>
            </a:endParaRPr>
          </a:p>
        </p:txBody>
      </p:sp>
      <p:sp>
        <p:nvSpPr>
          <p:cNvPr id="6" name="Footer Placeholder 5"/>
          <p:cNvSpPr>
            <a:spLocks noGrp="1"/>
          </p:cNvSpPr>
          <p:nvPr>
            <p:ph type="ftr" sz="quarter" idx="11"/>
          </p:nvPr>
        </p:nvSpPr>
        <p:spPr/>
        <p:txBody>
          <a:bodyPr/>
          <a:lstStyle/>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7" name="Slide Number Placeholder 6"/>
          <p:cNvSpPr>
            <a:spLocks noGrp="1"/>
          </p:cNvSpPr>
          <p:nvPr>
            <p:ph type="sldNum" sz="quarter" idx="12"/>
          </p:nvPr>
        </p:nvSpPr>
        <p:spPr/>
        <p:txBody>
          <a:bodyPr/>
          <a:lstStyle/>
          <a:p>
            <a:pPr lvl="0"/>
            <a:fld id="{9A0DB2DC-4C9A-4742-B13C-FB6460FD3503}" type="slidenum">
              <a:rPr lang="en-US">
                <a:latin typeface="Arial Narrow" panose="020B0606020202030204" pitchFamily="34" charset="0"/>
              </a:rPr>
            </a:fld>
            <a:endParaRPr lang="en-US">
              <a:latin typeface="Arial Narrow" panose="020B060602020203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pPr lvl="0"/>
            <a:r>
              <a:rPr lang="en-US">
                <a:latin typeface="Arial Narrow" panose="020B0606020202030204" pitchFamily="34" charset="0"/>
              </a:rPr>
              <a:t>Align-IT, LLC 2001-2003</a:t>
            </a:r>
            <a:endParaRPr lang="en-US">
              <a:latin typeface="Arial Narrow" panose="020B0606020202030204" pitchFamily="34" charset="0"/>
            </a:endParaRPr>
          </a:p>
        </p:txBody>
      </p:sp>
      <p:sp>
        <p:nvSpPr>
          <p:cNvPr id="5" name="Footer Placeholder 4"/>
          <p:cNvSpPr>
            <a:spLocks noGrp="1"/>
          </p:cNvSpPr>
          <p:nvPr>
            <p:ph type="ftr" sz="quarter" idx="11"/>
          </p:nvPr>
        </p:nvSpPr>
        <p:spPr/>
        <p:txBody>
          <a:bodyPr/>
          <a:lstStyle/>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6" name="Slide Number Placeholder 5"/>
          <p:cNvSpPr>
            <a:spLocks noGrp="1"/>
          </p:cNvSpPr>
          <p:nvPr>
            <p:ph type="sldNum" sz="quarter" idx="12"/>
          </p:nvPr>
        </p:nvSpPr>
        <p:spPr/>
        <p:txBody>
          <a:bodyPr/>
          <a:lstStyle/>
          <a:p>
            <a:pPr lvl="0"/>
            <a:fld id="{9A0DB2DC-4C9A-4742-B13C-FB6460FD3503}" type="slidenum">
              <a:rPr lang="en-US">
                <a:latin typeface="Arial Narrow" panose="020B0606020202030204" pitchFamily="34" charset="0"/>
              </a:rPr>
            </a:fld>
            <a:endParaRPr lang="en-US">
              <a:latin typeface="Arial Narrow" panose="020B060602020203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pPr lvl="0"/>
            <a:r>
              <a:rPr lang="en-US">
                <a:latin typeface="Arial Narrow" panose="020B0606020202030204" pitchFamily="34" charset="0"/>
              </a:rPr>
              <a:t>Align-IT, LLC 2001-2003</a:t>
            </a:r>
            <a:endParaRPr lang="en-US">
              <a:latin typeface="Arial Narrow" panose="020B0606020202030204" pitchFamily="34" charset="0"/>
            </a:endParaRPr>
          </a:p>
        </p:txBody>
      </p:sp>
      <p:sp>
        <p:nvSpPr>
          <p:cNvPr id="5" name="Footer Placeholder 4"/>
          <p:cNvSpPr>
            <a:spLocks noGrp="1"/>
          </p:cNvSpPr>
          <p:nvPr>
            <p:ph type="ftr" sz="quarter" idx="11"/>
          </p:nvPr>
        </p:nvSpPr>
        <p:spPr/>
        <p:txBody>
          <a:bodyPr/>
          <a:lstStyle/>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6" name="Slide Number Placeholder 5"/>
          <p:cNvSpPr>
            <a:spLocks noGrp="1"/>
          </p:cNvSpPr>
          <p:nvPr>
            <p:ph type="sldNum" sz="quarter" idx="12"/>
          </p:nvPr>
        </p:nvSpPr>
        <p:spPr/>
        <p:txBody>
          <a:bodyPr/>
          <a:lstStyle/>
          <a:p>
            <a:pPr lvl="0"/>
            <a:fld id="{9A0DB2DC-4C9A-4742-B13C-FB6460FD3503}" type="slidenum">
              <a:rPr lang="en-US">
                <a:latin typeface="Arial Narrow" panose="020B0606020202030204" pitchFamily="34" charset="0"/>
              </a:rPr>
            </a:fld>
            <a:endParaRPr lang="en-US">
              <a:latin typeface="Arial Narrow" panose="020B060602020203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08476" cy="41148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649724" y="1981200"/>
            <a:ext cx="3808476" cy="41148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pPr lvl="0"/>
            <a:r>
              <a:rPr lang="en-US">
                <a:latin typeface="Arial Narrow" panose="020B0606020202030204" pitchFamily="34" charset="0"/>
              </a:rPr>
              <a:t>Align-IT, LLC 2001-2003</a:t>
            </a:r>
            <a:endParaRPr lang="en-US">
              <a:latin typeface="Arial Narrow" panose="020B0606020202030204" pitchFamily="34" charset="0"/>
            </a:endParaRPr>
          </a:p>
        </p:txBody>
      </p:sp>
      <p:sp>
        <p:nvSpPr>
          <p:cNvPr id="6" name="Footer Placeholder 5"/>
          <p:cNvSpPr>
            <a:spLocks noGrp="1"/>
          </p:cNvSpPr>
          <p:nvPr>
            <p:ph type="ftr" sz="quarter" idx="11"/>
          </p:nvPr>
        </p:nvSpPr>
        <p:spPr/>
        <p:txBody>
          <a:bodyPr/>
          <a:lstStyle/>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7" name="Slide Number Placeholder 6"/>
          <p:cNvSpPr>
            <a:spLocks noGrp="1"/>
          </p:cNvSpPr>
          <p:nvPr>
            <p:ph type="sldNum" sz="quarter" idx="12"/>
          </p:nvPr>
        </p:nvSpPr>
        <p:spPr/>
        <p:txBody>
          <a:bodyPr/>
          <a:lstStyle/>
          <a:p>
            <a:pPr lvl="0"/>
            <a:fld id="{9A0DB2DC-4C9A-4742-B13C-FB6460FD3503}" type="slidenum">
              <a:rPr lang="en-US">
                <a:latin typeface="Arial Narrow" panose="020B0606020202030204" pitchFamily="34" charset="0"/>
              </a:rPr>
            </a:fld>
            <a:endParaRPr lang="en-US">
              <a:latin typeface="Arial Narrow" panose="020B060602020203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1"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629841" y="2505075"/>
            <a:ext cx="3868340"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pPr lvl="0"/>
            <a:r>
              <a:rPr lang="en-US">
                <a:latin typeface="Arial Narrow" panose="020B0606020202030204" pitchFamily="34" charset="0"/>
              </a:rPr>
              <a:t>Align-IT, LLC 2001-2003</a:t>
            </a:r>
            <a:endParaRPr lang="en-US">
              <a:latin typeface="Arial Narrow" panose="020B0606020202030204" pitchFamily="34" charset="0"/>
            </a:endParaRPr>
          </a:p>
        </p:txBody>
      </p:sp>
      <p:sp>
        <p:nvSpPr>
          <p:cNvPr id="8" name="Footer Placeholder 7"/>
          <p:cNvSpPr>
            <a:spLocks noGrp="1"/>
          </p:cNvSpPr>
          <p:nvPr>
            <p:ph type="ftr" sz="quarter" idx="11"/>
          </p:nvPr>
        </p:nvSpPr>
        <p:spPr/>
        <p:txBody>
          <a:bodyPr/>
          <a:lstStyle/>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9" name="Slide Number Placeholder 8"/>
          <p:cNvSpPr>
            <a:spLocks noGrp="1"/>
          </p:cNvSpPr>
          <p:nvPr>
            <p:ph type="sldNum" sz="quarter" idx="12"/>
          </p:nvPr>
        </p:nvSpPr>
        <p:spPr/>
        <p:txBody>
          <a:bodyPr/>
          <a:lstStyle/>
          <a:p>
            <a:pPr lvl="0"/>
            <a:fld id="{9A0DB2DC-4C9A-4742-B13C-FB6460FD3503}" type="slidenum">
              <a:rPr lang="en-US">
                <a:latin typeface="Arial Narrow" panose="020B0606020202030204" pitchFamily="34" charset="0"/>
              </a:rPr>
            </a:fld>
            <a:endParaRPr lang="en-US">
              <a:latin typeface="Arial Narrow" panose="020B060602020203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lvl="0"/>
            <a:r>
              <a:rPr lang="en-US">
                <a:latin typeface="Arial Narrow" panose="020B0606020202030204" pitchFamily="34" charset="0"/>
              </a:rPr>
              <a:t>Align-IT, LLC 2001-2003</a:t>
            </a:r>
            <a:endParaRPr lang="en-US">
              <a:latin typeface="Arial Narrow" panose="020B0606020202030204" pitchFamily="34" charset="0"/>
            </a:endParaRPr>
          </a:p>
        </p:txBody>
      </p:sp>
      <p:sp>
        <p:nvSpPr>
          <p:cNvPr id="4" name="Footer Placeholder 3"/>
          <p:cNvSpPr>
            <a:spLocks noGrp="1"/>
          </p:cNvSpPr>
          <p:nvPr>
            <p:ph type="ftr" sz="quarter" idx="11"/>
          </p:nvPr>
        </p:nvSpPr>
        <p:spPr/>
        <p:txBody>
          <a:bodyPr/>
          <a:lstStyle/>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5" name="Slide Number Placeholder 4"/>
          <p:cNvSpPr>
            <a:spLocks noGrp="1"/>
          </p:cNvSpPr>
          <p:nvPr>
            <p:ph type="sldNum" sz="quarter" idx="12"/>
          </p:nvPr>
        </p:nvSpPr>
        <p:spPr/>
        <p:txBody>
          <a:bodyPr/>
          <a:lstStyle/>
          <a:p>
            <a:pPr lvl="0"/>
            <a:fld id="{9A0DB2DC-4C9A-4742-B13C-FB6460FD3503}" type="slidenum">
              <a:rPr lang="en-US">
                <a:latin typeface="Arial Narrow" panose="020B0606020202030204" pitchFamily="34" charset="0"/>
              </a:rPr>
            </a:fld>
            <a:endParaRPr lang="en-US">
              <a:latin typeface="Arial Narrow" panose="020B060602020203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lvl="0"/>
            <a:r>
              <a:rPr lang="en-US">
                <a:latin typeface="Arial Narrow" panose="020B0606020202030204" pitchFamily="34" charset="0"/>
              </a:rPr>
              <a:t>Align-IT, LLC 2001-2003</a:t>
            </a:r>
            <a:endParaRPr lang="en-US">
              <a:latin typeface="Arial Narrow" panose="020B0606020202030204" pitchFamily="34" charset="0"/>
            </a:endParaRPr>
          </a:p>
        </p:txBody>
      </p:sp>
      <p:sp>
        <p:nvSpPr>
          <p:cNvPr id="3" name="Footer Placeholder 2"/>
          <p:cNvSpPr>
            <a:spLocks noGrp="1"/>
          </p:cNvSpPr>
          <p:nvPr>
            <p:ph type="ftr" sz="quarter" idx="11"/>
          </p:nvPr>
        </p:nvSpPr>
        <p:spPr/>
        <p:txBody>
          <a:bodyPr/>
          <a:lstStyle/>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4" name="Slide Number Placeholder 3"/>
          <p:cNvSpPr>
            <a:spLocks noGrp="1"/>
          </p:cNvSpPr>
          <p:nvPr>
            <p:ph type="sldNum" sz="quarter" idx="12"/>
          </p:nvPr>
        </p:nvSpPr>
        <p:spPr/>
        <p:txBody>
          <a:bodyPr/>
          <a:lstStyle/>
          <a:p>
            <a:pPr lvl="0"/>
            <a:fld id="{9A0DB2DC-4C9A-4742-B13C-FB6460FD3503}" type="slidenum">
              <a:rPr lang="en-US">
                <a:latin typeface="Arial Narrow" panose="020B0606020202030204" pitchFamily="34" charset="0"/>
              </a:rPr>
            </a:fld>
            <a:endParaRPr lang="en-US">
              <a:latin typeface="Arial Narrow" panose="020B060602020203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pPr lvl="0"/>
            <a:r>
              <a:rPr lang="en-US">
                <a:latin typeface="Arial Narrow" panose="020B0606020202030204" pitchFamily="34" charset="0"/>
              </a:rPr>
              <a:t>Align-IT, LLC 2001-2003</a:t>
            </a:r>
            <a:endParaRPr lang="en-US">
              <a:latin typeface="Arial Narrow" panose="020B0606020202030204" pitchFamily="34" charset="0"/>
            </a:endParaRPr>
          </a:p>
        </p:txBody>
      </p:sp>
      <p:sp>
        <p:nvSpPr>
          <p:cNvPr id="6" name="Footer Placeholder 5"/>
          <p:cNvSpPr>
            <a:spLocks noGrp="1"/>
          </p:cNvSpPr>
          <p:nvPr>
            <p:ph type="ftr" sz="quarter" idx="11"/>
          </p:nvPr>
        </p:nvSpPr>
        <p:spPr/>
        <p:txBody>
          <a:bodyPr/>
          <a:lstStyle/>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7" name="Slide Number Placeholder 6"/>
          <p:cNvSpPr>
            <a:spLocks noGrp="1"/>
          </p:cNvSpPr>
          <p:nvPr>
            <p:ph type="sldNum" sz="quarter" idx="12"/>
          </p:nvPr>
        </p:nvSpPr>
        <p:spPr/>
        <p:txBody>
          <a:bodyPr/>
          <a:lstStyle/>
          <a:p>
            <a:pPr lvl="0"/>
            <a:fld id="{9A0DB2DC-4C9A-4742-B13C-FB6460FD3503}" type="slidenum">
              <a:rPr lang="en-US">
                <a:latin typeface="Arial Narrow" panose="020B0606020202030204" pitchFamily="34" charset="0"/>
              </a:rPr>
            </a:fld>
            <a:endParaRPr lang="en-US">
              <a:latin typeface="Arial Narrow" panose="020B060602020203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5"/>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pPr lvl="0"/>
            <a:r>
              <a:rPr lang="en-US">
                <a:latin typeface="Arial Narrow" panose="020B0606020202030204" pitchFamily="34" charset="0"/>
              </a:rPr>
              <a:t>Align-IT, LLC 2001-2003</a:t>
            </a:r>
            <a:endParaRPr lang="en-US">
              <a:latin typeface="Arial Narrow" panose="020B0606020202030204" pitchFamily="34" charset="0"/>
            </a:endParaRPr>
          </a:p>
        </p:txBody>
      </p:sp>
      <p:sp>
        <p:nvSpPr>
          <p:cNvPr id="6" name="Footer Placeholder 5"/>
          <p:cNvSpPr>
            <a:spLocks noGrp="1"/>
          </p:cNvSpPr>
          <p:nvPr>
            <p:ph type="ftr" sz="quarter" idx="11"/>
          </p:nvPr>
        </p:nvSpPr>
        <p:spPr/>
        <p:txBody>
          <a:bodyPr/>
          <a:lstStyle/>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7" name="Slide Number Placeholder 6"/>
          <p:cNvSpPr>
            <a:spLocks noGrp="1"/>
          </p:cNvSpPr>
          <p:nvPr>
            <p:ph type="sldNum" sz="quarter" idx="12"/>
          </p:nvPr>
        </p:nvSpPr>
        <p:spPr/>
        <p:txBody>
          <a:bodyPr/>
          <a:lstStyle/>
          <a:p>
            <a:pPr lvl="0"/>
            <a:fld id="{9A0DB2DC-4C9A-4742-B13C-FB6460FD3503}" type="slidenum">
              <a:rPr lang="en-US">
                <a:latin typeface="Arial Narrow" panose="020B0606020202030204" pitchFamily="34" charset="0"/>
              </a:rPr>
            </a:fld>
            <a:endParaRPr lang="en-US">
              <a:latin typeface="Arial Narrow" panose="020B0606020202030204" pitchFamily="34" charset="0"/>
            </a:endParaRP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5" Type="http://schemas.openxmlformats.org/officeDocument/2006/relationships/theme" Target="../theme/theme1.xml"/><Relationship Id="rId14" Type="http://schemas.openxmlformats.org/officeDocument/2006/relationships/image" Target="../media/image2.png"/><Relationship Id="rId13" Type="http://schemas.openxmlformats.org/officeDocument/2006/relationships/image" Target="../media/image1.png"/><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grpSp>
        <p:nvGrpSpPr>
          <p:cNvPr id="23444" name="Group 23443"/>
          <p:cNvGrpSpPr/>
          <p:nvPr/>
        </p:nvGrpSpPr>
        <p:grpSpPr>
          <a:xfrm>
            <a:off x="-23812" y="-141287"/>
            <a:ext cx="9167812" cy="6999287"/>
            <a:chOff x="-15" y="-89"/>
            <a:chExt cx="5775" cy="4409"/>
          </a:xfrm>
        </p:grpSpPr>
        <p:sp>
          <p:nvSpPr>
            <p:cNvPr id="22530" name="Rectangles 22529"/>
            <p:cNvSpPr/>
            <p:nvPr userDrawn="1"/>
          </p:nvSpPr>
          <p:spPr>
            <a:xfrm>
              <a:off x="0" y="301"/>
              <a:ext cx="5760" cy="727"/>
            </a:xfrm>
            <a:prstGeom prst="rect">
              <a:avLst/>
            </a:prstGeom>
            <a:solidFill>
              <a:schemeClr val="accent2"/>
            </a:solidFill>
            <a:ln w="9525">
              <a:noFill/>
            </a:ln>
          </p:spPr>
          <p:txBody>
            <a:bodyPr/>
            <a:p>
              <a:endParaRPr lang="en-US"/>
            </a:p>
          </p:txBody>
        </p:sp>
        <p:sp>
          <p:nvSpPr>
            <p:cNvPr id="22532" name="Rectangles 22531" descr="Cacback"/>
            <p:cNvSpPr/>
            <p:nvPr userDrawn="1"/>
          </p:nvSpPr>
          <p:spPr>
            <a:xfrm>
              <a:off x="0" y="0"/>
              <a:ext cx="1119" cy="4320"/>
            </a:xfrm>
            <a:prstGeom prst="rect">
              <a:avLst/>
            </a:prstGeom>
            <a:blipFill rotWithShape="0">
              <a:blip r:embed="rId13"/>
            </a:blipFill>
            <a:ln w="9525">
              <a:noFill/>
            </a:ln>
          </p:spPr>
          <p:txBody>
            <a:bodyPr/>
            <a:p>
              <a:endParaRPr lang="en-US"/>
            </a:p>
          </p:txBody>
        </p:sp>
        <p:grpSp>
          <p:nvGrpSpPr>
            <p:cNvPr id="23443" name="Group 23442"/>
            <p:cNvGrpSpPr/>
            <p:nvPr userDrawn="1"/>
          </p:nvGrpSpPr>
          <p:grpSpPr>
            <a:xfrm>
              <a:off x="-15" y="-89"/>
              <a:ext cx="5295" cy="785"/>
              <a:chOff x="20" y="-89"/>
              <a:chExt cx="5295" cy="785"/>
            </a:xfrm>
          </p:grpSpPr>
          <p:sp>
            <p:nvSpPr>
              <p:cNvPr id="23420" name="Freeform 23419"/>
              <p:cNvSpPr/>
              <p:nvPr userDrawn="1"/>
            </p:nvSpPr>
            <p:spPr>
              <a:xfrm rot="-507431">
                <a:off x="20" y="524"/>
                <a:ext cx="1059" cy="172"/>
              </a:xfrm>
              <a:custGeom>
                <a:avLst/>
                <a:gdLst/>
                <a:ahLst/>
                <a:cxnLst/>
                <a:pathLst>
                  <a:path w="1059" h="172">
                    <a:moveTo>
                      <a:pt x="1059" y="0"/>
                    </a:moveTo>
                    <a:cubicBezTo>
                      <a:pt x="543" y="45"/>
                      <a:pt x="291" y="112"/>
                      <a:pt x="147" y="144"/>
                    </a:cubicBezTo>
                    <a:cubicBezTo>
                      <a:pt x="0" y="172"/>
                      <a:pt x="153" y="147"/>
                      <a:pt x="177" y="171"/>
                    </a:cubicBezTo>
                    <a:cubicBezTo>
                      <a:pt x="329" y="151"/>
                      <a:pt x="339" y="99"/>
                      <a:pt x="1059" y="24"/>
                    </a:cubicBezTo>
                    <a:cubicBezTo>
                      <a:pt x="1059" y="24"/>
                      <a:pt x="1059" y="0"/>
                      <a:pt x="1059" y="0"/>
                    </a:cubicBezTo>
                    <a:close/>
                  </a:path>
                </a:pathLst>
              </a:custGeom>
              <a:gradFill rotWithShape="0">
                <a:gsLst>
                  <a:gs pos="0">
                    <a:schemeClr val="accent1">
                      <a:alpha val="100000"/>
                    </a:schemeClr>
                  </a:gs>
                  <a:gs pos="100000">
                    <a:schemeClr val="bg2">
                      <a:alpha val="100000"/>
                    </a:schemeClr>
                  </a:gs>
                </a:gsLst>
                <a:lin ang="0" scaled="1"/>
                <a:tileRect/>
              </a:gradFill>
              <a:ln w="9525">
                <a:noFill/>
              </a:ln>
            </p:spPr>
            <p:txBody>
              <a:bodyPr/>
              <a:p>
                <a:endParaRPr lang="en-US"/>
              </a:p>
            </p:txBody>
          </p:sp>
          <p:sp>
            <p:nvSpPr>
              <p:cNvPr id="23421" name="Freeform 23420"/>
              <p:cNvSpPr/>
              <p:nvPr userDrawn="1"/>
            </p:nvSpPr>
            <p:spPr>
              <a:xfrm rot="-507431">
                <a:off x="1193" y="-89"/>
                <a:ext cx="4122" cy="630"/>
              </a:xfrm>
              <a:custGeom>
                <a:avLst/>
                <a:gdLst/>
                <a:ahLst/>
                <a:cxnLst/>
                <a:pathLst>
                  <a:path w="4122" h="630">
                    <a:moveTo>
                      <a:pt x="0" y="204"/>
                    </a:moveTo>
                    <a:cubicBezTo>
                      <a:pt x="255" y="198"/>
                      <a:pt x="1686" y="0"/>
                      <a:pt x="3544" y="348"/>
                    </a:cubicBezTo>
                    <a:cubicBezTo>
                      <a:pt x="4122" y="464"/>
                      <a:pt x="3754" y="614"/>
                      <a:pt x="3680" y="630"/>
                    </a:cubicBezTo>
                    <a:cubicBezTo>
                      <a:pt x="3680" y="630"/>
                      <a:pt x="3642" y="626"/>
                      <a:pt x="3616" y="624"/>
                    </a:cubicBezTo>
                    <a:cubicBezTo>
                      <a:pt x="3678" y="612"/>
                      <a:pt x="4118" y="488"/>
                      <a:pt x="3534" y="368"/>
                    </a:cubicBezTo>
                    <a:cubicBezTo>
                      <a:pt x="2029" y="98"/>
                      <a:pt x="696" y="156"/>
                      <a:pt x="17" y="231"/>
                    </a:cubicBezTo>
                    <a:cubicBezTo>
                      <a:pt x="17" y="231"/>
                      <a:pt x="0" y="204"/>
                      <a:pt x="0" y="204"/>
                    </a:cubicBezTo>
                    <a:close/>
                  </a:path>
                </a:pathLst>
              </a:custGeom>
              <a:solidFill>
                <a:schemeClr val="bg2"/>
              </a:solidFill>
              <a:ln w="9525">
                <a:noFill/>
              </a:ln>
            </p:spPr>
            <p:txBody>
              <a:bodyPr/>
              <a:p>
                <a:endParaRPr lang="en-US"/>
              </a:p>
            </p:txBody>
          </p:sp>
          <p:grpSp>
            <p:nvGrpSpPr>
              <p:cNvPr id="23422" name="Group 23421"/>
              <p:cNvGrpSpPr/>
              <p:nvPr userDrawn="1"/>
            </p:nvGrpSpPr>
            <p:grpSpPr>
              <a:xfrm>
                <a:off x="1033" y="326"/>
                <a:ext cx="192" cy="192"/>
                <a:chOff x="1033" y="326"/>
                <a:chExt cx="192" cy="192"/>
              </a:xfrm>
            </p:grpSpPr>
            <p:sp>
              <p:nvSpPr>
                <p:cNvPr id="23423" name="Oval 23422"/>
                <p:cNvSpPr/>
                <p:nvPr/>
              </p:nvSpPr>
              <p:spPr>
                <a:xfrm>
                  <a:off x="1033" y="326"/>
                  <a:ext cx="192" cy="192"/>
                </a:xfrm>
                <a:prstGeom prst="ellipse">
                  <a:avLst/>
                </a:prstGeom>
                <a:gradFill rotWithShape="0">
                  <a:gsLst>
                    <a:gs pos="0">
                      <a:schemeClr val="bg2"/>
                    </a:gs>
                    <a:gs pos="100000">
                      <a:srgbClr val="000000"/>
                    </a:gs>
                  </a:gsLst>
                  <a:path path="shape">
                    <a:fillToRect l="50000" t="50000" r="50000" b="50000"/>
                  </a:path>
                  <a:tileRect/>
                </a:gradFill>
                <a:ln w="9525">
                  <a:noFill/>
                </a:ln>
              </p:spPr>
              <p:txBody>
                <a:bodyPr/>
                <a:p>
                  <a:endParaRPr lang="en-US"/>
                </a:p>
              </p:txBody>
            </p:sp>
            <p:sp>
              <p:nvSpPr>
                <p:cNvPr id="23424" name="Oval 23423"/>
                <p:cNvSpPr/>
                <p:nvPr/>
              </p:nvSpPr>
              <p:spPr>
                <a:xfrm>
                  <a:off x="1129" y="377"/>
                  <a:ext cx="47" cy="48"/>
                </a:xfrm>
                <a:prstGeom prst="ellipse">
                  <a:avLst/>
                </a:prstGeom>
                <a:gradFill rotWithShape="0">
                  <a:gsLst>
                    <a:gs pos="0">
                      <a:srgbClr val="FFFFCC"/>
                    </a:gs>
                    <a:gs pos="100000">
                      <a:schemeClr val="bg2"/>
                    </a:gs>
                  </a:gsLst>
                  <a:path path="shape">
                    <a:fillToRect l="50000" t="50000" r="50000" b="50000"/>
                  </a:path>
                  <a:tileRect/>
                </a:gradFill>
                <a:ln w="9525">
                  <a:noFill/>
                </a:ln>
              </p:spPr>
              <p:txBody>
                <a:bodyPr/>
                <a:p>
                  <a:endParaRPr lang="en-US"/>
                </a:p>
              </p:txBody>
            </p:sp>
            <p:sp>
              <p:nvSpPr>
                <p:cNvPr id="23425" name="Oval 23424"/>
                <p:cNvSpPr/>
                <p:nvPr/>
              </p:nvSpPr>
              <p:spPr>
                <a:xfrm>
                  <a:off x="1063" y="350"/>
                  <a:ext cx="47" cy="48"/>
                </a:xfrm>
                <a:prstGeom prst="ellipse">
                  <a:avLst/>
                </a:prstGeom>
                <a:gradFill rotWithShape="0">
                  <a:gsLst>
                    <a:gs pos="0">
                      <a:srgbClr val="FFFFCC"/>
                    </a:gs>
                    <a:gs pos="100000">
                      <a:srgbClr val="000000"/>
                    </a:gs>
                  </a:gsLst>
                  <a:path path="shape">
                    <a:fillToRect l="50000" t="50000" r="50000" b="50000"/>
                  </a:path>
                  <a:tileRect/>
                </a:gradFill>
                <a:ln w="9525">
                  <a:noFill/>
                </a:ln>
              </p:spPr>
              <p:txBody>
                <a:bodyPr/>
                <a:p>
                  <a:endParaRPr lang="en-US"/>
                </a:p>
              </p:txBody>
            </p:sp>
            <p:sp>
              <p:nvSpPr>
                <p:cNvPr id="23426" name="Oval 23425"/>
                <p:cNvSpPr/>
                <p:nvPr/>
              </p:nvSpPr>
              <p:spPr>
                <a:xfrm>
                  <a:off x="1063" y="404"/>
                  <a:ext cx="47" cy="48"/>
                </a:xfrm>
                <a:prstGeom prst="ellipse">
                  <a:avLst/>
                </a:prstGeom>
                <a:gradFill rotWithShape="0">
                  <a:gsLst>
                    <a:gs pos="0">
                      <a:srgbClr val="FFFFCC"/>
                    </a:gs>
                    <a:gs pos="100000">
                      <a:schemeClr val="bg2"/>
                    </a:gs>
                  </a:gsLst>
                  <a:path path="shape">
                    <a:fillToRect l="50000" t="50000" r="50000" b="50000"/>
                  </a:path>
                  <a:tileRect/>
                </a:gradFill>
                <a:ln w="9525">
                  <a:noFill/>
                </a:ln>
              </p:spPr>
              <p:txBody>
                <a:bodyPr/>
                <a:p>
                  <a:endParaRPr lang="en-US"/>
                </a:p>
              </p:txBody>
            </p:sp>
            <p:sp>
              <p:nvSpPr>
                <p:cNvPr id="23427" name="Oval 23426"/>
                <p:cNvSpPr/>
                <p:nvPr/>
              </p:nvSpPr>
              <p:spPr>
                <a:xfrm>
                  <a:off x="1108" y="422"/>
                  <a:ext cx="47" cy="48"/>
                </a:xfrm>
                <a:prstGeom prst="ellipse">
                  <a:avLst/>
                </a:prstGeom>
                <a:gradFill rotWithShape="0">
                  <a:gsLst>
                    <a:gs pos="0">
                      <a:srgbClr val="FFFFCC"/>
                    </a:gs>
                    <a:gs pos="100000">
                      <a:schemeClr val="bg2"/>
                    </a:gs>
                  </a:gsLst>
                  <a:path path="shape">
                    <a:fillToRect l="50000" t="50000" r="50000" b="50000"/>
                  </a:path>
                  <a:tileRect/>
                </a:gradFill>
                <a:ln w="9525">
                  <a:noFill/>
                </a:ln>
              </p:spPr>
              <p:txBody>
                <a:bodyPr/>
                <a:p>
                  <a:endParaRPr lang="en-US"/>
                </a:p>
              </p:txBody>
            </p:sp>
            <p:sp>
              <p:nvSpPr>
                <p:cNvPr id="23428" name="Oval 23427"/>
                <p:cNvSpPr/>
                <p:nvPr/>
              </p:nvSpPr>
              <p:spPr>
                <a:xfrm>
                  <a:off x="1168" y="416"/>
                  <a:ext cx="47" cy="48"/>
                </a:xfrm>
                <a:prstGeom prst="ellipse">
                  <a:avLst/>
                </a:prstGeom>
                <a:gradFill rotWithShape="0">
                  <a:gsLst>
                    <a:gs pos="0">
                      <a:srgbClr val="FFFFCC"/>
                    </a:gs>
                    <a:gs pos="100000">
                      <a:srgbClr val="000000"/>
                    </a:gs>
                  </a:gsLst>
                  <a:path path="shape">
                    <a:fillToRect l="50000" t="50000" r="50000" b="50000"/>
                  </a:path>
                  <a:tileRect/>
                </a:gradFill>
                <a:ln w="9525">
                  <a:noFill/>
                </a:ln>
              </p:spPr>
              <p:txBody>
                <a:bodyPr/>
                <a:p>
                  <a:endParaRPr lang="en-US"/>
                </a:p>
              </p:txBody>
            </p:sp>
            <p:sp>
              <p:nvSpPr>
                <p:cNvPr id="23429" name="Oval 23428"/>
                <p:cNvSpPr/>
                <p:nvPr/>
              </p:nvSpPr>
              <p:spPr>
                <a:xfrm>
                  <a:off x="1120" y="461"/>
                  <a:ext cx="47" cy="48"/>
                </a:xfrm>
                <a:prstGeom prst="ellipse">
                  <a:avLst/>
                </a:prstGeom>
                <a:gradFill rotWithShape="0">
                  <a:gsLst>
                    <a:gs pos="0">
                      <a:srgbClr val="FFFFCC"/>
                    </a:gs>
                    <a:gs pos="100000">
                      <a:srgbClr val="000000"/>
                    </a:gs>
                  </a:gsLst>
                  <a:path path="shape">
                    <a:fillToRect l="50000" t="50000" r="50000" b="50000"/>
                  </a:path>
                  <a:tileRect/>
                </a:gradFill>
                <a:ln w="9525">
                  <a:noFill/>
                </a:ln>
              </p:spPr>
              <p:txBody>
                <a:bodyPr/>
                <a:p>
                  <a:endParaRPr lang="en-US"/>
                </a:p>
              </p:txBody>
            </p:sp>
            <p:sp>
              <p:nvSpPr>
                <p:cNvPr id="23430" name="Oval 23429"/>
                <p:cNvSpPr/>
                <p:nvPr/>
              </p:nvSpPr>
              <p:spPr>
                <a:xfrm>
                  <a:off x="1063" y="452"/>
                  <a:ext cx="47" cy="48"/>
                </a:xfrm>
                <a:prstGeom prst="ellipse">
                  <a:avLst/>
                </a:prstGeom>
                <a:gradFill rotWithShape="0">
                  <a:gsLst>
                    <a:gs pos="0">
                      <a:srgbClr val="FFFFCC"/>
                    </a:gs>
                    <a:gs pos="100000">
                      <a:srgbClr val="000000"/>
                    </a:gs>
                  </a:gsLst>
                  <a:path path="shape">
                    <a:fillToRect l="50000" t="50000" r="50000" b="50000"/>
                  </a:path>
                  <a:tileRect/>
                </a:gradFill>
                <a:ln w="9525">
                  <a:noFill/>
                </a:ln>
              </p:spPr>
              <p:txBody>
                <a:bodyPr/>
                <a:p>
                  <a:endParaRPr lang="en-US"/>
                </a:p>
              </p:txBody>
            </p:sp>
            <p:sp>
              <p:nvSpPr>
                <p:cNvPr id="23431" name="Oval 23430"/>
                <p:cNvSpPr/>
                <p:nvPr/>
              </p:nvSpPr>
              <p:spPr>
                <a:xfrm>
                  <a:off x="1117" y="329"/>
                  <a:ext cx="47" cy="48"/>
                </a:xfrm>
                <a:prstGeom prst="ellipse">
                  <a:avLst/>
                </a:prstGeom>
                <a:gradFill rotWithShape="0">
                  <a:gsLst>
                    <a:gs pos="0">
                      <a:srgbClr val="FFFFCC"/>
                    </a:gs>
                    <a:gs pos="100000">
                      <a:srgbClr val="000000"/>
                    </a:gs>
                  </a:gsLst>
                  <a:path path="shape">
                    <a:fillToRect l="50000" t="50000" r="50000" b="50000"/>
                  </a:path>
                  <a:tileRect/>
                </a:gradFill>
                <a:ln w="9525">
                  <a:noFill/>
                </a:ln>
              </p:spPr>
              <p:txBody>
                <a:bodyPr/>
                <a:p>
                  <a:endParaRPr lang="en-US"/>
                </a:p>
              </p:txBody>
            </p:sp>
          </p:grpSp>
        </p:grpSp>
        <p:sp>
          <p:nvSpPr>
            <p:cNvPr id="23432" name="Rectangles 23431"/>
            <p:cNvSpPr/>
            <p:nvPr userDrawn="1"/>
          </p:nvSpPr>
          <p:spPr>
            <a:xfrm>
              <a:off x="426" y="1185"/>
              <a:ext cx="701" cy="3135"/>
            </a:xfrm>
            <a:prstGeom prst="rect">
              <a:avLst/>
            </a:prstGeom>
            <a:solidFill>
              <a:schemeClr val="bg1">
                <a:alpha val="50000"/>
              </a:schemeClr>
            </a:solidFill>
            <a:ln w="9525">
              <a:noFill/>
            </a:ln>
          </p:spPr>
          <p:txBody>
            <a:bodyPr/>
            <a:p>
              <a:endParaRPr lang="en-US"/>
            </a:p>
          </p:txBody>
        </p:sp>
      </p:grpSp>
      <p:sp>
        <p:nvSpPr>
          <p:cNvPr id="23433" name="Title 23432"/>
          <p:cNvSpPr>
            <a:spLocks noGrp="1"/>
          </p:cNvSpPr>
          <p:nvPr>
            <p:ph type="title"/>
          </p:nvPr>
        </p:nvSpPr>
        <p:spPr>
          <a:xfrm>
            <a:off x="1154113" y="457200"/>
            <a:ext cx="7772400" cy="1143000"/>
          </a:xfrm>
          <a:prstGeom prst="rect">
            <a:avLst/>
          </a:prstGeom>
          <a:noFill/>
          <a:ln w="9525">
            <a:noFill/>
          </a:ln>
        </p:spPr>
        <p:txBody>
          <a:bodyPr anchor="ctr" anchorCtr="0"/>
          <a:p>
            <a:pPr lvl="0"/>
            <a:r>
              <a:rPr dirty="0"/>
              <a:t>Click to edit Master title style</a:t>
            </a:r>
            <a:endParaRPr dirty="0"/>
          </a:p>
        </p:txBody>
      </p:sp>
      <p:sp>
        <p:nvSpPr>
          <p:cNvPr id="23434" name="Text Placeholder 23433"/>
          <p:cNvSpPr>
            <a:spLocks noGrp="1"/>
          </p:cNvSpPr>
          <p:nvPr>
            <p:ph type="body" idx="1"/>
          </p:nvPr>
        </p:nvSpPr>
        <p:spPr>
          <a:xfrm>
            <a:off x="685800" y="1981200"/>
            <a:ext cx="7772400" cy="4114800"/>
          </a:xfrm>
          <a:prstGeom prst="rect">
            <a:avLst/>
          </a:prstGeom>
          <a:noFill/>
          <a:ln w="9525">
            <a:noFill/>
          </a:ln>
        </p:spPr>
        <p:txBody>
          <a:bodyPr/>
          <a:p>
            <a:pPr lvl="0"/>
            <a:r>
              <a:rPr dirty="0"/>
              <a:t>Click to edit Master text styles</a:t>
            </a:r>
            <a:endParaRPr dirty="0"/>
          </a:p>
          <a:p>
            <a:pPr lvl="1"/>
            <a:r>
              <a:rPr dirty="0"/>
              <a:t>Second level</a:t>
            </a:r>
            <a:endParaRPr dirty="0"/>
          </a:p>
          <a:p>
            <a:pPr lvl="2"/>
            <a:r>
              <a:rPr dirty="0"/>
              <a:t>Third level</a:t>
            </a:r>
            <a:endParaRPr dirty="0"/>
          </a:p>
          <a:p>
            <a:pPr lvl="3"/>
            <a:r>
              <a:rPr dirty="0"/>
              <a:t>Fourth level</a:t>
            </a:r>
            <a:endParaRPr dirty="0"/>
          </a:p>
          <a:p>
            <a:pPr lvl="4"/>
            <a:r>
              <a:rPr dirty="0"/>
              <a:t>Fifth level</a:t>
            </a:r>
            <a:endParaRPr dirty="0"/>
          </a:p>
        </p:txBody>
      </p:sp>
      <p:sp>
        <p:nvSpPr>
          <p:cNvPr id="23435" name="Date Placeholder 23434"/>
          <p:cNvSpPr>
            <a:spLocks noGrp="1"/>
          </p:cNvSpPr>
          <p:nvPr>
            <p:ph type="dt" sz="half" idx="2"/>
          </p:nvPr>
        </p:nvSpPr>
        <p:spPr>
          <a:xfrm>
            <a:off x="685800" y="6248400"/>
            <a:ext cx="1905000" cy="457200"/>
          </a:xfrm>
          <a:prstGeom prst="rect">
            <a:avLst/>
          </a:prstGeom>
          <a:noFill/>
          <a:ln w="9525">
            <a:noFill/>
          </a:ln>
        </p:spPr>
        <p:txBody>
          <a:bodyPr/>
          <a:lstStyle>
            <a:lvl1pPr>
              <a:defRPr sz="1400" b="0"/>
            </a:lvl1pPr>
          </a:lstStyle>
          <a:p>
            <a:pPr lvl="0"/>
            <a:r>
              <a:rPr lang="en-US">
                <a:latin typeface="Arial Narrow" panose="020B0606020202030204" pitchFamily="34" charset="0"/>
              </a:rPr>
              <a:t>Align-IT, LLC 2001-2003</a:t>
            </a:r>
            <a:endParaRPr lang="en-US">
              <a:latin typeface="Arial Narrow" panose="020B0606020202030204" pitchFamily="34" charset="0"/>
            </a:endParaRPr>
          </a:p>
        </p:txBody>
      </p:sp>
      <p:sp>
        <p:nvSpPr>
          <p:cNvPr id="23436" name="Footer Placeholder 23435"/>
          <p:cNvSpPr>
            <a:spLocks noGrp="1"/>
          </p:cNvSpPr>
          <p:nvPr>
            <p:ph type="ftr" sz="quarter" idx="3"/>
          </p:nvPr>
        </p:nvSpPr>
        <p:spPr>
          <a:xfrm>
            <a:off x="3124200" y="6248400"/>
            <a:ext cx="2895600" cy="457200"/>
          </a:xfrm>
          <a:prstGeom prst="rect">
            <a:avLst/>
          </a:prstGeom>
          <a:noFill/>
          <a:ln w="9525">
            <a:noFill/>
          </a:ln>
        </p:spPr>
        <p:txBody>
          <a:bodyPr/>
          <a:lstStyle>
            <a:lvl1pPr algn="ctr">
              <a:defRPr sz="1400" b="0"/>
            </a:lvl1pPr>
          </a:lstStyle>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23437" name="Slide Number Placeholder 23436"/>
          <p:cNvSpPr>
            <a:spLocks noGrp="1"/>
          </p:cNvSpPr>
          <p:nvPr>
            <p:ph type="sldNum" sz="quarter" idx="4"/>
          </p:nvPr>
        </p:nvSpPr>
        <p:spPr>
          <a:xfrm>
            <a:off x="6553200" y="6248400"/>
            <a:ext cx="1905000" cy="457200"/>
          </a:xfrm>
          <a:prstGeom prst="rect">
            <a:avLst/>
          </a:prstGeom>
          <a:noFill/>
          <a:ln w="9525">
            <a:noFill/>
          </a:ln>
        </p:spPr>
        <p:txBody>
          <a:bodyPr/>
          <a:lstStyle>
            <a:lvl1pPr algn="r">
              <a:defRPr sz="1400" b="0"/>
            </a:lvl1pPr>
          </a:lstStyle>
          <a:p>
            <a:pPr lvl="0"/>
            <a:fld id="{9A0DB2DC-4C9A-4742-B13C-FB6460FD3503}" type="slidenum">
              <a:rPr lang="en-US">
                <a:latin typeface="Arial Narrow" panose="020B0606020202030204" pitchFamily="34" charset="0"/>
              </a:rPr>
            </a:fld>
            <a:endParaRPr lang="en-US">
              <a:latin typeface="Arial Narrow" panose="020B060602020203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p:txStyles>
    <p:titleStyle>
      <a:lvl1pPr marL="0" lvl="0" indent="0" algn="ctr" defTabSz="914400" rtl="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Blip>
          <a:blip r:embed="rId14"/>
        </a:buBlip>
        <a:defRPr sz="3200" b="0" i="0" u="none" kern="1200" baseline="0">
          <a:solidFill>
            <a:schemeClr val="tx1"/>
          </a:solidFill>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mn-lt"/>
          <a:ea typeface="+mn-ea"/>
          <a:cs typeface="+mn-cs"/>
        </a:defRPr>
      </a:lvl1pPr>
      <a:lvl2pPr marL="457200" lvl="1"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mn-lt"/>
          <a:ea typeface="+mn-ea"/>
          <a:cs typeface="+mn-cs"/>
        </a:defRPr>
      </a:lvl2pPr>
      <a:lvl3pPr marL="914400" lvl="2"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mn-lt"/>
          <a:ea typeface="+mn-ea"/>
          <a:cs typeface="+mn-cs"/>
        </a:defRPr>
      </a:lvl3pPr>
      <a:lvl4pPr marL="1371600" lvl="3"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mn-lt"/>
          <a:ea typeface="+mn-ea"/>
          <a:cs typeface="+mn-cs"/>
        </a:defRPr>
      </a:lvl4pPr>
      <a:lvl5pPr marL="1828800" lvl="4"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mn-lt"/>
          <a:ea typeface="+mn-ea"/>
          <a:cs typeface="+mn-cs"/>
        </a:defRPr>
      </a:lvl5pPr>
      <a:lvl6pPr marL="2286000" lvl="5"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mn-lt"/>
          <a:ea typeface="+mn-ea"/>
          <a:cs typeface="+mn-cs"/>
        </a:defRPr>
      </a:lvl6pPr>
      <a:lvl7pPr marL="2743200" lvl="6"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mn-lt"/>
          <a:ea typeface="+mn-ea"/>
          <a:cs typeface="+mn-cs"/>
        </a:defRPr>
      </a:lvl7pPr>
      <a:lvl8pPr marL="3200400" lvl="7"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mn-lt"/>
          <a:ea typeface="+mn-ea"/>
          <a:cs typeface="+mn-cs"/>
        </a:defRPr>
      </a:lvl8pPr>
      <a:lvl9pPr marL="3657600" lvl="8"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7.xml"/><Relationship Id="rId2" Type="http://schemas.openxmlformats.org/officeDocument/2006/relationships/image" Target="../media/image4.emf"/><Relationship Id="rId1" Type="http://schemas.openxmlformats.org/officeDocument/2006/relationships/oleObject" Target="../embeddings/oleObject1.bin"/></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4" Type="http://schemas.openxmlformats.org/officeDocument/2006/relationships/vmlDrawing" Target="../drawings/vmlDrawing2.vml"/><Relationship Id="rId3" Type="http://schemas.openxmlformats.org/officeDocument/2006/relationships/slideLayout" Target="../slideLayouts/slideLayout6.xml"/><Relationship Id="rId2" Type="http://schemas.openxmlformats.org/officeDocument/2006/relationships/image" Target="../media/image5.wmf"/><Relationship Id="rId1" Type="http://schemas.openxmlformats.org/officeDocument/2006/relationships/oleObject" Target="../embeddings/oleObject2.bin"/></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4" Type="http://schemas.openxmlformats.org/officeDocument/2006/relationships/vmlDrawing" Target="../drawings/vmlDrawing3.vml"/><Relationship Id="rId3" Type="http://schemas.openxmlformats.org/officeDocument/2006/relationships/slideLayout" Target="../slideLayouts/slideLayout12.xml"/><Relationship Id="rId2" Type="http://schemas.openxmlformats.org/officeDocument/2006/relationships/image" Target="../media/image6.wmf"/><Relationship Id="rId1" Type="http://schemas.openxmlformats.org/officeDocument/2006/relationships/oleObject" Target="../embeddings/oleObject3.bin"/></Relationships>
</file>

<file path=ppt/slides/_rels/slide29.xml.rels><?xml version="1.0" encoding="UTF-8" standalone="yes"?>
<Relationships xmlns="http://schemas.openxmlformats.org/package/2006/relationships"><Relationship Id="rId4" Type="http://schemas.openxmlformats.org/officeDocument/2006/relationships/vmlDrawing" Target="../drawings/vmlDrawing4.vml"/><Relationship Id="rId3" Type="http://schemas.openxmlformats.org/officeDocument/2006/relationships/slideLayout" Target="../slideLayouts/slideLayout12.xml"/><Relationship Id="rId2" Type="http://schemas.openxmlformats.org/officeDocument/2006/relationships/image" Target="../media/image7.emf"/><Relationship Id="rId1" Type="http://schemas.openxmlformats.org/officeDocument/2006/relationships/oleObject" Target="../embeddings/oleObject4.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4" Type="http://schemas.openxmlformats.org/officeDocument/2006/relationships/vmlDrawing" Target="../drawings/vmlDrawing5.vml"/><Relationship Id="rId3" Type="http://schemas.openxmlformats.org/officeDocument/2006/relationships/slideLayout" Target="../slideLayouts/slideLayout6.xml"/><Relationship Id="rId2" Type="http://schemas.openxmlformats.org/officeDocument/2006/relationships/image" Target="../media/image8.emf"/><Relationship Id="rId1" Type="http://schemas.openxmlformats.org/officeDocument/2006/relationships/oleObject" Target="../embeddings/oleObject5.bin"/></Relationships>
</file>

<file path=ppt/slides/_rels/slide31.xml.rels><?xml version="1.0" encoding="UTF-8" standalone="yes"?>
<Relationships xmlns="http://schemas.openxmlformats.org/package/2006/relationships"><Relationship Id="rId4" Type="http://schemas.openxmlformats.org/officeDocument/2006/relationships/vmlDrawing" Target="../drawings/vmlDrawing6.vml"/><Relationship Id="rId3" Type="http://schemas.openxmlformats.org/officeDocument/2006/relationships/slideLayout" Target="../slideLayouts/slideLayout6.xml"/><Relationship Id="rId2" Type="http://schemas.openxmlformats.org/officeDocument/2006/relationships/image" Target="../media/image9.emf"/><Relationship Id="rId1" Type="http://schemas.openxmlformats.org/officeDocument/2006/relationships/oleObject" Target="../embeddings/oleObject6.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audio" Target="../media/audio2.wav"/><Relationship Id="rId1" Type="http://schemas.openxmlformats.org/officeDocument/2006/relationships/audio" Target="../media/audio1.wav"/></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audio" Target="../media/audio1.wav"/><Relationship Id="rId1" Type="http://schemas.openxmlformats.org/officeDocument/2006/relationships/audio" Target="../media/audio2.wav"/></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Date Placeholder 1"/>
          <p:cNvSpPr/>
          <p:nvPr>
            <p:ph type="dt" sz="half" idx="2"/>
          </p:nvPr>
        </p:nvSpPr>
        <p:spPr/>
        <p:txBody>
          <a:bodyPr/>
          <a:p>
            <a:endParaRPr lang="en-US">
              <a:latin typeface="Arial Narrow" panose="020B0606020202030204" pitchFamily="34" charset="0"/>
            </a:endParaRPr>
          </a:p>
        </p:txBody>
      </p:sp>
      <p:sp>
        <p:nvSpPr>
          <p:cNvPr id="3" name="Footer Placeholder 2"/>
          <p:cNvSpPr/>
          <p:nvPr>
            <p:ph type="ftr" sz="quarter" idx="3"/>
          </p:nvPr>
        </p:nvSpPr>
        <p:spPr/>
        <p:txBody>
          <a:bodyPr/>
          <a:p>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80898" name="Title 80897"/>
          <p:cNvSpPr>
            <a:spLocks noGrp="1"/>
          </p:cNvSpPr>
          <p:nvPr>
            <p:ph type="ctrTitle"/>
          </p:nvPr>
        </p:nvSpPr>
        <p:spPr/>
        <p:txBody>
          <a:bodyPr anchor="ctr" anchorCtr="0"/>
          <a:p>
            <a:pPr defTabSz="914400">
              <a:buSzTx/>
              <a:buFontTx/>
              <a:buNone/>
            </a:pPr>
            <a:r>
              <a:rPr kern="1200" baseline="0">
                <a:solidFill>
                  <a:srgbClr val="11053B"/>
                </a:solidFill>
                <a:latin typeface="Arial Narrow" panose="020B0606020202030204" pitchFamily="34" charset="0"/>
              </a:rPr>
              <a:t>IT Strategy/Planning Process Overview</a:t>
            </a:r>
            <a:endParaRPr kern="1200" baseline="0">
              <a:solidFill>
                <a:srgbClr val="11053B"/>
              </a:solidFill>
              <a:latin typeface="Arial Narrow" panose="020B0606020202030204" pitchFamily="34" charset="0"/>
            </a:endParaRPr>
          </a:p>
        </p:txBody>
      </p:sp>
      <p:sp>
        <p:nvSpPr>
          <p:cNvPr id="80904" name="Rectangles 80903"/>
          <p:cNvSpPr/>
          <p:nvPr/>
        </p:nvSpPr>
        <p:spPr>
          <a:xfrm>
            <a:off x="2919413" y="2895600"/>
            <a:ext cx="9144000" cy="0"/>
          </a:xfrm>
          <a:prstGeom prst="rect">
            <a:avLst/>
          </a:prstGeom>
          <a:noFill/>
          <a:ln w="9525">
            <a:noFill/>
          </a:ln>
        </p:spPr>
        <p:txBody>
          <a:bodyPr/>
          <a:p>
            <a:endParaRPr lang="en-US"/>
          </a:p>
        </p:txBody>
      </p:sp>
      <p:sp>
        <p:nvSpPr>
          <p:cNvPr id="80905" name="Text Box 80904"/>
          <p:cNvSpPr txBox="1"/>
          <p:nvPr/>
        </p:nvSpPr>
        <p:spPr>
          <a:xfrm>
            <a:off x="1981200" y="3886200"/>
            <a:ext cx="6020435" cy="521970"/>
          </a:xfrm>
          <a:prstGeom prst="rect">
            <a:avLst/>
          </a:prstGeom>
          <a:noFill/>
          <a:ln w="9525">
            <a:noFill/>
          </a:ln>
        </p:spPr>
        <p:txBody>
          <a:bodyPr wrap="square">
            <a:spAutoFit/>
          </a:bodyPr>
          <a:p>
            <a:pPr>
              <a:spcBef>
                <a:spcPct val="50000"/>
              </a:spcBef>
            </a:pPr>
            <a:r>
              <a:rPr sz="2800">
                <a:solidFill>
                  <a:srgbClr val="11053B"/>
                </a:solidFill>
                <a:latin typeface="BankGothic Md BT" pitchFamily="34" charset="0"/>
              </a:rPr>
              <a:t>Objective</a:t>
            </a:r>
            <a:r>
              <a:rPr lang="en-US" sz="2800">
                <a:solidFill>
                  <a:srgbClr val="11053B"/>
                </a:solidFill>
                <a:latin typeface="BankGothic Md BT" pitchFamily="34" charset="0"/>
              </a:rPr>
              <a:t> - Impactful - Results</a:t>
            </a:r>
            <a:endParaRPr lang="en-US" sz="2800">
              <a:solidFill>
                <a:srgbClr val="11053B"/>
              </a:solidFill>
              <a:latin typeface="BankGothic Md BT" pitchFamily="34" charset="0"/>
            </a:endParaRPr>
          </a:p>
        </p:txBody>
      </p:sp>
      <p:pic>
        <p:nvPicPr>
          <p:cNvPr id="4" name="Picture 3" descr="Garry Roi 200"/>
          <p:cNvPicPr>
            <a:picLocks noChangeAspect="1"/>
          </p:cNvPicPr>
          <p:nvPr/>
        </p:nvPicPr>
        <p:blipFill>
          <a:blip r:embed="rId1"/>
          <a:stretch>
            <a:fillRect/>
          </a:stretch>
        </p:blipFill>
        <p:spPr>
          <a:xfrm>
            <a:off x="3429000" y="76200"/>
            <a:ext cx="2203450" cy="1763395"/>
          </a:xfrm>
          <a:prstGeom prst="rect">
            <a:avLst/>
          </a:prstGeom>
        </p:spPr>
      </p:pic>
      <p:sp>
        <p:nvSpPr>
          <p:cNvPr id="5" name="Text Box 4"/>
          <p:cNvSpPr txBox="1"/>
          <p:nvPr/>
        </p:nvSpPr>
        <p:spPr>
          <a:xfrm>
            <a:off x="3048000" y="4572000"/>
            <a:ext cx="4268470" cy="1322070"/>
          </a:xfrm>
          <a:prstGeom prst="rect">
            <a:avLst/>
          </a:prstGeom>
          <a:noFill/>
        </p:spPr>
        <p:txBody>
          <a:bodyPr wrap="square" rtlCol="0">
            <a:spAutoFit/>
          </a:bodyPr>
          <a:p>
            <a:r>
              <a:rPr lang="en-US" sz="2000">
                <a:solidFill>
                  <a:srgbClr val="FF0000"/>
                </a:solidFill>
                <a:latin typeface="Arial Black" panose="020B0A04020102020204" pitchFamily="34" charset="0"/>
                <a:cs typeface="Arial Black" panose="020B0A04020102020204" pitchFamily="34" charset="0"/>
              </a:rPr>
              <a:t>Note: Some of the technical info used in this document is over 20 years old, but the process still works!</a:t>
            </a:r>
            <a:endParaRPr lang="en-US" sz="2000">
              <a:solidFill>
                <a:srgbClr val="FF0000"/>
              </a:solidFill>
              <a:latin typeface="Arial Black" panose="020B0A04020102020204" pitchFamily="34" charset="0"/>
              <a:cs typeface="Arial Black" panose="020B0A040201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80905">
                                            <p:txEl>
                                              <p:charRg st="0" end="45"/>
                                            </p:txEl>
                                          </p:spTgt>
                                        </p:tgtEl>
                                        <p:attrNameLst>
                                          <p:attrName>style.visibility</p:attrName>
                                        </p:attrNameLst>
                                      </p:cBhvr>
                                      <p:to>
                                        <p:strVal val="visible"/>
                                      </p:to>
                                    </p:set>
                                    <p:animEffect transition="in" filter="box(out)">
                                      <p:cBhvr>
                                        <p:cTn id="7" dur="500"/>
                                        <p:tgtEl>
                                          <p:spTgt spid="80905">
                                            <p:txEl>
                                              <p:charRg st="0" end="4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905"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Date Placeholder 1"/>
          <p:cNvSpPr/>
          <p:nvPr>
            <p:ph type="dt" sz="half" idx="10"/>
          </p:nvPr>
        </p:nvSpPr>
        <p:spPr/>
        <p:txBody>
          <a:bodyPr/>
          <a:p>
            <a:pPr lvl="0"/>
            <a:endParaRPr lang="en-US">
              <a:latin typeface="Arial Narrow" panose="020B0606020202030204" pitchFamily="34" charset="0"/>
            </a:endParaRPr>
          </a:p>
        </p:txBody>
      </p:sp>
      <p:sp>
        <p:nvSpPr>
          <p:cNvPr id="3" name="Footer Placeholder 2"/>
          <p:cNvSpPr/>
          <p:nvPr>
            <p:ph type="ftr" sz="quarter" idx="11"/>
          </p:nvPr>
        </p:nvSpPr>
        <p:spPr/>
        <p:txBody>
          <a:bodyPr/>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171010" name="Title 171009"/>
          <p:cNvSpPr>
            <a:spLocks noGrp="1"/>
          </p:cNvSpPr>
          <p:nvPr>
            <p:ph type="title"/>
          </p:nvPr>
        </p:nvSpPr>
        <p:spPr/>
        <p:txBody>
          <a:bodyPr anchor="ctr" anchorCtr="0"/>
          <a:p>
            <a:r>
              <a:rPr>
                <a:solidFill>
                  <a:srgbClr val="11053B"/>
                </a:solidFill>
              </a:rPr>
              <a:t>Key Issues &amp; Challenges</a:t>
            </a:r>
            <a:endParaRPr>
              <a:solidFill>
                <a:srgbClr val="11053B"/>
              </a:solidFill>
            </a:endParaRPr>
          </a:p>
        </p:txBody>
      </p:sp>
      <p:sp>
        <p:nvSpPr>
          <p:cNvPr id="171011" name="Text Placeholder 171010"/>
          <p:cNvSpPr>
            <a:spLocks noGrp="1"/>
          </p:cNvSpPr>
          <p:nvPr>
            <p:ph type="body" idx="1"/>
          </p:nvPr>
        </p:nvSpPr>
        <p:spPr>
          <a:xfrm>
            <a:off x="457200" y="1676400"/>
            <a:ext cx="8305800" cy="4114800"/>
          </a:xfrm>
        </p:spPr>
        <p:txBody>
          <a:bodyPr/>
          <a:p>
            <a:pPr marL="609600" indent="-609600">
              <a:lnSpc>
                <a:spcPct val="90000"/>
              </a:lnSpc>
              <a:buNone/>
            </a:pPr>
            <a:r>
              <a:rPr sz="2800"/>
              <a:t>Top 5 Issues Faced by CIOs in IT Strategic Alignment:</a:t>
            </a:r>
            <a:endParaRPr sz="2800"/>
          </a:p>
          <a:p>
            <a:pPr marL="609600" indent="-609600">
              <a:lnSpc>
                <a:spcPct val="90000"/>
              </a:lnSpc>
              <a:spcBef>
                <a:spcPct val="100000"/>
              </a:spcBef>
              <a:buFontTx/>
              <a:buAutoNum type="arabicPeriod"/>
            </a:pPr>
            <a:r>
              <a:rPr sz="2400"/>
              <a:t>No documented business strategy </a:t>
            </a:r>
            <a:endParaRPr sz="2400"/>
          </a:p>
          <a:p>
            <a:pPr marL="609600" indent="-609600">
              <a:lnSpc>
                <a:spcPct val="90000"/>
              </a:lnSpc>
              <a:spcBef>
                <a:spcPct val="30000"/>
              </a:spcBef>
              <a:buFontTx/>
              <a:buAutoNum type="arabicPeriod"/>
            </a:pPr>
            <a:r>
              <a:rPr sz="2400"/>
              <a:t>Business managers reluctant to sponsor an IT Strategy process</a:t>
            </a:r>
            <a:endParaRPr sz="2400"/>
          </a:p>
          <a:p>
            <a:pPr marL="609600" indent="-609600">
              <a:lnSpc>
                <a:spcPct val="90000"/>
              </a:lnSpc>
              <a:spcBef>
                <a:spcPct val="30000"/>
              </a:spcBef>
              <a:buFontTx/>
              <a:buAutoNum type="arabicPeriod"/>
            </a:pPr>
            <a:r>
              <a:rPr sz="2400"/>
              <a:t>Limited funds available for new projects</a:t>
            </a:r>
            <a:endParaRPr sz="2400"/>
          </a:p>
          <a:p>
            <a:pPr marL="609600" indent="-609600">
              <a:lnSpc>
                <a:spcPct val="90000"/>
              </a:lnSpc>
              <a:spcBef>
                <a:spcPct val="30000"/>
              </a:spcBef>
              <a:buFontTx/>
              <a:buAutoNum type="arabicPeriod"/>
            </a:pPr>
            <a:r>
              <a:rPr sz="2400"/>
              <a:t>Measuring benefits or value of a proposed project or IT portfolio</a:t>
            </a:r>
            <a:endParaRPr sz="2400"/>
          </a:p>
          <a:p>
            <a:pPr marL="609600" indent="-609600">
              <a:lnSpc>
                <a:spcPct val="90000"/>
              </a:lnSpc>
              <a:spcBef>
                <a:spcPct val="30000"/>
              </a:spcBef>
              <a:buFontTx/>
              <a:buAutoNum type="arabicPeriod"/>
            </a:pPr>
            <a:r>
              <a:rPr sz="2400"/>
              <a:t>Outsourcing IT activities</a:t>
            </a:r>
            <a:endParaRPr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71011">
                                            <p:txEl>
                                              <p:charRg st="0" end="54"/>
                                            </p:txEl>
                                          </p:spTgt>
                                        </p:tgtEl>
                                        <p:attrNameLst>
                                          <p:attrName>style.visibility</p:attrName>
                                        </p:attrNameLst>
                                      </p:cBhvr>
                                      <p:to>
                                        <p:strVal val="visible"/>
                                      </p:to>
                                    </p:set>
                                    <p:animEffect transition="in" filter="dissolve">
                                      <p:cBhvr>
                                        <p:cTn id="7" dur="500"/>
                                        <p:tgtEl>
                                          <p:spTgt spid="171011">
                                            <p:txEl>
                                              <p:charRg st="0" end="54"/>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71011">
                                            <p:txEl>
                                              <p:charRg st="54" end="87"/>
                                            </p:txEl>
                                          </p:spTgt>
                                        </p:tgtEl>
                                        <p:attrNameLst>
                                          <p:attrName>style.visibility</p:attrName>
                                        </p:attrNameLst>
                                      </p:cBhvr>
                                      <p:to>
                                        <p:strVal val="visible"/>
                                      </p:to>
                                    </p:set>
                                    <p:animEffect transition="in" filter="dissolve">
                                      <p:cBhvr>
                                        <p:cTn id="12" dur="500"/>
                                        <p:tgtEl>
                                          <p:spTgt spid="171011">
                                            <p:txEl>
                                              <p:charRg st="54" end="87"/>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71011">
                                            <p:txEl>
                                              <p:charRg st="87" end="149"/>
                                            </p:txEl>
                                          </p:spTgt>
                                        </p:tgtEl>
                                        <p:attrNameLst>
                                          <p:attrName>style.visibility</p:attrName>
                                        </p:attrNameLst>
                                      </p:cBhvr>
                                      <p:to>
                                        <p:strVal val="visible"/>
                                      </p:to>
                                    </p:set>
                                    <p:animEffect transition="in" filter="dissolve">
                                      <p:cBhvr>
                                        <p:cTn id="17" dur="500"/>
                                        <p:tgtEl>
                                          <p:spTgt spid="171011">
                                            <p:txEl>
                                              <p:charRg st="87" end="149"/>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71011">
                                            <p:txEl>
                                              <p:charRg st="149" end="190"/>
                                            </p:txEl>
                                          </p:spTgt>
                                        </p:tgtEl>
                                        <p:attrNameLst>
                                          <p:attrName>style.visibility</p:attrName>
                                        </p:attrNameLst>
                                      </p:cBhvr>
                                      <p:to>
                                        <p:strVal val="visible"/>
                                      </p:to>
                                    </p:set>
                                    <p:animEffect transition="in" filter="dissolve">
                                      <p:cBhvr>
                                        <p:cTn id="22" dur="500"/>
                                        <p:tgtEl>
                                          <p:spTgt spid="171011">
                                            <p:txEl>
                                              <p:charRg st="149" end="19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71011">
                                            <p:txEl>
                                              <p:charRg st="190" end="256"/>
                                            </p:txEl>
                                          </p:spTgt>
                                        </p:tgtEl>
                                        <p:attrNameLst>
                                          <p:attrName>style.visibility</p:attrName>
                                        </p:attrNameLst>
                                      </p:cBhvr>
                                      <p:to>
                                        <p:strVal val="visible"/>
                                      </p:to>
                                    </p:set>
                                    <p:animEffect transition="in" filter="dissolve">
                                      <p:cBhvr>
                                        <p:cTn id="27" dur="500"/>
                                        <p:tgtEl>
                                          <p:spTgt spid="171011">
                                            <p:txEl>
                                              <p:charRg st="190" end="25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71011">
                                            <p:txEl>
                                              <p:charRg st="256" end="282"/>
                                            </p:txEl>
                                          </p:spTgt>
                                        </p:tgtEl>
                                        <p:attrNameLst>
                                          <p:attrName>style.visibility</p:attrName>
                                        </p:attrNameLst>
                                      </p:cBhvr>
                                      <p:to>
                                        <p:strVal val="visible"/>
                                      </p:to>
                                    </p:set>
                                    <p:animEffect transition="in" filter="dissolve">
                                      <p:cBhvr>
                                        <p:cTn id="32" dur="500"/>
                                        <p:tgtEl>
                                          <p:spTgt spid="171011">
                                            <p:txEl>
                                              <p:charRg st="256" end="28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11"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Date Placeholder 1"/>
          <p:cNvSpPr/>
          <p:nvPr>
            <p:ph type="dt" sz="half" idx="10"/>
          </p:nvPr>
        </p:nvSpPr>
        <p:spPr/>
        <p:txBody>
          <a:bodyPr/>
          <a:p>
            <a:pPr lvl="0"/>
            <a:endParaRPr lang="en-US">
              <a:latin typeface="Arial Narrow" panose="020B0606020202030204" pitchFamily="34" charset="0"/>
            </a:endParaRPr>
          </a:p>
        </p:txBody>
      </p:sp>
      <p:sp>
        <p:nvSpPr>
          <p:cNvPr id="3" name="Footer Placeholder 2"/>
          <p:cNvSpPr/>
          <p:nvPr>
            <p:ph type="ftr" sz="quarter" idx="11"/>
          </p:nvPr>
        </p:nvSpPr>
        <p:spPr/>
        <p:txBody>
          <a:bodyPr/>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175106" name="Right Arrow 175105"/>
          <p:cNvSpPr/>
          <p:nvPr/>
        </p:nvSpPr>
        <p:spPr>
          <a:xfrm>
            <a:off x="4267200" y="2971800"/>
            <a:ext cx="1524000" cy="762000"/>
          </a:xfrm>
          <a:prstGeom prst="rightArrow">
            <a:avLst>
              <a:gd name="adj1" fmla="val 50000"/>
              <a:gd name="adj2" fmla="val 50000"/>
            </a:avLst>
          </a:prstGeom>
          <a:solidFill>
            <a:srgbClr val="11053B"/>
          </a:solidFill>
          <a:ln w="12700" cap="flat" cmpd="sng">
            <a:solidFill>
              <a:schemeClr val="tx1"/>
            </a:solidFill>
            <a:prstDash val="solid"/>
            <a:miter/>
            <a:headEnd type="none" w="sm" len="sm"/>
            <a:tailEnd type="none" w="sm" len="sm"/>
          </a:ln>
        </p:spPr>
        <p:txBody>
          <a:bodyPr wrap="none" anchor="ctr" anchorCtr="0"/>
          <a:p>
            <a:pPr algn="ctr"/>
            <a:endParaRPr>
              <a:solidFill>
                <a:srgbClr val="11053B"/>
              </a:solidFill>
              <a:latin typeface="Times New Roman" panose="02020603050405020304" pitchFamily="18" charset="0"/>
            </a:endParaRPr>
          </a:p>
        </p:txBody>
      </p:sp>
      <p:sp>
        <p:nvSpPr>
          <p:cNvPr id="175107" name="Title 175106"/>
          <p:cNvSpPr>
            <a:spLocks noGrp="1"/>
          </p:cNvSpPr>
          <p:nvPr>
            <p:ph type="title"/>
          </p:nvPr>
        </p:nvSpPr>
        <p:spPr/>
        <p:txBody>
          <a:bodyPr anchor="ctr" anchorCtr="0"/>
          <a:p>
            <a:r>
              <a:rPr sz="4200">
                <a:solidFill>
                  <a:srgbClr val="11053B"/>
                </a:solidFill>
              </a:rPr>
              <a:t>Understanding Business Strategy</a:t>
            </a:r>
            <a:endParaRPr sz="4200">
              <a:solidFill>
                <a:srgbClr val="11053B"/>
              </a:solidFill>
            </a:endParaRPr>
          </a:p>
        </p:txBody>
      </p:sp>
      <p:sp>
        <p:nvSpPr>
          <p:cNvPr id="175108" name="Text Placeholder 175107"/>
          <p:cNvSpPr>
            <a:spLocks noGrp="1"/>
          </p:cNvSpPr>
          <p:nvPr>
            <p:ph type="body" idx="1"/>
          </p:nvPr>
        </p:nvSpPr>
        <p:spPr>
          <a:xfrm>
            <a:off x="828675" y="2514600"/>
            <a:ext cx="3636963" cy="3048000"/>
          </a:xfrm>
          <a:solidFill>
            <a:schemeClr val="accent1"/>
          </a:solidFill>
          <a:ln>
            <a:solidFill>
              <a:schemeClr val="bg1"/>
            </a:solidFill>
            <a:miter/>
          </a:ln>
        </p:spPr>
        <p:txBody>
          <a:bodyPr anchor="ctr" anchorCtr="1"/>
          <a:p>
            <a:pPr marL="0" indent="0" algn="ctr">
              <a:lnSpc>
                <a:spcPct val="90000"/>
              </a:lnSpc>
              <a:buNone/>
            </a:pPr>
            <a:r>
              <a:rPr sz="2800" i="1">
                <a:solidFill>
                  <a:schemeClr val="accent2"/>
                </a:solidFill>
                <a:effectLst>
                  <a:outerShdw blurRad="38100" dist="38100" dir="2700000">
                    <a:srgbClr val="000000"/>
                  </a:outerShdw>
                </a:effectLst>
              </a:rPr>
              <a:t>‘</a:t>
            </a:r>
            <a:r>
              <a:rPr sz="2400" b="1" i="1">
                <a:solidFill>
                  <a:schemeClr val="accent2"/>
                </a:solidFill>
              </a:rPr>
              <a:t>Understanding Business Strategy’</a:t>
            </a:r>
            <a:r>
              <a:rPr sz="2400" i="1">
                <a:solidFill>
                  <a:schemeClr val="bg2"/>
                </a:solidFill>
                <a:effectLst>
                  <a:outerShdw blurRad="38100" dist="38100" dir="2700000">
                    <a:srgbClr val="000000"/>
                  </a:outerShdw>
                </a:effectLst>
              </a:rPr>
              <a:t> </a:t>
            </a:r>
            <a:r>
              <a:rPr sz="2400" b="1" i="1">
                <a:solidFill>
                  <a:schemeClr val="bg2"/>
                </a:solidFill>
              </a:rPr>
              <a:t>clarifies and articulates the existing strategy, and uses those results to inform IT strategic alignment and other IT strategy activities.</a:t>
            </a:r>
            <a:endParaRPr sz="2400" b="1" i="1">
              <a:solidFill>
                <a:schemeClr val="bg2"/>
              </a:solidFill>
            </a:endParaRPr>
          </a:p>
        </p:txBody>
      </p:sp>
      <p:sp>
        <p:nvSpPr>
          <p:cNvPr id="175109" name="Text Box 175108"/>
          <p:cNvSpPr txBox="1"/>
          <p:nvPr/>
        </p:nvSpPr>
        <p:spPr>
          <a:xfrm>
            <a:off x="5638800" y="2057400"/>
            <a:ext cx="2895600" cy="3086100"/>
          </a:xfrm>
          <a:prstGeom prst="rect">
            <a:avLst/>
          </a:prstGeom>
          <a:noFill/>
          <a:ln w="12700">
            <a:noFill/>
          </a:ln>
        </p:spPr>
        <p:txBody>
          <a:bodyPr>
            <a:spAutoFit/>
          </a:bodyPr>
          <a:p>
            <a:pPr algn="ctr">
              <a:spcBef>
                <a:spcPct val="20000"/>
              </a:spcBef>
              <a:buClr>
                <a:schemeClr val="tx1"/>
              </a:buClr>
              <a:buSzPct val="90000"/>
            </a:pPr>
            <a:r>
              <a:rPr b="0">
                <a:solidFill>
                  <a:srgbClr val="11053B"/>
                </a:solidFill>
                <a:latin typeface="Arial" panose="020B0604020202020204" pitchFamily="34" charset="0"/>
              </a:rPr>
              <a:t>The result of this activity should be a summary document that states the business strategy clearly and identifies specific</a:t>
            </a:r>
            <a:endParaRPr b="0">
              <a:solidFill>
                <a:srgbClr val="11053B"/>
              </a:solidFill>
              <a:latin typeface="Arial" panose="020B0604020202020204" pitchFamily="34" charset="0"/>
            </a:endParaRPr>
          </a:p>
          <a:p>
            <a:pPr algn="ctr">
              <a:spcBef>
                <a:spcPct val="20000"/>
              </a:spcBef>
              <a:buClr>
                <a:schemeClr val="tx1"/>
              </a:buClr>
              <a:buSzPct val="90000"/>
            </a:pPr>
            <a:r>
              <a:rPr b="0">
                <a:solidFill>
                  <a:srgbClr val="11053B"/>
                </a:solidFill>
                <a:latin typeface="Arial" panose="020B0604020202020204" pitchFamily="34" charset="0"/>
              </a:rPr>
              <a:t>objectives. </a:t>
            </a:r>
            <a:endParaRPr b="0">
              <a:solidFill>
                <a:srgbClr val="11053B"/>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75108"/>
                                        </p:tgtEl>
                                        <p:attrNameLst>
                                          <p:attrName>style.visibility</p:attrName>
                                        </p:attrNameLst>
                                      </p:cBhvr>
                                      <p:to>
                                        <p:strVal val="visible"/>
                                      </p:to>
                                    </p:set>
                                    <p:anim calcmode="lin" valueType="num">
                                      <p:cBhvr additive="base">
                                        <p:cTn id="7" dur="500" fill="hold"/>
                                        <p:tgtEl>
                                          <p:spTgt spid="175108"/>
                                        </p:tgtEl>
                                        <p:attrNameLst>
                                          <p:attrName>ppt_x</p:attrName>
                                        </p:attrNameLst>
                                      </p:cBhvr>
                                      <p:tavLst>
                                        <p:tav tm="0">
                                          <p:val>
                                            <p:strVal val="0-#ppt_w/2"/>
                                          </p:val>
                                        </p:tav>
                                        <p:tav tm="100000">
                                          <p:val>
                                            <p:strVal val="#ppt_x"/>
                                          </p:val>
                                        </p:tav>
                                      </p:tavLst>
                                    </p:anim>
                                    <p:anim calcmode="lin" valueType="num">
                                      <p:cBhvr additive="base">
                                        <p:cTn id="8" dur="500" fill="hold"/>
                                        <p:tgtEl>
                                          <p:spTgt spid="17510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75108">
                                            <p:txEl>
                                              <p:charRg st="0" end="173"/>
                                            </p:txEl>
                                          </p:spTgt>
                                        </p:tgtEl>
                                        <p:attrNameLst>
                                          <p:attrName>style.visibility</p:attrName>
                                        </p:attrNameLst>
                                      </p:cBhvr>
                                      <p:to>
                                        <p:strVal val="visible"/>
                                      </p:to>
                                    </p:set>
                                    <p:anim calcmode="lin" valueType="num">
                                      <p:cBhvr additive="base">
                                        <p:cTn id="13" dur="500" fill="hold"/>
                                        <p:tgtEl>
                                          <p:spTgt spid="175108">
                                            <p:txEl>
                                              <p:charRg st="0" end="17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75108">
                                            <p:txEl>
                                              <p:charRg st="0" end="17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75106"/>
                                        </p:tgtEl>
                                        <p:attrNameLst>
                                          <p:attrName>style.visibility</p:attrName>
                                        </p:attrNameLst>
                                      </p:cBhvr>
                                      <p:to>
                                        <p:strVal val="visible"/>
                                      </p:to>
                                    </p:set>
                                    <p:anim calcmode="lin" valueType="num">
                                      <p:cBhvr additive="base">
                                        <p:cTn id="19" dur="500" fill="hold"/>
                                        <p:tgtEl>
                                          <p:spTgt spid="175106"/>
                                        </p:tgtEl>
                                        <p:attrNameLst>
                                          <p:attrName>ppt_x</p:attrName>
                                        </p:attrNameLst>
                                      </p:cBhvr>
                                      <p:tavLst>
                                        <p:tav tm="0">
                                          <p:val>
                                            <p:strVal val="0-#ppt_w/2"/>
                                          </p:val>
                                        </p:tav>
                                        <p:tav tm="100000">
                                          <p:val>
                                            <p:strVal val="#ppt_x"/>
                                          </p:val>
                                        </p:tav>
                                      </p:tavLst>
                                    </p:anim>
                                    <p:anim calcmode="lin" valueType="num">
                                      <p:cBhvr additive="base">
                                        <p:cTn id="20" dur="500" fill="hold"/>
                                        <p:tgtEl>
                                          <p:spTgt spid="175106"/>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75109"/>
                                        </p:tgtEl>
                                        <p:attrNameLst>
                                          <p:attrName>style.visibility</p:attrName>
                                        </p:attrNameLst>
                                      </p:cBhvr>
                                      <p:to>
                                        <p:strVal val="visible"/>
                                      </p:to>
                                    </p:set>
                                    <p:anim calcmode="lin" valueType="num">
                                      <p:cBhvr additive="base">
                                        <p:cTn id="25" dur="500" fill="hold"/>
                                        <p:tgtEl>
                                          <p:spTgt spid="175109"/>
                                        </p:tgtEl>
                                        <p:attrNameLst>
                                          <p:attrName>ppt_x</p:attrName>
                                        </p:attrNameLst>
                                      </p:cBhvr>
                                      <p:tavLst>
                                        <p:tav tm="0">
                                          <p:val>
                                            <p:strVal val="0-#ppt_w/2"/>
                                          </p:val>
                                        </p:tav>
                                        <p:tav tm="100000">
                                          <p:val>
                                            <p:strVal val="#ppt_x"/>
                                          </p:val>
                                        </p:tav>
                                      </p:tavLst>
                                    </p:anim>
                                    <p:anim calcmode="lin" valueType="num">
                                      <p:cBhvr additive="base">
                                        <p:cTn id="26" dur="500" fill="hold"/>
                                        <p:tgtEl>
                                          <p:spTgt spid="17510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5106" grpId="0" animBg="1"/>
      <p:bldP spid="175108" grpId="0" animBg="1" build="p"/>
      <p:bldP spid="17510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Date Placeholder 1"/>
          <p:cNvSpPr/>
          <p:nvPr>
            <p:ph type="dt" sz="half" idx="10"/>
          </p:nvPr>
        </p:nvSpPr>
        <p:spPr/>
        <p:txBody>
          <a:bodyPr/>
          <a:p>
            <a:pPr lvl="0"/>
            <a:endParaRPr lang="en-US">
              <a:latin typeface="Arial Narrow" panose="020B0606020202030204" pitchFamily="34" charset="0"/>
            </a:endParaRPr>
          </a:p>
        </p:txBody>
      </p:sp>
      <p:sp>
        <p:nvSpPr>
          <p:cNvPr id="3" name="Footer Placeholder 2"/>
          <p:cNvSpPr/>
          <p:nvPr>
            <p:ph type="ftr" sz="quarter" idx="11"/>
          </p:nvPr>
        </p:nvSpPr>
        <p:spPr/>
        <p:txBody>
          <a:bodyPr/>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179202" name="Title 179201"/>
          <p:cNvSpPr>
            <a:spLocks noGrp="1"/>
          </p:cNvSpPr>
          <p:nvPr>
            <p:ph type="title"/>
          </p:nvPr>
        </p:nvSpPr>
        <p:spPr/>
        <p:txBody>
          <a:bodyPr anchor="ctr" anchorCtr="0"/>
          <a:p>
            <a:pPr>
              <a:spcAft>
                <a:spcPct val="50000"/>
              </a:spcAft>
            </a:pPr>
            <a:r>
              <a:rPr sz="3600">
                <a:solidFill>
                  <a:srgbClr val="11053B"/>
                </a:solidFill>
              </a:rPr>
              <a:t>Understanding Business Strategy:</a:t>
            </a:r>
            <a:br>
              <a:rPr sz="3600">
                <a:solidFill>
                  <a:srgbClr val="11053B"/>
                </a:solidFill>
              </a:rPr>
            </a:br>
            <a:r>
              <a:rPr sz="3600">
                <a:solidFill>
                  <a:srgbClr val="11053B"/>
                </a:solidFill>
              </a:rPr>
              <a:t> Effective Practices</a:t>
            </a:r>
            <a:r>
              <a:rPr sz="3600"/>
              <a:t> </a:t>
            </a:r>
            <a:endParaRPr sz="3600"/>
          </a:p>
        </p:txBody>
      </p:sp>
      <p:sp>
        <p:nvSpPr>
          <p:cNvPr id="179203" name="Text Placeholder 179202"/>
          <p:cNvSpPr>
            <a:spLocks noGrp="1"/>
          </p:cNvSpPr>
          <p:nvPr>
            <p:ph type="body" sz="half" idx="1"/>
          </p:nvPr>
        </p:nvSpPr>
        <p:spPr>
          <a:xfrm>
            <a:off x="381000" y="1447800"/>
            <a:ext cx="3086100" cy="4724400"/>
          </a:xfrm>
        </p:spPr>
        <p:txBody>
          <a:bodyPr/>
          <a:p>
            <a:pPr marL="0" indent="0">
              <a:lnSpc>
                <a:spcPct val="90000"/>
              </a:lnSpc>
              <a:buClrTx/>
              <a:buSzTx/>
              <a:buFontTx/>
              <a:buNone/>
            </a:pPr>
            <a:r>
              <a:rPr sz="2800" i="1"/>
              <a:t>Practice</a:t>
            </a:r>
            <a:endParaRPr sz="2400"/>
          </a:p>
          <a:p>
            <a:pPr marL="0" indent="0">
              <a:lnSpc>
                <a:spcPct val="90000"/>
              </a:lnSpc>
              <a:spcBef>
                <a:spcPct val="50000"/>
              </a:spcBef>
              <a:buClrTx/>
              <a:buSzTx/>
              <a:buFontTx/>
              <a:buNone/>
            </a:pPr>
            <a:r>
              <a:rPr sz="2000">
                <a:cs typeface="Arial" panose="020B0604020202020204" pitchFamily="34" charset="0"/>
              </a:rPr>
              <a:t>Strategy Document Review</a:t>
            </a:r>
            <a:endParaRPr sz="2000">
              <a:cs typeface="Arial" panose="020B0604020202020204" pitchFamily="34" charset="0"/>
            </a:endParaRPr>
          </a:p>
          <a:p>
            <a:pPr marL="0" indent="0">
              <a:lnSpc>
                <a:spcPct val="90000"/>
              </a:lnSpc>
              <a:buClrTx/>
              <a:buSzTx/>
              <a:buFontTx/>
              <a:buNone/>
            </a:pPr>
            <a:endParaRPr sz="2400">
              <a:cs typeface="Arial" panose="020B0604020202020204" pitchFamily="34" charset="0"/>
            </a:endParaRPr>
          </a:p>
          <a:p>
            <a:pPr marL="0" indent="0">
              <a:lnSpc>
                <a:spcPct val="90000"/>
              </a:lnSpc>
              <a:buClrTx/>
              <a:buSzTx/>
              <a:buFontTx/>
              <a:buNone/>
            </a:pPr>
            <a:r>
              <a:rPr sz="2000">
                <a:cs typeface="Arial" panose="020B0604020202020204" pitchFamily="34" charset="0"/>
              </a:rPr>
              <a:t>Executive Interviews</a:t>
            </a:r>
            <a:endParaRPr sz="2000">
              <a:cs typeface="Arial" panose="020B0604020202020204" pitchFamily="34" charset="0"/>
            </a:endParaRPr>
          </a:p>
          <a:p>
            <a:pPr marL="0" indent="0">
              <a:lnSpc>
                <a:spcPct val="90000"/>
              </a:lnSpc>
              <a:buClrTx/>
              <a:buSzTx/>
              <a:buFontTx/>
              <a:buNone/>
            </a:pPr>
            <a:endParaRPr sz="2400">
              <a:cs typeface="Arial" panose="020B0604020202020204" pitchFamily="34" charset="0"/>
            </a:endParaRPr>
          </a:p>
          <a:p>
            <a:pPr marL="0" indent="0">
              <a:lnSpc>
                <a:spcPct val="90000"/>
              </a:lnSpc>
              <a:buClrTx/>
              <a:buSzTx/>
              <a:buFontTx/>
              <a:buNone/>
            </a:pPr>
            <a:endParaRPr sz="2000">
              <a:cs typeface="Arial" panose="020B0604020202020204" pitchFamily="34" charset="0"/>
            </a:endParaRPr>
          </a:p>
          <a:p>
            <a:pPr marL="0" indent="0">
              <a:lnSpc>
                <a:spcPct val="90000"/>
              </a:lnSpc>
              <a:buClrTx/>
              <a:buSzTx/>
              <a:buFontTx/>
              <a:buNone/>
            </a:pPr>
            <a:r>
              <a:rPr sz="2000">
                <a:cs typeface="Arial" panose="020B0604020202020204" pitchFamily="34" charset="0"/>
              </a:rPr>
              <a:t>Top Objectives/Process</a:t>
            </a:r>
            <a:endParaRPr sz="2000">
              <a:cs typeface="Arial" panose="020B0604020202020204" pitchFamily="34" charset="0"/>
            </a:endParaRPr>
          </a:p>
          <a:p>
            <a:pPr marL="0" indent="0">
              <a:lnSpc>
                <a:spcPct val="90000"/>
              </a:lnSpc>
              <a:buClrTx/>
              <a:buSzTx/>
              <a:buFontTx/>
              <a:buNone/>
            </a:pPr>
            <a:r>
              <a:rPr sz="2000">
                <a:cs typeface="Arial" panose="020B0604020202020204" pitchFamily="34" charset="0"/>
              </a:rPr>
              <a:t>Importance</a:t>
            </a:r>
            <a:endParaRPr sz="2400">
              <a:cs typeface="Arial" panose="020B0604020202020204" pitchFamily="34" charset="0"/>
            </a:endParaRPr>
          </a:p>
          <a:p>
            <a:pPr marL="0" indent="0">
              <a:lnSpc>
                <a:spcPct val="90000"/>
              </a:lnSpc>
              <a:buClrTx/>
              <a:buSzTx/>
              <a:buFontTx/>
              <a:buNone/>
            </a:pPr>
            <a:r>
              <a:rPr sz="2000">
                <a:cs typeface="Arial" panose="020B0604020202020204" pitchFamily="34" charset="0"/>
              </a:rPr>
              <a:t>IT Steering Committee</a:t>
            </a:r>
            <a:endParaRPr sz="2000">
              <a:cs typeface="Arial" panose="020B0604020202020204" pitchFamily="34" charset="0"/>
            </a:endParaRPr>
          </a:p>
          <a:p>
            <a:pPr marL="0" indent="0">
              <a:lnSpc>
                <a:spcPct val="90000"/>
              </a:lnSpc>
              <a:buClrTx/>
              <a:buSzTx/>
              <a:buFontTx/>
              <a:buNone/>
            </a:pPr>
            <a:endParaRPr sz="2400">
              <a:cs typeface="Arial" panose="020B0604020202020204" pitchFamily="34" charset="0"/>
            </a:endParaRPr>
          </a:p>
          <a:p>
            <a:pPr marL="0" indent="0">
              <a:lnSpc>
                <a:spcPct val="90000"/>
              </a:lnSpc>
              <a:buClrTx/>
              <a:buSzTx/>
              <a:buFontTx/>
              <a:buNone/>
            </a:pPr>
            <a:r>
              <a:rPr sz="2000">
                <a:cs typeface="Arial" panose="020B0604020202020204" pitchFamily="34" charset="0"/>
              </a:rPr>
              <a:t>IT Relationship Managers</a:t>
            </a:r>
            <a:endParaRPr sz="2000">
              <a:cs typeface="Arial" panose="020B0604020202020204" pitchFamily="34" charset="0"/>
            </a:endParaRPr>
          </a:p>
        </p:txBody>
      </p:sp>
      <p:sp>
        <p:nvSpPr>
          <p:cNvPr id="179204" name="Text Placeholder 179203"/>
          <p:cNvSpPr>
            <a:spLocks noGrp="1"/>
          </p:cNvSpPr>
          <p:nvPr>
            <p:ph type="body" sz="half" idx="2"/>
          </p:nvPr>
        </p:nvSpPr>
        <p:spPr>
          <a:xfrm>
            <a:off x="3505200" y="1524000"/>
            <a:ext cx="5410200" cy="4876800"/>
          </a:xfrm>
        </p:spPr>
        <p:txBody>
          <a:bodyPr/>
          <a:p>
            <a:pPr marL="0" indent="0">
              <a:lnSpc>
                <a:spcPct val="90000"/>
              </a:lnSpc>
              <a:buClrTx/>
              <a:buSzTx/>
              <a:buFontTx/>
              <a:buNone/>
            </a:pPr>
            <a:r>
              <a:rPr sz="2800" i="1"/>
              <a:t>Description</a:t>
            </a:r>
            <a:endParaRPr sz="2400"/>
          </a:p>
          <a:p>
            <a:pPr marL="0" indent="0">
              <a:lnSpc>
                <a:spcPct val="90000"/>
              </a:lnSpc>
              <a:spcBef>
                <a:spcPct val="50000"/>
              </a:spcBef>
              <a:buClrTx/>
              <a:buSzTx/>
              <a:buFontTx/>
              <a:buNone/>
            </a:pPr>
            <a:r>
              <a:rPr sz="2000">
                <a:cs typeface="Arial" panose="020B0604020202020204" pitchFamily="34" charset="0"/>
              </a:rPr>
              <a:t>Understanding developed through analysis of existing strategy materials</a:t>
            </a:r>
            <a:endParaRPr sz="2000">
              <a:cs typeface="Arial" panose="020B0604020202020204" pitchFamily="34" charset="0"/>
            </a:endParaRPr>
          </a:p>
          <a:p>
            <a:pPr marL="0" indent="0">
              <a:lnSpc>
                <a:spcPct val="90000"/>
              </a:lnSpc>
              <a:buClrTx/>
              <a:buSzTx/>
              <a:buFontTx/>
              <a:buNone/>
            </a:pPr>
            <a:r>
              <a:rPr sz="2000">
                <a:cs typeface="Arial" panose="020B0604020202020204" pitchFamily="34" charset="0"/>
              </a:rPr>
              <a:t>Informal or formal discussions with key business leaders on strategy issues using structured questions</a:t>
            </a:r>
            <a:endParaRPr sz="2000" b="1">
              <a:cs typeface="Arial" panose="020B0604020202020204" pitchFamily="34" charset="0"/>
            </a:endParaRPr>
          </a:p>
          <a:p>
            <a:pPr marL="0" indent="0">
              <a:lnSpc>
                <a:spcPct val="90000"/>
              </a:lnSpc>
              <a:buClrTx/>
              <a:buSzTx/>
              <a:buFontTx/>
              <a:buNone/>
            </a:pPr>
            <a:endParaRPr sz="2000">
              <a:cs typeface="Arial" panose="020B0604020202020204" pitchFamily="34" charset="0"/>
            </a:endParaRPr>
          </a:p>
          <a:p>
            <a:pPr marL="0" indent="0">
              <a:lnSpc>
                <a:spcPct val="90000"/>
              </a:lnSpc>
              <a:buClrTx/>
              <a:buSzTx/>
              <a:buFontTx/>
              <a:buNone/>
            </a:pPr>
            <a:r>
              <a:rPr sz="2000">
                <a:cs typeface="Arial" panose="020B0604020202020204" pitchFamily="34" charset="0"/>
              </a:rPr>
              <a:t>An approach for identifying information and systems requirements needed to realize strategy</a:t>
            </a:r>
            <a:endParaRPr sz="2000">
              <a:cs typeface="Arial" panose="020B0604020202020204" pitchFamily="34" charset="0"/>
            </a:endParaRPr>
          </a:p>
          <a:p>
            <a:pPr marL="0" indent="0">
              <a:lnSpc>
                <a:spcPct val="90000"/>
              </a:lnSpc>
              <a:buClrTx/>
              <a:buSzTx/>
              <a:buFontTx/>
              <a:buNone/>
            </a:pPr>
            <a:r>
              <a:rPr sz="2000">
                <a:cs typeface="Arial" panose="020B0604020202020204" pitchFamily="34" charset="0"/>
              </a:rPr>
              <a:t>An IT governing body comprised of business and IT managers</a:t>
            </a:r>
            <a:endParaRPr sz="2000">
              <a:cs typeface="Arial" panose="020B0604020202020204" pitchFamily="34" charset="0"/>
            </a:endParaRPr>
          </a:p>
          <a:p>
            <a:pPr marL="0" indent="0">
              <a:lnSpc>
                <a:spcPct val="90000"/>
              </a:lnSpc>
              <a:buClrTx/>
              <a:buSzTx/>
              <a:buFontTx/>
              <a:buNone/>
            </a:pPr>
            <a:r>
              <a:rPr sz="2000">
                <a:cs typeface="Arial" panose="020B0604020202020204" pitchFamily="34" charset="0"/>
              </a:rPr>
              <a:t>Business-IT liaison responsible for ensuring business needs and priorities are reflected in IT plans and projects</a:t>
            </a:r>
            <a:endParaRPr sz="2000"/>
          </a:p>
        </p:txBody>
      </p:sp>
      <p:sp>
        <p:nvSpPr>
          <p:cNvPr id="179205" name="Straight Connector 179204"/>
          <p:cNvSpPr/>
          <p:nvPr/>
        </p:nvSpPr>
        <p:spPr>
          <a:xfrm>
            <a:off x="304800" y="2667000"/>
            <a:ext cx="8534400" cy="0"/>
          </a:xfrm>
          <a:prstGeom prst="line">
            <a:avLst/>
          </a:prstGeom>
          <a:ln w="12700" cap="flat" cmpd="sng">
            <a:solidFill>
              <a:schemeClr val="tx1"/>
            </a:solidFill>
            <a:prstDash val="solid"/>
            <a:headEnd type="none" w="sm" len="sm"/>
            <a:tailEnd type="none" w="sm" len="sm"/>
          </a:ln>
        </p:spPr>
      </p:sp>
      <p:sp>
        <p:nvSpPr>
          <p:cNvPr id="179206" name="Straight Connector 179205"/>
          <p:cNvSpPr/>
          <p:nvPr/>
        </p:nvSpPr>
        <p:spPr>
          <a:xfrm>
            <a:off x="304800" y="3733800"/>
            <a:ext cx="8534400" cy="0"/>
          </a:xfrm>
          <a:prstGeom prst="line">
            <a:avLst/>
          </a:prstGeom>
          <a:ln w="12700" cap="flat" cmpd="sng">
            <a:solidFill>
              <a:schemeClr val="tx1"/>
            </a:solidFill>
            <a:prstDash val="solid"/>
            <a:headEnd type="none" w="sm" len="sm"/>
            <a:tailEnd type="none" w="sm" len="sm"/>
          </a:ln>
        </p:spPr>
      </p:sp>
      <p:sp>
        <p:nvSpPr>
          <p:cNvPr id="179207" name="Straight Connector 179206"/>
          <p:cNvSpPr/>
          <p:nvPr/>
        </p:nvSpPr>
        <p:spPr>
          <a:xfrm>
            <a:off x="304800" y="4724400"/>
            <a:ext cx="8534400" cy="0"/>
          </a:xfrm>
          <a:prstGeom prst="line">
            <a:avLst/>
          </a:prstGeom>
          <a:ln w="12700" cap="flat" cmpd="sng">
            <a:solidFill>
              <a:schemeClr val="tx1"/>
            </a:solidFill>
            <a:prstDash val="solid"/>
            <a:headEnd type="none" w="sm" len="sm"/>
            <a:tailEnd type="none" w="sm" len="sm"/>
          </a:ln>
        </p:spPr>
      </p:sp>
      <p:sp>
        <p:nvSpPr>
          <p:cNvPr id="179208" name="Straight Connector 179207"/>
          <p:cNvSpPr/>
          <p:nvPr/>
        </p:nvSpPr>
        <p:spPr>
          <a:xfrm>
            <a:off x="304800" y="5410200"/>
            <a:ext cx="8534400" cy="0"/>
          </a:xfrm>
          <a:prstGeom prst="line">
            <a:avLst/>
          </a:prstGeom>
          <a:ln w="12700" cap="flat" cmpd="sng">
            <a:solidFill>
              <a:schemeClr val="tx1"/>
            </a:solidFill>
            <a:prstDash val="solid"/>
            <a:headEnd type="none" w="sm" len="sm"/>
            <a:tailEnd type="none" w="sm" len="sm"/>
          </a:ln>
        </p:spPr>
      </p:sp>
      <p:sp>
        <p:nvSpPr>
          <p:cNvPr id="179209" name="Straight Connector 179208"/>
          <p:cNvSpPr/>
          <p:nvPr/>
        </p:nvSpPr>
        <p:spPr>
          <a:xfrm>
            <a:off x="304800" y="6553200"/>
            <a:ext cx="8534400" cy="0"/>
          </a:xfrm>
          <a:prstGeom prst="line">
            <a:avLst/>
          </a:prstGeom>
          <a:ln w="12700" cap="flat" cmpd="sng">
            <a:solidFill>
              <a:schemeClr val="tx1"/>
            </a:solidFill>
            <a:prstDash val="solid"/>
            <a:headEnd type="none" w="sm" len="sm"/>
            <a:tailEnd type="none" w="sm" len="sm"/>
          </a:ln>
        </p:spPr>
      </p:sp>
      <p:sp>
        <p:nvSpPr>
          <p:cNvPr id="179210" name="Straight Connector 179209"/>
          <p:cNvSpPr/>
          <p:nvPr/>
        </p:nvSpPr>
        <p:spPr>
          <a:xfrm>
            <a:off x="3352800" y="1905000"/>
            <a:ext cx="0" cy="4648200"/>
          </a:xfrm>
          <a:prstGeom prst="line">
            <a:avLst/>
          </a:prstGeom>
          <a:ln w="12700" cap="flat" cmpd="sng">
            <a:solidFill>
              <a:schemeClr val="tx1"/>
            </a:solidFill>
            <a:prstDash val="solid"/>
            <a:headEnd type="none" w="sm" len="sm"/>
            <a:tailEnd type="none" w="sm" len="sm"/>
          </a:ln>
        </p:spPr>
      </p:sp>
      <p:sp>
        <p:nvSpPr>
          <p:cNvPr id="179211" name="Straight Connector 179210"/>
          <p:cNvSpPr/>
          <p:nvPr/>
        </p:nvSpPr>
        <p:spPr>
          <a:xfrm>
            <a:off x="304800" y="1905000"/>
            <a:ext cx="0" cy="4648200"/>
          </a:xfrm>
          <a:prstGeom prst="line">
            <a:avLst/>
          </a:prstGeom>
          <a:ln w="12700" cap="flat" cmpd="sng">
            <a:solidFill>
              <a:schemeClr val="tx1"/>
            </a:solidFill>
            <a:prstDash val="solid"/>
            <a:headEnd type="none" w="sm" len="sm"/>
            <a:tailEnd type="none" w="sm" len="sm"/>
          </a:ln>
        </p:spPr>
      </p:sp>
      <p:sp>
        <p:nvSpPr>
          <p:cNvPr id="179212" name="Straight Connector 179211"/>
          <p:cNvSpPr/>
          <p:nvPr/>
        </p:nvSpPr>
        <p:spPr>
          <a:xfrm>
            <a:off x="8839200" y="1905000"/>
            <a:ext cx="0" cy="4648200"/>
          </a:xfrm>
          <a:prstGeom prst="line">
            <a:avLst/>
          </a:prstGeom>
          <a:ln w="12700" cap="flat" cmpd="sng">
            <a:solidFill>
              <a:schemeClr val="tx1"/>
            </a:solidFill>
            <a:prstDash val="solid"/>
            <a:headEnd type="none" w="sm" len="sm"/>
            <a:tailEnd type="none" w="sm" len="sm"/>
          </a:ln>
        </p:spPr>
      </p:sp>
      <p:sp>
        <p:nvSpPr>
          <p:cNvPr id="179213" name="Straight Connector 179212"/>
          <p:cNvSpPr/>
          <p:nvPr/>
        </p:nvSpPr>
        <p:spPr>
          <a:xfrm>
            <a:off x="304800" y="1905000"/>
            <a:ext cx="8534400" cy="0"/>
          </a:xfrm>
          <a:prstGeom prst="line">
            <a:avLst/>
          </a:prstGeom>
          <a:ln w="12700" cap="flat" cmpd="sng">
            <a:solidFill>
              <a:schemeClr val="tx1"/>
            </a:solidFill>
            <a:prstDash val="solid"/>
            <a:headEnd type="none" w="sm" len="sm"/>
            <a:tailEnd type="none" w="sm" len="sm"/>
          </a:ln>
        </p:spPr>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Date Placeholder 1"/>
          <p:cNvSpPr/>
          <p:nvPr>
            <p:ph type="dt" sz="half" idx="10"/>
          </p:nvPr>
        </p:nvSpPr>
        <p:spPr/>
        <p:txBody>
          <a:bodyPr/>
          <a:p>
            <a:pPr lvl="0"/>
            <a:endParaRPr lang="en-US">
              <a:latin typeface="Arial Narrow" panose="020B0606020202030204" pitchFamily="34" charset="0"/>
            </a:endParaRPr>
          </a:p>
        </p:txBody>
      </p:sp>
      <p:sp>
        <p:nvSpPr>
          <p:cNvPr id="3" name="Footer Placeholder 2"/>
          <p:cNvSpPr/>
          <p:nvPr>
            <p:ph type="ftr" sz="quarter" idx="11"/>
          </p:nvPr>
        </p:nvSpPr>
        <p:spPr/>
        <p:txBody>
          <a:bodyPr/>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181250" name="Right Arrow 181249"/>
          <p:cNvSpPr/>
          <p:nvPr/>
        </p:nvSpPr>
        <p:spPr>
          <a:xfrm>
            <a:off x="4038600" y="2971800"/>
            <a:ext cx="1524000" cy="762000"/>
          </a:xfrm>
          <a:prstGeom prst="rightArrow">
            <a:avLst>
              <a:gd name="adj1" fmla="val 50000"/>
              <a:gd name="adj2" fmla="val 50000"/>
            </a:avLst>
          </a:prstGeom>
          <a:solidFill>
            <a:srgbClr val="11053B"/>
          </a:solidFill>
          <a:ln w="12700" cap="flat" cmpd="sng">
            <a:solidFill>
              <a:schemeClr val="tx1"/>
            </a:solidFill>
            <a:prstDash val="solid"/>
            <a:miter/>
            <a:headEnd type="none" w="sm" len="sm"/>
            <a:tailEnd type="none" w="sm" len="sm"/>
          </a:ln>
        </p:spPr>
        <p:txBody>
          <a:bodyPr/>
          <a:p>
            <a:endParaRPr lang="en-US"/>
          </a:p>
        </p:txBody>
      </p:sp>
      <p:sp>
        <p:nvSpPr>
          <p:cNvPr id="181251" name="Title 181250"/>
          <p:cNvSpPr>
            <a:spLocks noGrp="1"/>
          </p:cNvSpPr>
          <p:nvPr>
            <p:ph type="title"/>
          </p:nvPr>
        </p:nvSpPr>
        <p:spPr/>
        <p:txBody>
          <a:bodyPr anchor="ctr" anchorCtr="0"/>
          <a:p>
            <a:r>
              <a:rPr sz="4200">
                <a:solidFill>
                  <a:srgbClr val="11053B"/>
                </a:solidFill>
              </a:rPr>
              <a:t>Identifying Enabling Opportunities</a:t>
            </a:r>
            <a:endParaRPr sz="4200">
              <a:solidFill>
                <a:srgbClr val="11053B"/>
              </a:solidFill>
            </a:endParaRPr>
          </a:p>
        </p:txBody>
      </p:sp>
      <p:sp>
        <p:nvSpPr>
          <p:cNvPr id="181252" name="Rectangles 181251"/>
          <p:cNvSpPr/>
          <p:nvPr/>
        </p:nvSpPr>
        <p:spPr>
          <a:xfrm>
            <a:off x="609600" y="2286000"/>
            <a:ext cx="3657600" cy="2667000"/>
          </a:xfrm>
          <a:prstGeom prst="rect">
            <a:avLst/>
          </a:prstGeom>
          <a:solidFill>
            <a:schemeClr val="accent1"/>
          </a:solidFill>
          <a:ln w="9525" cap="flat" cmpd="sng">
            <a:solidFill>
              <a:schemeClr val="bg1"/>
            </a:solidFill>
            <a:prstDash val="solid"/>
            <a:miter/>
            <a:headEnd type="none" w="med" len="med"/>
            <a:tailEnd type="none" w="med" len="med"/>
          </a:ln>
        </p:spPr>
        <p:txBody>
          <a:bodyPr anchor="ctr" anchorCtr="1"/>
          <a:p>
            <a:pPr algn="ctr">
              <a:spcBef>
                <a:spcPct val="20000"/>
              </a:spcBef>
              <a:buClr>
                <a:schemeClr val="tx1"/>
              </a:buClr>
              <a:buSzPct val="75000"/>
              <a:buFont typeface="Wingdings" panose="05000000000000000000" pitchFamily="2" charset="2"/>
            </a:pPr>
            <a:r>
              <a:rPr i="1">
                <a:solidFill>
                  <a:schemeClr val="accent2"/>
                </a:solidFill>
                <a:latin typeface="Arial" panose="020B0604020202020204" pitchFamily="34" charset="0"/>
              </a:rPr>
              <a:t>‘Identifying Enabling Opportunities’</a:t>
            </a:r>
            <a:r>
              <a:rPr b="0" i="1">
                <a:solidFill>
                  <a:schemeClr val="bg2"/>
                </a:solidFill>
                <a:latin typeface="Arial" panose="020B0604020202020204" pitchFamily="34" charset="0"/>
              </a:rPr>
              <a:t> looks at how new technologies and technology sources can influence business and IT strategies. </a:t>
            </a:r>
            <a:endParaRPr b="0" i="1">
              <a:solidFill>
                <a:schemeClr val="bg2"/>
              </a:solidFill>
              <a:latin typeface="Arial" panose="020B0604020202020204" pitchFamily="34" charset="0"/>
            </a:endParaRPr>
          </a:p>
        </p:txBody>
      </p:sp>
      <p:sp>
        <p:nvSpPr>
          <p:cNvPr id="181253" name="Text Box 181252"/>
          <p:cNvSpPr txBox="1"/>
          <p:nvPr/>
        </p:nvSpPr>
        <p:spPr>
          <a:xfrm>
            <a:off x="5334000" y="2171700"/>
            <a:ext cx="3352800" cy="2720975"/>
          </a:xfrm>
          <a:prstGeom prst="rect">
            <a:avLst/>
          </a:prstGeom>
          <a:noFill/>
          <a:ln w="12700">
            <a:noFill/>
          </a:ln>
        </p:spPr>
        <p:txBody>
          <a:bodyPr>
            <a:spAutoFit/>
          </a:bodyPr>
          <a:p>
            <a:pPr algn="ctr">
              <a:spcBef>
                <a:spcPct val="20000"/>
              </a:spcBef>
              <a:buClr>
                <a:schemeClr val="tx1"/>
              </a:buClr>
              <a:buSzPct val="90000"/>
            </a:pPr>
            <a:r>
              <a:rPr b="0">
                <a:solidFill>
                  <a:srgbClr val="11053B"/>
                </a:solidFill>
                <a:latin typeface="Arial" panose="020B0604020202020204" pitchFamily="34" charset="0"/>
              </a:rPr>
              <a:t>The objective is to create knowledge as to how technology can</a:t>
            </a:r>
            <a:endParaRPr b="0">
              <a:solidFill>
                <a:srgbClr val="11053B"/>
              </a:solidFill>
              <a:latin typeface="Arial" panose="020B0604020202020204" pitchFamily="34" charset="0"/>
            </a:endParaRPr>
          </a:p>
          <a:p>
            <a:pPr algn="ctr">
              <a:spcBef>
                <a:spcPct val="20000"/>
              </a:spcBef>
              <a:buClr>
                <a:schemeClr val="tx1"/>
              </a:buClr>
              <a:buSzPct val="90000"/>
            </a:pPr>
            <a:r>
              <a:rPr b="0">
                <a:solidFill>
                  <a:srgbClr val="11053B"/>
                </a:solidFill>
                <a:latin typeface="Arial" panose="020B0604020202020204" pitchFamily="34" charset="0"/>
              </a:rPr>
              <a:t>enable new business possibilities for business and IT managers alike.</a:t>
            </a:r>
            <a:endParaRPr b="0">
              <a:solidFill>
                <a:srgbClr val="11053B"/>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81252"/>
                                        </p:tgtEl>
                                        <p:attrNameLst>
                                          <p:attrName>style.visibility</p:attrName>
                                        </p:attrNameLst>
                                      </p:cBhvr>
                                      <p:to>
                                        <p:strVal val="visible"/>
                                      </p:to>
                                    </p:set>
                                    <p:anim calcmode="lin" valueType="num">
                                      <p:cBhvr additive="base">
                                        <p:cTn id="7" dur="500" fill="hold"/>
                                        <p:tgtEl>
                                          <p:spTgt spid="181252"/>
                                        </p:tgtEl>
                                        <p:attrNameLst>
                                          <p:attrName>ppt_x</p:attrName>
                                        </p:attrNameLst>
                                      </p:cBhvr>
                                      <p:tavLst>
                                        <p:tav tm="0">
                                          <p:val>
                                            <p:strVal val="0-#ppt_w/2"/>
                                          </p:val>
                                        </p:tav>
                                        <p:tav tm="100000">
                                          <p:val>
                                            <p:strVal val="#ppt_x"/>
                                          </p:val>
                                        </p:tav>
                                      </p:tavLst>
                                    </p:anim>
                                    <p:anim calcmode="lin" valueType="num">
                                      <p:cBhvr additive="base">
                                        <p:cTn id="8" dur="500" fill="hold"/>
                                        <p:tgtEl>
                                          <p:spTgt spid="18125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81250"/>
                                        </p:tgtEl>
                                        <p:attrNameLst>
                                          <p:attrName>style.visibility</p:attrName>
                                        </p:attrNameLst>
                                      </p:cBhvr>
                                      <p:to>
                                        <p:strVal val="visible"/>
                                      </p:to>
                                    </p:set>
                                    <p:anim calcmode="lin" valueType="num">
                                      <p:cBhvr additive="base">
                                        <p:cTn id="13" dur="500" fill="hold"/>
                                        <p:tgtEl>
                                          <p:spTgt spid="181250"/>
                                        </p:tgtEl>
                                        <p:attrNameLst>
                                          <p:attrName>ppt_x</p:attrName>
                                        </p:attrNameLst>
                                      </p:cBhvr>
                                      <p:tavLst>
                                        <p:tav tm="0">
                                          <p:val>
                                            <p:strVal val="0-#ppt_w/2"/>
                                          </p:val>
                                        </p:tav>
                                        <p:tav tm="100000">
                                          <p:val>
                                            <p:strVal val="#ppt_x"/>
                                          </p:val>
                                        </p:tav>
                                      </p:tavLst>
                                    </p:anim>
                                    <p:anim calcmode="lin" valueType="num">
                                      <p:cBhvr additive="base">
                                        <p:cTn id="14" dur="500" fill="hold"/>
                                        <p:tgtEl>
                                          <p:spTgt spid="181250"/>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81253"/>
                                        </p:tgtEl>
                                        <p:attrNameLst>
                                          <p:attrName>style.visibility</p:attrName>
                                        </p:attrNameLst>
                                      </p:cBhvr>
                                      <p:to>
                                        <p:strVal val="visible"/>
                                      </p:to>
                                    </p:set>
                                    <p:anim calcmode="lin" valueType="num">
                                      <p:cBhvr additive="base">
                                        <p:cTn id="19" dur="500" fill="hold"/>
                                        <p:tgtEl>
                                          <p:spTgt spid="181253"/>
                                        </p:tgtEl>
                                        <p:attrNameLst>
                                          <p:attrName>ppt_x</p:attrName>
                                        </p:attrNameLst>
                                      </p:cBhvr>
                                      <p:tavLst>
                                        <p:tav tm="0">
                                          <p:val>
                                            <p:strVal val="0-#ppt_w/2"/>
                                          </p:val>
                                        </p:tav>
                                        <p:tav tm="100000">
                                          <p:val>
                                            <p:strVal val="#ppt_x"/>
                                          </p:val>
                                        </p:tav>
                                      </p:tavLst>
                                    </p:anim>
                                    <p:anim calcmode="lin" valueType="num">
                                      <p:cBhvr additive="base">
                                        <p:cTn id="20" dur="500" fill="hold"/>
                                        <p:tgtEl>
                                          <p:spTgt spid="18125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1252" grpId="0" animBg="1"/>
      <p:bldP spid="18125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Date Placeholder 1"/>
          <p:cNvSpPr/>
          <p:nvPr>
            <p:ph type="dt" sz="half" idx="10"/>
          </p:nvPr>
        </p:nvSpPr>
        <p:spPr/>
        <p:txBody>
          <a:bodyPr/>
          <a:p>
            <a:pPr lvl="0"/>
            <a:r>
              <a:rPr lang="en-US">
                <a:latin typeface="Arial Narrow" panose="020B0606020202030204" pitchFamily="34" charset="0"/>
              </a:rPr>
              <a:t>Align-IT, LLC 2001-2003</a:t>
            </a:r>
            <a:endParaRPr lang="en-US">
              <a:latin typeface="Arial Narrow" panose="020B0606020202030204" pitchFamily="34" charset="0"/>
            </a:endParaRPr>
          </a:p>
        </p:txBody>
      </p:sp>
      <p:sp>
        <p:nvSpPr>
          <p:cNvPr id="3" name="Footer Placeholder 2"/>
          <p:cNvSpPr/>
          <p:nvPr>
            <p:ph type="ftr" sz="quarter" idx="11"/>
          </p:nvPr>
        </p:nvSpPr>
        <p:spPr/>
        <p:txBody>
          <a:bodyPr/>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190466" name="Title 190465"/>
          <p:cNvSpPr>
            <a:spLocks noGrp="1"/>
          </p:cNvSpPr>
          <p:nvPr>
            <p:ph type="title"/>
          </p:nvPr>
        </p:nvSpPr>
        <p:spPr/>
        <p:txBody>
          <a:bodyPr anchor="ctr" anchorCtr="0"/>
          <a:p>
            <a:r>
              <a:rPr sz="4000">
                <a:solidFill>
                  <a:srgbClr val="11053B"/>
                </a:solidFill>
              </a:rPr>
              <a:t>    </a:t>
            </a:r>
            <a:r>
              <a:rPr sz="3600">
                <a:solidFill>
                  <a:srgbClr val="11053B"/>
                </a:solidFill>
              </a:rPr>
              <a:t>Identifying Enabling Opportunities:</a:t>
            </a:r>
            <a:br>
              <a:rPr sz="3600">
                <a:solidFill>
                  <a:srgbClr val="11053B"/>
                </a:solidFill>
              </a:rPr>
            </a:br>
            <a:r>
              <a:rPr sz="3600">
                <a:solidFill>
                  <a:srgbClr val="11053B"/>
                </a:solidFill>
              </a:rPr>
              <a:t>Effective Practices</a:t>
            </a:r>
            <a:endParaRPr sz="3600">
              <a:solidFill>
                <a:srgbClr val="11053B"/>
              </a:solidFill>
            </a:endParaRPr>
          </a:p>
        </p:txBody>
      </p:sp>
      <p:sp>
        <p:nvSpPr>
          <p:cNvPr id="190467" name="Text Placeholder 190466"/>
          <p:cNvSpPr>
            <a:spLocks noGrp="1"/>
          </p:cNvSpPr>
          <p:nvPr>
            <p:ph type="body" sz="half" idx="1"/>
          </p:nvPr>
        </p:nvSpPr>
        <p:spPr>
          <a:xfrm>
            <a:off x="381000" y="1447800"/>
            <a:ext cx="2895600" cy="4876800"/>
          </a:xfrm>
        </p:spPr>
        <p:txBody>
          <a:bodyPr/>
          <a:p>
            <a:pPr marL="0" indent="0">
              <a:lnSpc>
                <a:spcPct val="90000"/>
              </a:lnSpc>
              <a:buClrTx/>
              <a:buSzTx/>
              <a:buFontTx/>
              <a:buNone/>
            </a:pPr>
            <a:r>
              <a:rPr sz="2800" i="1"/>
              <a:t>Practice</a:t>
            </a:r>
            <a:endParaRPr sz="2800" i="1"/>
          </a:p>
          <a:p>
            <a:pPr marL="0" indent="0">
              <a:lnSpc>
                <a:spcPct val="90000"/>
              </a:lnSpc>
              <a:spcBef>
                <a:spcPct val="50000"/>
              </a:spcBef>
              <a:buClrTx/>
              <a:buSzTx/>
              <a:buFontTx/>
              <a:buNone/>
            </a:pPr>
            <a:r>
              <a:rPr sz="2000">
                <a:cs typeface="Arial" panose="020B0604020202020204" pitchFamily="34" charset="0"/>
              </a:rPr>
              <a:t>IT Relationship Managers</a:t>
            </a:r>
            <a:endParaRPr sz="2000">
              <a:cs typeface="Arial" panose="020B0604020202020204" pitchFamily="34" charset="0"/>
            </a:endParaRPr>
          </a:p>
          <a:p>
            <a:pPr marL="0" indent="0">
              <a:lnSpc>
                <a:spcPct val="90000"/>
              </a:lnSpc>
              <a:spcBef>
                <a:spcPct val="50000"/>
              </a:spcBef>
              <a:buClrTx/>
              <a:buSzTx/>
              <a:buFontTx/>
              <a:buNone/>
            </a:pPr>
            <a:r>
              <a:rPr sz="2000">
                <a:cs typeface="Arial" panose="020B0604020202020204" pitchFamily="34" charset="0"/>
              </a:rPr>
              <a:t>External Technology Scanning</a:t>
            </a:r>
            <a:endParaRPr sz="2000">
              <a:cs typeface="Arial" panose="020B0604020202020204" pitchFamily="34" charset="0"/>
            </a:endParaRPr>
          </a:p>
          <a:p>
            <a:pPr marL="0" indent="0">
              <a:lnSpc>
                <a:spcPct val="90000"/>
              </a:lnSpc>
              <a:spcBef>
                <a:spcPct val="50000"/>
              </a:spcBef>
              <a:buClrTx/>
              <a:buSzTx/>
              <a:buFontTx/>
              <a:buNone/>
            </a:pPr>
            <a:endParaRPr sz="2000">
              <a:cs typeface="Arial" panose="020B0604020202020204" pitchFamily="34" charset="0"/>
            </a:endParaRPr>
          </a:p>
          <a:p>
            <a:pPr marL="0" indent="0">
              <a:lnSpc>
                <a:spcPct val="90000"/>
              </a:lnSpc>
              <a:spcBef>
                <a:spcPct val="50000"/>
              </a:spcBef>
              <a:buClrTx/>
              <a:buSzTx/>
              <a:buFontTx/>
              <a:buNone/>
            </a:pPr>
            <a:r>
              <a:rPr sz="2000">
                <a:cs typeface="Arial" panose="020B0604020202020204" pitchFamily="34" charset="0"/>
              </a:rPr>
              <a:t>Strategic Benchmarking</a:t>
            </a:r>
            <a:endParaRPr sz="2000">
              <a:cs typeface="Arial" panose="020B0604020202020204" pitchFamily="34" charset="0"/>
            </a:endParaRPr>
          </a:p>
          <a:p>
            <a:pPr marL="0" indent="0">
              <a:lnSpc>
                <a:spcPct val="90000"/>
              </a:lnSpc>
              <a:spcBef>
                <a:spcPct val="50000"/>
              </a:spcBef>
              <a:buClrTx/>
              <a:buSzTx/>
              <a:buFontTx/>
              <a:buNone/>
            </a:pPr>
            <a:r>
              <a:rPr sz="2000">
                <a:cs typeface="Arial" panose="020B0604020202020204" pitchFamily="34" charset="0"/>
              </a:rPr>
              <a:t>Advanced Technology Groups</a:t>
            </a:r>
            <a:endParaRPr sz="2000">
              <a:cs typeface="Arial" panose="020B0604020202020204" pitchFamily="34" charset="0"/>
            </a:endParaRPr>
          </a:p>
          <a:p>
            <a:pPr marL="0" indent="0">
              <a:lnSpc>
                <a:spcPct val="90000"/>
              </a:lnSpc>
              <a:spcBef>
                <a:spcPct val="50000"/>
              </a:spcBef>
              <a:buClrTx/>
              <a:buSzTx/>
              <a:buFontTx/>
              <a:buNone/>
            </a:pPr>
            <a:r>
              <a:rPr sz="2000">
                <a:cs typeface="Arial" panose="020B0604020202020204" pitchFamily="34" charset="0"/>
              </a:rPr>
              <a:t>Pilots and Prototype Projects</a:t>
            </a:r>
            <a:endParaRPr sz="2000">
              <a:cs typeface="Arial" panose="020B0604020202020204" pitchFamily="34" charset="0"/>
            </a:endParaRPr>
          </a:p>
          <a:p>
            <a:pPr marL="0" indent="0">
              <a:lnSpc>
                <a:spcPct val="90000"/>
              </a:lnSpc>
              <a:spcBef>
                <a:spcPct val="50000"/>
              </a:spcBef>
              <a:buClrTx/>
              <a:buSzTx/>
              <a:buFontTx/>
              <a:buNone/>
            </a:pPr>
            <a:endParaRPr sz="2000">
              <a:cs typeface="Arial" panose="020B0604020202020204" pitchFamily="34" charset="0"/>
            </a:endParaRPr>
          </a:p>
          <a:p>
            <a:pPr marL="0" indent="0">
              <a:lnSpc>
                <a:spcPct val="90000"/>
              </a:lnSpc>
              <a:spcBef>
                <a:spcPct val="50000"/>
              </a:spcBef>
              <a:buClrTx/>
              <a:buSzTx/>
              <a:buFontTx/>
              <a:buNone/>
            </a:pPr>
            <a:r>
              <a:rPr sz="2000">
                <a:cs typeface="Arial" panose="020B0604020202020204" pitchFamily="34" charset="0"/>
              </a:rPr>
              <a:t>Executive Education</a:t>
            </a:r>
            <a:endParaRPr sz="2000">
              <a:cs typeface="Arial" panose="020B0604020202020204" pitchFamily="34" charset="0"/>
            </a:endParaRPr>
          </a:p>
        </p:txBody>
      </p:sp>
      <p:sp>
        <p:nvSpPr>
          <p:cNvPr id="190468" name="Text Placeholder 190467"/>
          <p:cNvSpPr>
            <a:spLocks noGrp="1"/>
          </p:cNvSpPr>
          <p:nvPr>
            <p:ph type="body" sz="half" idx="2"/>
          </p:nvPr>
        </p:nvSpPr>
        <p:spPr>
          <a:xfrm>
            <a:off x="3429000" y="1295400"/>
            <a:ext cx="5257800" cy="4876800"/>
          </a:xfrm>
        </p:spPr>
        <p:txBody>
          <a:bodyPr/>
          <a:p>
            <a:pPr marL="0" indent="0">
              <a:lnSpc>
                <a:spcPct val="90000"/>
              </a:lnSpc>
              <a:buClrTx/>
              <a:buSzTx/>
              <a:buFontTx/>
              <a:buNone/>
            </a:pPr>
            <a:endParaRPr sz="2800" i="1"/>
          </a:p>
          <a:p>
            <a:pPr marL="0" indent="0">
              <a:lnSpc>
                <a:spcPct val="90000"/>
              </a:lnSpc>
              <a:spcBef>
                <a:spcPct val="70000"/>
              </a:spcBef>
              <a:buClrTx/>
              <a:buSzTx/>
              <a:buFontTx/>
              <a:buNone/>
            </a:pPr>
            <a:r>
              <a:rPr sz="2000">
                <a:cs typeface="Arial" panose="020B0604020202020204" pitchFamily="34" charset="0"/>
              </a:rPr>
              <a:t>Individuals in this role serve as a ‘translator’ between IT and business</a:t>
            </a:r>
            <a:endParaRPr sz="2000">
              <a:cs typeface="Arial" panose="020B0604020202020204" pitchFamily="34" charset="0"/>
            </a:endParaRPr>
          </a:p>
          <a:p>
            <a:pPr marL="0" indent="0">
              <a:lnSpc>
                <a:spcPct val="90000"/>
              </a:lnSpc>
              <a:spcBef>
                <a:spcPct val="0"/>
              </a:spcBef>
              <a:buClrTx/>
              <a:buSzTx/>
              <a:buFontTx/>
              <a:buNone/>
            </a:pPr>
            <a:endParaRPr sz="2000">
              <a:cs typeface="Arial" panose="020B0604020202020204" pitchFamily="34" charset="0"/>
            </a:endParaRPr>
          </a:p>
          <a:p>
            <a:pPr marL="0" indent="0">
              <a:lnSpc>
                <a:spcPct val="90000"/>
              </a:lnSpc>
              <a:buClrTx/>
              <a:buSzTx/>
              <a:buFontTx/>
              <a:buNone/>
            </a:pPr>
            <a:r>
              <a:rPr sz="2000">
                <a:cs typeface="Arial" panose="020B0604020202020204" pitchFamily="34" charset="0"/>
              </a:rPr>
              <a:t>Structured investigation of technology trends and advances</a:t>
            </a:r>
            <a:endParaRPr sz="2000">
              <a:cs typeface="Arial" panose="020B0604020202020204" pitchFamily="34" charset="0"/>
            </a:endParaRPr>
          </a:p>
          <a:p>
            <a:pPr marL="0" indent="0">
              <a:lnSpc>
                <a:spcPct val="90000"/>
              </a:lnSpc>
              <a:spcBef>
                <a:spcPct val="0"/>
              </a:spcBef>
              <a:buClrTx/>
              <a:buSzTx/>
              <a:buFontTx/>
              <a:buNone/>
            </a:pPr>
            <a:endParaRPr sz="2000">
              <a:cs typeface="Arial" panose="020B0604020202020204" pitchFamily="34" charset="0"/>
            </a:endParaRPr>
          </a:p>
          <a:p>
            <a:pPr marL="0" indent="0">
              <a:lnSpc>
                <a:spcPct val="90000"/>
              </a:lnSpc>
              <a:spcBef>
                <a:spcPct val="0"/>
              </a:spcBef>
              <a:buClrTx/>
              <a:buSzTx/>
              <a:buFontTx/>
              <a:buNone/>
            </a:pPr>
            <a:r>
              <a:rPr sz="2000">
                <a:cs typeface="Arial" panose="020B0604020202020204" pitchFamily="34" charset="0"/>
              </a:rPr>
              <a:t>Investigation across industries for innovative uses of IT</a:t>
            </a:r>
            <a:endParaRPr sz="2000">
              <a:cs typeface="Arial" panose="020B0604020202020204" pitchFamily="34" charset="0"/>
            </a:endParaRPr>
          </a:p>
          <a:p>
            <a:pPr marL="0" indent="0">
              <a:lnSpc>
                <a:spcPct val="90000"/>
              </a:lnSpc>
              <a:buClrTx/>
              <a:buSzTx/>
              <a:buFontTx/>
              <a:buNone/>
            </a:pPr>
            <a:r>
              <a:rPr sz="2000">
                <a:cs typeface="Arial" panose="020B0604020202020204" pitchFamily="34" charset="0"/>
              </a:rPr>
              <a:t>A group or team within IT responsible for ‘proof of concept’ activities</a:t>
            </a:r>
            <a:endParaRPr sz="2000">
              <a:cs typeface="Arial" panose="020B0604020202020204" pitchFamily="34" charset="0"/>
            </a:endParaRPr>
          </a:p>
          <a:p>
            <a:pPr marL="0" indent="0">
              <a:lnSpc>
                <a:spcPct val="90000"/>
              </a:lnSpc>
              <a:spcBef>
                <a:spcPct val="0"/>
              </a:spcBef>
              <a:buClrTx/>
              <a:buSzTx/>
              <a:buFontTx/>
              <a:buNone/>
            </a:pPr>
            <a:endParaRPr sz="2000">
              <a:cs typeface="Arial" panose="020B0604020202020204" pitchFamily="34" charset="0"/>
            </a:endParaRPr>
          </a:p>
          <a:p>
            <a:pPr marL="0" indent="0">
              <a:lnSpc>
                <a:spcPct val="90000"/>
              </a:lnSpc>
              <a:spcBef>
                <a:spcPct val="0"/>
              </a:spcBef>
              <a:buClrTx/>
              <a:buSzTx/>
              <a:buFontTx/>
              <a:buNone/>
            </a:pPr>
            <a:r>
              <a:rPr sz="2000">
                <a:cs typeface="Arial" panose="020B0604020202020204" pitchFamily="34" charset="0"/>
              </a:rPr>
              <a:t>Projects that demonstrate ‘proof of concept’ from business and technology perspectives</a:t>
            </a:r>
            <a:endParaRPr sz="2000">
              <a:cs typeface="Arial" panose="020B0604020202020204" pitchFamily="34" charset="0"/>
            </a:endParaRPr>
          </a:p>
          <a:p>
            <a:pPr marL="0" indent="0">
              <a:lnSpc>
                <a:spcPct val="90000"/>
              </a:lnSpc>
              <a:spcBef>
                <a:spcPct val="0"/>
              </a:spcBef>
              <a:buClrTx/>
              <a:buSzTx/>
              <a:buFontTx/>
              <a:buNone/>
            </a:pPr>
            <a:endParaRPr sz="2000">
              <a:cs typeface="Arial" panose="020B0604020202020204" pitchFamily="34" charset="0"/>
            </a:endParaRPr>
          </a:p>
          <a:p>
            <a:pPr marL="0" indent="0">
              <a:lnSpc>
                <a:spcPct val="90000"/>
              </a:lnSpc>
              <a:spcBef>
                <a:spcPct val="0"/>
              </a:spcBef>
              <a:buClrTx/>
              <a:buSzTx/>
              <a:buFontTx/>
              <a:buNone/>
            </a:pPr>
            <a:r>
              <a:rPr sz="2000">
                <a:cs typeface="Arial" panose="020B0604020202020204" pitchFamily="34" charset="0"/>
              </a:rPr>
              <a:t>Awareness building sessions on IT trends and futures</a:t>
            </a:r>
            <a:endParaRPr sz="2000"/>
          </a:p>
        </p:txBody>
      </p:sp>
      <p:sp>
        <p:nvSpPr>
          <p:cNvPr id="190469" name="Straight Connector 190468"/>
          <p:cNvSpPr/>
          <p:nvPr/>
        </p:nvSpPr>
        <p:spPr>
          <a:xfrm>
            <a:off x="381000" y="6477000"/>
            <a:ext cx="8382000" cy="0"/>
          </a:xfrm>
          <a:prstGeom prst="line">
            <a:avLst/>
          </a:prstGeom>
          <a:ln w="12700" cap="flat" cmpd="sng">
            <a:solidFill>
              <a:schemeClr val="tx1"/>
            </a:solidFill>
            <a:prstDash val="solid"/>
            <a:headEnd type="none" w="sm" len="sm"/>
            <a:tailEnd type="none" w="sm" len="sm"/>
          </a:ln>
        </p:spPr>
      </p:sp>
      <p:sp>
        <p:nvSpPr>
          <p:cNvPr id="190470" name="Straight Connector 190469"/>
          <p:cNvSpPr/>
          <p:nvPr/>
        </p:nvSpPr>
        <p:spPr>
          <a:xfrm>
            <a:off x="381000" y="1981200"/>
            <a:ext cx="0" cy="4495800"/>
          </a:xfrm>
          <a:prstGeom prst="line">
            <a:avLst/>
          </a:prstGeom>
          <a:ln w="12700" cap="flat" cmpd="sng">
            <a:solidFill>
              <a:schemeClr val="tx1"/>
            </a:solidFill>
            <a:prstDash val="solid"/>
            <a:headEnd type="none" w="sm" len="sm"/>
            <a:tailEnd type="none" w="sm" len="sm"/>
          </a:ln>
        </p:spPr>
      </p:sp>
      <p:sp>
        <p:nvSpPr>
          <p:cNvPr id="190471" name="Straight Connector 190470"/>
          <p:cNvSpPr/>
          <p:nvPr/>
        </p:nvSpPr>
        <p:spPr>
          <a:xfrm>
            <a:off x="3352800" y="1981200"/>
            <a:ext cx="0" cy="4495800"/>
          </a:xfrm>
          <a:prstGeom prst="line">
            <a:avLst/>
          </a:prstGeom>
          <a:ln w="12700" cap="flat" cmpd="sng">
            <a:solidFill>
              <a:schemeClr val="tx1"/>
            </a:solidFill>
            <a:prstDash val="solid"/>
            <a:headEnd type="none" w="sm" len="sm"/>
            <a:tailEnd type="none" w="sm" len="sm"/>
          </a:ln>
        </p:spPr>
      </p:sp>
      <p:sp>
        <p:nvSpPr>
          <p:cNvPr id="190472" name="Straight Connector 190471"/>
          <p:cNvSpPr/>
          <p:nvPr/>
        </p:nvSpPr>
        <p:spPr>
          <a:xfrm>
            <a:off x="8763000" y="1981200"/>
            <a:ext cx="0" cy="4495800"/>
          </a:xfrm>
          <a:prstGeom prst="line">
            <a:avLst/>
          </a:prstGeom>
          <a:ln w="12700" cap="flat" cmpd="sng">
            <a:solidFill>
              <a:schemeClr val="tx1"/>
            </a:solidFill>
            <a:prstDash val="solid"/>
            <a:headEnd type="none" w="sm" len="sm"/>
            <a:tailEnd type="none" w="sm" len="sm"/>
          </a:ln>
        </p:spPr>
      </p:sp>
      <p:sp>
        <p:nvSpPr>
          <p:cNvPr id="190473" name="Straight Connector 190472"/>
          <p:cNvSpPr/>
          <p:nvPr/>
        </p:nvSpPr>
        <p:spPr>
          <a:xfrm>
            <a:off x="381000" y="5791200"/>
            <a:ext cx="8382000" cy="0"/>
          </a:xfrm>
          <a:prstGeom prst="line">
            <a:avLst/>
          </a:prstGeom>
          <a:ln w="12700" cap="flat" cmpd="sng">
            <a:solidFill>
              <a:schemeClr val="tx1"/>
            </a:solidFill>
            <a:prstDash val="solid"/>
            <a:headEnd type="none" w="sm" len="sm"/>
            <a:tailEnd type="none" w="sm" len="sm"/>
          </a:ln>
        </p:spPr>
      </p:sp>
      <p:sp>
        <p:nvSpPr>
          <p:cNvPr id="190474" name="Straight Connector 190473"/>
          <p:cNvSpPr/>
          <p:nvPr/>
        </p:nvSpPr>
        <p:spPr>
          <a:xfrm>
            <a:off x="381000" y="4953000"/>
            <a:ext cx="8382000" cy="0"/>
          </a:xfrm>
          <a:prstGeom prst="line">
            <a:avLst/>
          </a:prstGeom>
          <a:ln w="12700" cap="flat" cmpd="sng">
            <a:solidFill>
              <a:schemeClr val="tx1"/>
            </a:solidFill>
            <a:prstDash val="solid"/>
            <a:headEnd type="none" w="sm" len="sm"/>
            <a:tailEnd type="none" w="sm" len="sm"/>
          </a:ln>
        </p:spPr>
      </p:sp>
      <p:sp>
        <p:nvSpPr>
          <p:cNvPr id="190475" name="Straight Connector 190474"/>
          <p:cNvSpPr/>
          <p:nvPr/>
        </p:nvSpPr>
        <p:spPr>
          <a:xfrm>
            <a:off x="381000" y="4267200"/>
            <a:ext cx="8382000" cy="0"/>
          </a:xfrm>
          <a:prstGeom prst="line">
            <a:avLst/>
          </a:prstGeom>
          <a:ln w="12700" cap="flat" cmpd="sng">
            <a:solidFill>
              <a:schemeClr val="tx1"/>
            </a:solidFill>
            <a:prstDash val="solid"/>
            <a:headEnd type="none" w="sm" len="sm"/>
            <a:tailEnd type="none" w="sm" len="sm"/>
          </a:ln>
        </p:spPr>
      </p:sp>
      <p:sp>
        <p:nvSpPr>
          <p:cNvPr id="190476" name="Straight Connector 190475"/>
          <p:cNvSpPr/>
          <p:nvPr/>
        </p:nvSpPr>
        <p:spPr>
          <a:xfrm>
            <a:off x="381000" y="3505200"/>
            <a:ext cx="8382000" cy="0"/>
          </a:xfrm>
          <a:prstGeom prst="line">
            <a:avLst/>
          </a:prstGeom>
          <a:ln w="12700" cap="flat" cmpd="sng">
            <a:solidFill>
              <a:schemeClr val="tx1"/>
            </a:solidFill>
            <a:prstDash val="solid"/>
            <a:headEnd type="none" w="sm" len="sm"/>
            <a:tailEnd type="none" w="sm" len="sm"/>
          </a:ln>
        </p:spPr>
      </p:sp>
      <p:sp>
        <p:nvSpPr>
          <p:cNvPr id="190477" name="Straight Connector 190476"/>
          <p:cNvSpPr/>
          <p:nvPr/>
        </p:nvSpPr>
        <p:spPr>
          <a:xfrm>
            <a:off x="381000" y="2743200"/>
            <a:ext cx="8382000" cy="0"/>
          </a:xfrm>
          <a:prstGeom prst="line">
            <a:avLst/>
          </a:prstGeom>
          <a:ln w="12700" cap="flat" cmpd="sng">
            <a:solidFill>
              <a:schemeClr val="tx1"/>
            </a:solidFill>
            <a:prstDash val="solid"/>
            <a:headEnd type="none" w="sm" len="sm"/>
            <a:tailEnd type="none" w="sm" len="sm"/>
          </a:ln>
        </p:spPr>
      </p:sp>
      <p:sp>
        <p:nvSpPr>
          <p:cNvPr id="190478" name="Straight Connector 190477"/>
          <p:cNvSpPr/>
          <p:nvPr/>
        </p:nvSpPr>
        <p:spPr>
          <a:xfrm>
            <a:off x="381000" y="1981200"/>
            <a:ext cx="8382000" cy="0"/>
          </a:xfrm>
          <a:prstGeom prst="line">
            <a:avLst/>
          </a:prstGeom>
          <a:ln w="12700" cap="flat" cmpd="sng">
            <a:solidFill>
              <a:schemeClr val="tx1"/>
            </a:solidFill>
            <a:prstDash val="solid"/>
            <a:headEnd type="none" w="sm" len="sm"/>
            <a:tailEnd type="none" w="sm" len="sm"/>
          </a:ln>
        </p:spPr>
      </p:sp>
      <p:sp>
        <p:nvSpPr>
          <p:cNvPr id="190479" name="Text Box 190478"/>
          <p:cNvSpPr txBox="1"/>
          <p:nvPr/>
        </p:nvSpPr>
        <p:spPr>
          <a:xfrm>
            <a:off x="3641725" y="1435100"/>
            <a:ext cx="1643063" cy="519113"/>
          </a:xfrm>
          <a:prstGeom prst="rect">
            <a:avLst/>
          </a:prstGeom>
          <a:noFill/>
          <a:ln w="9525">
            <a:noFill/>
          </a:ln>
        </p:spPr>
        <p:txBody>
          <a:bodyPr wrap="none" anchor="t" anchorCtr="0">
            <a:spAutoFit/>
          </a:bodyPr>
          <a:p>
            <a:r>
              <a:rPr sz="2800" b="0" i="1">
                <a:latin typeface="Arial Narrow" panose="020B0606020202030204" pitchFamily="34" charset="0"/>
              </a:rPr>
              <a:t>Description</a:t>
            </a:r>
            <a:endParaRPr sz="2800" b="0" i="1">
              <a:latin typeface="Arial Narrow" panose="020B060602020203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Date Placeholder 1"/>
          <p:cNvSpPr/>
          <p:nvPr>
            <p:ph type="dt" sz="half" idx="10"/>
          </p:nvPr>
        </p:nvSpPr>
        <p:spPr/>
        <p:txBody>
          <a:bodyPr/>
          <a:p>
            <a:pPr lvl="0"/>
            <a:endParaRPr lang="en-US">
              <a:latin typeface="Arial Narrow" panose="020B0606020202030204" pitchFamily="34" charset="0"/>
            </a:endParaRPr>
          </a:p>
        </p:txBody>
      </p:sp>
      <p:sp>
        <p:nvSpPr>
          <p:cNvPr id="3" name="Footer Placeholder 2"/>
          <p:cNvSpPr/>
          <p:nvPr>
            <p:ph type="ftr" sz="quarter" idx="11"/>
          </p:nvPr>
        </p:nvSpPr>
        <p:spPr/>
        <p:txBody>
          <a:bodyPr/>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183298" name="Right Arrow 183297"/>
          <p:cNvSpPr/>
          <p:nvPr/>
        </p:nvSpPr>
        <p:spPr>
          <a:xfrm>
            <a:off x="3962400" y="2971800"/>
            <a:ext cx="1524000" cy="762000"/>
          </a:xfrm>
          <a:prstGeom prst="rightArrow">
            <a:avLst>
              <a:gd name="adj1" fmla="val 50000"/>
              <a:gd name="adj2" fmla="val 50000"/>
            </a:avLst>
          </a:prstGeom>
          <a:solidFill>
            <a:srgbClr val="11053B"/>
          </a:solidFill>
          <a:ln w="12700" cap="flat" cmpd="sng">
            <a:solidFill>
              <a:schemeClr val="tx1"/>
            </a:solidFill>
            <a:prstDash val="solid"/>
            <a:miter/>
            <a:headEnd type="none" w="sm" len="sm"/>
            <a:tailEnd type="none" w="sm" len="sm"/>
          </a:ln>
        </p:spPr>
        <p:txBody>
          <a:bodyPr/>
          <a:p>
            <a:endParaRPr lang="en-US"/>
          </a:p>
        </p:txBody>
      </p:sp>
      <p:sp>
        <p:nvSpPr>
          <p:cNvPr id="183299" name="Title 183298"/>
          <p:cNvSpPr>
            <a:spLocks noGrp="1"/>
          </p:cNvSpPr>
          <p:nvPr>
            <p:ph type="title"/>
          </p:nvPr>
        </p:nvSpPr>
        <p:spPr/>
        <p:txBody>
          <a:bodyPr anchor="ctr" anchorCtr="0"/>
          <a:p>
            <a:r>
              <a:rPr>
                <a:solidFill>
                  <a:srgbClr val="11053B"/>
                </a:solidFill>
              </a:rPr>
              <a:t>Evaluating Opportunities</a:t>
            </a:r>
            <a:endParaRPr>
              <a:solidFill>
                <a:srgbClr val="11053B"/>
              </a:solidFill>
            </a:endParaRPr>
          </a:p>
        </p:txBody>
      </p:sp>
      <p:sp>
        <p:nvSpPr>
          <p:cNvPr id="183300" name="Rectangles 183299"/>
          <p:cNvSpPr/>
          <p:nvPr/>
        </p:nvSpPr>
        <p:spPr>
          <a:xfrm>
            <a:off x="838200" y="2286000"/>
            <a:ext cx="3124200" cy="2590800"/>
          </a:xfrm>
          <a:prstGeom prst="rect">
            <a:avLst/>
          </a:prstGeom>
          <a:solidFill>
            <a:schemeClr val="accent1"/>
          </a:solidFill>
          <a:ln w="9525" cap="flat" cmpd="sng">
            <a:solidFill>
              <a:schemeClr val="bg1"/>
            </a:solidFill>
            <a:prstDash val="solid"/>
            <a:miter/>
            <a:headEnd type="none" w="med" len="med"/>
            <a:tailEnd type="none" w="med" len="med"/>
          </a:ln>
        </p:spPr>
        <p:txBody>
          <a:bodyPr anchor="ctr" anchorCtr="1"/>
          <a:p>
            <a:pPr algn="ctr">
              <a:spcBef>
                <a:spcPct val="20000"/>
              </a:spcBef>
              <a:buClr>
                <a:schemeClr val="tx1"/>
              </a:buClr>
              <a:buSzPct val="75000"/>
              <a:buFont typeface="Wingdings" panose="05000000000000000000" pitchFamily="2" charset="2"/>
            </a:pPr>
            <a:r>
              <a:rPr i="1">
                <a:solidFill>
                  <a:schemeClr val="accent2"/>
                </a:solidFill>
                <a:latin typeface="Arial" panose="020B0604020202020204" pitchFamily="34" charset="0"/>
              </a:rPr>
              <a:t>‘Evaluating Opportunities’</a:t>
            </a:r>
            <a:r>
              <a:rPr b="0" i="1">
                <a:solidFill>
                  <a:schemeClr val="bg2"/>
                </a:solidFill>
                <a:latin typeface="Arial" panose="020B0604020202020204" pitchFamily="34" charset="0"/>
              </a:rPr>
              <a:t> refines ideas for new IT project opportunities into solid business cases. </a:t>
            </a:r>
            <a:endParaRPr b="0" i="1">
              <a:solidFill>
                <a:schemeClr val="bg2"/>
              </a:solidFill>
              <a:latin typeface="Arial" panose="020B0604020202020204" pitchFamily="34" charset="0"/>
            </a:endParaRPr>
          </a:p>
        </p:txBody>
      </p:sp>
      <p:sp>
        <p:nvSpPr>
          <p:cNvPr id="183301" name="Text Box 183300"/>
          <p:cNvSpPr txBox="1"/>
          <p:nvPr/>
        </p:nvSpPr>
        <p:spPr>
          <a:xfrm>
            <a:off x="5181600" y="2209800"/>
            <a:ext cx="3352800" cy="2282825"/>
          </a:xfrm>
          <a:prstGeom prst="rect">
            <a:avLst/>
          </a:prstGeom>
          <a:noFill/>
          <a:ln w="12700">
            <a:noFill/>
          </a:ln>
        </p:spPr>
        <p:txBody>
          <a:bodyPr>
            <a:spAutoFit/>
          </a:bodyPr>
          <a:p>
            <a:pPr algn="ctr">
              <a:spcBef>
                <a:spcPct val="30000"/>
              </a:spcBef>
            </a:pPr>
            <a:r>
              <a:rPr b="0">
                <a:solidFill>
                  <a:srgbClr val="11053B"/>
                </a:solidFill>
                <a:latin typeface="Arial" panose="020B0604020202020204" pitchFamily="34" charset="0"/>
              </a:rPr>
              <a:t>Business and IT managers collaborate in developing a fully documented and analyzed business case proposal.</a:t>
            </a:r>
            <a:endParaRPr b="0">
              <a:solidFill>
                <a:srgbClr val="11053B"/>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83300"/>
                                        </p:tgtEl>
                                        <p:attrNameLst>
                                          <p:attrName>style.visibility</p:attrName>
                                        </p:attrNameLst>
                                      </p:cBhvr>
                                      <p:to>
                                        <p:strVal val="visible"/>
                                      </p:to>
                                    </p:set>
                                    <p:anim calcmode="lin" valueType="num">
                                      <p:cBhvr additive="base">
                                        <p:cTn id="7" dur="500" fill="hold"/>
                                        <p:tgtEl>
                                          <p:spTgt spid="183300"/>
                                        </p:tgtEl>
                                        <p:attrNameLst>
                                          <p:attrName>ppt_x</p:attrName>
                                        </p:attrNameLst>
                                      </p:cBhvr>
                                      <p:tavLst>
                                        <p:tav tm="0">
                                          <p:val>
                                            <p:strVal val="0-#ppt_w/2"/>
                                          </p:val>
                                        </p:tav>
                                        <p:tav tm="100000">
                                          <p:val>
                                            <p:strVal val="#ppt_x"/>
                                          </p:val>
                                        </p:tav>
                                      </p:tavLst>
                                    </p:anim>
                                    <p:anim calcmode="lin" valueType="num">
                                      <p:cBhvr additive="base">
                                        <p:cTn id="8" dur="500" fill="hold"/>
                                        <p:tgtEl>
                                          <p:spTgt spid="18330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83298"/>
                                        </p:tgtEl>
                                        <p:attrNameLst>
                                          <p:attrName>style.visibility</p:attrName>
                                        </p:attrNameLst>
                                      </p:cBhvr>
                                      <p:to>
                                        <p:strVal val="visible"/>
                                      </p:to>
                                    </p:set>
                                    <p:anim calcmode="lin" valueType="num">
                                      <p:cBhvr additive="base">
                                        <p:cTn id="13" dur="500" fill="hold"/>
                                        <p:tgtEl>
                                          <p:spTgt spid="183298"/>
                                        </p:tgtEl>
                                        <p:attrNameLst>
                                          <p:attrName>ppt_x</p:attrName>
                                        </p:attrNameLst>
                                      </p:cBhvr>
                                      <p:tavLst>
                                        <p:tav tm="0">
                                          <p:val>
                                            <p:strVal val="0-#ppt_w/2"/>
                                          </p:val>
                                        </p:tav>
                                        <p:tav tm="100000">
                                          <p:val>
                                            <p:strVal val="#ppt_x"/>
                                          </p:val>
                                        </p:tav>
                                      </p:tavLst>
                                    </p:anim>
                                    <p:anim calcmode="lin" valueType="num">
                                      <p:cBhvr additive="base">
                                        <p:cTn id="14" dur="500" fill="hold"/>
                                        <p:tgtEl>
                                          <p:spTgt spid="183298"/>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83301"/>
                                        </p:tgtEl>
                                        <p:attrNameLst>
                                          <p:attrName>style.visibility</p:attrName>
                                        </p:attrNameLst>
                                      </p:cBhvr>
                                      <p:to>
                                        <p:strVal val="visible"/>
                                      </p:to>
                                    </p:set>
                                    <p:anim calcmode="lin" valueType="num">
                                      <p:cBhvr additive="base">
                                        <p:cTn id="19" dur="500" fill="hold"/>
                                        <p:tgtEl>
                                          <p:spTgt spid="183301"/>
                                        </p:tgtEl>
                                        <p:attrNameLst>
                                          <p:attrName>ppt_x</p:attrName>
                                        </p:attrNameLst>
                                      </p:cBhvr>
                                      <p:tavLst>
                                        <p:tav tm="0">
                                          <p:val>
                                            <p:strVal val="0-#ppt_w/2"/>
                                          </p:val>
                                        </p:tav>
                                        <p:tav tm="100000">
                                          <p:val>
                                            <p:strVal val="#ppt_x"/>
                                          </p:val>
                                        </p:tav>
                                      </p:tavLst>
                                    </p:anim>
                                    <p:anim calcmode="lin" valueType="num">
                                      <p:cBhvr additive="base">
                                        <p:cTn id="20" dur="500" fill="hold"/>
                                        <p:tgtEl>
                                          <p:spTgt spid="18330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3300" grpId="0" animBg="1"/>
      <p:bldP spid="18330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Date Placeholder 1"/>
          <p:cNvSpPr/>
          <p:nvPr>
            <p:ph type="dt" sz="half" idx="10"/>
          </p:nvPr>
        </p:nvSpPr>
        <p:spPr/>
        <p:txBody>
          <a:bodyPr/>
          <a:p>
            <a:pPr lvl="0"/>
            <a:endParaRPr lang="en-US">
              <a:latin typeface="Arial Narrow" panose="020B0606020202030204" pitchFamily="34" charset="0"/>
            </a:endParaRPr>
          </a:p>
        </p:txBody>
      </p:sp>
      <p:sp>
        <p:nvSpPr>
          <p:cNvPr id="3" name="Footer Placeholder 2"/>
          <p:cNvSpPr/>
          <p:nvPr>
            <p:ph type="ftr" sz="quarter" idx="11"/>
          </p:nvPr>
        </p:nvSpPr>
        <p:spPr/>
        <p:txBody>
          <a:bodyPr/>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185346" name="Right Arrow 185345"/>
          <p:cNvSpPr/>
          <p:nvPr/>
        </p:nvSpPr>
        <p:spPr>
          <a:xfrm>
            <a:off x="4114800" y="2971800"/>
            <a:ext cx="1524000" cy="762000"/>
          </a:xfrm>
          <a:prstGeom prst="rightArrow">
            <a:avLst>
              <a:gd name="adj1" fmla="val 50000"/>
              <a:gd name="adj2" fmla="val 50000"/>
            </a:avLst>
          </a:prstGeom>
          <a:solidFill>
            <a:srgbClr val="11053B"/>
          </a:solidFill>
          <a:ln w="12700" cap="flat" cmpd="sng">
            <a:solidFill>
              <a:schemeClr val="tx1"/>
            </a:solidFill>
            <a:prstDash val="solid"/>
            <a:miter/>
            <a:headEnd type="none" w="sm" len="sm"/>
            <a:tailEnd type="none" w="sm" len="sm"/>
          </a:ln>
        </p:spPr>
        <p:txBody>
          <a:bodyPr/>
          <a:p>
            <a:endParaRPr lang="en-US"/>
          </a:p>
        </p:txBody>
      </p:sp>
      <p:sp>
        <p:nvSpPr>
          <p:cNvPr id="185347" name="Title 185346"/>
          <p:cNvSpPr>
            <a:spLocks noGrp="1"/>
          </p:cNvSpPr>
          <p:nvPr>
            <p:ph type="title"/>
          </p:nvPr>
        </p:nvSpPr>
        <p:spPr/>
        <p:txBody>
          <a:bodyPr anchor="ctr" anchorCtr="0"/>
          <a:p>
            <a:r>
              <a:rPr>
                <a:solidFill>
                  <a:srgbClr val="11053B"/>
                </a:solidFill>
              </a:rPr>
              <a:t>Making Investment Decisions</a:t>
            </a:r>
            <a:endParaRPr>
              <a:solidFill>
                <a:srgbClr val="11053B"/>
              </a:solidFill>
            </a:endParaRPr>
          </a:p>
        </p:txBody>
      </p:sp>
      <p:sp>
        <p:nvSpPr>
          <p:cNvPr id="185348" name="Rectangles 185347"/>
          <p:cNvSpPr/>
          <p:nvPr/>
        </p:nvSpPr>
        <p:spPr>
          <a:xfrm>
            <a:off x="457200" y="2209800"/>
            <a:ext cx="3962400" cy="2590800"/>
          </a:xfrm>
          <a:prstGeom prst="rect">
            <a:avLst/>
          </a:prstGeom>
          <a:solidFill>
            <a:schemeClr val="accent1"/>
          </a:solidFill>
          <a:ln w="9525" cap="flat" cmpd="sng">
            <a:solidFill>
              <a:schemeClr val="bg1"/>
            </a:solidFill>
            <a:prstDash val="solid"/>
            <a:miter/>
            <a:headEnd type="none" w="med" len="med"/>
            <a:tailEnd type="none" w="med" len="med"/>
          </a:ln>
        </p:spPr>
        <p:txBody>
          <a:bodyPr anchor="ctr" anchorCtr="1"/>
          <a:p>
            <a:pPr algn="ctr">
              <a:spcBef>
                <a:spcPct val="20000"/>
              </a:spcBef>
              <a:buClr>
                <a:schemeClr val="tx1"/>
              </a:buClr>
              <a:buSzPct val="75000"/>
              <a:buFont typeface="Wingdings" panose="05000000000000000000" pitchFamily="2" charset="2"/>
            </a:pPr>
            <a:r>
              <a:rPr i="1">
                <a:solidFill>
                  <a:schemeClr val="accent2"/>
                </a:solidFill>
                <a:latin typeface="Arial" panose="020B0604020202020204" pitchFamily="34" charset="0"/>
              </a:rPr>
              <a:t>‘Making Investment Decisions’</a:t>
            </a:r>
            <a:r>
              <a:rPr b="0" i="1">
                <a:solidFill>
                  <a:schemeClr val="bg2"/>
                </a:solidFill>
                <a:effectLst>
                  <a:outerShdw blurRad="38100" dist="38100" dir="2700000">
                    <a:srgbClr val="000000"/>
                  </a:outerShdw>
                </a:effectLst>
                <a:latin typeface="Arial" panose="020B0604020202020204" pitchFamily="34" charset="0"/>
              </a:rPr>
              <a:t> </a:t>
            </a:r>
            <a:r>
              <a:rPr b="0" i="1">
                <a:solidFill>
                  <a:schemeClr val="bg2"/>
                </a:solidFill>
                <a:latin typeface="Arial" panose="020B0604020202020204" pitchFamily="34" charset="0"/>
              </a:rPr>
              <a:t>compares initiatives to one another and evaluates them against the company’s investment portfolio objectives. </a:t>
            </a:r>
            <a:endParaRPr b="0" i="1">
              <a:solidFill>
                <a:schemeClr val="bg2"/>
              </a:solidFill>
              <a:latin typeface="Arial" panose="020B0604020202020204" pitchFamily="34" charset="0"/>
            </a:endParaRPr>
          </a:p>
        </p:txBody>
      </p:sp>
      <p:sp>
        <p:nvSpPr>
          <p:cNvPr id="185349" name="Text Box 185348"/>
          <p:cNvSpPr txBox="1"/>
          <p:nvPr/>
        </p:nvSpPr>
        <p:spPr>
          <a:xfrm>
            <a:off x="5486400" y="2152650"/>
            <a:ext cx="3352800" cy="2647950"/>
          </a:xfrm>
          <a:prstGeom prst="rect">
            <a:avLst/>
          </a:prstGeom>
          <a:noFill/>
          <a:ln w="12700">
            <a:noFill/>
          </a:ln>
        </p:spPr>
        <p:txBody>
          <a:bodyPr>
            <a:spAutoFit/>
          </a:bodyPr>
          <a:p>
            <a:pPr algn="ctr">
              <a:spcBef>
                <a:spcPct val="20000"/>
              </a:spcBef>
              <a:buClr>
                <a:schemeClr val="tx1"/>
              </a:buClr>
              <a:buSzPct val="90000"/>
            </a:pPr>
            <a:r>
              <a:rPr b="0">
                <a:solidFill>
                  <a:srgbClr val="11053B"/>
                </a:solidFill>
                <a:latin typeface="Arial" panose="020B0604020202020204" pitchFamily="34" charset="0"/>
              </a:rPr>
              <a:t>While these objectives vary from company to company, most seek to fund a project portfolio that will deliver maximum value to the company. </a:t>
            </a:r>
            <a:endParaRPr b="0">
              <a:solidFill>
                <a:srgbClr val="11053B"/>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85348"/>
                                        </p:tgtEl>
                                        <p:attrNameLst>
                                          <p:attrName>style.visibility</p:attrName>
                                        </p:attrNameLst>
                                      </p:cBhvr>
                                      <p:to>
                                        <p:strVal val="visible"/>
                                      </p:to>
                                    </p:set>
                                    <p:anim calcmode="lin" valueType="num">
                                      <p:cBhvr additive="base">
                                        <p:cTn id="7" dur="500" fill="hold"/>
                                        <p:tgtEl>
                                          <p:spTgt spid="185348"/>
                                        </p:tgtEl>
                                        <p:attrNameLst>
                                          <p:attrName>ppt_x</p:attrName>
                                        </p:attrNameLst>
                                      </p:cBhvr>
                                      <p:tavLst>
                                        <p:tav tm="0">
                                          <p:val>
                                            <p:strVal val="0-#ppt_w/2"/>
                                          </p:val>
                                        </p:tav>
                                        <p:tav tm="100000">
                                          <p:val>
                                            <p:strVal val="#ppt_x"/>
                                          </p:val>
                                        </p:tav>
                                      </p:tavLst>
                                    </p:anim>
                                    <p:anim calcmode="lin" valueType="num">
                                      <p:cBhvr additive="base">
                                        <p:cTn id="8" dur="500" fill="hold"/>
                                        <p:tgtEl>
                                          <p:spTgt spid="18534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85346"/>
                                        </p:tgtEl>
                                        <p:attrNameLst>
                                          <p:attrName>style.visibility</p:attrName>
                                        </p:attrNameLst>
                                      </p:cBhvr>
                                      <p:to>
                                        <p:strVal val="visible"/>
                                      </p:to>
                                    </p:set>
                                    <p:anim calcmode="lin" valueType="num">
                                      <p:cBhvr additive="base">
                                        <p:cTn id="13" dur="500" fill="hold"/>
                                        <p:tgtEl>
                                          <p:spTgt spid="185346"/>
                                        </p:tgtEl>
                                        <p:attrNameLst>
                                          <p:attrName>ppt_x</p:attrName>
                                        </p:attrNameLst>
                                      </p:cBhvr>
                                      <p:tavLst>
                                        <p:tav tm="0">
                                          <p:val>
                                            <p:strVal val="0-#ppt_w/2"/>
                                          </p:val>
                                        </p:tav>
                                        <p:tav tm="100000">
                                          <p:val>
                                            <p:strVal val="#ppt_x"/>
                                          </p:val>
                                        </p:tav>
                                      </p:tavLst>
                                    </p:anim>
                                    <p:anim calcmode="lin" valueType="num">
                                      <p:cBhvr additive="base">
                                        <p:cTn id="14" dur="500" fill="hold"/>
                                        <p:tgtEl>
                                          <p:spTgt spid="18534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85349"/>
                                        </p:tgtEl>
                                        <p:attrNameLst>
                                          <p:attrName>style.visibility</p:attrName>
                                        </p:attrNameLst>
                                      </p:cBhvr>
                                      <p:to>
                                        <p:strVal val="visible"/>
                                      </p:to>
                                    </p:set>
                                    <p:anim calcmode="lin" valueType="num">
                                      <p:cBhvr additive="base">
                                        <p:cTn id="19" dur="500" fill="hold"/>
                                        <p:tgtEl>
                                          <p:spTgt spid="185349"/>
                                        </p:tgtEl>
                                        <p:attrNameLst>
                                          <p:attrName>ppt_x</p:attrName>
                                        </p:attrNameLst>
                                      </p:cBhvr>
                                      <p:tavLst>
                                        <p:tav tm="0">
                                          <p:val>
                                            <p:strVal val="0-#ppt_w/2"/>
                                          </p:val>
                                        </p:tav>
                                        <p:tav tm="100000">
                                          <p:val>
                                            <p:strVal val="#ppt_x"/>
                                          </p:val>
                                        </p:tav>
                                      </p:tavLst>
                                    </p:anim>
                                    <p:anim calcmode="lin" valueType="num">
                                      <p:cBhvr additive="base">
                                        <p:cTn id="20" dur="500" fill="hold"/>
                                        <p:tgtEl>
                                          <p:spTgt spid="18534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5348" grpId="0" animBg="1"/>
      <p:bldP spid="18534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Date Placeholder 1"/>
          <p:cNvSpPr/>
          <p:nvPr>
            <p:ph type="dt" sz="half" idx="10"/>
          </p:nvPr>
        </p:nvSpPr>
        <p:spPr/>
        <p:txBody>
          <a:bodyPr/>
          <a:p>
            <a:pPr lvl="0"/>
            <a:endParaRPr lang="en-US">
              <a:latin typeface="Arial Narrow" panose="020B0606020202030204" pitchFamily="34" charset="0"/>
            </a:endParaRPr>
          </a:p>
        </p:txBody>
      </p:sp>
      <p:sp>
        <p:nvSpPr>
          <p:cNvPr id="3" name="Footer Placeholder 2"/>
          <p:cNvSpPr/>
          <p:nvPr>
            <p:ph type="ftr" sz="quarter" idx="11"/>
          </p:nvPr>
        </p:nvSpPr>
        <p:spPr/>
        <p:txBody>
          <a:bodyPr/>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131074" name="Title 131073"/>
          <p:cNvSpPr>
            <a:spLocks noGrp="1"/>
          </p:cNvSpPr>
          <p:nvPr>
            <p:ph type="title"/>
          </p:nvPr>
        </p:nvSpPr>
        <p:spPr/>
        <p:txBody>
          <a:bodyPr anchor="ctr" anchorCtr="0"/>
          <a:p>
            <a:r>
              <a:rPr sz="4000">
                <a:solidFill>
                  <a:srgbClr val="11053B"/>
                </a:solidFill>
              </a:rPr>
              <a:t>IT Value Proposition Methodology</a:t>
            </a:r>
            <a:endParaRPr sz="4000">
              <a:solidFill>
                <a:srgbClr val="11053B"/>
              </a:solidFill>
            </a:endParaRPr>
          </a:p>
        </p:txBody>
      </p:sp>
      <p:sp>
        <p:nvSpPr>
          <p:cNvPr id="131075" name="Oval 131074"/>
          <p:cNvSpPr/>
          <p:nvPr/>
        </p:nvSpPr>
        <p:spPr>
          <a:xfrm>
            <a:off x="2590800" y="1752600"/>
            <a:ext cx="2819400" cy="533400"/>
          </a:xfrm>
          <a:prstGeom prst="ellipse">
            <a:avLst/>
          </a:prstGeom>
          <a:solidFill>
            <a:schemeClr val="accent2"/>
          </a:solidFill>
          <a:ln w="9525" cap="flat" cmpd="sng">
            <a:solidFill>
              <a:schemeClr val="tx1"/>
            </a:solidFill>
            <a:prstDash val="solid"/>
            <a:headEnd type="none" w="med" len="med"/>
            <a:tailEnd type="none" w="med" len="med"/>
          </a:ln>
          <a:effectLst>
            <a:outerShdw dist="107763" dir="13499999" algn="ctr" rotWithShape="0">
              <a:schemeClr val="bg2"/>
            </a:outerShdw>
          </a:effectLst>
        </p:spPr>
        <p:txBody>
          <a:bodyPr wrap="none" anchor="ctr" anchorCtr="0"/>
          <a:p>
            <a:pPr algn="ctr"/>
            <a:r>
              <a:rPr b="0">
                <a:latin typeface="Times New Roman" panose="02020603050405020304" pitchFamily="18" charset="0"/>
              </a:rPr>
              <a:t>Plan</a:t>
            </a:r>
            <a:endParaRPr b="0">
              <a:latin typeface="Times New Roman" panose="02020603050405020304" pitchFamily="18" charset="0"/>
            </a:endParaRPr>
          </a:p>
        </p:txBody>
      </p:sp>
      <p:sp>
        <p:nvSpPr>
          <p:cNvPr id="131076" name="Oval 131075"/>
          <p:cNvSpPr/>
          <p:nvPr/>
        </p:nvSpPr>
        <p:spPr>
          <a:xfrm>
            <a:off x="2590800" y="2544763"/>
            <a:ext cx="2819400" cy="533400"/>
          </a:xfrm>
          <a:prstGeom prst="ellipse">
            <a:avLst/>
          </a:prstGeom>
          <a:solidFill>
            <a:schemeClr val="accent2"/>
          </a:solidFill>
          <a:ln w="9525" cap="flat" cmpd="sng">
            <a:solidFill>
              <a:schemeClr val="tx1"/>
            </a:solidFill>
            <a:prstDash val="solid"/>
            <a:headEnd type="none" w="med" len="med"/>
            <a:tailEnd type="none" w="med" len="med"/>
          </a:ln>
          <a:effectLst>
            <a:outerShdw dist="107763" dir="13499999" algn="ctr" rotWithShape="0">
              <a:schemeClr val="bg2"/>
            </a:outerShdw>
          </a:effectLst>
        </p:spPr>
        <p:txBody>
          <a:bodyPr wrap="none" anchor="ctr" anchorCtr="0"/>
          <a:p>
            <a:pPr algn="ctr"/>
            <a:r>
              <a:rPr b="0">
                <a:solidFill>
                  <a:srgbClr val="11053B"/>
                </a:solidFill>
                <a:latin typeface="Times New Roman" panose="02020603050405020304" pitchFamily="18" charset="0"/>
              </a:rPr>
              <a:t>Align</a:t>
            </a:r>
            <a:endParaRPr b="0">
              <a:solidFill>
                <a:srgbClr val="11053B"/>
              </a:solidFill>
              <a:latin typeface="Times New Roman" panose="02020603050405020304" pitchFamily="18" charset="0"/>
            </a:endParaRPr>
          </a:p>
        </p:txBody>
      </p:sp>
      <p:sp>
        <p:nvSpPr>
          <p:cNvPr id="131077" name="Oval 131076"/>
          <p:cNvSpPr/>
          <p:nvPr/>
        </p:nvSpPr>
        <p:spPr>
          <a:xfrm>
            <a:off x="2590800" y="3336925"/>
            <a:ext cx="2819400" cy="533400"/>
          </a:xfrm>
          <a:prstGeom prst="ellipse">
            <a:avLst/>
          </a:prstGeom>
          <a:solidFill>
            <a:schemeClr val="accent1"/>
          </a:solidFill>
          <a:ln w="9525" cap="flat" cmpd="sng">
            <a:solidFill>
              <a:schemeClr val="tx1"/>
            </a:solidFill>
            <a:prstDash val="solid"/>
            <a:headEnd type="none" w="med" len="med"/>
            <a:tailEnd type="none" w="med" len="med"/>
          </a:ln>
          <a:effectLst>
            <a:outerShdw dist="107763" dir="13499999" algn="ctr" rotWithShape="0">
              <a:schemeClr val="bg2"/>
            </a:outerShdw>
          </a:effectLst>
        </p:spPr>
        <p:txBody>
          <a:bodyPr wrap="none" anchor="ctr" anchorCtr="0"/>
          <a:p>
            <a:pPr algn="ctr"/>
            <a:r>
              <a:rPr b="0">
                <a:solidFill>
                  <a:srgbClr val="11053B"/>
                </a:solidFill>
                <a:latin typeface="Times New Roman" panose="02020603050405020304" pitchFamily="18" charset="0"/>
              </a:rPr>
              <a:t>Prioritize</a:t>
            </a:r>
            <a:endParaRPr b="0">
              <a:solidFill>
                <a:srgbClr val="11053B"/>
              </a:solidFill>
              <a:latin typeface="Times New Roman" panose="02020603050405020304" pitchFamily="18" charset="0"/>
            </a:endParaRPr>
          </a:p>
        </p:txBody>
      </p:sp>
      <p:sp>
        <p:nvSpPr>
          <p:cNvPr id="131078" name="Oval 131077"/>
          <p:cNvSpPr/>
          <p:nvPr/>
        </p:nvSpPr>
        <p:spPr>
          <a:xfrm>
            <a:off x="2590800" y="4129088"/>
            <a:ext cx="2819400" cy="533400"/>
          </a:xfrm>
          <a:prstGeom prst="ellipse">
            <a:avLst/>
          </a:prstGeom>
          <a:solidFill>
            <a:schemeClr val="accent1"/>
          </a:solidFill>
          <a:ln w="9525" cap="flat" cmpd="sng">
            <a:solidFill>
              <a:schemeClr val="tx1"/>
            </a:solidFill>
            <a:prstDash val="solid"/>
            <a:headEnd type="none" w="med" len="med"/>
            <a:tailEnd type="none" w="med" len="med"/>
          </a:ln>
          <a:effectLst>
            <a:outerShdw dist="107763" dir="13499999" algn="ctr" rotWithShape="0">
              <a:schemeClr val="bg2"/>
            </a:outerShdw>
          </a:effectLst>
        </p:spPr>
        <p:txBody>
          <a:bodyPr wrap="none" anchor="ctr" anchorCtr="0"/>
          <a:p>
            <a:pPr algn="ctr"/>
            <a:r>
              <a:rPr b="0">
                <a:latin typeface="Times New Roman" panose="02020603050405020304" pitchFamily="18" charset="0"/>
              </a:rPr>
              <a:t>Select</a:t>
            </a:r>
            <a:endParaRPr b="0">
              <a:latin typeface="Times New Roman" panose="02020603050405020304" pitchFamily="18" charset="0"/>
            </a:endParaRPr>
          </a:p>
        </p:txBody>
      </p:sp>
      <p:sp>
        <p:nvSpPr>
          <p:cNvPr id="131079" name="Oval 131078"/>
          <p:cNvSpPr/>
          <p:nvPr/>
        </p:nvSpPr>
        <p:spPr>
          <a:xfrm>
            <a:off x="2590800" y="4921250"/>
            <a:ext cx="2819400" cy="533400"/>
          </a:xfrm>
          <a:prstGeom prst="ellipse">
            <a:avLst/>
          </a:prstGeom>
          <a:solidFill>
            <a:schemeClr val="accent1"/>
          </a:solidFill>
          <a:ln w="9525" cap="flat" cmpd="sng">
            <a:solidFill>
              <a:schemeClr val="tx1"/>
            </a:solidFill>
            <a:prstDash val="solid"/>
            <a:headEnd type="none" w="med" len="med"/>
            <a:tailEnd type="none" w="med" len="med"/>
          </a:ln>
          <a:effectLst>
            <a:outerShdw dist="107763" dir="13499999" algn="ctr" rotWithShape="0">
              <a:schemeClr val="bg2"/>
            </a:outerShdw>
          </a:effectLst>
        </p:spPr>
        <p:txBody>
          <a:bodyPr wrap="none" anchor="ctr" anchorCtr="0"/>
          <a:p>
            <a:pPr algn="ctr"/>
            <a:r>
              <a:rPr b="0">
                <a:latin typeface="Times New Roman" panose="02020603050405020304" pitchFamily="18" charset="0"/>
              </a:rPr>
              <a:t>Assess</a:t>
            </a:r>
            <a:endParaRPr b="0">
              <a:latin typeface="Times New Roman" panose="02020603050405020304" pitchFamily="18" charset="0"/>
            </a:endParaRPr>
          </a:p>
        </p:txBody>
      </p:sp>
      <p:sp>
        <p:nvSpPr>
          <p:cNvPr id="131080" name="Oval 131079"/>
          <p:cNvSpPr/>
          <p:nvPr/>
        </p:nvSpPr>
        <p:spPr>
          <a:xfrm>
            <a:off x="2590800" y="5715000"/>
            <a:ext cx="2819400" cy="533400"/>
          </a:xfrm>
          <a:prstGeom prst="ellipse">
            <a:avLst/>
          </a:prstGeom>
          <a:solidFill>
            <a:schemeClr val="folHlink"/>
          </a:solidFill>
          <a:ln w="9525" cap="flat" cmpd="sng">
            <a:solidFill>
              <a:schemeClr val="tx1"/>
            </a:solidFill>
            <a:prstDash val="solid"/>
            <a:headEnd type="none" w="med" len="med"/>
            <a:tailEnd type="none" w="med" len="med"/>
          </a:ln>
          <a:effectLst>
            <a:outerShdw dist="107763" dir="13499999" algn="ctr" rotWithShape="0">
              <a:schemeClr val="bg2"/>
            </a:outerShdw>
          </a:effectLst>
        </p:spPr>
        <p:txBody>
          <a:bodyPr wrap="none" anchor="ctr" anchorCtr="0"/>
          <a:p>
            <a:pPr algn="ctr"/>
            <a:r>
              <a:rPr b="0">
                <a:latin typeface="Times New Roman" panose="02020603050405020304" pitchFamily="18" charset="0"/>
              </a:rPr>
              <a:t>Deliver</a:t>
            </a:r>
            <a:endParaRPr b="0">
              <a:latin typeface="Times New Roman" panose="02020603050405020304" pitchFamily="18" charset="0"/>
            </a:endParaRPr>
          </a:p>
        </p:txBody>
      </p:sp>
      <p:sp>
        <p:nvSpPr>
          <p:cNvPr id="131081" name="Curved Left Arrow 131080"/>
          <p:cNvSpPr/>
          <p:nvPr/>
        </p:nvSpPr>
        <p:spPr>
          <a:xfrm>
            <a:off x="5638800" y="1981200"/>
            <a:ext cx="609600" cy="838200"/>
          </a:xfrm>
          <a:prstGeom prst="curvedLeftArrow">
            <a:avLst>
              <a:gd name="adj1" fmla="val 27500"/>
              <a:gd name="adj2" fmla="val 55000"/>
              <a:gd name="adj3" fmla="val 33333"/>
            </a:avLst>
          </a:prstGeom>
          <a:solidFill>
            <a:schemeClr val="accent1"/>
          </a:solidFill>
          <a:ln w="9525" cap="flat" cmpd="sng">
            <a:solidFill>
              <a:schemeClr val="tx1"/>
            </a:solidFill>
            <a:prstDash val="solid"/>
            <a:miter/>
            <a:headEnd type="none" w="med" len="med"/>
            <a:tailEnd type="none" w="med" len="med"/>
          </a:ln>
        </p:spPr>
        <p:txBody>
          <a:bodyPr/>
          <a:p>
            <a:endParaRPr lang="en-US"/>
          </a:p>
        </p:txBody>
      </p:sp>
      <p:sp>
        <p:nvSpPr>
          <p:cNvPr id="131082" name="Curved Left Arrow 131081"/>
          <p:cNvSpPr/>
          <p:nvPr/>
        </p:nvSpPr>
        <p:spPr>
          <a:xfrm>
            <a:off x="5638800" y="2838450"/>
            <a:ext cx="609600" cy="838200"/>
          </a:xfrm>
          <a:prstGeom prst="curvedLeftArrow">
            <a:avLst>
              <a:gd name="adj1" fmla="val 27500"/>
              <a:gd name="adj2" fmla="val 55000"/>
              <a:gd name="adj3" fmla="val 33333"/>
            </a:avLst>
          </a:prstGeom>
          <a:solidFill>
            <a:schemeClr val="accent1"/>
          </a:solidFill>
          <a:ln w="9525" cap="flat" cmpd="sng">
            <a:solidFill>
              <a:schemeClr val="tx1"/>
            </a:solidFill>
            <a:prstDash val="solid"/>
            <a:miter/>
            <a:headEnd type="none" w="med" len="med"/>
            <a:tailEnd type="none" w="med" len="med"/>
          </a:ln>
        </p:spPr>
        <p:txBody>
          <a:bodyPr/>
          <a:p>
            <a:endParaRPr lang="en-US"/>
          </a:p>
        </p:txBody>
      </p:sp>
      <p:sp>
        <p:nvSpPr>
          <p:cNvPr id="131083" name="Curved Left Arrow 131082"/>
          <p:cNvSpPr/>
          <p:nvPr/>
        </p:nvSpPr>
        <p:spPr>
          <a:xfrm>
            <a:off x="5638800" y="3695700"/>
            <a:ext cx="609600" cy="838200"/>
          </a:xfrm>
          <a:prstGeom prst="curvedLeftArrow">
            <a:avLst>
              <a:gd name="adj1" fmla="val 27500"/>
              <a:gd name="adj2" fmla="val 55000"/>
              <a:gd name="adj3" fmla="val 33333"/>
            </a:avLst>
          </a:prstGeom>
          <a:solidFill>
            <a:schemeClr val="accent1"/>
          </a:solidFill>
          <a:ln w="9525" cap="flat" cmpd="sng">
            <a:solidFill>
              <a:schemeClr val="tx1"/>
            </a:solidFill>
            <a:prstDash val="solid"/>
            <a:miter/>
            <a:headEnd type="none" w="med" len="med"/>
            <a:tailEnd type="none" w="med" len="med"/>
          </a:ln>
        </p:spPr>
        <p:txBody>
          <a:bodyPr/>
          <a:p>
            <a:endParaRPr lang="en-US"/>
          </a:p>
        </p:txBody>
      </p:sp>
      <p:sp>
        <p:nvSpPr>
          <p:cNvPr id="131084" name="Curved Left Arrow 131083"/>
          <p:cNvSpPr/>
          <p:nvPr/>
        </p:nvSpPr>
        <p:spPr>
          <a:xfrm>
            <a:off x="5638800" y="4552950"/>
            <a:ext cx="609600" cy="838200"/>
          </a:xfrm>
          <a:prstGeom prst="curvedLeftArrow">
            <a:avLst>
              <a:gd name="adj1" fmla="val 27500"/>
              <a:gd name="adj2" fmla="val 55000"/>
              <a:gd name="adj3" fmla="val 33333"/>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a:endParaRPr b="0">
              <a:latin typeface="Times New Roman" panose="02020603050405020304" pitchFamily="18" charset="0"/>
            </a:endParaRPr>
          </a:p>
        </p:txBody>
      </p:sp>
      <p:sp>
        <p:nvSpPr>
          <p:cNvPr id="131085" name="Curved Left Arrow 131084"/>
          <p:cNvSpPr/>
          <p:nvPr/>
        </p:nvSpPr>
        <p:spPr>
          <a:xfrm>
            <a:off x="5638800" y="5410200"/>
            <a:ext cx="609600" cy="838200"/>
          </a:xfrm>
          <a:prstGeom prst="curvedLeftArrow">
            <a:avLst>
              <a:gd name="adj1" fmla="val 27500"/>
              <a:gd name="adj2" fmla="val 55000"/>
              <a:gd name="adj3" fmla="val 33333"/>
            </a:avLst>
          </a:prstGeom>
          <a:solidFill>
            <a:schemeClr val="accent1"/>
          </a:solidFill>
          <a:ln w="9525" cap="flat" cmpd="sng">
            <a:solidFill>
              <a:schemeClr val="tx1"/>
            </a:solidFill>
            <a:prstDash val="solid"/>
            <a:miter/>
            <a:headEnd type="none" w="med" len="med"/>
            <a:tailEnd type="none" w="med" len="med"/>
          </a:ln>
        </p:spPr>
        <p:txBody>
          <a:bodyPr/>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1075"/>
                                        </p:tgtEl>
                                        <p:attrNameLst>
                                          <p:attrName>style.visibility</p:attrName>
                                        </p:attrNameLst>
                                      </p:cBhvr>
                                      <p:to>
                                        <p:strVal val="visible"/>
                                      </p:to>
                                    </p:set>
                                    <p:anim calcmode="lin" valueType="num">
                                      <p:cBhvr additive="base">
                                        <p:cTn id="7" dur="500" fill="hold"/>
                                        <p:tgtEl>
                                          <p:spTgt spid="131075"/>
                                        </p:tgtEl>
                                        <p:attrNameLst>
                                          <p:attrName>ppt_x</p:attrName>
                                        </p:attrNameLst>
                                      </p:cBhvr>
                                      <p:tavLst>
                                        <p:tav tm="0">
                                          <p:val>
                                            <p:strVal val="0-#ppt_w/2"/>
                                          </p:val>
                                        </p:tav>
                                        <p:tav tm="100000">
                                          <p:val>
                                            <p:strVal val="#ppt_x"/>
                                          </p:val>
                                        </p:tav>
                                      </p:tavLst>
                                    </p:anim>
                                    <p:anim calcmode="lin" valueType="num">
                                      <p:cBhvr additive="base">
                                        <p:cTn id="8" dur="500" fill="hold"/>
                                        <p:tgtEl>
                                          <p:spTgt spid="13107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nodeType="clickEffect">
                                  <p:stCondLst>
                                    <p:cond delay="0"/>
                                  </p:stCondLst>
                                  <p:childTnLst>
                                    <p:set>
                                      <p:cBhvr>
                                        <p:cTn id="12" dur="1" fill="hold">
                                          <p:stCondLst>
                                            <p:cond delay="0"/>
                                          </p:stCondLst>
                                        </p:cTn>
                                        <p:tgtEl>
                                          <p:spTgt spid="131081"/>
                                        </p:tgtEl>
                                        <p:attrNameLst>
                                          <p:attrName>style.visibility</p:attrName>
                                        </p:attrNameLst>
                                      </p:cBhvr>
                                      <p:to>
                                        <p:strVal val="visible"/>
                                      </p:to>
                                    </p:set>
                                    <p:animEffect transition="in" filter="dissolve">
                                      <p:cBhvr>
                                        <p:cTn id="13" dur="500"/>
                                        <p:tgtEl>
                                          <p:spTgt spid="131081"/>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131076"/>
                                        </p:tgtEl>
                                        <p:attrNameLst>
                                          <p:attrName>style.visibility</p:attrName>
                                        </p:attrNameLst>
                                      </p:cBhvr>
                                      <p:to>
                                        <p:strVal val="visible"/>
                                      </p:to>
                                    </p:set>
                                    <p:anim calcmode="lin" valueType="num">
                                      <p:cBhvr additive="base">
                                        <p:cTn id="18" dur="500" fill="hold"/>
                                        <p:tgtEl>
                                          <p:spTgt spid="131076"/>
                                        </p:tgtEl>
                                        <p:attrNameLst>
                                          <p:attrName>ppt_x</p:attrName>
                                        </p:attrNameLst>
                                      </p:cBhvr>
                                      <p:tavLst>
                                        <p:tav tm="0">
                                          <p:val>
                                            <p:strVal val="0-#ppt_w/2"/>
                                          </p:val>
                                        </p:tav>
                                        <p:tav tm="100000">
                                          <p:val>
                                            <p:strVal val="#ppt_x"/>
                                          </p:val>
                                        </p:tav>
                                      </p:tavLst>
                                    </p:anim>
                                    <p:anim calcmode="lin" valueType="num">
                                      <p:cBhvr additive="base">
                                        <p:cTn id="19" dur="500" fill="hold"/>
                                        <p:tgtEl>
                                          <p:spTgt spid="131076"/>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nodeType="clickEffect">
                                  <p:stCondLst>
                                    <p:cond delay="0"/>
                                  </p:stCondLst>
                                  <p:childTnLst>
                                    <p:set>
                                      <p:cBhvr>
                                        <p:cTn id="23" dur="1" fill="hold">
                                          <p:stCondLst>
                                            <p:cond delay="0"/>
                                          </p:stCondLst>
                                        </p:cTn>
                                        <p:tgtEl>
                                          <p:spTgt spid="131082"/>
                                        </p:tgtEl>
                                        <p:attrNameLst>
                                          <p:attrName>style.visibility</p:attrName>
                                        </p:attrNameLst>
                                      </p:cBhvr>
                                      <p:to>
                                        <p:strVal val="visible"/>
                                      </p:to>
                                    </p:set>
                                    <p:animEffect transition="in" filter="dissolve">
                                      <p:cBhvr>
                                        <p:cTn id="24" dur="500"/>
                                        <p:tgtEl>
                                          <p:spTgt spid="131082"/>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131077"/>
                                        </p:tgtEl>
                                        <p:attrNameLst>
                                          <p:attrName>style.visibility</p:attrName>
                                        </p:attrNameLst>
                                      </p:cBhvr>
                                      <p:to>
                                        <p:strVal val="visible"/>
                                      </p:to>
                                    </p:set>
                                    <p:anim calcmode="lin" valueType="num">
                                      <p:cBhvr additive="base">
                                        <p:cTn id="29" dur="500" fill="hold"/>
                                        <p:tgtEl>
                                          <p:spTgt spid="131077"/>
                                        </p:tgtEl>
                                        <p:attrNameLst>
                                          <p:attrName>ppt_x</p:attrName>
                                        </p:attrNameLst>
                                      </p:cBhvr>
                                      <p:tavLst>
                                        <p:tav tm="0">
                                          <p:val>
                                            <p:strVal val="0-#ppt_w/2"/>
                                          </p:val>
                                        </p:tav>
                                        <p:tav tm="100000">
                                          <p:val>
                                            <p:strVal val="#ppt_x"/>
                                          </p:val>
                                        </p:tav>
                                      </p:tavLst>
                                    </p:anim>
                                    <p:anim calcmode="lin" valueType="num">
                                      <p:cBhvr additive="base">
                                        <p:cTn id="30" dur="500" fill="hold"/>
                                        <p:tgtEl>
                                          <p:spTgt spid="131077"/>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nodeType="clickEffect">
                                  <p:stCondLst>
                                    <p:cond delay="0"/>
                                  </p:stCondLst>
                                  <p:childTnLst>
                                    <p:set>
                                      <p:cBhvr>
                                        <p:cTn id="34" dur="1" fill="hold">
                                          <p:stCondLst>
                                            <p:cond delay="0"/>
                                          </p:stCondLst>
                                        </p:cTn>
                                        <p:tgtEl>
                                          <p:spTgt spid="131083"/>
                                        </p:tgtEl>
                                        <p:attrNameLst>
                                          <p:attrName>style.visibility</p:attrName>
                                        </p:attrNameLst>
                                      </p:cBhvr>
                                      <p:to>
                                        <p:strVal val="visible"/>
                                      </p:to>
                                    </p:set>
                                    <p:animEffect transition="in" filter="dissolve">
                                      <p:cBhvr>
                                        <p:cTn id="35" dur="500"/>
                                        <p:tgtEl>
                                          <p:spTgt spid="131083"/>
                                        </p:tgtEl>
                                      </p:cBhvr>
                                    </p:animEffect>
                                  </p:childTnLst>
                                </p:cTn>
                              </p:par>
                            </p:childTnLst>
                          </p:cTn>
                        </p:par>
                      </p:childTnLst>
                    </p:cTn>
                  </p:par>
                  <p:par>
                    <p:cTn id="36" fill="hold">
                      <p:stCondLst>
                        <p:cond delay="indefinite"/>
                      </p:stCondLst>
                      <p:childTnLst>
                        <p:par>
                          <p:cTn id="37" fill="hold">
                            <p:stCondLst>
                              <p:cond delay="0"/>
                            </p:stCondLst>
                            <p:childTnLst>
                              <p:par>
                                <p:cTn id="38" presetID="2" presetClass="entr" presetSubtype="8" fill="hold" grpId="0" nodeType="clickEffect">
                                  <p:stCondLst>
                                    <p:cond delay="0"/>
                                  </p:stCondLst>
                                  <p:childTnLst>
                                    <p:set>
                                      <p:cBhvr>
                                        <p:cTn id="39" dur="1" fill="hold">
                                          <p:stCondLst>
                                            <p:cond delay="0"/>
                                          </p:stCondLst>
                                        </p:cTn>
                                        <p:tgtEl>
                                          <p:spTgt spid="131078"/>
                                        </p:tgtEl>
                                        <p:attrNameLst>
                                          <p:attrName>style.visibility</p:attrName>
                                        </p:attrNameLst>
                                      </p:cBhvr>
                                      <p:to>
                                        <p:strVal val="visible"/>
                                      </p:to>
                                    </p:set>
                                    <p:anim calcmode="lin" valueType="num">
                                      <p:cBhvr additive="base">
                                        <p:cTn id="40" dur="500" fill="hold"/>
                                        <p:tgtEl>
                                          <p:spTgt spid="131078"/>
                                        </p:tgtEl>
                                        <p:attrNameLst>
                                          <p:attrName>ppt_x</p:attrName>
                                        </p:attrNameLst>
                                      </p:cBhvr>
                                      <p:tavLst>
                                        <p:tav tm="0">
                                          <p:val>
                                            <p:strVal val="0-#ppt_w/2"/>
                                          </p:val>
                                        </p:tav>
                                        <p:tav tm="100000">
                                          <p:val>
                                            <p:strVal val="#ppt_x"/>
                                          </p:val>
                                        </p:tav>
                                      </p:tavLst>
                                    </p:anim>
                                    <p:anim calcmode="lin" valueType="num">
                                      <p:cBhvr additive="base">
                                        <p:cTn id="41" dur="500" fill="hold"/>
                                        <p:tgtEl>
                                          <p:spTgt spid="131078"/>
                                        </p:tgtEl>
                                        <p:attrNameLst>
                                          <p:attrName>ppt_y</p:attrName>
                                        </p:attrNameLst>
                                      </p:cBhvr>
                                      <p:tavLst>
                                        <p:tav tm="0">
                                          <p:val>
                                            <p:strVal val="#ppt_y"/>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9" presetClass="entr" presetSubtype="0" fill="hold" grpId="0" nodeType="clickEffect">
                                  <p:stCondLst>
                                    <p:cond delay="0"/>
                                  </p:stCondLst>
                                  <p:childTnLst>
                                    <p:set>
                                      <p:cBhvr>
                                        <p:cTn id="45" dur="1" fill="hold">
                                          <p:stCondLst>
                                            <p:cond delay="0"/>
                                          </p:stCondLst>
                                        </p:cTn>
                                        <p:tgtEl>
                                          <p:spTgt spid="131084"/>
                                        </p:tgtEl>
                                        <p:attrNameLst>
                                          <p:attrName>style.visibility</p:attrName>
                                        </p:attrNameLst>
                                      </p:cBhvr>
                                      <p:to>
                                        <p:strVal val="visible"/>
                                      </p:to>
                                    </p:set>
                                    <p:animEffect transition="in" filter="dissolve">
                                      <p:cBhvr>
                                        <p:cTn id="46" dur="500"/>
                                        <p:tgtEl>
                                          <p:spTgt spid="131084"/>
                                        </p:tgtEl>
                                      </p:cBhvr>
                                    </p:animEffect>
                                  </p:childTnLst>
                                </p:cTn>
                              </p:par>
                            </p:childTnLst>
                          </p:cTn>
                        </p:par>
                      </p:childTnLst>
                    </p:cTn>
                  </p:par>
                  <p:par>
                    <p:cTn id="47" fill="hold">
                      <p:stCondLst>
                        <p:cond delay="indefinite"/>
                      </p:stCondLst>
                      <p:childTnLst>
                        <p:par>
                          <p:cTn id="48" fill="hold">
                            <p:stCondLst>
                              <p:cond delay="0"/>
                            </p:stCondLst>
                            <p:childTnLst>
                              <p:par>
                                <p:cTn id="49" presetID="2" presetClass="entr" presetSubtype="8" fill="hold" grpId="0" nodeType="clickEffect">
                                  <p:stCondLst>
                                    <p:cond delay="0"/>
                                  </p:stCondLst>
                                  <p:childTnLst>
                                    <p:set>
                                      <p:cBhvr>
                                        <p:cTn id="50" dur="1" fill="hold">
                                          <p:stCondLst>
                                            <p:cond delay="0"/>
                                          </p:stCondLst>
                                        </p:cTn>
                                        <p:tgtEl>
                                          <p:spTgt spid="131079"/>
                                        </p:tgtEl>
                                        <p:attrNameLst>
                                          <p:attrName>style.visibility</p:attrName>
                                        </p:attrNameLst>
                                      </p:cBhvr>
                                      <p:to>
                                        <p:strVal val="visible"/>
                                      </p:to>
                                    </p:set>
                                    <p:anim calcmode="lin" valueType="num">
                                      <p:cBhvr additive="base">
                                        <p:cTn id="51" dur="500" fill="hold"/>
                                        <p:tgtEl>
                                          <p:spTgt spid="131079"/>
                                        </p:tgtEl>
                                        <p:attrNameLst>
                                          <p:attrName>ppt_x</p:attrName>
                                        </p:attrNameLst>
                                      </p:cBhvr>
                                      <p:tavLst>
                                        <p:tav tm="0">
                                          <p:val>
                                            <p:strVal val="0-#ppt_w/2"/>
                                          </p:val>
                                        </p:tav>
                                        <p:tav tm="100000">
                                          <p:val>
                                            <p:strVal val="#ppt_x"/>
                                          </p:val>
                                        </p:tav>
                                      </p:tavLst>
                                    </p:anim>
                                    <p:anim calcmode="lin" valueType="num">
                                      <p:cBhvr additive="base">
                                        <p:cTn id="52" dur="500" fill="hold"/>
                                        <p:tgtEl>
                                          <p:spTgt spid="131079"/>
                                        </p:tgtEl>
                                        <p:attrNameLst>
                                          <p:attrName>ppt_y</p:attrName>
                                        </p:attrNameLst>
                                      </p:cBhvr>
                                      <p:tavLst>
                                        <p:tav tm="0">
                                          <p:val>
                                            <p:strVal val="#ppt_y"/>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8" fill="hold" grpId="0" nodeType="clickEffect">
                                  <p:stCondLst>
                                    <p:cond delay="0"/>
                                  </p:stCondLst>
                                  <p:childTnLst>
                                    <p:set>
                                      <p:cBhvr>
                                        <p:cTn id="56" dur="1" fill="hold">
                                          <p:stCondLst>
                                            <p:cond delay="0"/>
                                          </p:stCondLst>
                                        </p:cTn>
                                        <p:tgtEl>
                                          <p:spTgt spid="131080"/>
                                        </p:tgtEl>
                                        <p:attrNameLst>
                                          <p:attrName>style.visibility</p:attrName>
                                        </p:attrNameLst>
                                      </p:cBhvr>
                                      <p:to>
                                        <p:strVal val="visible"/>
                                      </p:to>
                                    </p:set>
                                    <p:anim calcmode="lin" valueType="num">
                                      <p:cBhvr additive="base">
                                        <p:cTn id="57" dur="500" fill="hold"/>
                                        <p:tgtEl>
                                          <p:spTgt spid="131080"/>
                                        </p:tgtEl>
                                        <p:attrNameLst>
                                          <p:attrName>ppt_x</p:attrName>
                                        </p:attrNameLst>
                                      </p:cBhvr>
                                      <p:tavLst>
                                        <p:tav tm="0">
                                          <p:val>
                                            <p:strVal val="0-#ppt_w/2"/>
                                          </p:val>
                                        </p:tav>
                                        <p:tav tm="100000">
                                          <p:val>
                                            <p:strVal val="#ppt_x"/>
                                          </p:val>
                                        </p:tav>
                                      </p:tavLst>
                                    </p:anim>
                                    <p:anim calcmode="lin" valueType="num">
                                      <p:cBhvr additive="base">
                                        <p:cTn id="58" dur="500" fill="hold"/>
                                        <p:tgtEl>
                                          <p:spTgt spid="131080"/>
                                        </p:tgtEl>
                                        <p:attrNameLst>
                                          <p:attrName>ppt_y</p:attrName>
                                        </p:attrNameLst>
                                      </p:cBhvr>
                                      <p:tavLst>
                                        <p:tav tm="0">
                                          <p:val>
                                            <p:strVal val="#ppt_y"/>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9" presetClass="entr" presetSubtype="0" fill="hold" nodeType="clickEffect">
                                  <p:stCondLst>
                                    <p:cond delay="0"/>
                                  </p:stCondLst>
                                  <p:childTnLst>
                                    <p:set>
                                      <p:cBhvr>
                                        <p:cTn id="62" dur="1" fill="hold">
                                          <p:stCondLst>
                                            <p:cond delay="0"/>
                                          </p:stCondLst>
                                        </p:cTn>
                                        <p:tgtEl>
                                          <p:spTgt spid="131085"/>
                                        </p:tgtEl>
                                        <p:attrNameLst>
                                          <p:attrName>style.visibility</p:attrName>
                                        </p:attrNameLst>
                                      </p:cBhvr>
                                      <p:to>
                                        <p:strVal val="visible"/>
                                      </p:to>
                                    </p:set>
                                    <p:animEffect transition="in" filter="dissolve">
                                      <p:cBhvr>
                                        <p:cTn id="63" dur="500"/>
                                        <p:tgtEl>
                                          <p:spTgt spid="1310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75" grpId="0" animBg="1"/>
      <p:bldP spid="131076" grpId="0" animBg="1"/>
      <p:bldP spid="131077" grpId="0" animBg="1"/>
      <p:bldP spid="131078" grpId="0" animBg="1"/>
      <p:bldP spid="131079" grpId="0" animBg="1"/>
      <p:bldP spid="131080" grpId="0" animBg="1"/>
      <p:bldP spid="13108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Date Placeholder 1"/>
          <p:cNvSpPr/>
          <p:nvPr>
            <p:ph type="dt" sz="half" idx="10"/>
          </p:nvPr>
        </p:nvSpPr>
        <p:spPr/>
        <p:txBody>
          <a:bodyPr/>
          <a:p>
            <a:pPr lvl="0"/>
            <a:endParaRPr lang="en-US">
              <a:latin typeface="Arial Narrow" panose="020B0606020202030204" pitchFamily="34" charset="0"/>
            </a:endParaRPr>
          </a:p>
        </p:txBody>
      </p:sp>
      <p:sp>
        <p:nvSpPr>
          <p:cNvPr id="3" name="Footer Placeholder 2"/>
          <p:cNvSpPr/>
          <p:nvPr>
            <p:ph type="ftr" sz="quarter" idx="11"/>
          </p:nvPr>
        </p:nvSpPr>
        <p:spPr/>
        <p:txBody>
          <a:bodyPr/>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192514" name="Title 192513"/>
          <p:cNvSpPr>
            <a:spLocks noGrp="1"/>
          </p:cNvSpPr>
          <p:nvPr>
            <p:ph type="title"/>
          </p:nvPr>
        </p:nvSpPr>
        <p:spPr/>
        <p:txBody>
          <a:bodyPr anchor="ctr" anchorCtr="0"/>
          <a:p>
            <a:r>
              <a:rPr>
                <a:solidFill>
                  <a:srgbClr val="11053B"/>
                </a:solidFill>
              </a:rPr>
              <a:t>Outputs</a:t>
            </a:r>
            <a:endParaRPr>
              <a:solidFill>
                <a:srgbClr val="11053B"/>
              </a:solidFill>
            </a:endParaRPr>
          </a:p>
        </p:txBody>
      </p:sp>
      <p:sp>
        <p:nvSpPr>
          <p:cNvPr id="192515" name="Text Placeholder 192514"/>
          <p:cNvSpPr>
            <a:spLocks noGrp="1"/>
          </p:cNvSpPr>
          <p:nvPr>
            <p:ph type="body" idx="1"/>
          </p:nvPr>
        </p:nvSpPr>
        <p:spPr/>
        <p:txBody>
          <a:bodyPr/>
          <a:p>
            <a:r>
              <a:rPr sz="3000"/>
              <a:t>A comprehensive IT Strategy and Plan aligned directly to your business goals and strategies.</a:t>
            </a:r>
            <a:endParaRPr sz="3000"/>
          </a:p>
          <a:p>
            <a:r>
              <a:rPr sz="3000"/>
              <a:t>Increased likelihood of successfully achieving competitive advantage through IT.</a:t>
            </a:r>
            <a:endParaRPr sz="3000"/>
          </a:p>
          <a:p>
            <a:r>
              <a:rPr sz="3000"/>
              <a:t>Clear IT priorities and organization consensus.</a:t>
            </a:r>
            <a:endParaRPr sz="3000">
              <a:solidFill>
                <a:srgbClr val="11053B"/>
              </a:solidFill>
              <a:latin typeface="BankGothic Md BT" pitchFamily="34" charset="0"/>
            </a:endParaRPr>
          </a:p>
          <a:p>
            <a:pPr>
              <a:buNone/>
            </a:pPr>
            <a:endParaRPr sz="3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92515">
                                            <p:txEl>
                                              <p:charRg st="0" end="93"/>
                                            </p:txEl>
                                          </p:spTgt>
                                        </p:tgtEl>
                                        <p:attrNameLst>
                                          <p:attrName>style.visibility</p:attrName>
                                        </p:attrNameLst>
                                      </p:cBhvr>
                                      <p:to>
                                        <p:strVal val="visible"/>
                                      </p:to>
                                    </p:set>
                                    <p:anim calcmode="lin" valueType="num">
                                      <p:cBhvr additive="base">
                                        <p:cTn id="7" dur="500" fill="hold"/>
                                        <p:tgtEl>
                                          <p:spTgt spid="192515">
                                            <p:txEl>
                                              <p:charRg st="0" end="93"/>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92515">
                                            <p:txEl>
                                              <p:charRg st="0" end="93"/>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92515">
                                            <p:txEl>
                                              <p:charRg st="93" end="174"/>
                                            </p:txEl>
                                          </p:spTgt>
                                        </p:tgtEl>
                                        <p:attrNameLst>
                                          <p:attrName>style.visibility</p:attrName>
                                        </p:attrNameLst>
                                      </p:cBhvr>
                                      <p:to>
                                        <p:strVal val="visible"/>
                                      </p:to>
                                    </p:set>
                                    <p:anim calcmode="lin" valueType="num">
                                      <p:cBhvr additive="base">
                                        <p:cTn id="13" dur="500" fill="hold"/>
                                        <p:tgtEl>
                                          <p:spTgt spid="192515">
                                            <p:txEl>
                                              <p:charRg st="93" end="174"/>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92515">
                                            <p:txEl>
                                              <p:charRg st="93" end="174"/>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92515">
                                            <p:txEl>
                                              <p:charRg st="174" end="222"/>
                                            </p:txEl>
                                          </p:spTgt>
                                        </p:tgtEl>
                                        <p:attrNameLst>
                                          <p:attrName>style.visibility</p:attrName>
                                        </p:attrNameLst>
                                      </p:cBhvr>
                                      <p:to>
                                        <p:strVal val="visible"/>
                                      </p:to>
                                    </p:set>
                                    <p:anim calcmode="lin" valueType="num">
                                      <p:cBhvr additive="base">
                                        <p:cTn id="19" dur="500" fill="hold"/>
                                        <p:tgtEl>
                                          <p:spTgt spid="192515">
                                            <p:txEl>
                                              <p:charRg st="174" end="22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92515">
                                            <p:txEl>
                                              <p:charRg st="174" end="22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2515"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Date Placeholder 1"/>
          <p:cNvSpPr/>
          <p:nvPr>
            <p:ph type="dt" sz="half" idx="2"/>
          </p:nvPr>
        </p:nvSpPr>
        <p:spPr/>
        <p:txBody>
          <a:bodyPr/>
          <a:p>
            <a:endParaRPr lang="en-US">
              <a:latin typeface="Arial Narrow" panose="020B0606020202030204" pitchFamily="34" charset="0"/>
            </a:endParaRPr>
          </a:p>
        </p:txBody>
      </p:sp>
      <p:sp>
        <p:nvSpPr>
          <p:cNvPr id="3" name="Footer Placeholder 2"/>
          <p:cNvSpPr/>
          <p:nvPr>
            <p:ph type="ftr" sz="quarter" idx="3"/>
          </p:nvPr>
        </p:nvSpPr>
        <p:spPr/>
        <p:txBody>
          <a:bodyPr/>
          <a:p>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209922" name="Title 209921"/>
          <p:cNvSpPr>
            <a:spLocks noGrp="1"/>
          </p:cNvSpPr>
          <p:nvPr>
            <p:ph type="ctrTitle"/>
          </p:nvPr>
        </p:nvSpPr>
        <p:spPr/>
        <p:txBody>
          <a:bodyPr anchor="ctr" anchorCtr="0"/>
          <a:p>
            <a:pPr defTabSz="914400">
              <a:buSzTx/>
              <a:buFontTx/>
              <a:buNone/>
            </a:pPr>
            <a:r>
              <a:rPr kern="1200" baseline="0">
                <a:solidFill>
                  <a:srgbClr val="11053B"/>
                </a:solidFill>
                <a:latin typeface="Arial Narrow" panose="020B0606020202030204" pitchFamily="34" charset="0"/>
              </a:rPr>
              <a:t>High Level Planning Outputs</a:t>
            </a:r>
            <a:endParaRPr kern="1200" baseline="0">
              <a:solidFill>
                <a:srgbClr val="11053B"/>
              </a:solidFill>
              <a:latin typeface="Arial Narrow" panose="020B0606020202030204" pitchFamily="34" charset="0"/>
            </a:endParaRPr>
          </a:p>
        </p:txBody>
      </p:sp>
      <p:sp>
        <p:nvSpPr>
          <p:cNvPr id="209923" name="Subtitle 209922"/>
          <p:cNvSpPr>
            <a:spLocks noGrp="1"/>
          </p:cNvSpPr>
          <p:nvPr>
            <p:ph type="subTitle" idx="1"/>
          </p:nvPr>
        </p:nvSpPr>
        <p:spPr/>
        <p:txBody>
          <a:bodyPr anchor="t" anchorCtr="0"/>
          <a:p>
            <a:pPr defTabSz="914400">
              <a:buSzTx/>
            </a:pPr>
            <a:r>
              <a:rPr kern="1200" baseline="0">
                <a:latin typeface="Arial Narrow" panose="020B0606020202030204" pitchFamily="34" charset="0"/>
              </a:rPr>
              <a:t>Example</a:t>
            </a:r>
            <a:endParaRPr kern="1200" baseline="0">
              <a:latin typeface="Arial Narrow" panose="020B060602020203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Date Placeholder 1"/>
          <p:cNvSpPr/>
          <p:nvPr>
            <p:ph type="dt" sz="half" idx="10"/>
          </p:nvPr>
        </p:nvSpPr>
        <p:spPr/>
        <p:txBody>
          <a:bodyPr/>
          <a:p>
            <a:pPr lvl="0"/>
            <a:endParaRPr lang="en-US">
              <a:latin typeface="Arial Narrow" panose="020B0606020202030204" pitchFamily="34" charset="0"/>
            </a:endParaRPr>
          </a:p>
        </p:txBody>
      </p:sp>
      <p:sp>
        <p:nvSpPr>
          <p:cNvPr id="3" name="Footer Placeholder 2"/>
          <p:cNvSpPr/>
          <p:nvPr>
            <p:ph type="ftr" sz="quarter" idx="11"/>
          </p:nvPr>
        </p:nvSpPr>
        <p:spPr/>
        <p:txBody>
          <a:bodyPr/>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194562" name="Title 194561"/>
          <p:cNvSpPr>
            <a:spLocks noGrp="1"/>
          </p:cNvSpPr>
          <p:nvPr>
            <p:ph type="title"/>
          </p:nvPr>
        </p:nvSpPr>
        <p:spPr/>
        <p:txBody>
          <a:bodyPr anchor="ctr" anchorCtr="0"/>
          <a:p>
            <a:r>
              <a:rPr>
                <a:solidFill>
                  <a:srgbClr val="11053B"/>
                </a:solidFill>
              </a:rPr>
              <a:t>How to Begin</a:t>
            </a:r>
            <a:endParaRPr>
              <a:solidFill>
                <a:srgbClr val="11053B"/>
              </a:solidFill>
            </a:endParaRPr>
          </a:p>
        </p:txBody>
      </p:sp>
      <p:sp>
        <p:nvSpPr>
          <p:cNvPr id="194563" name="Text Placeholder 194562"/>
          <p:cNvSpPr>
            <a:spLocks noGrp="1"/>
          </p:cNvSpPr>
          <p:nvPr>
            <p:ph type="body" idx="1"/>
          </p:nvPr>
        </p:nvSpPr>
        <p:spPr/>
        <p:txBody>
          <a:bodyPr/>
          <a:p>
            <a:r>
              <a:rPr sz="2800"/>
              <a:t>Name the key executives who should be involved in the crafting/approval of the IT strategy.  Examples:</a:t>
            </a:r>
            <a:endParaRPr sz="2800"/>
          </a:p>
          <a:p>
            <a:pPr lvl="1"/>
            <a:r>
              <a:rPr sz="2400"/>
              <a:t>The executive staff of the company</a:t>
            </a:r>
            <a:endParaRPr sz="2400"/>
          </a:p>
          <a:p>
            <a:pPr lvl="1"/>
            <a:r>
              <a:rPr sz="2400"/>
              <a:t>An IT Steering Committee </a:t>
            </a:r>
            <a:endParaRPr sz="2400"/>
          </a:p>
          <a:p>
            <a:pPr lvl="1"/>
            <a:r>
              <a:rPr sz="2400"/>
              <a:t>The executive staff of a division or business unit of the company</a:t>
            </a:r>
            <a:endParaRPr sz="2400"/>
          </a:p>
          <a:p>
            <a:r>
              <a:rPr sz="2800"/>
              <a:t>Gather all existing business &amp; IT plans</a:t>
            </a:r>
            <a:endParaRPr sz="28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Date Placeholder 1"/>
          <p:cNvSpPr/>
          <p:nvPr>
            <p:ph type="dt" sz="half" idx="10"/>
          </p:nvPr>
        </p:nvSpPr>
        <p:spPr/>
        <p:txBody>
          <a:bodyPr/>
          <a:p>
            <a:pPr lvl="0"/>
            <a:endParaRPr lang="en-US">
              <a:latin typeface="Arial Narrow" panose="020B0606020202030204" pitchFamily="34" charset="0"/>
            </a:endParaRPr>
          </a:p>
        </p:txBody>
      </p:sp>
      <p:sp>
        <p:nvSpPr>
          <p:cNvPr id="3" name="Footer Placeholder 2"/>
          <p:cNvSpPr/>
          <p:nvPr>
            <p:ph type="ftr" sz="quarter" idx="11"/>
          </p:nvPr>
        </p:nvSpPr>
        <p:spPr/>
        <p:txBody>
          <a:bodyPr/>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201730" name="Rectangles 201729"/>
          <p:cNvSpPr/>
          <p:nvPr/>
        </p:nvSpPr>
        <p:spPr>
          <a:xfrm>
            <a:off x="7239000" y="1333500"/>
            <a:ext cx="1600200" cy="1352550"/>
          </a:xfrm>
          <a:prstGeom prst="rect">
            <a:avLst/>
          </a:prstGeom>
          <a:solidFill>
            <a:srgbClr val="DDDDDD"/>
          </a:solidFill>
          <a:ln w="9525">
            <a:noFill/>
          </a:ln>
        </p:spPr>
        <p:txBody>
          <a:bodyPr/>
          <a:p>
            <a:endParaRPr lang="en-US"/>
          </a:p>
        </p:txBody>
      </p:sp>
      <p:sp>
        <p:nvSpPr>
          <p:cNvPr id="201731" name="Rectangles 201730"/>
          <p:cNvSpPr/>
          <p:nvPr/>
        </p:nvSpPr>
        <p:spPr>
          <a:xfrm>
            <a:off x="5205413" y="2686050"/>
            <a:ext cx="3633787" cy="1657350"/>
          </a:xfrm>
          <a:prstGeom prst="rect">
            <a:avLst/>
          </a:prstGeom>
          <a:solidFill>
            <a:srgbClr val="DDDDDD"/>
          </a:solidFill>
          <a:ln w="9525">
            <a:noFill/>
          </a:ln>
        </p:spPr>
        <p:txBody>
          <a:bodyPr/>
          <a:p>
            <a:endParaRPr lang="en-US"/>
          </a:p>
        </p:txBody>
      </p:sp>
      <p:sp>
        <p:nvSpPr>
          <p:cNvPr id="201732" name="Rectangles 201731"/>
          <p:cNvSpPr/>
          <p:nvPr/>
        </p:nvSpPr>
        <p:spPr>
          <a:xfrm>
            <a:off x="1676400" y="4343400"/>
            <a:ext cx="1676400" cy="2209800"/>
          </a:xfrm>
          <a:prstGeom prst="rect">
            <a:avLst/>
          </a:prstGeom>
          <a:solidFill>
            <a:srgbClr val="DDDDDD"/>
          </a:solidFill>
          <a:ln w="9525">
            <a:noFill/>
          </a:ln>
        </p:spPr>
        <p:txBody>
          <a:bodyPr/>
          <a:p>
            <a:endParaRPr lang="en-US"/>
          </a:p>
        </p:txBody>
      </p:sp>
      <p:sp>
        <p:nvSpPr>
          <p:cNvPr id="201733" name="Rectangles 201732"/>
          <p:cNvSpPr/>
          <p:nvPr/>
        </p:nvSpPr>
        <p:spPr>
          <a:xfrm>
            <a:off x="1676400" y="854075"/>
            <a:ext cx="3529013" cy="3489325"/>
          </a:xfrm>
          <a:prstGeom prst="rect">
            <a:avLst/>
          </a:prstGeom>
          <a:solidFill>
            <a:srgbClr val="DDDDDD"/>
          </a:solidFill>
          <a:ln w="9525">
            <a:noFill/>
          </a:ln>
        </p:spPr>
        <p:txBody>
          <a:bodyPr/>
          <a:p>
            <a:endParaRPr lang="en-US"/>
          </a:p>
        </p:txBody>
      </p:sp>
      <p:sp>
        <p:nvSpPr>
          <p:cNvPr id="201734" name="Rectangles 201733"/>
          <p:cNvSpPr/>
          <p:nvPr/>
        </p:nvSpPr>
        <p:spPr>
          <a:xfrm>
            <a:off x="406400" y="228600"/>
            <a:ext cx="7772400" cy="1143000"/>
          </a:xfrm>
          <a:prstGeom prst="rect">
            <a:avLst/>
          </a:prstGeom>
          <a:noFill/>
          <a:ln w="9525">
            <a:noFill/>
          </a:ln>
        </p:spPr>
        <p:txBody>
          <a:bodyPr anchor="b" anchorCtr="0"/>
          <a:p>
            <a:pPr algn="r" eaLnBrk="0" hangingPunct="0"/>
            <a:br>
              <a:rPr sz="3200" b="0">
                <a:solidFill>
                  <a:srgbClr val="11053B"/>
                </a:solidFill>
                <a:latin typeface="Arial Black" panose="020B0A04020102020204" pitchFamily="34" charset="0"/>
              </a:rPr>
            </a:br>
            <a:br>
              <a:rPr sz="3200" b="0">
                <a:solidFill>
                  <a:srgbClr val="11053B"/>
                </a:solidFill>
                <a:latin typeface="Arial Black" panose="020B0A04020102020204" pitchFamily="34" charset="0"/>
              </a:rPr>
            </a:br>
            <a:r>
              <a:rPr sz="3200" b="0">
                <a:solidFill>
                  <a:srgbClr val="11053B"/>
                </a:solidFill>
                <a:latin typeface="Arial Black" panose="020B0A04020102020204" pitchFamily="34" charset="0"/>
              </a:rPr>
              <a:t>Enterprise Processes</a:t>
            </a:r>
            <a:br>
              <a:rPr sz="3200" b="0">
                <a:solidFill>
                  <a:srgbClr val="11053B"/>
                </a:solidFill>
                <a:latin typeface="Arial Black" panose="020B0A04020102020204" pitchFamily="34" charset="0"/>
              </a:rPr>
            </a:br>
            <a:endParaRPr sz="3200" b="0">
              <a:solidFill>
                <a:srgbClr val="11053B"/>
              </a:solidFill>
              <a:latin typeface="Arial Black" panose="020B0A04020102020204" pitchFamily="34" charset="0"/>
            </a:endParaRPr>
          </a:p>
        </p:txBody>
      </p:sp>
      <p:sp>
        <p:nvSpPr>
          <p:cNvPr id="201735" name="Rectangles 201734"/>
          <p:cNvSpPr/>
          <p:nvPr/>
        </p:nvSpPr>
        <p:spPr>
          <a:xfrm>
            <a:off x="1905000" y="1676400"/>
            <a:ext cx="1193800" cy="609600"/>
          </a:xfrm>
          <a:prstGeom prst="rect">
            <a:avLst/>
          </a:prstGeom>
          <a:solidFill>
            <a:srgbClr val="FFFF66"/>
          </a:solidFill>
          <a:ln w="9525" cap="flat" cmpd="sng">
            <a:solidFill>
              <a:schemeClr val="tx1"/>
            </a:solidFill>
            <a:prstDash val="solid"/>
            <a:miter/>
            <a:headEnd type="none" w="med" len="med"/>
            <a:tailEnd type="none" w="med" len="med"/>
          </a:ln>
        </p:spPr>
        <p:txBody>
          <a:bodyPr wrap="none" anchor="ctr" anchorCtr="0"/>
          <a:p>
            <a:pPr algn="ctr" eaLnBrk="0" hangingPunct="0"/>
            <a:r>
              <a:rPr sz="1600" b="0">
                <a:latin typeface="Times New Roman" panose="02020603050405020304" pitchFamily="18" charset="0"/>
              </a:rPr>
              <a:t>Sales &amp; </a:t>
            </a:r>
            <a:endParaRPr sz="1600" b="0">
              <a:latin typeface="Times New Roman" panose="02020603050405020304" pitchFamily="18" charset="0"/>
            </a:endParaRPr>
          </a:p>
          <a:p>
            <a:pPr algn="ctr" eaLnBrk="0" hangingPunct="0"/>
            <a:r>
              <a:rPr sz="1600" b="0">
                <a:latin typeface="Times New Roman" panose="02020603050405020304" pitchFamily="18" charset="0"/>
              </a:rPr>
              <a:t>Marketing</a:t>
            </a:r>
            <a:endParaRPr sz="1600" b="0">
              <a:latin typeface="Times New Roman" panose="02020603050405020304" pitchFamily="18" charset="0"/>
            </a:endParaRPr>
          </a:p>
        </p:txBody>
      </p:sp>
      <p:sp>
        <p:nvSpPr>
          <p:cNvPr id="201736" name="Rectangles 201735"/>
          <p:cNvSpPr/>
          <p:nvPr/>
        </p:nvSpPr>
        <p:spPr>
          <a:xfrm>
            <a:off x="1905000" y="2686050"/>
            <a:ext cx="1193800" cy="609600"/>
          </a:xfrm>
          <a:prstGeom prst="rect">
            <a:avLst/>
          </a:prstGeom>
          <a:solidFill>
            <a:srgbClr val="66FF33"/>
          </a:solidFill>
          <a:ln w="9525" cap="flat" cmpd="sng">
            <a:solidFill>
              <a:schemeClr val="tx1"/>
            </a:solidFill>
            <a:prstDash val="solid"/>
            <a:miter/>
            <a:headEnd type="none" w="med" len="med"/>
            <a:tailEnd type="none" w="med" len="med"/>
          </a:ln>
        </p:spPr>
        <p:txBody>
          <a:bodyPr wrap="none" anchor="ctr" anchorCtr="0"/>
          <a:p>
            <a:pPr algn="ctr" eaLnBrk="0" hangingPunct="0"/>
            <a:r>
              <a:rPr sz="1600" b="0">
                <a:latin typeface="Times New Roman" panose="02020603050405020304" pitchFamily="18" charset="0"/>
              </a:rPr>
              <a:t>Pricing</a:t>
            </a:r>
            <a:endParaRPr sz="1600" b="0">
              <a:latin typeface="Times New Roman" panose="02020603050405020304" pitchFamily="18" charset="0"/>
            </a:endParaRPr>
          </a:p>
          <a:p>
            <a:pPr algn="ctr" eaLnBrk="0" hangingPunct="0"/>
            <a:r>
              <a:rPr sz="1600" b="0">
                <a:latin typeface="Times New Roman" panose="02020603050405020304" pitchFamily="18" charset="0"/>
              </a:rPr>
              <a:t>Management</a:t>
            </a:r>
            <a:endParaRPr sz="1600" b="0">
              <a:latin typeface="Times New Roman" panose="02020603050405020304" pitchFamily="18" charset="0"/>
            </a:endParaRPr>
          </a:p>
        </p:txBody>
      </p:sp>
      <p:sp>
        <p:nvSpPr>
          <p:cNvPr id="201737" name="Rectangles 201736"/>
          <p:cNvSpPr/>
          <p:nvPr/>
        </p:nvSpPr>
        <p:spPr>
          <a:xfrm>
            <a:off x="1905000" y="3695700"/>
            <a:ext cx="1193800" cy="609600"/>
          </a:xfrm>
          <a:prstGeom prst="rect">
            <a:avLst/>
          </a:prstGeom>
          <a:solidFill>
            <a:srgbClr val="FFFF66"/>
          </a:solidFill>
          <a:ln w="9525" cap="flat" cmpd="sng">
            <a:solidFill>
              <a:schemeClr val="tx1"/>
            </a:solidFill>
            <a:prstDash val="solid"/>
            <a:miter/>
            <a:headEnd type="none" w="med" len="med"/>
            <a:tailEnd type="none" w="med" len="med"/>
          </a:ln>
        </p:spPr>
        <p:txBody>
          <a:bodyPr wrap="none" anchor="ctr" anchorCtr="0"/>
          <a:p>
            <a:pPr algn="ctr" eaLnBrk="0" hangingPunct="0"/>
            <a:r>
              <a:rPr sz="1600" b="0">
                <a:latin typeface="Times New Roman" panose="02020603050405020304" pitchFamily="18" charset="0"/>
              </a:rPr>
              <a:t>Order</a:t>
            </a:r>
            <a:endParaRPr sz="1600" b="0">
              <a:latin typeface="Times New Roman" panose="02020603050405020304" pitchFamily="18" charset="0"/>
            </a:endParaRPr>
          </a:p>
          <a:p>
            <a:pPr algn="ctr" eaLnBrk="0" hangingPunct="0"/>
            <a:r>
              <a:rPr sz="1600" b="0">
                <a:latin typeface="Times New Roman" panose="02020603050405020304" pitchFamily="18" charset="0"/>
              </a:rPr>
              <a:t>Management</a:t>
            </a:r>
            <a:endParaRPr sz="1600" b="0">
              <a:latin typeface="Times New Roman" panose="02020603050405020304" pitchFamily="18" charset="0"/>
            </a:endParaRPr>
          </a:p>
        </p:txBody>
      </p:sp>
      <p:sp>
        <p:nvSpPr>
          <p:cNvPr id="201738" name="Rectangles 201737"/>
          <p:cNvSpPr/>
          <p:nvPr/>
        </p:nvSpPr>
        <p:spPr>
          <a:xfrm>
            <a:off x="1905000" y="4705350"/>
            <a:ext cx="1193800" cy="609600"/>
          </a:xfrm>
          <a:prstGeom prst="rect">
            <a:avLst/>
          </a:prstGeom>
          <a:solidFill>
            <a:srgbClr val="66FF33"/>
          </a:solidFill>
          <a:ln w="9525" cap="flat" cmpd="sng">
            <a:solidFill>
              <a:schemeClr val="tx1"/>
            </a:solidFill>
            <a:prstDash val="solid"/>
            <a:miter/>
            <a:headEnd type="none" w="med" len="med"/>
            <a:tailEnd type="none" w="med" len="med"/>
          </a:ln>
        </p:spPr>
        <p:txBody>
          <a:bodyPr wrap="none" anchor="ctr" anchorCtr="0"/>
          <a:p>
            <a:pPr algn="ctr" eaLnBrk="0" hangingPunct="0"/>
            <a:r>
              <a:rPr sz="1600" b="0">
                <a:latin typeface="Times New Roman" panose="02020603050405020304" pitchFamily="18" charset="0"/>
              </a:rPr>
              <a:t>Billing</a:t>
            </a:r>
            <a:endParaRPr sz="1600" b="0">
              <a:latin typeface="Times New Roman" panose="02020603050405020304" pitchFamily="18" charset="0"/>
            </a:endParaRPr>
          </a:p>
        </p:txBody>
      </p:sp>
      <p:sp>
        <p:nvSpPr>
          <p:cNvPr id="201739" name="Rectangles 201738"/>
          <p:cNvSpPr/>
          <p:nvPr/>
        </p:nvSpPr>
        <p:spPr>
          <a:xfrm>
            <a:off x="1905000" y="5715000"/>
            <a:ext cx="1193800" cy="609600"/>
          </a:xfrm>
          <a:prstGeom prst="rect">
            <a:avLst/>
          </a:prstGeom>
          <a:solidFill>
            <a:srgbClr val="66FF33"/>
          </a:solidFill>
          <a:ln w="9525" cap="flat" cmpd="sng">
            <a:solidFill>
              <a:schemeClr val="tx1"/>
            </a:solidFill>
            <a:prstDash val="solid"/>
            <a:miter/>
            <a:headEnd type="none" w="med" len="med"/>
            <a:tailEnd type="none" w="med" len="med"/>
          </a:ln>
        </p:spPr>
        <p:txBody>
          <a:bodyPr wrap="none" anchor="ctr" anchorCtr="0"/>
          <a:p>
            <a:pPr algn="ctr" eaLnBrk="0" hangingPunct="0"/>
            <a:r>
              <a:rPr sz="1600" b="0">
                <a:latin typeface="Times New Roman" panose="02020603050405020304" pitchFamily="18" charset="0"/>
              </a:rPr>
              <a:t>Accounts</a:t>
            </a:r>
            <a:endParaRPr sz="1600" b="0">
              <a:latin typeface="Times New Roman" panose="02020603050405020304" pitchFamily="18" charset="0"/>
            </a:endParaRPr>
          </a:p>
          <a:p>
            <a:pPr algn="ctr" eaLnBrk="0" hangingPunct="0"/>
            <a:r>
              <a:rPr sz="1600" b="0">
                <a:latin typeface="Times New Roman" panose="02020603050405020304" pitchFamily="18" charset="0"/>
              </a:rPr>
              <a:t>Receivable</a:t>
            </a:r>
            <a:endParaRPr sz="1600" b="0">
              <a:latin typeface="Times New Roman" panose="02020603050405020304" pitchFamily="18" charset="0"/>
            </a:endParaRPr>
          </a:p>
        </p:txBody>
      </p:sp>
      <p:sp>
        <p:nvSpPr>
          <p:cNvPr id="201740" name="Rectangles 201739"/>
          <p:cNvSpPr/>
          <p:nvPr/>
        </p:nvSpPr>
        <p:spPr>
          <a:xfrm>
            <a:off x="3581400" y="1676400"/>
            <a:ext cx="1193800" cy="609600"/>
          </a:xfrm>
          <a:prstGeom prst="rect">
            <a:avLst/>
          </a:prstGeom>
          <a:solidFill>
            <a:srgbClr val="66FF33"/>
          </a:solidFill>
          <a:ln w="9525" cap="flat" cmpd="sng">
            <a:solidFill>
              <a:schemeClr val="tx1"/>
            </a:solidFill>
            <a:prstDash val="solid"/>
            <a:miter/>
            <a:headEnd type="none" w="med" len="med"/>
            <a:tailEnd type="none" w="med" len="med"/>
          </a:ln>
        </p:spPr>
        <p:txBody>
          <a:bodyPr wrap="none" anchor="ctr" anchorCtr="0"/>
          <a:p>
            <a:pPr algn="ctr" eaLnBrk="0" hangingPunct="0"/>
            <a:r>
              <a:rPr sz="1600" b="0">
                <a:latin typeface="Times New Roman" panose="02020603050405020304" pitchFamily="18" charset="0"/>
              </a:rPr>
              <a:t>Warehouse</a:t>
            </a:r>
            <a:endParaRPr sz="1600" b="0">
              <a:latin typeface="Times New Roman" panose="02020603050405020304" pitchFamily="18" charset="0"/>
            </a:endParaRPr>
          </a:p>
          <a:p>
            <a:pPr algn="ctr" eaLnBrk="0" hangingPunct="0"/>
            <a:r>
              <a:rPr sz="1600" b="0">
                <a:latin typeface="Times New Roman" panose="02020603050405020304" pitchFamily="18" charset="0"/>
              </a:rPr>
              <a:t>Management</a:t>
            </a:r>
            <a:endParaRPr sz="1600" b="0">
              <a:latin typeface="Times New Roman" panose="02020603050405020304" pitchFamily="18" charset="0"/>
            </a:endParaRPr>
          </a:p>
        </p:txBody>
      </p:sp>
      <p:sp>
        <p:nvSpPr>
          <p:cNvPr id="201741" name="Rectangles 201740"/>
          <p:cNvSpPr/>
          <p:nvPr/>
        </p:nvSpPr>
        <p:spPr>
          <a:xfrm>
            <a:off x="3581400" y="2686050"/>
            <a:ext cx="1193800" cy="609600"/>
          </a:xfrm>
          <a:prstGeom prst="rect">
            <a:avLst/>
          </a:prstGeom>
          <a:solidFill>
            <a:srgbClr val="FFFF66"/>
          </a:solidFill>
          <a:ln w="9525" cap="flat" cmpd="sng">
            <a:solidFill>
              <a:schemeClr val="tx1"/>
            </a:solidFill>
            <a:prstDash val="solid"/>
            <a:miter/>
            <a:headEnd type="none" w="med" len="med"/>
            <a:tailEnd type="none" w="med" len="med"/>
          </a:ln>
        </p:spPr>
        <p:txBody>
          <a:bodyPr wrap="none" anchor="ctr" anchorCtr="0"/>
          <a:p>
            <a:pPr algn="ctr" eaLnBrk="0" hangingPunct="0"/>
            <a:r>
              <a:rPr sz="1400" b="0">
                <a:latin typeface="Times New Roman" panose="02020603050405020304" pitchFamily="18" charset="0"/>
              </a:rPr>
              <a:t>Transportation</a:t>
            </a:r>
            <a:endParaRPr sz="1400" b="0">
              <a:latin typeface="Times New Roman" panose="02020603050405020304" pitchFamily="18" charset="0"/>
            </a:endParaRPr>
          </a:p>
          <a:p>
            <a:pPr algn="ctr" eaLnBrk="0" hangingPunct="0"/>
            <a:r>
              <a:rPr sz="1400" b="0">
                <a:latin typeface="Times New Roman" panose="02020603050405020304" pitchFamily="18" charset="0"/>
              </a:rPr>
              <a:t>Management</a:t>
            </a:r>
            <a:endParaRPr sz="1400" b="0">
              <a:latin typeface="Times New Roman" panose="02020603050405020304" pitchFamily="18" charset="0"/>
            </a:endParaRPr>
          </a:p>
        </p:txBody>
      </p:sp>
      <p:sp>
        <p:nvSpPr>
          <p:cNvPr id="201742" name="Rectangles 201741"/>
          <p:cNvSpPr/>
          <p:nvPr/>
        </p:nvSpPr>
        <p:spPr>
          <a:xfrm>
            <a:off x="3581400" y="3695700"/>
            <a:ext cx="1193800" cy="609600"/>
          </a:xfrm>
          <a:prstGeom prst="rect">
            <a:avLst/>
          </a:prstGeom>
          <a:solidFill>
            <a:srgbClr val="FFFF66"/>
          </a:solidFill>
          <a:ln w="9525" cap="flat" cmpd="sng">
            <a:solidFill>
              <a:schemeClr val="tx1"/>
            </a:solidFill>
            <a:prstDash val="solid"/>
            <a:miter/>
            <a:headEnd type="none" w="med" len="med"/>
            <a:tailEnd type="none" w="med" len="med"/>
          </a:ln>
        </p:spPr>
        <p:txBody>
          <a:bodyPr wrap="none" anchor="ctr" anchorCtr="0"/>
          <a:p>
            <a:pPr algn="ctr" eaLnBrk="0" hangingPunct="0"/>
            <a:r>
              <a:rPr sz="1600" b="0">
                <a:latin typeface="Times New Roman" panose="02020603050405020304" pitchFamily="18" charset="0"/>
              </a:rPr>
              <a:t>Forecasting</a:t>
            </a:r>
            <a:endParaRPr sz="1600" b="0">
              <a:latin typeface="Times New Roman" panose="02020603050405020304" pitchFamily="18" charset="0"/>
            </a:endParaRPr>
          </a:p>
        </p:txBody>
      </p:sp>
      <p:sp>
        <p:nvSpPr>
          <p:cNvPr id="201743" name="Rectangles 201742"/>
          <p:cNvSpPr/>
          <p:nvPr/>
        </p:nvSpPr>
        <p:spPr>
          <a:xfrm>
            <a:off x="3581400" y="4705350"/>
            <a:ext cx="1193800" cy="609600"/>
          </a:xfrm>
          <a:prstGeom prst="rect">
            <a:avLst/>
          </a:prstGeom>
          <a:solidFill>
            <a:srgbClr val="FFFF66"/>
          </a:solidFill>
          <a:ln w="9525" cap="flat" cmpd="sng">
            <a:solidFill>
              <a:schemeClr val="tx1"/>
            </a:solidFill>
            <a:prstDash val="solid"/>
            <a:miter/>
            <a:headEnd type="none" w="med" len="med"/>
            <a:tailEnd type="none" w="med" len="med"/>
          </a:ln>
        </p:spPr>
        <p:txBody>
          <a:bodyPr wrap="none" anchor="ctr" anchorCtr="0"/>
          <a:p>
            <a:pPr algn="ctr" eaLnBrk="0" hangingPunct="0"/>
            <a:r>
              <a:rPr sz="1400" b="0">
                <a:latin typeface="Times New Roman" panose="02020603050405020304" pitchFamily="18" charset="0"/>
              </a:rPr>
              <a:t>Financial</a:t>
            </a:r>
            <a:endParaRPr sz="1400" b="0">
              <a:latin typeface="Times New Roman" panose="02020603050405020304" pitchFamily="18" charset="0"/>
            </a:endParaRPr>
          </a:p>
          <a:p>
            <a:pPr algn="ctr" eaLnBrk="0" hangingPunct="0"/>
            <a:r>
              <a:rPr sz="1400" b="0">
                <a:latin typeface="Times New Roman" panose="02020603050405020304" pitchFamily="18" charset="0"/>
              </a:rPr>
              <a:t>Management</a:t>
            </a:r>
            <a:endParaRPr sz="1400" b="0">
              <a:latin typeface="Times New Roman" panose="02020603050405020304" pitchFamily="18" charset="0"/>
            </a:endParaRPr>
          </a:p>
          <a:p>
            <a:pPr algn="ctr" eaLnBrk="0" hangingPunct="0"/>
            <a:r>
              <a:rPr sz="1400" b="0">
                <a:latin typeface="Times New Roman" panose="02020603050405020304" pitchFamily="18" charset="0"/>
              </a:rPr>
              <a:t>Info</a:t>
            </a:r>
            <a:endParaRPr sz="1400" b="0">
              <a:latin typeface="Times New Roman" panose="02020603050405020304" pitchFamily="18" charset="0"/>
            </a:endParaRPr>
          </a:p>
        </p:txBody>
      </p:sp>
      <p:sp>
        <p:nvSpPr>
          <p:cNvPr id="201744" name="Rectangles 201743"/>
          <p:cNvSpPr/>
          <p:nvPr/>
        </p:nvSpPr>
        <p:spPr>
          <a:xfrm>
            <a:off x="3581400" y="5715000"/>
            <a:ext cx="1193800" cy="609600"/>
          </a:xfrm>
          <a:prstGeom prst="rect">
            <a:avLst/>
          </a:prstGeom>
          <a:solidFill>
            <a:srgbClr val="FFFF66"/>
          </a:solidFill>
          <a:ln w="9525" cap="flat" cmpd="sng">
            <a:solidFill>
              <a:schemeClr val="tx1"/>
            </a:solidFill>
            <a:prstDash val="solid"/>
            <a:miter/>
            <a:headEnd type="none" w="med" len="med"/>
            <a:tailEnd type="none" w="med" len="med"/>
          </a:ln>
        </p:spPr>
        <p:txBody>
          <a:bodyPr wrap="none" anchor="ctr" anchorCtr="0"/>
          <a:p>
            <a:pPr algn="ctr" eaLnBrk="0" hangingPunct="0"/>
            <a:r>
              <a:rPr sz="1600" b="0">
                <a:latin typeface="Times New Roman" panose="02020603050405020304" pitchFamily="18" charset="0"/>
              </a:rPr>
              <a:t>General</a:t>
            </a:r>
            <a:endParaRPr sz="1600" b="0">
              <a:latin typeface="Times New Roman" panose="02020603050405020304" pitchFamily="18" charset="0"/>
            </a:endParaRPr>
          </a:p>
          <a:p>
            <a:pPr algn="ctr" eaLnBrk="0" hangingPunct="0"/>
            <a:r>
              <a:rPr sz="1600" b="0">
                <a:latin typeface="Times New Roman" panose="02020603050405020304" pitchFamily="18" charset="0"/>
              </a:rPr>
              <a:t>Ledger</a:t>
            </a:r>
            <a:endParaRPr sz="1600" b="0">
              <a:latin typeface="Times New Roman" panose="02020603050405020304" pitchFamily="18" charset="0"/>
            </a:endParaRPr>
          </a:p>
        </p:txBody>
      </p:sp>
      <p:sp>
        <p:nvSpPr>
          <p:cNvPr id="201745" name="Rectangles 201744"/>
          <p:cNvSpPr/>
          <p:nvPr/>
        </p:nvSpPr>
        <p:spPr>
          <a:xfrm>
            <a:off x="5486400" y="1676400"/>
            <a:ext cx="1193800" cy="609600"/>
          </a:xfrm>
          <a:prstGeom prst="rect">
            <a:avLst/>
          </a:prstGeom>
          <a:solidFill>
            <a:srgbClr val="66FF33"/>
          </a:solidFill>
          <a:ln w="9525" cap="flat" cmpd="sng">
            <a:solidFill>
              <a:schemeClr val="tx1"/>
            </a:solidFill>
            <a:prstDash val="solid"/>
            <a:miter/>
            <a:headEnd type="none" w="med" len="med"/>
            <a:tailEnd type="none" w="med" len="med"/>
          </a:ln>
        </p:spPr>
        <p:txBody>
          <a:bodyPr wrap="none" anchor="ctr" anchorCtr="0"/>
          <a:p>
            <a:pPr algn="ctr" eaLnBrk="0" hangingPunct="0"/>
            <a:r>
              <a:rPr sz="1600" b="0">
                <a:latin typeface="Times New Roman" panose="02020603050405020304" pitchFamily="18" charset="0"/>
              </a:rPr>
              <a:t>Product</a:t>
            </a:r>
            <a:endParaRPr sz="1600" b="0">
              <a:latin typeface="Times New Roman" panose="02020603050405020304" pitchFamily="18" charset="0"/>
            </a:endParaRPr>
          </a:p>
          <a:p>
            <a:pPr algn="ctr" eaLnBrk="0" hangingPunct="0"/>
            <a:r>
              <a:rPr sz="1600" b="0">
                <a:latin typeface="Times New Roman" panose="02020603050405020304" pitchFamily="18" charset="0"/>
              </a:rPr>
              <a:t>Development</a:t>
            </a:r>
            <a:endParaRPr sz="1600" b="0">
              <a:latin typeface="Times New Roman" panose="02020603050405020304" pitchFamily="18" charset="0"/>
            </a:endParaRPr>
          </a:p>
        </p:txBody>
      </p:sp>
      <p:sp>
        <p:nvSpPr>
          <p:cNvPr id="201746" name="Rectangles 201745"/>
          <p:cNvSpPr/>
          <p:nvPr/>
        </p:nvSpPr>
        <p:spPr>
          <a:xfrm>
            <a:off x="5486400" y="2686050"/>
            <a:ext cx="1193800" cy="609600"/>
          </a:xfrm>
          <a:prstGeom prst="rect">
            <a:avLst/>
          </a:prstGeom>
          <a:solidFill>
            <a:srgbClr val="66FF33"/>
          </a:solidFill>
          <a:ln w="9525" cap="flat" cmpd="sng">
            <a:solidFill>
              <a:schemeClr val="tx1"/>
            </a:solidFill>
            <a:prstDash val="solid"/>
            <a:miter/>
            <a:headEnd type="none" w="med" len="med"/>
            <a:tailEnd type="none" w="med" len="med"/>
          </a:ln>
        </p:spPr>
        <p:txBody>
          <a:bodyPr wrap="none" anchor="ctr" anchorCtr="0"/>
          <a:p>
            <a:pPr algn="ctr" eaLnBrk="0" hangingPunct="0"/>
            <a:r>
              <a:rPr sz="1400" b="0">
                <a:latin typeface="Times New Roman" panose="02020603050405020304" pitchFamily="18" charset="0"/>
              </a:rPr>
              <a:t>Material</a:t>
            </a:r>
            <a:endParaRPr sz="1400" b="0">
              <a:latin typeface="Times New Roman" panose="02020603050405020304" pitchFamily="18" charset="0"/>
            </a:endParaRPr>
          </a:p>
          <a:p>
            <a:pPr algn="ctr" eaLnBrk="0" hangingPunct="0"/>
            <a:r>
              <a:rPr sz="1400" b="0">
                <a:latin typeface="Times New Roman" panose="02020603050405020304" pitchFamily="18" charset="0"/>
              </a:rPr>
              <a:t>Requirements</a:t>
            </a:r>
            <a:endParaRPr sz="1400" b="0">
              <a:latin typeface="Times New Roman" panose="02020603050405020304" pitchFamily="18" charset="0"/>
            </a:endParaRPr>
          </a:p>
          <a:p>
            <a:pPr algn="ctr" eaLnBrk="0" hangingPunct="0"/>
            <a:r>
              <a:rPr sz="1400" b="0">
                <a:latin typeface="Times New Roman" panose="02020603050405020304" pitchFamily="18" charset="0"/>
              </a:rPr>
              <a:t>Planning</a:t>
            </a:r>
            <a:endParaRPr sz="1400" b="0">
              <a:latin typeface="Times New Roman" panose="02020603050405020304" pitchFamily="18" charset="0"/>
            </a:endParaRPr>
          </a:p>
        </p:txBody>
      </p:sp>
      <p:sp>
        <p:nvSpPr>
          <p:cNvPr id="201747" name="Rectangles 201746"/>
          <p:cNvSpPr/>
          <p:nvPr/>
        </p:nvSpPr>
        <p:spPr>
          <a:xfrm>
            <a:off x="5486400" y="3695700"/>
            <a:ext cx="1193800" cy="609600"/>
          </a:xfrm>
          <a:prstGeom prst="rect">
            <a:avLst/>
          </a:prstGeom>
          <a:solidFill>
            <a:srgbClr val="FF3300"/>
          </a:solidFill>
          <a:ln w="9525" cap="flat" cmpd="sng">
            <a:solidFill>
              <a:schemeClr val="tx1"/>
            </a:solidFill>
            <a:prstDash val="solid"/>
            <a:miter/>
            <a:headEnd type="none" w="med" len="med"/>
            <a:tailEnd type="none" w="med" len="med"/>
          </a:ln>
        </p:spPr>
        <p:txBody>
          <a:bodyPr wrap="none" anchor="ctr" anchorCtr="0"/>
          <a:p>
            <a:pPr algn="ctr" eaLnBrk="0" hangingPunct="0"/>
            <a:r>
              <a:rPr sz="1400" b="0">
                <a:solidFill>
                  <a:schemeClr val="bg1"/>
                </a:solidFill>
                <a:latin typeface="Times New Roman" panose="02020603050405020304" pitchFamily="18" charset="0"/>
              </a:rPr>
              <a:t>Dist Req Plng</a:t>
            </a:r>
            <a:endParaRPr sz="1400" b="0">
              <a:solidFill>
                <a:schemeClr val="bg1"/>
              </a:solidFill>
              <a:latin typeface="Times New Roman" panose="02020603050405020304" pitchFamily="18" charset="0"/>
            </a:endParaRPr>
          </a:p>
          <a:p>
            <a:pPr algn="ctr" eaLnBrk="0" hangingPunct="0"/>
            <a:r>
              <a:rPr sz="1400" b="0">
                <a:solidFill>
                  <a:schemeClr val="bg1"/>
                </a:solidFill>
                <a:latin typeface="Times New Roman" panose="02020603050405020304" pitchFamily="18" charset="0"/>
              </a:rPr>
              <a:t>&amp;</a:t>
            </a:r>
            <a:endParaRPr sz="1400" b="0">
              <a:solidFill>
                <a:schemeClr val="bg1"/>
              </a:solidFill>
              <a:latin typeface="Times New Roman" panose="02020603050405020304" pitchFamily="18" charset="0"/>
            </a:endParaRPr>
          </a:p>
          <a:p>
            <a:pPr algn="ctr" eaLnBrk="0" hangingPunct="0"/>
            <a:r>
              <a:rPr sz="1400" b="0">
                <a:solidFill>
                  <a:schemeClr val="bg1"/>
                </a:solidFill>
                <a:latin typeface="Times New Roman" panose="02020603050405020304" pitchFamily="18" charset="0"/>
              </a:rPr>
              <a:t>Mstr Prod Sched</a:t>
            </a:r>
            <a:endParaRPr sz="1400" b="0">
              <a:latin typeface="Times New Roman" panose="02020603050405020304" pitchFamily="18" charset="0"/>
            </a:endParaRPr>
          </a:p>
        </p:txBody>
      </p:sp>
      <p:sp>
        <p:nvSpPr>
          <p:cNvPr id="201748" name="Rectangles 201747"/>
          <p:cNvSpPr/>
          <p:nvPr/>
        </p:nvSpPr>
        <p:spPr>
          <a:xfrm>
            <a:off x="5486400" y="4705350"/>
            <a:ext cx="1193800" cy="609600"/>
          </a:xfrm>
          <a:prstGeom prst="rect">
            <a:avLst/>
          </a:prstGeom>
          <a:solidFill>
            <a:srgbClr val="00FFFF"/>
          </a:solidFill>
          <a:ln w="9525" cap="flat" cmpd="sng">
            <a:solidFill>
              <a:schemeClr val="tx1"/>
            </a:solidFill>
            <a:prstDash val="solid"/>
            <a:miter/>
            <a:headEnd type="none" w="med" len="med"/>
            <a:tailEnd type="none" w="med" len="med"/>
          </a:ln>
        </p:spPr>
        <p:txBody>
          <a:bodyPr wrap="none" anchor="ctr" anchorCtr="0"/>
          <a:p>
            <a:pPr algn="ctr" eaLnBrk="0" hangingPunct="0"/>
            <a:r>
              <a:rPr sz="1600" b="0">
                <a:latin typeface="Times New Roman" panose="02020603050405020304" pitchFamily="18" charset="0"/>
              </a:rPr>
              <a:t>Payroll</a:t>
            </a:r>
            <a:endParaRPr sz="1600" b="0">
              <a:latin typeface="Times New Roman" panose="02020603050405020304" pitchFamily="18" charset="0"/>
            </a:endParaRPr>
          </a:p>
          <a:p>
            <a:pPr algn="ctr" eaLnBrk="0" hangingPunct="0"/>
            <a:r>
              <a:rPr sz="1600" b="0">
                <a:latin typeface="Times New Roman" panose="02020603050405020304" pitchFamily="18" charset="0"/>
              </a:rPr>
              <a:t>&amp; HR</a:t>
            </a:r>
            <a:endParaRPr sz="1600" b="0">
              <a:latin typeface="Times New Roman" panose="02020603050405020304" pitchFamily="18" charset="0"/>
            </a:endParaRPr>
          </a:p>
        </p:txBody>
      </p:sp>
      <p:sp>
        <p:nvSpPr>
          <p:cNvPr id="201749" name="Rectangles 201748"/>
          <p:cNvSpPr/>
          <p:nvPr/>
        </p:nvSpPr>
        <p:spPr>
          <a:xfrm>
            <a:off x="7239000" y="1676400"/>
            <a:ext cx="1193800" cy="609600"/>
          </a:xfrm>
          <a:prstGeom prst="rect">
            <a:avLst/>
          </a:prstGeom>
          <a:solidFill>
            <a:srgbClr val="FF3300"/>
          </a:solidFill>
          <a:ln w="9525" cap="flat" cmpd="sng">
            <a:solidFill>
              <a:schemeClr val="tx1"/>
            </a:solidFill>
            <a:prstDash val="solid"/>
            <a:miter/>
            <a:headEnd type="none" w="med" len="med"/>
            <a:tailEnd type="none" w="med" len="med"/>
          </a:ln>
        </p:spPr>
        <p:txBody>
          <a:bodyPr wrap="none" anchor="ctr" anchorCtr="0"/>
          <a:p>
            <a:pPr algn="ctr" eaLnBrk="0" hangingPunct="0"/>
            <a:r>
              <a:rPr sz="1600" b="0">
                <a:solidFill>
                  <a:schemeClr val="bg1"/>
                </a:solidFill>
                <a:latin typeface="Times New Roman" panose="02020603050405020304" pitchFamily="18" charset="0"/>
              </a:rPr>
              <a:t>Shop Floor &amp;</a:t>
            </a:r>
            <a:endParaRPr sz="1600" b="0">
              <a:solidFill>
                <a:schemeClr val="bg1"/>
              </a:solidFill>
              <a:latin typeface="Times New Roman" panose="02020603050405020304" pitchFamily="18" charset="0"/>
            </a:endParaRPr>
          </a:p>
          <a:p>
            <a:pPr algn="ctr" eaLnBrk="0" hangingPunct="0"/>
            <a:r>
              <a:rPr sz="1600" b="0">
                <a:solidFill>
                  <a:schemeClr val="bg1"/>
                </a:solidFill>
                <a:latin typeface="Times New Roman" panose="02020603050405020304" pitchFamily="18" charset="0"/>
              </a:rPr>
              <a:t>Quality Cntrl</a:t>
            </a:r>
            <a:endParaRPr sz="1600" b="0">
              <a:solidFill>
                <a:schemeClr val="bg1"/>
              </a:solidFill>
              <a:latin typeface="Times New Roman" panose="02020603050405020304" pitchFamily="18" charset="0"/>
            </a:endParaRPr>
          </a:p>
        </p:txBody>
      </p:sp>
      <p:sp>
        <p:nvSpPr>
          <p:cNvPr id="201750" name="Rectangles 201749"/>
          <p:cNvSpPr/>
          <p:nvPr/>
        </p:nvSpPr>
        <p:spPr>
          <a:xfrm>
            <a:off x="7239000" y="2686050"/>
            <a:ext cx="1193800" cy="609600"/>
          </a:xfrm>
          <a:prstGeom prst="rect">
            <a:avLst/>
          </a:prstGeom>
          <a:solidFill>
            <a:srgbClr val="66FF33"/>
          </a:solidFill>
          <a:ln w="9525" cap="flat" cmpd="sng">
            <a:solidFill>
              <a:schemeClr val="tx1"/>
            </a:solidFill>
            <a:prstDash val="solid"/>
            <a:miter/>
            <a:headEnd type="none" w="med" len="med"/>
            <a:tailEnd type="none" w="med" len="med"/>
          </a:ln>
        </p:spPr>
        <p:txBody>
          <a:bodyPr wrap="none" anchor="ctr" anchorCtr="0"/>
          <a:p>
            <a:pPr algn="ctr" eaLnBrk="0" hangingPunct="0"/>
            <a:r>
              <a:rPr sz="1600" b="0">
                <a:latin typeface="Times New Roman" panose="02020603050405020304" pitchFamily="18" charset="0"/>
              </a:rPr>
              <a:t>Inventory</a:t>
            </a:r>
            <a:endParaRPr sz="1600" b="0">
              <a:latin typeface="Times New Roman" panose="02020603050405020304" pitchFamily="18" charset="0"/>
            </a:endParaRPr>
          </a:p>
          <a:p>
            <a:pPr algn="ctr" eaLnBrk="0" hangingPunct="0"/>
            <a:r>
              <a:rPr sz="1600" b="0">
                <a:latin typeface="Times New Roman" panose="02020603050405020304" pitchFamily="18" charset="0"/>
              </a:rPr>
              <a:t>Management</a:t>
            </a:r>
            <a:endParaRPr sz="1600" b="0">
              <a:latin typeface="Times New Roman" panose="02020603050405020304" pitchFamily="18" charset="0"/>
            </a:endParaRPr>
          </a:p>
        </p:txBody>
      </p:sp>
      <p:sp>
        <p:nvSpPr>
          <p:cNvPr id="201751" name="Rectangles 201750"/>
          <p:cNvSpPr/>
          <p:nvPr/>
        </p:nvSpPr>
        <p:spPr>
          <a:xfrm>
            <a:off x="7239000" y="3695700"/>
            <a:ext cx="1193800" cy="609600"/>
          </a:xfrm>
          <a:prstGeom prst="rect">
            <a:avLst/>
          </a:prstGeom>
          <a:solidFill>
            <a:srgbClr val="66FF33"/>
          </a:solidFill>
          <a:ln w="9525" cap="flat" cmpd="sng">
            <a:solidFill>
              <a:schemeClr val="tx1"/>
            </a:solidFill>
            <a:prstDash val="solid"/>
            <a:miter/>
            <a:headEnd type="none" w="med" len="med"/>
            <a:tailEnd type="none" w="med" len="med"/>
          </a:ln>
        </p:spPr>
        <p:txBody>
          <a:bodyPr wrap="none" anchor="ctr" anchorCtr="0"/>
          <a:p>
            <a:pPr algn="ctr" eaLnBrk="0" hangingPunct="0"/>
            <a:r>
              <a:rPr sz="1600" b="0">
                <a:latin typeface="Times New Roman" panose="02020603050405020304" pitchFamily="18" charset="0"/>
              </a:rPr>
              <a:t>Purchasing</a:t>
            </a:r>
            <a:endParaRPr sz="1600" b="0">
              <a:latin typeface="Times New Roman" panose="02020603050405020304" pitchFamily="18" charset="0"/>
            </a:endParaRPr>
          </a:p>
        </p:txBody>
      </p:sp>
      <p:sp>
        <p:nvSpPr>
          <p:cNvPr id="201752" name="Rectangles 201751"/>
          <p:cNvSpPr/>
          <p:nvPr/>
        </p:nvSpPr>
        <p:spPr>
          <a:xfrm>
            <a:off x="7239000" y="4705350"/>
            <a:ext cx="1193800" cy="609600"/>
          </a:xfrm>
          <a:prstGeom prst="rect">
            <a:avLst/>
          </a:prstGeom>
          <a:solidFill>
            <a:srgbClr val="66FF33"/>
          </a:solidFill>
          <a:ln w="9525" cap="flat" cmpd="sng">
            <a:solidFill>
              <a:schemeClr val="tx1"/>
            </a:solidFill>
            <a:prstDash val="solid"/>
            <a:miter/>
            <a:headEnd type="none" w="med" len="med"/>
            <a:tailEnd type="none" w="med" len="med"/>
          </a:ln>
        </p:spPr>
        <p:txBody>
          <a:bodyPr wrap="none" anchor="ctr" anchorCtr="0"/>
          <a:p>
            <a:pPr algn="ctr" eaLnBrk="0" hangingPunct="0"/>
            <a:r>
              <a:rPr sz="1600" b="0">
                <a:latin typeface="Times New Roman" panose="02020603050405020304" pitchFamily="18" charset="0"/>
              </a:rPr>
              <a:t>Accounts</a:t>
            </a:r>
            <a:endParaRPr sz="1600" b="0">
              <a:latin typeface="Times New Roman" panose="02020603050405020304" pitchFamily="18" charset="0"/>
            </a:endParaRPr>
          </a:p>
          <a:p>
            <a:pPr algn="ctr" eaLnBrk="0" hangingPunct="0"/>
            <a:r>
              <a:rPr sz="1600" b="0">
                <a:latin typeface="Times New Roman" panose="02020603050405020304" pitchFamily="18" charset="0"/>
              </a:rPr>
              <a:t>Payable</a:t>
            </a:r>
            <a:endParaRPr sz="1600" b="0">
              <a:latin typeface="Times New Roman" panose="02020603050405020304" pitchFamily="18" charset="0"/>
            </a:endParaRPr>
          </a:p>
        </p:txBody>
      </p:sp>
      <p:sp>
        <p:nvSpPr>
          <p:cNvPr id="201753" name="Oval 201752"/>
          <p:cNvSpPr/>
          <p:nvPr/>
        </p:nvSpPr>
        <p:spPr>
          <a:xfrm>
            <a:off x="228600" y="1676400"/>
            <a:ext cx="1219200" cy="609600"/>
          </a:xfrm>
          <a:prstGeom prst="ellipse">
            <a:avLst/>
          </a:prstGeom>
          <a:solidFill>
            <a:schemeClr val="bg1"/>
          </a:solidFill>
          <a:ln w="38100" cap="flat" cmpd="sng">
            <a:solidFill>
              <a:schemeClr val="tx1"/>
            </a:solidFill>
            <a:prstDash val="solid"/>
            <a:headEnd type="none" w="med" len="med"/>
            <a:tailEnd type="none" w="med" len="med"/>
          </a:ln>
        </p:spPr>
        <p:txBody>
          <a:bodyPr wrap="none" anchor="ctr" anchorCtr="0"/>
          <a:p>
            <a:pPr algn="ctr" eaLnBrk="0" hangingPunct="0"/>
            <a:r>
              <a:rPr sz="2000" i="1">
                <a:latin typeface="Times New Roman" panose="02020603050405020304" pitchFamily="18" charset="0"/>
              </a:rPr>
              <a:t>Customer</a:t>
            </a:r>
            <a:endParaRPr sz="2000" i="1">
              <a:latin typeface="Times New Roman" panose="02020603050405020304" pitchFamily="18" charset="0"/>
            </a:endParaRPr>
          </a:p>
        </p:txBody>
      </p:sp>
      <p:sp>
        <p:nvSpPr>
          <p:cNvPr id="201754" name="Oval 201753"/>
          <p:cNvSpPr/>
          <p:nvPr/>
        </p:nvSpPr>
        <p:spPr>
          <a:xfrm>
            <a:off x="7620000" y="5715000"/>
            <a:ext cx="1219200" cy="609600"/>
          </a:xfrm>
          <a:prstGeom prst="ellipse">
            <a:avLst/>
          </a:prstGeom>
          <a:solidFill>
            <a:schemeClr val="bg1"/>
          </a:solidFill>
          <a:ln w="38100" cap="flat" cmpd="sng">
            <a:solidFill>
              <a:schemeClr val="tx1"/>
            </a:solidFill>
            <a:prstDash val="solid"/>
            <a:headEnd type="none" w="med" len="med"/>
            <a:tailEnd type="none" w="med" len="med"/>
          </a:ln>
        </p:spPr>
        <p:txBody>
          <a:bodyPr wrap="none" anchor="ctr" anchorCtr="0"/>
          <a:p>
            <a:pPr algn="ctr" eaLnBrk="0" hangingPunct="0"/>
            <a:r>
              <a:rPr sz="2000" b="0" i="1">
                <a:latin typeface="Times New Roman" panose="02020603050405020304" pitchFamily="18" charset="0"/>
              </a:rPr>
              <a:t>Supplier</a:t>
            </a:r>
            <a:endParaRPr sz="2000" b="0" i="1">
              <a:latin typeface="Times New Roman" panose="02020603050405020304" pitchFamily="18" charset="0"/>
            </a:endParaRPr>
          </a:p>
        </p:txBody>
      </p:sp>
      <p:sp>
        <p:nvSpPr>
          <p:cNvPr id="201755" name="Straight Connector 201754"/>
          <p:cNvSpPr/>
          <p:nvPr/>
        </p:nvSpPr>
        <p:spPr>
          <a:xfrm>
            <a:off x="1447800" y="1981200"/>
            <a:ext cx="228600" cy="0"/>
          </a:xfrm>
          <a:prstGeom prst="line">
            <a:avLst/>
          </a:prstGeom>
          <a:ln w="9525" cap="flat" cmpd="sng">
            <a:solidFill>
              <a:schemeClr val="tx1"/>
            </a:solidFill>
            <a:prstDash val="solid"/>
            <a:headEnd type="arrow" w="med" len="med"/>
            <a:tailEnd type="arrow" w="med" len="med"/>
          </a:ln>
        </p:spPr>
      </p:sp>
      <p:sp>
        <p:nvSpPr>
          <p:cNvPr id="201756" name="Straight Connector 201755"/>
          <p:cNvSpPr/>
          <p:nvPr/>
        </p:nvSpPr>
        <p:spPr>
          <a:xfrm>
            <a:off x="1676400" y="1981200"/>
            <a:ext cx="0" cy="4038600"/>
          </a:xfrm>
          <a:prstGeom prst="line">
            <a:avLst/>
          </a:prstGeom>
          <a:ln w="9525" cap="flat" cmpd="sng">
            <a:solidFill>
              <a:schemeClr val="tx1"/>
            </a:solidFill>
            <a:prstDash val="solid"/>
            <a:headEnd type="none" w="med" len="med"/>
            <a:tailEnd type="none" w="med" len="med"/>
          </a:ln>
        </p:spPr>
      </p:sp>
      <p:sp>
        <p:nvSpPr>
          <p:cNvPr id="201757" name="Straight Connector 201756"/>
          <p:cNvSpPr/>
          <p:nvPr/>
        </p:nvSpPr>
        <p:spPr>
          <a:xfrm>
            <a:off x="1676400" y="6019800"/>
            <a:ext cx="228600" cy="0"/>
          </a:xfrm>
          <a:prstGeom prst="line">
            <a:avLst/>
          </a:prstGeom>
          <a:ln w="9525" cap="flat" cmpd="sng">
            <a:solidFill>
              <a:schemeClr val="tx1"/>
            </a:solidFill>
            <a:prstDash val="solid"/>
            <a:headEnd type="none" w="med" len="med"/>
            <a:tailEnd type="arrow" w="med" len="med"/>
          </a:ln>
        </p:spPr>
      </p:sp>
      <p:sp>
        <p:nvSpPr>
          <p:cNvPr id="201758" name="Straight Connector 201757"/>
          <p:cNvSpPr/>
          <p:nvPr/>
        </p:nvSpPr>
        <p:spPr>
          <a:xfrm flipH="1">
            <a:off x="1676400" y="5029200"/>
            <a:ext cx="228600" cy="0"/>
          </a:xfrm>
          <a:prstGeom prst="line">
            <a:avLst/>
          </a:prstGeom>
          <a:ln w="9525" cap="flat" cmpd="sng">
            <a:solidFill>
              <a:schemeClr val="tx1"/>
            </a:solidFill>
            <a:prstDash val="solid"/>
            <a:headEnd type="none" w="med" len="med"/>
            <a:tailEnd type="arrow" w="med" len="med"/>
          </a:ln>
        </p:spPr>
      </p:sp>
      <p:sp>
        <p:nvSpPr>
          <p:cNvPr id="201759" name="Straight Connector 201758"/>
          <p:cNvSpPr/>
          <p:nvPr/>
        </p:nvSpPr>
        <p:spPr>
          <a:xfrm flipH="1">
            <a:off x="1676400" y="1981200"/>
            <a:ext cx="228600" cy="0"/>
          </a:xfrm>
          <a:prstGeom prst="line">
            <a:avLst/>
          </a:prstGeom>
          <a:ln w="9525" cap="flat" cmpd="sng">
            <a:solidFill>
              <a:schemeClr val="tx1"/>
            </a:solidFill>
            <a:prstDash val="solid"/>
            <a:headEnd type="none" w="med" len="med"/>
            <a:tailEnd type="arrow" w="med" len="med"/>
          </a:ln>
        </p:spPr>
      </p:sp>
      <p:sp>
        <p:nvSpPr>
          <p:cNvPr id="201760" name="Straight Connector 201759"/>
          <p:cNvSpPr/>
          <p:nvPr/>
        </p:nvSpPr>
        <p:spPr>
          <a:xfrm>
            <a:off x="1676400" y="3962400"/>
            <a:ext cx="228600" cy="0"/>
          </a:xfrm>
          <a:prstGeom prst="line">
            <a:avLst/>
          </a:prstGeom>
          <a:ln w="9525" cap="flat" cmpd="sng">
            <a:solidFill>
              <a:schemeClr val="tx1"/>
            </a:solidFill>
            <a:prstDash val="solid"/>
            <a:headEnd type="none" w="med" len="med"/>
            <a:tailEnd type="arrow" w="med" len="med"/>
          </a:ln>
        </p:spPr>
      </p:sp>
      <p:sp>
        <p:nvSpPr>
          <p:cNvPr id="201761" name="Straight Connector 201760"/>
          <p:cNvSpPr/>
          <p:nvPr/>
        </p:nvSpPr>
        <p:spPr>
          <a:xfrm>
            <a:off x="2514600" y="2286000"/>
            <a:ext cx="0" cy="400050"/>
          </a:xfrm>
          <a:prstGeom prst="line">
            <a:avLst/>
          </a:prstGeom>
          <a:ln w="9525" cap="flat" cmpd="sng">
            <a:solidFill>
              <a:schemeClr val="tx1"/>
            </a:solidFill>
            <a:prstDash val="solid"/>
            <a:headEnd type="none" w="med" len="med"/>
            <a:tailEnd type="arrow" w="med" len="med"/>
          </a:ln>
        </p:spPr>
      </p:sp>
      <p:sp>
        <p:nvSpPr>
          <p:cNvPr id="201762" name="Straight Connector 201761"/>
          <p:cNvSpPr/>
          <p:nvPr/>
        </p:nvSpPr>
        <p:spPr>
          <a:xfrm>
            <a:off x="2514600" y="3295650"/>
            <a:ext cx="0" cy="400050"/>
          </a:xfrm>
          <a:prstGeom prst="line">
            <a:avLst/>
          </a:prstGeom>
          <a:ln w="9525" cap="flat" cmpd="sng">
            <a:solidFill>
              <a:schemeClr val="tx1"/>
            </a:solidFill>
            <a:prstDash val="solid"/>
            <a:headEnd type="none" w="med" len="med"/>
            <a:tailEnd type="arrow" w="med" len="med"/>
          </a:ln>
        </p:spPr>
      </p:sp>
      <p:sp>
        <p:nvSpPr>
          <p:cNvPr id="201763" name="Straight Connector 201762"/>
          <p:cNvSpPr/>
          <p:nvPr/>
        </p:nvSpPr>
        <p:spPr>
          <a:xfrm>
            <a:off x="2514600" y="4305300"/>
            <a:ext cx="0" cy="400050"/>
          </a:xfrm>
          <a:prstGeom prst="line">
            <a:avLst/>
          </a:prstGeom>
          <a:ln w="9525" cap="flat" cmpd="sng">
            <a:solidFill>
              <a:schemeClr val="tx1"/>
            </a:solidFill>
            <a:prstDash val="solid"/>
            <a:headEnd type="none" w="med" len="med"/>
            <a:tailEnd type="arrow" w="med" len="med"/>
          </a:ln>
        </p:spPr>
      </p:sp>
      <p:sp>
        <p:nvSpPr>
          <p:cNvPr id="201764" name="Straight Connector 201763"/>
          <p:cNvSpPr/>
          <p:nvPr/>
        </p:nvSpPr>
        <p:spPr>
          <a:xfrm>
            <a:off x="2514600" y="5314950"/>
            <a:ext cx="0" cy="400050"/>
          </a:xfrm>
          <a:prstGeom prst="line">
            <a:avLst/>
          </a:prstGeom>
          <a:ln w="9525" cap="flat" cmpd="sng">
            <a:solidFill>
              <a:schemeClr val="tx1"/>
            </a:solidFill>
            <a:prstDash val="solid"/>
            <a:headEnd type="none" w="med" len="med"/>
            <a:tailEnd type="arrow" w="med" len="med"/>
          </a:ln>
        </p:spPr>
      </p:sp>
      <p:sp>
        <p:nvSpPr>
          <p:cNvPr id="201765" name="Straight Connector 201764"/>
          <p:cNvSpPr/>
          <p:nvPr/>
        </p:nvSpPr>
        <p:spPr>
          <a:xfrm>
            <a:off x="2514600" y="1371600"/>
            <a:ext cx="3657600" cy="0"/>
          </a:xfrm>
          <a:prstGeom prst="line">
            <a:avLst/>
          </a:prstGeom>
          <a:ln w="9525" cap="flat" cmpd="sng">
            <a:solidFill>
              <a:schemeClr val="tx1"/>
            </a:solidFill>
            <a:prstDash val="solid"/>
            <a:headEnd type="none" w="med" len="med"/>
            <a:tailEnd type="none" w="med" len="med"/>
          </a:ln>
        </p:spPr>
      </p:sp>
      <p:sp>
        <p:nvSpPr>
          <p:cNvPr id="201766" name="Straight Connector 201765"/>
          <p:cNvSpPr/>
          <p:nvPr/>
        </p:nvSpPr>
        <p:spPr>
          <a:xfrm>
            <a:off x="2514600" y="1371600"/>
            <a:ext cx="0" cy="304800"/>
          </a:xfrm>
          <a:prstGeom prst="line">
            <a:avLst/>
          </a:prstGeom>
          <a:ln w="9525" cap="flat" cmpd="sng">
            <a:solidFill>
              <a:schemeClr val="tx1"/>
            </a:solidFill>
            <a:prstDash val="solid"/>
            <a:headEnd type="none" w="med" len="med"/>
            <a:tailEnd type="arrow" w="med" len="med"/>
          </a:ln>
        </p:spPr>
      </p:sp>
      <p:sp>
        <p:nvSpPr>
          <p:cNvPr id="201767" name="Straight Connector 201766"/>
          <p:cNvSpPr/>
          <p:nvPr/>
        </p:nvSpPr>
        <p:spPr>
          <a:xfrm>
            <a:off x="6172200" y="1371600"/>
            <a:ext cx="0" cy="304800"/>
          </a:xfrm>
          <a:prstGeom prst="line">
            <a:avLst/>
          </a:prstGeom>
          <a:ln w="9525" cap="flat" cmpd="sng">
            <a:solidFill>
              <a:schemeClr val="tx1"/>
            </a:solidFill>
            <a:prstDash val="solid"/>
            <a:headEnd type="none" w="med" len="med"/>
            <a:tailEnd type="arrow" w="med" len="med"/>
          </a:ln>
        </p:spPr>
      </p:sp>
      <p:sp>
        <p:nvSpPr>
          <p:cNvPr id="201768" name="Text Box 201767"/>
          <p:cNvSpPr txBox="1"/>
          <p:nvPr/>
        </p:nvSpPr>
        <p:spPr>
          <a:xfrm>
            <a:off x="3213100" y="815975"/>
            <a:ext cx="2106613" cy="517525"/>
          </a:xfrm>
          <a:prstGeom prst="rect">
            <a:avLst/>
          </a:prstGeom>
          <a:noFill/>
          <a:ln w="9525">
            <a:noFill/>
          </a:ln>
        </p:spPr>
        <p:txBody>
          <a:bodyPr wrap="none" anchor="t" anchorCtr="0">
            <a:spAutoFit/>
          </a:bodyPr>
          <a:p>
            <a:pPr eaLnBrk="0" hangingPunct="0"/>
            <a:r>
              <a:rPr sz="1400" i="1">
                <a:latin typeface="Times New Roman" panose="02020603050405020304" pitchFamily="18" charset="0"/>
              </a:rPr>
              <a:t>Supply Chain - Enterprise</a:t>
            </a:r>
            <a:endParaRPr sz="1400" i="1">
              <a:latin typeface="Times New Roman" panose="02020603050405020304" pitchFamily="18" charset="0"/>
            </a:endParaRPr>
          </a:p>
          <a:p>
            <a:pPr eaLnBrk="0" hangingPunct="0"/>
            <a:r>
              <a:rPr sz="1400" i="1">
                <a:latin typeface="Times New Roman" panose="02020603050405020304" pitchFamily="18" charset="0"/>
              </a:rPr>
              <a:t>Planning &amp; Execution</a:t>
            </a:r>
            <a:endParaRPr sz="1400" i="1">
              <a:latin typeface="Times New Roman" panose="02020603050405020304" pitchFamily="18" charset="0"/>
            </a:endParaRPr>
          </a:p>
        </p:txBody>
      </p:sp>
      <p:sp>
        <p:nvSpPr>
          <p:cNvPr id="201769" name="Text Box 201768"/>
          <p:cNvSpPr txBox="1"/>
          <p:nvPr/>
        </p:nvSpPr>
        <p:spPr>
          <a:xfrm>
            <a:off x="406400" y="2486025"/>
            <a:ext cx="1347788" cy="517525"/>
          </a:xfrm>
          <a:prstGeom prst="rect">
            <a:avLst/>
          </a:prstGeom>
          <a:solidFill>
            <a:srgbClr val="DDDDDD"/>
          </a:solidFill>
          <a:ln w="9525">
            <a:noFill/>
          </a:ln>
        </p:spPr>
        <p:txBody>
          <a:bodyPr wrap="none" anchor="t" anchorCtr="0">
            <a:spAutoFit/>
          </a:bodyPr>
          <a:p>
            <a:pPr eaLnBrk="0" hangingPunct="0"/>
            <a:r>
              <a:rPr sz="1400" i="1">
                <a:latin typeface="Times New Roman" panose="02020603050405020304" pitchFamily="18" charset="0"/>
              </a:rPr>
              <a:t>Supply Chain -</a:t>
            </a:r>
            <a:endParaRPr sz="1400" i="1">
              <a:latin typeface="Times New Roman" panose="02020603050405020304" pitchFamily="18" charset="0"/>
            </a:endParaRPr>
          </a:p>
          <a:p>
            <a:pPr eaLnBrk="0" hangingPunct="0"/>
            <a:r>
              <a:rPr sz="1400" i="1">
                <a:latin typeface="Times New Roman" panose="02020603050405020304" pitchFamily="18" charset="0"/>
              </a:rPr>
              <a:t>Customer/Reps.</a:t>
            </a:r>
            <a:endParaRPr sz="1400" i="1">
              <a:latin typeface="Times New Roman" panose="02020603050405020304" pitchFamily="18" charset="0"/>
            </a:endParaRPr>
          </a:p>
        </p:txBody>
      </p:sp>
      <p:sp>
        <p:nvSpPr>
          <p:cNvPr id="201770" name="Straight Connector 201769"/>
          <p:cNvSpPr/>
          <p:nvPr/>
        </p:nvSpPr>
        <p:spPr>
          <a:xfrm>
            <a:off x="3352800" y="1981200"/>
            <a:ext cx="0" cy="3048000"/>
          </a:xfrm>
          <a:prstGeom prst="line">
            <a:avLst/>
          </a:prstGeom>
          <a:ln w="9525" cap="flat" cmpd="sng">
            <a:solidFill>
              <a:schemeClr val="tx1"/>
            </a:solidFill>
            <a:prstDash val="solid"/>
            <a:headEnd type="none" w="med" len="med"/>
            <a:tailEnd type="none" w="med" len="med"/>
          </a:ln>
        </p:spPr>
      </p:sp>
      <p:sp>
        <p:nvSpPr>
          <p:cNvPr id="201771" name="Straight Connector 201770"/>
          <p:cNvSpPr/>
          <p:nvPr/>
        </p:nvSpPr>
        <p:spPr>
          <a:xfrm>
            <a:off x="3352800" y="5029200"/>
            <a:ext cx="228600" cy="0"/>
          </a:xfrm>
          <a:prstGeom prst="line">
            <a:avLst/>
          </a:prstGeom>
          <a:ln w="9525" cap="flat" cmpd="sng">
            <a:solidFill>
              <a:schemeClr val="tx1"/>
            </a:solidFill>
            <a:prstDash val="solid"/>
            <a:headEnd type="none" w="med" len="med"/>
            <a:tailEnd type="arrow" w="med" len="med"/>
          </a:ln>
        </p:spPr>
      </p:sp>
      <p:sp>
        <p:nvSpPr>
          <p:cNvPr id="201772" name="Straight Connector 201771"/>
          <p:cNvSpPr/>
          <p:nvPr/>
        </p:nvSpPr>
        <p:spPr>
          <a:xfrm>
            <a:off x="3098800" y="6019800"/>
            <a:ext cx="482600" cy="0"/>
          </a:xfrm>
          <a:prstGeom prst="line">
            <a:avLst/>
          </a:prstGeom>
          <a:ln w="9525" cap="flat" cmpd="sng">
            <a:solidFill>
              <a:schemeClr val="tx1"/>
            </a:solidFill>
            <a:prstDash val="solid"/>
            <a:headEnd type="none" w="med" len="med"/>
            <a:tailEnd type="arrow" w="med" len="med"/>
          </a:ln>
        </p:spPr>
      </p:sp>
      <p:sp>
        <p:nvSpPr>
          <p:cNvPr id="201773" name="Straight Connector 201772"/>
          <p:cNvSpPr/>
          <p:nvPr/>
        </p:nvSpPr>
        <p:spPr>
          <a:xfrm>
            <a:off x="3098800" y="3962400"/>
            <a:ext cx="254000" cy="0"/>
          </a:xfrm>
          <a:prstGeom prst="line">
            <a:avLst/>
          </a:prstGeom>
          <a:ln w="9525" cap="flat" cmpd="sng">
            <a:solidFill>
              <a:schemeClr val="tx1"/>
            </a:solidFill>
            <a:prstDash val="solid"/>
            <a:headEnd type="arrow" w="med" len="med"/>
            <a:tailEnd type="arrow" w="med" len="med"/>
          </a:ln>
        </p:spPr>
      </p:sp>
      <p:sp>
        <p:nvSpPr>
          <p:cNvPr id="201774" name="Straight Connector 201773"/>
          <p:cNvSpPr/>
          <p:nvPr/>
        </p:nvSpPr>
        <p:spPr>
          <a:xfrm>
            <a:off x="3352800" y="3962400"/>
            <a:ext cx="228600" cy="0"/>
          </a:xfrm>
          <a:prstGeom prst="line">
            <a:avLst/>
          </a:prstGeom>
          <a:ln w="9525" cap="flat" cmpd="sng">
            <a:solidFill>
              <a:schemeClr val="tx1"/>
            </a:solidFill>
            <a:prstDash val="solid"/>
            <a:headEnd type="none" w="med" len="med"/>
            <a:tailEnd type="arrow" w="med" len="med"/>
          </a:ln>
        </p:spPr>
      </p:sp>
      <p:sp>
        <p:nvSpPr>
          <p:cNvPr id="201775" name="Straight Connector 201774"/>
          <p:cNvSpPr/>
          <p:nvPr/>
        </p:nvSpPr>
        <p:spPr>
          <a:xfrm>
            <a:off x="4191000" y="4305300"/>
            <a:ext cx="0" cy="400050"/>
          </a:xfrm>
          <a:prstGeom prst="line">
            <a:avLst/>
          </a:prstGeom>
          <a:ln w="9525" cap="flat" cmpd="sng">
            <a:solidFill>
              <a:schemeClr val="tx1"/>
            </a:solidFill>
            <a:prstDash val="solid"/>
            <a:headEnd type="none" w="med" len="med"/>
            <a:tailEnd type="arrow" w="med" len="med"/>
          </a:ln>
        </p:spPr>
      </p:sp>
      <p:sp>
        <p:nvSpPr>
          <p:cNvPr id="201776" name="Straight Connector 201775"/>
          <p:cNvSpPr/>
          <p:nvPr/>
        </p:nvSpPr>
        <p:spPr>
          <a:xfrm>
            <a:off x="4191000" y="5314950"/>
            <a:ext cx="0" cy="400050"/>
          </a:xfrm>
          <a:prstGeom prst="line">
            <a:avLst/>
          </a:prstGeom>
          <a:ln w="9525" cap="flat" cmpd="sng">
            <a:solidFill>
              <a:schemeClr val="tx1"/>
            </a:solidFill>
            <a:prstDash val="solid"/>
            <a:headEnd type="arrow" w="med" len="med"/>
            <a:tailEnd type="none" w="med" len="med"/>
          </a:ln>
        </p:spPr>
      </p:sp>
      <p:sp>
        <p:nvSpPr>
          <p:cNvPr id="201777" name="Straight Connector 201776"/>
          <p:cNvSpPr/>
          <p:nvPr/>
        </p:nvSpPr>
        <p:spPr>
          <a:xfrm>
            <a:off x="4775200" y="1981200"/>
            <a:ext cx="330200" cy="0"/>
          </a:xfrm>
          <a:prstGeom prst="line">
            <a:avLst/>
          </a:prstGeom>
          <a:ln w="9525" cap="flat" cmpd="sng">
            <a:solidFill>
              <a:schemeClr val="tx1"/>
            </a:solidFill>
            <a:prstDash val="solid"/>
            <a:headEnd type="none" w="med" len="med"/>
            <a:tailEnd type="arrow" w="med" len="med"/>
          </a:ln>
        </p:spPr>
      </p:sp>
      <p:sp>
        <p:nvSpPr>
          <p:cNvPr id="201778" name="Straight Connector 201777"/>
          <p:cNvSpPr/>
          <p:nvPr/>
        </p:nvSpPr>
        <p:spPr>
          <a:xfrm>
            <a:off x="5105400" y="1981200"/>
            <a:ext cx="0" cy="1981200"/>
          </a:xfrm>
          <a:prstGeom prst="line">
            <a:avLst/>
          </a:prstGeom>
          <a:ln w="9525" cap="flat" cmpd="sng">
            <a:solidFill>
              <a:schemeClr val="tx1"/>
            </a:solidFill>
            <a:prstDash val="solid"/>
            <a:headEnd type="none" w="med" len="med"/>
            <a:tailEnd type="none" w="med" len="med"/>
          </a:ln>
        </p:spPr>
      </p:sp>
      <p:sp>
        <p:nvSpPr>
          <p:cNvPr id="201779" name="Straight Connector 201778"/>
          <p:cNvSpPr/>
          <p:nvPr/>
        </p:nvSpPr>
        <p:spPr>
          <a:xfrm>
            <a:off x="4775200" y="3048000"/>
            <a:ext cx="330200" cy="0"/>
          </a:xfrm>
          <a:prstGeom prst="line">
            <a:avLst/>
          </a:prstGeom>
          <a:ln w="9525" cap="flat" cmpd="sng">
            <a:solidFill>
              <a:schemeClr val="tx1"/>
            </a:solidFill>
            <a:prstDash val="solid"/>
            <a:headEnd type="arrow" w="med" len="med"/>
            <a:tailEnd type="arrow" w="med" len="med"/>
          </a:ln>
        </p:spPr>
      </p:sp>
      <p:sp>
        <p:nvSpPr>
          <p:cNvPr id="201780" name="Straight Connector 201779"/>
          <p:cNvSpPr/>
          <p:nvPr/>
        </p:nvSpPr>
        <p:spPr>
          <a:xfrm>
            <a:off x="5105400" y="3048000"/>
            <a:ext cx="381000" cy="0"/>
          </a:xfrm>
          <a:prstGeom prst="line">
            <a:avLst/>
          </a:prstGeom>
          <a:ln w="9525" cap="flat" cmpd="sng">
            <a:solidFill>
              <a:schemeClr val="tx1"/>
            </a:solidFill>
            <a:prstDash val="solid"/>
            <a:headEnd type="none" w="med" len="med"/>
            <a:tailEnd type="arrow" w="med" len="med"/>
          </a:ln>
        </p:spPr>
      </p:sp>
      <p:sp>
        <p:nvSpPr>
          <p:cNvPr id="201781" name="Straight Connector 201780"/>
          <p:cNvSpPr/>
          <p:nvPr/>
        </p:nvSpPr>
        <p:spPr>
          <a:xfrm>
            <a:off x="4775200" y="3962400"/>
            <a:ext cx="711200" cy="0"/>
          </a:xfrm>
          <a:prstGeom prst="line">
            <a:avLst/>
          </a:prstGeom>
          <a:ln w="9525" cap="flat" cmpd="sng">
            <a:solidFill>
              <a:schemeClr val="tx1"/>
            </a:solidFill>
            <a:prstDash val="solid"/>
            <a:headEnd type="none" w="med" len="med"/>
            <a:tailEnd type="arrow" w="med" len="med"/>
          </a:ln>
        </p:spPr>
      </p:sp>
      <p:sp>
        <p:nvSpPr>
          <p:cNvPr id="201782" name="Straight Connector 201781"/>
          <p:cNvSpPr/>
          <p:nvPr/>
        </p:nvSpPr>
        <p:spPr>
          <a:xfrm>
            <a:off x="6096000" y="2286000"/>
            <a:ext cx="0" cy="400050"/>
          </a:xfrm>
          <a:prstGeom prst="line">
            <a:avLst/>
          </a:prstGeom>
          <a:ln w="9525" cap="flat" cmpd="sng">
            <a:solidFill>
              <a:schemeClr val="tx1"/>
            </a:solidFill>
            <a:prstDash val="solid"/>
            <a:headEnd type="none" w="med" len="med"/>
            <a:tailEnd type="arrow" w="med" len="med"/>
          </a:ln>
        </p:spPr>
      </p:sp>
      <p:sp>
        <p:nvSpPr>
          <p:cNvPr id="201783" name="Straight Connector 201782"/>
          <p:cNvSpPr/>
          <p:nvPr/>
        </p:nvSpPr>
        <p:spPr>
          <a:xfrm>
            <a:off x="6096000" y="3295650"/>
            <a:ext cx="0" cy="400050"/>
          </a:xfrm>
          <a:prstGeom prst="line">
            <a:avLst/>
          </a:prstGeom>
          <a:ln w="9525" cap="flat" cmpd="sng">
            <a:solidFill>
              <a:schemeClr val="tx1"/>
            </a:solidFill>
            <a:prstDash val="solid"/>
            <a:headEnd type="arrow" w="med" len="med"/>
            <a:tailEnd type="arrow" w="med" len="med"/>
          </a:ln>
        </p:spPr>
      </p:sp>
      <p:sp>
        <p:nvSpPr>
          <p:cNvPr id="201784" name="Straight Connector 201783"/>
          <p:cNvSpPr/>
          <p:nvPr/>
        </p:nvSpPr>
        <p:spPr>
          <a:xfrm>
            <a:off x="6680200" y="3048000"/>
            <a:ext cx="330200" cy="0"/>
          </a:xfrm>
          <a:prstGeom prst="line">
            <a:avLst/>
          </a:prstGeom>
          <a:ln w="9525" cap="flat" cmpd="sng">
            <a:solidFill>
              <a:schemeClr val="tx1"/>
            </a:solidFill>
            <a:prstDash val="solid"/>
            <a:headEnd type="none" w="med" len="med"/>
            <a:tailEnd type="none" w="med" len="med"/>
          </a:ln>
        </p:spPr>
      </p:sp>
      <p:sp>
        <p:nvSpPr>
          <p:cNvPr id="201785" name="Straight Connector 201784"/>
          <p:cNvSpPr/>
          <p:nvPr/>
        </p:nvSpPr>
        <p:spPr>
          <a:xfrm>
            <a:off x="7010400" y="3048000"/>
            <a:ext cx="0" cy="914400"/>
          </a:xfrm>
          <a:prstGeom prst="line">
            <a:avLst/>
          </a:prstGeom>
          <a:ln w="9525" cap="flat" cmpd="sng">
            <a:solidFill>
              <a:schemeClr val="tx1"/>
            </a:solidFill>
            <a:prstDash val="solid"/>
            <a:headEnd type="none" w="med" len="med"/>
            <a:tailEnd type="none" w="med" len="med"/>
          </a:ln>
        </p:spPr>
      </p:sp>
      <p:sp>
        <p:nvSpPr>
          <p:cNvPr id="201786" name="Straight Connector 201785"/>
          <p:cNvSpPr/>
          <p:nvPr/>
        </p:nvSpPr>
        <p:spPr>
          <a:xfrm flipV="1">
            <a:off x="7010400" y="2514600"/>
            <a:ext cx="0" cy="533400"/>
          </a:xfrm>
          <a:prstGeom prst="line">
            <a:avLst/>
          </a:prstGeom>
          <a:ln w="9525" cap="flat" cmpd="sng">
            <a:solidFill>
              <a:schemeClr val="tx1"/>
            </a:solidFill>
            <a:prstDash val="solid"/>
            <a:headEnd type="none" w="med" len="med"/>
            <a:tailEnd type="none" w="med" len="med"/>
          </a:ln>
        </p:spPr>
      </p:sp>
      <p:sp>
        <p:nvSpPr>
          <p:cNvPr id="201787" name="Straight Connector 201786"/>
          <p:cNvSpPr/>
          <p:nvPr/>
        </p:nvSpPr>
        <p:spPr>
          <a:xfrm>
            <a:off x="7010400" y="2514600"/>
            <a:ext cx="838200" cy="0"/>
          </a:xfrm>
          <a:prstGeom prst="line">
            <a:avLst/>
          </a:prstGeom>
          <a:ln w="9525" cap="flat" cmpd="sng">
            <a:solidFill>
              <a:schemeClr val="tx1"/>
            </a:solidFill>
            <a:prstDash val="solid"/>
            <a:headEnd type="none" w="med" len="med"/>
            <a:tailEnd type="none" w="med" len="med"/>
          </a:ln>
        </p:spPr>
      </p:sp>
      <p:sp>
        <p:nvSpPr>
          <p:cNvPr id="201788" name="Straight Connector 201787"/>
          <p:cNvSpPr/>
          <p:nvPr/>
        </p:nvSpPr>
        <p:spPr>
          <a:xfrm>
            <a:off x="7848600" y="2286000"/>
            <a:ext cx="0" cy="400050"/>
          </a:xfrm>
          <a:prstGeom prst="line">
            <a:avLst/>
          </a:prstGeom>
          <a:ln w="9525" cap="flat" cmpd="sng">
            <a:solidFill>
              <a:schemeClr val="tx1"/>
            </a:solidFill>
            <a:prstDash val="solid"/>
            <a:headEnd type="arrow" w="med" len="med"/>
            <a:tailEnd type="arrow" w="med" len="med"/>
          </a:ln>
        </p:spPr>
      </p:sp>
      <p:sp>
        <p:nvSpPr>
          <p:cNvPr id="201789" name="Straight Connector 201788"/>
          <p:cNvSpPr/>
          <p:nvPr/>
        </p:nvSpPr>
        <p:spPr>
          <a:xfrm>
            <a:off x="7010400" y="3962400"/>
            <a:ext cx="228600" cy="0"/>
          </a:xfrm>
          <a:prstGeom prst="line">
            <a:avLst/>
          </a:prstGeom>
          <a:ln w="9525" cap="flat" cmpd="sng">
            <a:solidFill>
              <a:schemeClr val="tx1"/>
            </a:solidFill>
            <a:prstDash val="solid"/>
            <a:headEnd type="none" w="med" len="med"/>
            <a:tailEnd type="arrow" w="med" len="med"/>
          </a:ln>
        </p:spPr>
      </p:sp>
      <p:sp>
        <p:nvSpPr>
          <p:cNvPr id="201790" name="Straight Connector 201789"/>
          <p:cNvSpPr/>
          <p:nvPr/>
        </p:nvSpPr>
        <p:spPr>
          <a:xfrm>
            <a:off x="7848600" y="4305300"/>
            <a:ext cx="0" cy="400050"/>
          </a:xfrm>
          <a:prstGeom prst="line">
            <a:avLst/>
          </a:prstGeom>
          <a:ln w="9525" cap="flat" cmpd="sng">
            <a:solidFill>
              <a:schemeClr val="tx1"/>
            </a:solidFill>
            <a:prstDash val="solid"/>
            <a:headEnd type="arrow" w="med" len="med"/>
            <a:tailEnd type="arrow" w="med" len="med"/>
          </a:ln>
        </p:spPr>
      </p:sp>
      <p:sp>
        <p:nvSpPr>
          <p:cNvPr id="201791" name="Straight Connector 201790"/>
          <p:cNvSpPr/>
          <p:nvPr/>
        </p:nvSpPr>
        <p:spPr>
          <a:xfrm>
            <a:off x="7848600" y="3295650"/>
            <a:ext cx="0" cy="400050"/>
          </a:xfrm>
          <a:prstGeom prst="line">
            <a:avLst/>
          </a:prstGeom>
          <a:ln w="9525" cap="flat" cmpd="sng">
            <a:solidFill>
              <a:schemeClr val="tx1"/>
            </a:solidFill>
            <a:prstDash val="solid"/>
            <a:headEnd type="arrow" w="med" len="med"/>
            <a:tailEnd type="arrow" w="med" len="med"/>
          </a:ln>
        </p:spPr>
      </p:sp>
      <p:sp>
        <p:nvSpPr>
          <p:cNvPr id="201792" name="Straight Connector 201791"/>
          <p:cNvSpPr/>
          <p:nvPr/>
        </p:nvSpPr>
        <p:spPr>
          <a:xfrm>
            <a:off x="6096000" y="5314950"/>
            <a:ext cx="0" cy="400050"/>
          </a:xfrm>
          <a:prstGeom prst="line">
            <a:avLst/>
          </a:prstGeom>
          <a:ln w="9525" cap="flat" cmpd="sng">
            <a:solidFill>
              <a:schemeClr val="tx1"/>
            </a:solidFill>
            <a:prstDash val="solid"/>
            <a:headEnd type="none" w="med" len="med"/>
            <a:tailEnd type="none" w="med" len="med"/>
          </a:ln>
        </p:spPr>
      </p:sp>
      <p:sp>
        <p:nvSpPr>
          <p:cNvPr id="201793" name="Straight Connector 201792"/>
          <p:cNvSpPr/>
          <p:nvPr/>
        </p:nvSpPr>
        <p:spPr>
          <a:xfrm flipH="1">
            <a:off x="4775200" y="5715000"/>
            <a:ext cx="1320800" cy="0"/>
          </a:xfrm>
          <a:prstGeom prst="line">
            <a:avLst/>
          </a:prstGeom>
          <a:ln w="9525" cap="flat" cmpd="sng">
            <a:solidFill>
              <a:schemeClr val="tx1"/>
            </a:solidFill>
            <a:prstDash val="solid"/>
            <a:headEnd type="none" w="med" len="med"/>
            <a:tailEnd type="arrow" w="med" len="med"/>
          </a:ln>
        </p:spPr>
      </p:sp>
      <p:sp>
        <p:nvSpPr>
          <p:cNvPr id="201794" name="Straight Connector 201793"/>
          <p:cNvSpPr/>
          <p:nvPr/>
        </p:nvSpPr>
        <p:spPr>
          <a:xfrm>
            <a:off x="7391400" y="5314950"/>
            <a:ext cx="0" cy="704850"/>
          </a:xfrm>
          <a:prstGeom prst="line">
            <a:avLst/>
          </a:prstGeom>
          <a:ln w="9525" cap="flat" cmpd="sng">
            <a:solidFill>
              <a:schemeClr val="tx1"/>
            </a:solidFill>
            <a:prstDash val="solid"/>
            <a:headEnd type="none" w="med" len="med"/>
            <a:tailEnd type="none" w="med" len="med"/>
          </a:ln>
        </p:spPr>
      </p:sp>
      <p:sp>
        <p:nvSpPr>
          <p:cNvPr id="201795" name="Straight Connector 201794"/>
          <p:cNvSpPr/>
          <p:nvPr/>
        </p:nvSpPr>
        <p:spPr>
          <a:xfrm flipH="1">
            <a:off x="4775200" y="6019800"/>
            <a:ext cx="2616200" cy="0"/>
          </a:xfrm>
          <a:prstGeom prst="line">
            <a:avLst/>
          </a:prstGeom>
          <a:ln w="9525" cap="flat" cmpd="sng">
            <a:solidFill>
              <a:schemeClr val="tx1"/>
            </a:solidFill>
            <a:prstDash val="solid"/>
            <a:headEnd type="none" w="med" len="med"/>
            <a:tailEnd type="arrow" w="med" len="med"/>
          </a:ln>
        </p:spPr>
      </p:sp>
      <p:sp>
        <p:nvSpPr>
          <p:cNvPr id="201796" name="Straight Connector 201795"/>
          <p:cNvSpPr/>
          <p:nvPr/>
        </p:nvSpPr>
        <p:spPr>
          <a:xfrm>
            <a:off x="8839200" y="3048000"/>
            <a:ext cx="0" cy="2971800"/>
          </a:xfrm>
          <a:prstGeom prst="line">
            <a:avLst/>
          </a:prstGeom>
          <a:ln w="9525" cap="flat" cmpd="sng">
            <a:solidFill>
              <a:schemeClr val="tx1"/>
            </a:solidFill>
            <a:prstDash val="solid"/>
            <a:headEnd type="none" w="med" len="med"/>
            <a:tailEnd type="arrow" w="med" len="med"/>
          </a:ln>
        </p:spPr>
      </p:sp>
      <p:sp>
        <p:nvSpPr>
          <p:cNvPr id="201797" name="Straight Connector 201796"/>
          <p:cNvSpPr/>
          <p:nvPr/>
        </p:nvSpPr>
        <p:spPr>
          <a:xfrm flipH="1">
            <a:off x="8432800" y="3048000"/>
            <a:ext cx="406400" cy="0"/>
          </a:xfrm>
          <a:prstGeom prst="line">
            <a:avLst/>
          </a:prstGeom>
          <a:ln w="9525" cap="flat" cmpd="sng">
            <a:solidFill>
              <a:schemeClr val="tx1"/>
            </a:solidFill>
            <a:prstDash val="solid"/>
            <a:headEnd type="none" w="med" len="med"/>
            <a:tailEnd type="arrow" w="med" len="med"/>
          </a:ln>
        </p:spPr>
      </p:sp>
      <p:sp>
        <p:nvSpPr>
          <p:cNvPr id="201798" name="Straight Connector 201797"/>
          <p:cNvSpPr/>
          <p:nvPr/>
        </p:nvSpPr>
        <p:spPr>
          <a:xfrm>
            <a:off x="8432800" y="3962400"/>
            <a:ext cx="406400" cy="0"/>
          </a:xfrm>
          <a:prstGeom prst="line">
            <a:avLst/>
          </a:prstGeom>
          <a:ln w="9525" cap="flat" cmpd="sng">
            <a:solidFill>
              <a:schemeClr val="tx1"/>
            </a:solidFill>
            <a:prstDash val="solid"/>
            <a:headEnd type="none" w="med" len="med"/>
            <a:tailEnd type="arrow" w="med" len="med"/>
          </a:ln>
        </p:spPr>
      </p:sp>
      <p:sp>
        <p:nvSpPr>
          <p:cNvPr id="201799" name="Straight Connector 201798"/>
          <p:cNvSpPr/>
          <p:nvPr/>
        </p:nvSpPr>
        <p:spPr>
          <a:xfrm>
            <a:off x="8432800" y="5029200"/>
            <a:ext cx="406400" cy="0"/>
          </a:xfrm>
          <a:prstGeom prst="line">
            <a:avLst/>
          </a:prstGeom>
          <a:ln w="9525" cap="flat" cmpd="sng">
            <a:solidFill>
              <a:schemeClr val="tx1"/>
            </a:solidFill>
            <a:prstDash val="solid"/>
            <a:headEnd type="arrow" w="med" len="med"/>
            <a:tailEnd type="arrow" w="med" len="med"/>
          </a:ln>
        </p:spPr>
      </p:sp>
      <p:sp>
        <p:nvSpPr>
          <p:cNvPr id="201800" name="Text Box 201799"/>
          <p:cNvSpPr txBox="1"/>
          <p:nvPr/>
        </p:nvSpPr>
        <p:spPr>
          <a:xfrm>
            <a:off x="5570538" y="815975"/>
            <a:ext cx="1381125" cy="517525"/>
          </a:xfrm>
          <a:prstGeom prst="rect">
            <a:avLst/>
          </a:prstGeom>
          <a:noFill/>
          <a:ln w="9525">
            <a:noFill/>
          </a:ln>
        </p:spPr>
        <p:txBody>
          <a:bodyPr wrap="none" anchor="t" anchorCtr="0">
            <a:spAutoFit/>
          </a:bodyPr>
          <a:p>
            <a:pPr eaLnBrk="0" hangingPunct="0"/>
            <a:r>
              <a:rPr sz="1400" i="1">
                <a:latin typeface="Times New Roman" panose="02020603050405020304" pitchFamily="18" charset="0"/>
              </a:rPr>
              <a:t>Product/Process</a:t>
            </a:r>
            <a:endParaRPr sz="1400" i="1">
              <a:latin typeface="Times New Roman" panose="02020603050405020304" pitchFamily="18" charset="0"/>
            </a:endParaRPr>
          </a:p>
          <a:p>
            <a:pPr eaLnBrk="0" hangingPunct="0"/>
            <a:r>
              <a:rPr sz="1400" i="1">
                <a:latin typeface="Times New Roman" panose="02020603050405020304" pitchFamily="18" charset="0"/>
              </a:rPr>
              <a:t>Development</a:t>
            </a:r>
            <a:endParaRPr sz="1400" i="1">
              <a:latin typeface="Times New Roman" panose="02020603050405020304" pitchFamily="18" charset="0"/>
            </a:endParaRPr>
          </a:p>
        </p:txBody>
      </p:sp>
      <p:sp>
        <p:nvSpPr>
          <p:cNvPr id="201801" name="Rectangles 201800"/>
          <p:cNvSpPr/>
          <p:nvPr/>
        </p:nvSpPr>
        <p:spPr>
          <a:xfrm>
            <a:off x="5319713" y="762000"/>
            <a:ext cx="1690687" cy="1724025"/>
          </a:xfrm>
          <a:prstGeom prst="rect">
            <a:avLst/>
          </a:prstGeom>
          <a:noFill/>
          <a:ln w="38100" cap="flat" cmpd="sng">
            <a:solidFill>
              <a:srgbClr val="808080"/>
            </a:solidFill>
            <a:prstDash val="solid"/>
            <a:miter/>
            <a:headEnd type="none" w="med" len="med"/>
            <a:tailEnd type="none" w="med" len="med"/>
          </a:ln>
        </p:spPr>
        <p:txBody>
          <a:bodyPr/>
          <a:p>
            <a:endParaRPr lang="en-US"/>
          </a:p>
        </p:txBody>
      </p:sp>
      <p:sp>
        <p:nvSpPr>
          <p:cNvPr id="201802" name="Straight Connector 201801"/>
          <p:cNvSpPr/>
          <p:nvPr/>
        </p:nvSpPr>
        <p:spPr>
          <a:xfrm>
            <a:off x="3213100" y="914400"/>
            <a:ext cx="0" cy="2628900"/>
          </a:xfrm>
          <a:prstGeom prst="line">
            <a:avLst/>
          </a:prstGeom>
          <a:ln w="76200" cap="flat" cmpd="sng">
            <a:solidFill>
              <a:schemeClr val="bg1"/>
            </a:solidFill>
            <a:prstDash val="solid"/>
            <a:headEnd type="none" w="med" len="med"/>
            <a:tailEnd type="none" w="med" len="med"/>
          </a:ln>
        </p:spPr>
      </p:sp>
      <p:sp>
        <p:nvSpPr>
          <p:cNvPr id="201803" name="Straight Connector 201802"/>
          <p:cNvSpPr/>
          <p:nvPr/>
        </p:nvSpPr>
        <p:spPr>
          <a:xfrm>
            <a:off x="3213100" y="3543300"/>
            <a:ext cx="1282700" cy="0"/>
          </a:xfrm>
          <a:prstGeom prst="line">
            <a:avLst/>
          </a:prstGeom>
          <a:ln w="76200" cap="flat" cmpd="sng">
            <a:solidFill>
              <a:schemeClr val="bg1"/>
            </a:solidFill>
            <a:prstDash val="solid"/>
            <a:headEnd type="none" w="med" len="med"/>
            <a:tailEnd type="none" w="med" len="med"/>
          </a:ln>
        </p:spPr>
      </p:sp>
      <p:sp>
        <p:nvSpPr>
          <p:cNvPr id="201804" name="Straight Connector 201803"/>
          <p:cNvSpPr/>
          <p:nvPr/>
        </p:nvSpPr>
        <p:spPr>
          <a:xfrm>
            <a:off x="4191000" y="3295650"/>
            <a:ext cx="0" cy="400050"/>
          </a:xfrm>
          <a:prstGeom prst="line">
            <a:avLst/>
          </a:prstGeom>
          <a:ln w="9525" cap="flat" cmpd="sng">
            <a:solidFill>
              <a:schemeClr val="tx1"/>
            </a:solidFill>
            <a:prstDash val="solid"/>
            <a:headEnd type="arrow" w="med" len="med"/>
            <a:tailEnd type="arrow" w="med" len="med"/>
          </a:ln>
        </p:spPr>
      </p:sp>
      <p:sp>
        <p:nvSpPr>
          <p:cNvPr id="201805" name="Straight Connector 201804"/>
          <p:cNvSpPr/>
          <p:nvPr/>
        </p:nvSpPr>
        <p:spPr>
          <a:xfrm>
            <a:off x="3098800" y="1981200"/>
            <a:ext cx="482600" cy="0"/>
          </a:xfrm>
          <a:prstGeom prst="line">
            <a:avLst/>
          </a:prstGeom>
          <a:ln w="9525" cap="flat" cmpd="sng">
            <a:solidFill>
              <a:schemeClr val="tx1"/>
            </a:solidFill>
            <a:prstDash val="solid"/>
            <a:headEnd type="arrow" w="med" len="med"/>
            <a:tailEnd type="arrow" w="med" len="med"/>
          </a:ln>
        </p:spPr>
      </p:sp>
      <p:sp>
        <p:nvSpPr>
          <p:cNvPr id="201806" name="Straight Connector 201805"/>
          <p:cNvSpPr/>
          <p:nvPr/>
        </p:nvSpPr>
        <p:spPr>
          <a:xfrm>
            <a:off x="4495800" y="3543300"/>
            <a:ext cx="0" cy="152400"/>
          </a:xfrm>
          <a:prstGeom prst="line">
            <a:avLst/>
          </a:prstGeom>
          <a:ln w="76200" cap="flat" cmpd="sng">
            <a:solidFill>
              <a:schemeClr val="bg1"/>
            </a:solidFill>
            <a:prstDash val="solid"/>
            <a:headEnd type="none" w="med" len="med"/>
            <a:tailEnd type="none" w="med" len="med"/>
          </a:ln>
        </p:spPr>
      </p:sp>
      <p:sp>
        <p:nvSpPr>
          <p:cNvPr id="201807" name="Straight Connector 201806"/>
          <p:cNvSpPr/>
          <p:nvPr/>
        </p:nvSpPr>
        <p:spPr>
          <a:xfrm>
            <a:off x="3505200" y="4495800"/>
            <a:ext cx="0" cy="1828800"/>
          </a:xfrm>
          <a:prstGeom prst="line">
            <a:avLst/>
          </a:prstGeom>
          <a:ln w="57150" cap="flat" cmpd="sng">
            <a:solidFill>
              <a:schemeClr val="tx1"/>
            </a:solidFill>
            <a:prstDash val="solid"/>
            <a:headEnd type="none" w="med" len="med"/>
            <a:tailEnd type="none" w="med" len="med"/>
          </a:ln>
        </p:spPr>
      </p:sp>
      <p:sp>
        <p:nvSpPr>
          <p:cNvPr id="201808" name="Straight Connector 201807"/>
          <p:cNvSpPr/>
          <p:nvPr/>
        </p:nvSpPr>
        <p:spPr>
          <a:xfrm>
            <a:off x="3505200" y="6324600"/>
            <a:ext cx="3505200" cy="0"/>
          </a:xfrm>
          <a:prstGeom prst="line">
            <a:avLst/>
          </a:prstGeom>
          <a:ln w="57150" cap="flat" cmpd="sng">
            <a:solidFill>
              <a:schemeClr val="tx1"/>
            </a:solidFill>
            <a:prstDash val="solid"/>
            <a:headEnd type="none" w="med" len="med"/>
            <a:tailEnd type="none" w="med" len="med"/>
          </a:ln>
        </p:spPr>
      </p:sp>
      <p:sp>
        <p:nvSpPr>
          <p:cNvPr id="201809" name="Straight Connector 201808"/>
          <p:cNvSpPr/>
          <p:nvPr/>
        </p:nvSpPr>
        <p:spPr>
          <a:xfrm flipV="1">
            <a:off x="7010400" y="5638800"/>
            <a:ext cx="0" cy="685800"/>
          </a:xfrm>
          <a:prstGeom prst="line">
            <a:avLst/>
          </a:prstGeom>
          <a:ln w="57150" cap="flat" cmpd="sng">
            <a:solidFill>
              <a:schemeClr val="tx1"/>
            </a:solidFill>
            <a:prstDash val="solid"/>
            <a:headEnd type="none" w="med" len="med"/>
            <a:tailEnd type="none" w="med" len="med"/>
          </a:ln>
        </p:spPr>
      </p:sp>
      <p:sp>
        <p:nvSpPr>
          <p:cNvPr id="201810" name="Straight Connector 201809"/>
          <p:cNvSpPr/>
          <p:nvPr/>
        </p:nvSpPr>
        <p:spPr>
          <a:xfrm>
            <a:off x="7010400" y="5638800"/>
            <a:ext cx="1676400" cy="0"/>
          </a:xfrm>
          <a:prstGeom prst="line">
            <a:avLst/>
          </a:prstGeom>
          <a:ln w="57150" cap="flat" cmpd="sng">
            <a:solidFill>
              <a:schemeClr val="tx1"/>
            </a:solidFill>
            <a:prstDash val="solid"/>
            <a:headEnd type="none" w="med" len="med"/>
            <a:tailEnd type="none" w="med" len="med"/>
          </a:ln>
        </p:spPr>
      </p:sp>
      <p:sp>
        <p:nvSpPr>
          <p:cNvPr id="201811" name="Straight Connector 201810"/>
          <p:cNvSpPr/>
          <p:nvPr/>
        </p:nvSpPr>
        <p:spPr>
          <a:xfrm>
            <a:off x="3505200" y="4495800"/>
            <a:ext cx="5181600" cy="0"/>
          </a:xfrm>
          <a:prstGeom prst="line">
            <a:avLst/>
          </a:prstGeom>
          <a:ln w="57150" cap="flat" cmpd="sng">
            <a:solidFill>
              <a:schemeClr val="tx1"/>
            </a:solidFill>
            <a:prstDash val="solid"/>
            <a:headEnd type="none" w="med" len="med"/>
            <a:tailEnd type="none" w="med" len="med"/>
          </a:ln>
        </p:spPr>
      </p:sp>
      <p:sp>
        <p:nvSpPr>
          <p:cNvPr id="201812" name="Straight Connector 201811"/>
          <p:cNvSpPr/>
          <p:nvPr/>
        </p:nvSpPr>
        <p:spPr>
          <a:xfrm>
            <a:off x="8686800" y="4495800"/>
            <a:ext cx="0" cy="1143000"/>
          </a:xfrm>
          <a:prstGeom prst="line">
            <a:avLst/>
          </a:prstGeom>
          <a:ln w="57150" cap="flat" cmpd="sng">
            <a:solidFill>
              <a:schemeClr val="tx1"/>
            </a:solidFill>
            <a:prstDash val="solid"/>
            <a:headEnd type="none" w="med" len="med"/>
            <a:tailEnd type="none" w="med" len="med"/>
          </a:ln>
        </p:spPr>
      </p:sp>
      <p:sp>
        <p:nvSpPr>
          <p:cNvPr id="201813" name="Text Box 201812"/>
          <p:cNvSpPr txBox="1"/>
          <p:nvPr/>
        </p:nvSpPr>
        <p:spPr>
          <a:xfrm>
            <a:off x="5464175" y="5334000"/>
            <a:ext cx="1774825" cy="304800"/>
          </a:xfrm>
          <a:prstGeom prst="rect">
            <a:avLst/>
          </a:prstGeom>
          <a:noFill/>
          <a:ln w="9525">
            <a:noFill/>
          </a:ln>
        </p:spPr>
        <p:txBody>
          <a:bodyPr wrap="none" anchor="t" anchorCtr="0">
            <a:spAutoFit/>
          </a:bodyPr>
          <a:p>
            <a:pPr eaLnBrk="0" hangingPunct="0"/>
            <a:r>
              <a:rPr sz="1400" i="1">
                <a:latin typeface="Times New Roman" panose="02020603050405020304" pitchFamily="18" charset="0"/>
              </a:rPr>
              <a:t>Administration &amp; HR</a:t>
            </a:r>
            <a:endParaRPr sz="1400" i="1">
              <a:latin typeface="Times New Roman" panose="02020603050405020304" pitchFamily="18" charset="0"/>
            </a:endParaRPr>
          </a:p>
        </p:txBody>
      </p:sp>
      <p:sp>
        <p:nvSpPr>
          <p:cNvPr id="201814" name="Text Box 201813"/>
          <p:cNvSpPr txBox="1"/>
          <p:nvPr/>
        </p:nvSpPr>
        <p:spPr>
          <a:xfrm>
            <a:off x="4495800" y="4487863"/>
            <a:ext cx="1384300" cy="304800"/>
          </a:xfrm>
          <a:prstGeom prst="rect">
            <a:avLst/>
          </a:prstGeom>
          <a:noFill/>
          <a:ln w="9525">
            <a:noFill/>
          </a:ln>
        </p:spPr>
        <p:txBody>
          <a:bodyPr wrap="none" anchor="t" anchorCtr="0">
            <a:spAutoFit/>
          </a:bodyPr>
          <a:p>
            <a:pPr eaLnBrk="0" hangingPunct="0"/>
            <a:r>
              <a:rPr sz="1400" i="1">
                <a:latin typeface="Times New Roman" panose="02020603050405020304" pitchFamily="18" charset="0"/>
              </a:rPr>
              <a:t>Financial Mgmt</a:t>
            </a:r>
            <a:endParaRPr sz="1400" i="1">
              <a:latin typeface="Times New Roman" panose="02020603050405020304" pitchFamily="18" charset="0"/>
            </a:endParaRPr>
          </a:p>
        </p:txBody>
      </p:sp>
      <p:sp>
        <p:nvSpPr>
          <p:cNvPr id="201815" name="Text Box 201814"/>
          <p:cNvSpPr txBox="1"/>
          <p:nvPr/>
        </p:nvSpPr>
        <p:spPr>
          <a:xfrm>
            <a:off x="388938" y="4268788"/>
            <a:ext cx="1460500" cy="1917700"/>
          </a:xfrm>
          <a:prstGeom prst="rect">
            <a:avLst/>
          </a:prstGeom>
          <a:noFill/>
          <a:ln w="9525">
            <a:noFill/>
          </a:ln>
        </p:spPr>
        <p:txBody>
          <a:bodyPr wrap="none" anchor="t" anchorCtr="0">
            <a:spAutoFit/>
          </a:bodyPr>
          <a:p>
            <a:pPr eaLnBrk="0" hangingPunct="0"/>
            <a:r>
              <a:rPr sz="1200" b="0">
                <a:latin typeface="Times New Roman" panose="02020603050405020304" pitchFamily="18" charset="0"/>
              </a:rPr>
              <a:t>ERP System</a:t>
            </a:r>
            <a:endParaRPr sz="1200" b="0">
              <a:latin typeface="Times New Roman" panose="02020603050405020304" pitchFamily="18" charset="0"/>
            </a:endParaRPr>
          </a:p>
          <a:p>
            <a:pPr eaLnBrk="0" hangingPunct="0"/>
            <a:r>
              <a:rPr sz="1200" b="0">
                <a:latin typeface="Times New Roman" panose="02020603050405020304" pitchFamily="18" charset="0"/>
              </a:rPr>
              <a:t>fully supports</a:t>
            </a:r>
            <a:endParaRPr sz="1200" b="0">
              <a:latin typeface="Times New Roman" panose="02020603050405020304" pitchFamily="18" charset="0"/>
            </a:endParaRPr>
          </a:p>
          <a:p>
            <a:pPr eaLnBrk="0" hangingPunct="0"/>
            <a:r>
              <a:rPr sz="1200" b="0">
                <a:latin typeface="Times New Roman" panose="02020603050405020304" pitchFamily="18" charset="0"/>
              </a:rPr>
              <a:t>ERP System</a:t>
            </a:r>
            <a:endParaRPr sz="1200" b="0">
              <a:latin typeface="Times New Roman" panose="02020603050405020304" pitchFamily="18" charset="0"/>
            </a:endParaRPr>
          </a:p>
          <a:p>
            <a:pPr eaLnBrk="0" hangingPunct="0"/>
            <a:r>
              <a:rPr sz="1200" b="0">
                <a:latin typeface="Times New Roman" panose="02020603050405020304" pitchFamily="18" charset="0"/>
              </a:rPr>
              <a:t>partially  supports</a:t>
            </a:r>
            <a:endParaRPr sz="1200" b="0">
              <a:latin typeface="Times New Roman" panose="02020603050405020304" pitchFamily="18" charset="0"/>
            </a:endParaRPr>
          </a:p>
          <a:p>
            <a:pPr eaLnBrk="0" hangingPunct="0"/>
            <a:r>
              <a:rPr sz="1200" b="0">
                <a:latin typeface="Times New Roman" panose="02020603050405020304" pitchFamily="18" charset="0"/>
              </a:rPr>
              <a:t>Know problem </a:t>
            </a:r>
            <a:endParaRPr sz="1200" b="0">
              <a:latin typeface="Times New Roman" panose="02020603050405020304" pitchFamily="18" charset="0"/>
            </a:endParaRPr>
          </a:p>
          <a:p>
            <a:pPr eaLnBrk="0" hangingPunct="0"/>
            <a:r>
              <a:rPr sz="1200" b="0">
                <a:latin typeface="Times New Roman" panose="02020603050405020304" pitchFamily="18" charset="0"/>
              </a:rPr>
              <a:t>area for ERP System</a:t>
            </a:r>
            <a:endParaRPr sz="1200" b="0">
              <a:latin typeface="Times New Roman" panose="02020603050405020304" pitchFamily="18" charset="0"/>
            </a:endParaRPr>
          </a:p>
          <a:p>
            <a:pPr eaLnBrk="0" hangingPunct="0"/>
            <a:r>
              <a:rPr sz="1200" b="0">
                <a:latin typeface="Times New Roman" panose="02020603050405020304" pitchFamily="18" charset="0"/>
              </a:rPr>
              <a:t>Legacy System</a:t>
            </a:r>
            <a:endParaRPr sz="1200" b="0">
              <a:latin typeface="Times New Roman" panose="02020603050405020304" pitchFamily="18" charset="0"/>
            </a:endParaRPr>
          </a:p>
          <a:p>
            <a:pPr eaLnBrk="0" hangingPunct="0"/>
            <a:endParaRPr sz="1200" b="0">
              <a:latin typeface="Times New Roman" panose="02020603050405020304" pitchFamily="18" charset="0"/>
            </a:endParaRPr>
          </a:p>
          <a:p>
            <a:pPr eaLnBrk="0" hangingPunct="0"/>
            <a:endParaRPr sz="1200" b="0">
              <a:latin typeface="Times New Roman" panose="02020603050405020304" pitchFamily="18" charset="0"/>
            </a:endParaRPr>
          </a:p>
          <a:p>
            <a:pPr eaLnBrk="0" hangingPunct="0"/>
            <a:endParaRPr sz="1200" b="0">
              <a:latin typeface="Times New Roman" panose="02020603050405020304" pitchFamily="18" charset="0"/>
            </a:endParaRPr>
          </a:p>
        </p:txBody>
      </p:sp>
      <p:sp>
        <p:nvSpPr>
          <p:cNvPr id="201816" name="Rectangles 201815"/>
          <p:cNvSpPr/>
          <p:nvPr/>
        </p:nvSpPr>
        <p:spPr>
          <a:xfrm>
            <a:off x="160338" y="4343400"/>
            <a:ext cx="228600" cy="152400"/>
          </a:xfrm>
          <a:prstGeom prst="rect">
            <a:avLst/>
          </a:prstGeom>
          <a:solidFill>
            <a:srgbClr val="66FF33"/>
          </a:solidFill>
          <a:ln w="9525" cap="flat" cmpd="sng">
            <a:solidFill>
              <a:schemeClr val="tx1"/>
            </a:solidFill>
            <a:prstDash val="solid"/>
            <a:miter/>
            <a:headEnd type="none" w="med" len="med"/>
            <a:tailEnd type="none" w="med" len="med"/>
          </a:ln>
        </p:spPr>
        <p:txBody>
          <a:bodyPr/>
          <a:p>
            <a:endParaRPr lang="en-US"/>
          </a:p>
        </p:txBody>
      </p:sp>
      <p:sp>
        <p:nvSpPr>
          <p:cNvPr id="201817" name="Rectangles 201816"/>
          <p:cNvSpPr/>
          <p:nvPr/>
        </p:nvSpPr>
        <p:spPr>
          <a:xfrm>
            <a:off x="160338" y="4705350"/>
            <a:ext cx="228600" cy="152400"/>
          </a:xfrm>
          <a:prstGeom prst="rect">
            <a:avLst/>
          </a:prstGeom>
          <a:solidFill>
            <a:srgbClr val="FFFF66"/>
          </a:solidFill>
          <a:ln w="9525" cap="flat" cmpd="sng">
            <a:solidFill>
              <a:schemeClr val="tx1"/>
            </a:solidFill>
            <a:prstDash val="solid"/>
            <a:miter/>
            <a:headEnd type="none" w="med" len="med"/>
            <a:tailEnd type="none" w="med" len="med"/>
          </a:ln>
        </p:spPr>
        <p:txBody>
          <a:bodyPr/>
          <a:p>
            <a:endParaRPr lang="en-US"/>
          </a:p>
        </p:txBody>
      </p:sp>
      <p:sp>
        <p:nvSpPr>
          <p:cNvPr id="201818" name="Rectangles 201817"/>
          <p:cNvSpPr/>
          <p:nvPr/>
        </p:nvSpPr>
        <p:spPr>
          <a:xfrm>
            <a:off x="160338" y="5105400"/>
            <a:ext cx="228600" cy="152400"/>
          </a:xfrm>
          <a:prstGeom prst="rect">
            <a:avLst/>
          </a:prstGeom>
          <a:solidFill>
            <a:srgbClr val="FF3300"/>
          </a:solidFill>
          <a:ln w="9525" cap="flat" cmpd="sng">
            <a:solidFill>
              <a:schemeClr val="tx1"/>
            </a:solidFill>
            <a:prstDash val="solid"/>
            <a:miter/>
            <a:headEnd type="none" w="med" len="med"/>
            <a:tailEnd type="none" w="med" len="med"/>
          </a:ln>
        </p:spPr>
        <p:txBody>
          <a:bodyPr/>
          <a:p>
            <a:endParaRPr lang="en-US"/>
          </a:p>
        </p:txBody>
      </p:sp>
      <p:sp>
        <p:nvSpPr>
          <p:cNvPr id="201819" name="Rectangles 201818"/>
          <p:cNvSpPr/>
          <p:nvPr/>
        </p:nvSpPr>
        <p:spPr>
          <a:xfrm>
            <a:off x="152400" y="5410200"/>
            <a:ext cx="228600" cy="152400"/>
          </a:xfrm>
          <a:prstGeom prst="rect">
            <a:avLst/>
          </a:prstGeom>
          <a:solidFill>
            <a:srgbClr val="00FFFF"/>
          </a:solidFill>
          <a:ln w="9525" cap="flat" cmpd="sng">
            <a:solidFill>
              <a:schemeClr val="tx1"/>
            </a:solidFill>
            <a:prstDash val="solid"/>
            <a:miter/>
            <a:headEnd type="none" w="med" len="med"/>
            <a:tailEnd type="none" w="med" len="med"/>
          </a:ln>
        </p:spPr>
        <p:txBody>
          <a:bodyPr/>
          <a:p>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Date Placeholder 1"/>
          <p:cNvSpPr/>
          <p:nvPr>
            <p:ph type="dt" sz="half" idx="10"/>
          </p:nvPr>
        </p:nvSpPr>
        <p:spPr/>
        <p:txBody>
          <a:bodyPr/>
          <a:p>
            <a:pPr lvl="0"/>
            <a:endParaRPr lang="en-US">
              <a:latin typeface="Arial Narrow" panose="020B0606020202030204" pitchFamily="34" charset="0"/>
            </a:endParaRPr>
          </a:p>
        </p:txBody>
      </p:sp>
      <p:sp>
        <p:nvSpPr>
          <p:cNvPr id="3" name="Footer Placeholder 2"/>
          <p:cNvSpPr/>
          <p:nvPr>
            <p:ph type="ftr" sz="quarter" idx="11"/>
          </p:nvPr>
        </p:nvSpPr>
        <p:spPr/>
        <p:txBody>
          <a:bodyPr/>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202754" name="Title 202753"/>
          <p:cNvSpPr>
            <a:spLocks noGrp="1"/>
          </p:cNvSpPr>
          <p:nvPr>
            <p:ph type="title"/>
          </p:nvPr>
        </p:nvSpPr>
        <p:spPr/>
        <p:txBody>
          <a:bodyPr anchor="ctr" anchorCtr="0"/>
          <a:p>
            <a:r>
              <a:rPr sz="3600">
                <a:solidFill>
                  <a:srgbClr val="11053B"/>
                </a:solidFill>
              </a:rPr>
              <a:t>Process Assessment </a:t>
            </a:r>
            <a:br>
              <a:rPr sz="3600">
                <a:solidFill>
                  <a:srgbClr val="11053B"/>
                </a:solidFill>
              </a:rPr>
            </a:br>
            <a:r>
              <a:rPr sz="3600">
                <a:solidFill>
                  <a:srgbClr val="11053B"/>
                </a:solidFill>
              </a:rPr>
              <a:t>Summary</a:t>
            </a:r>
            <a:r>
              <a:rPr sz="3600"/>
              <a:t> </a:t>
            </a:r>
            <a:endParaRPr sz="3600"/>
          </a:p>
        </p:txBody>
      </p:sp>
      <p:sp>
        <p:nvSpPr>
          <p:cNvPr id="202755" name="Rectangles 202754"/>
          <p:cNvSpPr/>
          <p:nvPr/>
        </p:nvSpPr>
        <p:spPr>
          <a:xfrm>
            <a:off x="990600" y="2209800"/>
            <a:ext cx="7543800" cy="3733800"/>
          </a:xfrm>
          <a:prstGeom prst="rect">
            <a:avLst/>
          </a:prstGeom>
          <a:solidFill>
            <a:schemeClr val="bg1"/>
          </a:solidFill>
          <a:ln w="38100" cap="flat" cmpd="sng">
            <a:solidFill>
              <a:schemeClr val="tx1"/>
            </a:solidFill>
            <a:prstDash val="solid"/>
            <a:miter/>
            <a:headEnd type="none" w="med" len="med"/>
            <a:tailEnd type="none" w="med" len="med"/>
          </a:ln>
        </p:spPr>
        <p:txBody>
          <a:bodyPr wrap="none" anchor="ctr" anchorCtr="0"/>
          <a:p>
            <a:pPr algn="ctr" eaLnBrk="0" hangingPunct="0"/>
            <a:endParaRPr b="0">
              <a:latin typeface="Times New Roman" panose="02020603050405020304" pitchFamily="18" charset="0"/>
            </a:endParaRPr>
          </a:p>
        </p:txBody>
      </p:sp>
      <p:sp>
        <p:nvSpPr>
          <p:cNvPr id="202756" name="Rectangles 202755"/>
          <p:cNvSpPr/>
          <p:nvPr/>
        </p:nvSpPr>
        <p:spPr>
          <a:xfrm>
            <a:off x="1066800" y="6096000"/>
            <a:ext cx="7467600" cy="304800"/>
          </a:xfrm>
          <a:prstGeom prst="rect">
            <a:avLst/>
          </a:prstGeom>
          <a:solidFill>
            <a:schemeClr val="bg1"/>
          </a:solidFill>
          <a:ln w="9525" cap="flat" cmpd="sng">
            <a:solidFill>
              <a:schemeClr val="tx1"/>
            </a:solidFill>
            <a:prstDash val="solid"/>
            <a:miter/>
            <a:headEnd type="none" w="med" len="med"/>
            <a:tailEnd type="none" w="med" len="med"/>
          </a:ln>
        </p:spPr>
        <p:txBody>
          <a:bodyPr wrap="none" anchor="ctr" anchorCtr="0"/>
          <a:p>
            <a:pPr algn="ctr" eaLnBrk="0" hangingPunct="0"/>
            <a:r>
              <a:rPr sz="1400">
                <a:solidFill>
                  <a:schemeClr val="accent1"/>
                </a:solidFill>
                <a:latin typeface="Times New Roman" panose="02020603050405020304" pitchFamily="18" charset="0"/>
              </a:rPr>
              <a:t>Key:     4</a:t>
            </a:r>
            <a:r>
              <a:rPr sz="1400">
                <a:latin typeface="Times New Roman" panose="02020603050405020304" pitchFamily="18" charset="0"/>
              </a:rPr>
              <a:t> = Best Practice   </a:t>
            </a:r>
            <a:r>
              <a:rPr sz="1400">
                <a:solidFill>
                  <a:schemeClr val="accent1"/>
                </a:solidFill>
                <a:latin typeface="Times New Roman" panose="02020603050405020304" pitchFamily="18" charset="0"/>
              </a:rPr>
              <a:t> 3</a:t>
            </a:r>
            <a:r>
              <a:rPr sz="1400">
                <a:latin typeface="Times New Roman" panose="02020603050405020304" pitchFamily="18" charset="0"/>
              </a:rPr>
              <a:t> = Highly Competitive  </a:t>
            </a:r>
            <a:r>
              <a:rPr sz="1400">
                <a:solidFill>
                  <a:schemeClr val="accent1"/>
                </a:solidFill>
                <a:latin typeface="Times New Roman" panose="02020603050405020304" pitchFamily="18" charset="0"/>
              </a:rPr>
              <a:t>  2</a:t>
            </a:r>
            <a:r>
              <a:rPr sz="1400">
                <a:latin typeface="Times New Roman" panose="02020603050405020304" pitchFamily="18" charset="0"/>
              </a:rPr>
              <a:t> = Competitive   </a:t>
            </a:r>
            <a:r>
              <a:rPr sz="1400">
                <a:solidFill>
                  <a:schemeClr val="accent1"/>
                </a:solidFill>
                <a:latin typeface="Times New Roman" panose="02020603050405020304" pitchFamily="18" charset="0"/>
              </a:rPr>
              <a:t> 1</a:t>
            </a:r>
            <a:r>
              <a:rPr sz="1400">
                <a:latin typeface="Times New Roman" panose="02020603050405020304" pitchFamily="18" charset="0"/>
              </a:rPr>
              <a:t> = Non-competitive</a:t>
            </a:r>
            <a:endParaRPr sz="1400">
              <a:latin typeface="Times New Roman" panose="02020603050405020304" pitchFamily="18" charset="0"/>
            </a:endParaRPr>
          </a:p>
        </p:txBody>
      </p:sp>
      <p:sp>
        <p:nvSpPr>
          <p:cNvPr id="202757" name="Flowchart: Alternate Process 202756"/>
          <p:cNvSpPr/>
          <p:nvPr/>
        </p:nvSpPr>
        <p:spPr>
          <a:xfrm>
            <a:off x="5791200" y="1752600"/>
            <a:ext cx="1295400" cy="457200"/>
          </a:xfrm>
          <a:prstGeom prst="flowChartAlternateProcess">
            <a:avLst/>
          </a:prstGeom>
          <a:solidFill>
            <a:schemeClr val="accent2"/>
          </a:solidFill>
          <a:ln w="38100" cap="flat" cmpd="sng">
            <a:solidFill>
              <a:schemeClr val="tx1"/>
            </a:solidFill>
            <a:prstDash val="solid"/>
            <a:miter/>
            <a:headEnd type="none" w="med" len="med"/>
            <a:tailEnd type="none" w="med" len="med"/>
          </a:ln>
        </p:spPr>
        <p:txBody>
          <a:bodyPr wrap="none" anchor="ctr" anchorCtr="0"/>
          <a:p>
            <a:pPr algn="ctr" eaLnBrk="0" hangingPunct="0"/>
            <a:r>
              <a:rPr sz="1200">
                <a:solidFill>
                  <a:srgbClr val="CC3300"/>
                </a:solidFill>
                <a:latin typeface="Times New Roman" panose="02020603050405020304" pitchFamily="18" charset="0"/>
              </a:rPr>
              <a:t>FUTURE STATE</a:t>
            </a:r>
            <a:endParaRPr sz="1200">
              <a:solidFill>
                <a:srgbClr val="CC3300"/>
              </a:solidFill>
              <a:latin typeface="Times New Roman" panose="02020603050405020304" pitchFamily="18" charset="0"/>
            </a:endParaRPr>
          </a:p>
          <a:p>
            <a:pPr algn="ctr" eaLnBrk="0" hangingPunct="0"/>
            <a:r>
              <a:rPr sz="1200">
                <a:solidFill>
                  <a:srgbClr val="CC3300"/>
                </a:solidFill>
                <a:latin typeface="Times New Roman" panose="02020603050405020304" pitchFamily="18" charset="0"/>
              </a:rPr>
              <a:t>NEED</a:t>
            </a:r>
            <a:endParaRPr b="0">
              <a:latin typeface="Times New Roman" panose="02020603050405020304" pitchFamily="18" charset="0"/>
            </a:endParaRPr>
          </a:p>
        </p:txBody>
      </p:sp>
      <p:sp>
        <p:nvSpPr>
          <p:cNvPr id="202758" name="Flowchart: Alternate Process 202757"/>
          <p:cNvSpPr/>
          <p:nvPr/>
        </p:nvSpPr>
        <p:spPr>
          <a:xfrm>
            <a:off x="7162800" y="1752600"/>
            <a:ext cx="1295400" cy="457200"/>
          </a:xfrm>
          <a:prstGeom prst="flowChartAlternateProcess">
            <a:avLst/>
          </a:prstGeom>
          <a:solidFill>
            <a:schemeClr val="accent2"/>
          </a:solidFill>
          <a:ln w="38100" cap="flat" cmpd="sng">
            <a:solidFill>
              <a:schemeClr val="tx1"/>
            </a:solidFill>
            <a:prstDash val="solid"/>
            <a:miter/>
            <a:headEnd type="none" w="med" len="med"/>
            <a:tailEnd type="none" w="med" len="med"/>
          </a:ln>
        </p:spPr>
        <p:txBody>
          <a:bodyPr wrap="none" anchor="ctr" anchorCtr="0"/>
          <a:p>
            <a:pPr algn="ctr" eaLnBrk="0" hangingPunct="0"/>
            <a:r>
              <a:rPr sz="1200">
                <a:solidFill>
                  <a:srgbClr val="CC3300"/>
                </a:solidFill>
                <a:latin typeface="Times New Roman" panose="02020603050405020304" pitchFamily="18" charset="0"/>
              </a:rPr>
              <a:t>BUSINESS</a:t>
            </a:r>
            <a:endParaRPr sz="1200">
              <a:solidFill>
                <a:srgbClr val="CC3300"/>
              </a:solidFill>
              <a:latin typeface="Times New Roman" panose="02020603050405020304" pitchFamily="18" charset="0"/>
            </a:endParaRPr>
          </a:p>
          <a:p>
            <a:pPr algn="ctr" eaLnBrk="0" hangingPunct="0"/>
            <a:r>
              <a:rPr sz="1200">
                <a:solidFill>
                  <a:srgbClr val="CC3300"/>
                </a:solidFill>
                <a:latin typeface="Times New Roman" panose="02020603050405020304" pitchFamily="18" charset="0"/>
              </a:rPr>
              <a:t>IMPACT</a:t>
            </a:r>
            <a:endParaRPr b="0">
              <a:latin typeface="Times New Roman" panose="02020603050405020304" pitchFamily="18" charset="0"/>
            </a:endParaRPr>
          </a:p>
        </p:txBody>
      </p:sp>
      <p:sp>
        <p:nvSpPr>
          <p:cNvPr id="202759" name="Straight Connector 202758"/>
          <p:cNvSpPr/>
          <p:nvPr/>
        </p:nvSpPr>
        <p:spPr>
          <a:xfrm>
            <a:off x="4419600" y="2209800"/>
            <a:ext cx="0" cy="3733800"/>
          </a:xfrm>
          <a:prstGeom prst="line">
            <a:avLst/>
          </a:prstGeom>
          <a:ln w="57150" cap="flat" cmpd="thickThin">
            <a:solidFill>
              <a:schemeClr val="tx1"/>
            </a:solidFill>
            <a:prstDash val="solid"/>
            <a:headEnd type="none" w="med" len="med"/>
            <a:tailEnd type="none" w="med" len="med"/>
          </a:ln>
        </p:spPr>
      </p:sp>
      <p:sp>
        <p:nvSpPr>
          <p:cNvPr id="202760" name="Straight Connector 202759"/>
          <p:cNvSpPr/>
          <p:nvPr/>
        </p:nvSpPr>
        <p:spPr>
          <a:xfrm>
            <a:off x="5791200" y="2209800"/>
            <a:ext cx="0" cy="3733800"/>
          </a:xfrm>
          <a:prstGeom prst="line">
            <a:avLst/>
          </a:prstGeom>
          <a:ln w="57150" cap="flat" cmpd="thickThin">
            <a:solidFill>
              <a:schemeClr val="tx1"/>
            </a:solidFill>
            <a:prstDash val="solid"/>
            <a:headEnd type="none" w="med" len="med"/>
            <a:tailEnd type="none" w="med" len="med"/>
          </a:ln>
        </p:spPr>
      </p:sp>
      <p:sp>
        <p:nvSpPr>
          <p:cNvPr id="202761" name="Straight Connector 202760"/>
          <p:cNvSpPr/>
          <p:nvPr/>
        </p:nvSpPr>
        <p:spPr>
          <a:xfrm>
            <a:off x="7086600" y="2209800"/>
            <a:ext cx="0" cy="3733800"/>
          </a:xfrm>
          <a:prstGeom prst="line">
            <a:avLst/>
          </a:prstGeom>
          <a:ln w="57150" cap="flat" cmpd="thickThin">
            <a:solidFill>
              <a:schemeClr val="tx1"/>
            </a:solidFill>
            <a:prstDash val="solid"/>
            <a:headEnd type="none" w="med" len="med"/>
            <a:tailEnd type="none" w="med" len="med"/>
          </a:ln>
        </p:spPr>
      </p:sp>
      <p:sp>
        <p:nvSpPr>
          <p:cNvPr id="202762" name="Flowchart: Alternate Process 202761"/>
          <p:cNvSpPr/>
          <p:nvPr/>
        </p:nvSpPr>
        <p:spPr>
          <a:xfrm>
            <a:off x="4419600" y="1752600"/>
            <a:ext cx="1295400" cy="457200"/>
          </a:xfrm>
          <a:prstGeom prst="flowChartAlternateProcess">
            <a:avLst/>
          </a:prstGeom>
          <a:solidFill>
            <a:schemeClr val="accent2"/>
          </a:solidFill>
          <a:ln w="38100" cap="flat" cmpd="sng">
            <a:solidFill>
              <a:schemeClr val="tx1"/>
            </a:solidFill>
            <a:prstDash val="solid"/>
            <a:miter/>
            <a:headEnd type="none" w="med" len="med"/>
            <a:tailEnd type="none" w="med" len="med"/>
          </a:ln>
        </p:spPr>
        <p:txBody>
          <a:bodyPr wrap="none" anchor="ctr" anchorCtr="0"/>
          <a:p>
            <a:pPr algn="ctr" eaLnBrk="0" hangingPunct="0"/>
            <a:r>
              <a:rPr sz="1200">
                <a:solidFill>
                  <a:srgbClr val="CC3300"/>
                </a:solidFill>
                <a:latin typeface="Times New Roman" panose="02020603050405020304" pitchFamily="18" charset="0"/>
              </a:rPr>
              <a:t>CURRENT</a:t>
            </a:r>
            <a:endParaRPr sz="1200">
              <a:solidFill>
                <a:srgbClr val="CC3300"/>
              </a:solidFill>
              <a:latin typeface="Times New Roman" panose="02020603050405020304" pitchFamily="18" charset="0"/>
            </a:endParaRPr>
          </a:p>
          <a:p>
            <a:pPr algn="ctr" eaLnBrk="0" hangingPunct="0"/>
            <a:r>
              <a:rPr sz="1200">
                <a:solidFill>
                  <a:srgbClr val="CC3300"/>
                </a:solidFill>
                <a:latin typeface="Times New Roman" panose="02020603050405020304" pitchFamily="18" charset="0"/>
              </a:rPr>
              <a:t>STATE STATUS</a:t>
            </a:r>
            <a:endParaRPr>
              <a:solidFill>
                <a:srgbClr val="CC3300"/>
              </a:solidFill>
              <a:latin typeface="Times New Roman" panose="02020603050405020304" pitchFamily="18" charset="0"/>
            </a:endParaRPr>
          </a:p>
        </p:txBody>
      </p:sp>
      <p:sp>
        <p:nvSpPr>
          <p:cNvPr id="202763" name="Straight Connector 202762"/>
          <p:cNvSpPr/>
          <p:nvPr/>
        </p:nvSpPr>
        <p:spPr>
          <a:xfrm>
            <a:off x="990600" y="2743200"/>
            <a:ext cx="7543800" cy="0"/>
          </a:xfrm>
          <a:prstGeom prst="line">
            <a:avLst/>
          </a:prstGeom>
          <a:ln w="57150" cap="flat" cmpd="thinThick">
            <a:solidFill>
              <a:schemeClr val="tx1"/>
            </a:solidFill>
            <a:prstDash val="solid"/>
            <a:headEnd type="none" w="med" len="med"/>
            <a:tailEnd type="none" w="med" len="med"/>
          </a:ln>
        </p:spPr>
      </p:sp>
      <p:sp>
        <p:nvSpPr>
          <p:cNvPr id="202764" name="Straight Connector 202763"/>
          <p:cNvSpPr/>
          <p:nvPr/>
        </p:nvSpPr>
        <p:spPr>
          <a:xfrm>
            <a:off x="990600" y="3352800"/>
            <a:ext cx="7543800" cy="0"/>
          </a:xfrm>
          <a:prstGeom prst="line">
            <a:avLst/>
          </a:prstGeom>
          <a:ln w="57150" cap="flat" cmpd="thinThick">
            <a:solidFill>
              <a:schemeClr val="tx1"/>
            </a:solidFill>
            <a:prstDash val="solid"/>
            <a:headEnd type="none" w="med" len="med"/>
            <a:tailEnd type="none" w="med" len="med"/>
          </a:ln>
        </p:spPr>
      </p:sp>
      <p:sp>
        <p:nvSpPr>
          <p:cNvPr id="202765" name="Straight Connector 202764"/>
          <p:cNvSpPr/>
          <p:nvPr/>
        </p:nvSpPr>
        <p:spPr>
          <a:xfrm>
            <a:off x="990600" y="3962400"/>
            <a:ext cx="7543800" cy="0"/>
          </a:xfrm>
          <a:prstGeom prst="line">
            <a:avLst/>
          </a:prstGeom>
          <a:ln w="57150" cap="flat" cmpd="thinThick">
            <a:solidFill>
              <a:schemeClr val="tx1"/>
            </a:solidFill>
            <a:prstDash val="solid"/>
            <a:headEnd type="none" w="med" len="med"/>
            <a:tailEnd type="none" w="med" len="med"/>
          </a:ln>
        </p:spPr>
      </p:sp>
      <p:sp>
        <p:nvSpPr>
          <p:cNvPr id="202766" name="Straight Connector 202765"/>
          <p:cNvSpPr/>
          <p:nvPr/>
        </p:nvSpPr>
        <p:spPr>
          <a:xfrm>
            <a:off x="990600" y="4572000"/>
            <a:ext cx="7543800" cy="0"/>
          </a:xfrm>
          <a:prstGeom prst="line">
            <a:avLst/>
          </a:prstGeom>
          <a:ln w="57150" cap="flat" cmpd="thinThick">
            <a:solidFill>
              <a:schemeClr val="tx1"/>
            </a:solidFill>
            <a:prstDash val="solid"/>
            <a:headEnd type="none" w="med" len="med"/>
            <a:tailEnd type="none" w="med" len="med"/>
          </a:ln>
        </p:spPr>
      </p:sp>
      <p:sp>
        <p:nvSpPr>
          <p:cNvPr id="202767" name="Straight Connector 202766"/>
          <p:cNvSpPr/>
          <p:nvPr/>
        </p:nvSpPr>
        <p:spPr>
          <a:xfrm>
            <a:off x="990600" y="5181600"/>
            <a:ext cx="7543800" cy="0"/>
          </a:xfrm>
          <a:prstGeom prst="line">
            <a:avLst/>
          </a:prstGeom>
          <a:ln w="57150" cap="flat" cmpd="thinThick">
            <a:solidFill>
              <a:schemeClr val="tx1"/>
            </a:solidFill>
            <a:prstDash val="solid"/>
            <a:headEnd type="none" w="med" len="med"/>
            <a:tailEnd type="none" w="med" len="med"/>
          </a:ln>
        </p:spPr>
      </p:sp>
      <p:sp>
        <p:nvSpPr>
          <p:cNvPr id="202768" name="Text Box 202767"/>
          <p:cNvSpPr txBox="1"/>
          <p:nvPr/>
        </p:nvSpPr>
        <p:spPr>
          <a:xfrm>
            <a:off x="1127125" y="2300288"/>
            <a:ext cx="7745413" cy="396875"/>
          </a:xfrm>
          <a:prstGeom prst="rect">
            <a:avLst/>
          </a:prstGeom>
          <a:noFill/>
          <a:ln w="9525">
            <a:noFill/>
          </a:ln>
        </p:spPr>
        <p:txBody>
          <a:bodyPr wrap="none" anchor="t" anchorCtr="0">
            <a:spAutoFit/>
          </a:bodyPr>
          <a:p>
            <a:pPr eaLnBrk="0" hangingPunct="0"/>
            <a:r>
              <a:rPr sz="2000">
                <a:latin typeface="Times New Roman" panose="02020603050405020304" pitchFamily="18" charset="0"/>
              </a:rPr>
              <a:t>Supply Chain - Customer               2                   4               High              </a:t>
            </a:r>
            <a:endParaRPr sz="2000">
              <a:latin typeface="Times New Roman" panose="02020603050405020304" pitchFamily="18" charset="0"/>
            </a:endParaRPr>
          </a:p>
        </p:txBody>
      </p:sp>
      <p:sp>
        <p:nvSpPr>
          <p:cNvPr id="202769" name="Text Box 202768"/>
          <p:cNvSpPr txBox="1"/>
          <p:nvPr/>
        </p:nvSpPr>
        <p:spPr>
          <a:xfrm>
            <a:off x="1143000" y="2727325"/>
            <a:ext cx="2857500" cy="701675"/>
          </a:xfrm>
          <a:prstGeom prst="rect">
            <a:avLst/>
          </a:prstGeom>
          <a:noFill/>
          <a:ln w="9525">
            <a:noFill/>
          </a:ln>
        </p:spPr>
        <p:txBody>
          <a:bodyPr wrap="none" anchor="t" anchorCtr="0">
            <a:spAutoFit/>
          </a:bodyPr>
          <a:p>
            <a:pPr eaLnBrk="0" hangingPunct="0"/>
            <a:r>
              <a:rPr sz="2000">
                <a:latin typeface="Times New Roman" panose="02020603050405020304" pitchFamily="18" charset="0"/>
              </a:rPr>
              <a:t>Supply Chain - Planning</a:t>
            </a:r>
            <a:endParaRPr sz="2000">
              <a:latin typeface="Times New Roman" panose="02020603050405020304" pitchFamily="18" charset="0"/>
            </a:endParaRPr>
          </a:p>
          <a:p>
            <a:pPr eaLnBrk="0" hangingPunct="0"/>
            <a:r>
              <a:rPr sz="2000">
                <a:latin typeface="Times New Roman" panose="02020603050405020304" pitchFamily="18" charset="0"/>
              </a:rPr>
              <a:t>&amp; Execution</a:t>
            </a:r>
            <a:endParaRPr sz="2000">
              <a:latin typeface="Times New Roman" panose="02020603050405020304" pitchFamily="18" charset="0"/>
            </a:endParaRPr>
          </a:p>
        </p:txBody>
      </p:sp>
      <p:sp>
        <p:nvSpPr>
          <p:cNvPr id="202770" name="Text Box 202769"/>
          <p:cNvSpPr txBox="1"/>
          <p:nvPr/>
        </p:nvSpPr>
        <p:spPr>
          <a:xfrm>
            <a:off x="1143000" y="3478213"/>
            <a:ext cx="7208838" cy="396875"/>
          </a:xfrm>
          <a:prstGeom prst="rect">
            <a:avLst/>
          </a:prstGeom>
          <a:noFill/>
          <a:ln w="9525">
            <a:noFill/>
          </a:ln>
        </p:spPr>
        <p:txBody>
          <a:bodyPr wrap="none" anchor="t" anchorCtr="0">
            <a:spAutoFit/>
          </a:bodyPr>
          <a:p>
            <a:pPr eaLnBrk="0" hangingPunct="0"/>
            <a:r>
              <a:rPr sz="2000">
                <a:latin typeface="Times New Roman" panose="02020603050405020304" pitchFamily="18" charset="0"/>
              </a:rPr>
              <a:t>Product Development                      2                   3              Medium</a:t>
            </a:r>
            <a:endParaRPr sz="2000">
              <a:latin typeface="Times New Roman" panose="02020603050405020304" pitchFamily="18" charset="0"/>
            </a:endParaRPr>
          </a:p>
        </p:txBody>
      </p:sp>
      <p:sp>
        <p:nvSpPr>
          <p:cNvPr id="202771" name="Text Box 202770"/>
          <p:cNvSpPr txBox="1"/>
          <p:nvPr/>
        </p:nvSpPr>
        <p:spPr>
          <a:xfrm>
            <a:off x="1050925" y="4087813"/>
            <a:ext cx="6905625" cy="396875"/>
          </a:xfrm>
          <a:prstGeom prst="rect">
            <a:avLst/>
          </a:prstGeom>
          <a:noFill/>
          <a:ln w="9525">
            <a:noFill/>
          </a:ln>
        </p:spPr>
        <p:txBody>
          <a:bodyPr wrap="none" anchor="t" anchorCtr="0">
            <a:spAutoFit/>
          </a:bodyPr>
          <a:p>
            <a:pPr eaLnBrk="0" hangingPunct="0"/>
            <a:r>
              <a:rPr sz="2000">
                <a:latin typeface="Times New Roman" panose="02020603050405020304" pitchFamily="18" charset="0"/>
              </a:rPr>
              <a:t>Administration/HR                           2                   2               Low</a:t>
            </a:r>
            <a:endParaRPr sz="2000">
              <a:latin typeface="Times New Roman" panose="02020603050405020304" pitchFamily="18" charset="0"/>
            </a:endParaRPr>
          </a:p>
        </p:txBody>
      </p:sp>
      <p:sp>
        <p:nvSpPr>
          <p:cNvPr id="202772" name="Text Box 202771"/>
          <p:cNvSpPr txBox="1"/>
          <p:nvPr/>
        </p:nvSpPr>
        <p:spPr>
          <a:xfrm>
            <a:off x="1050925" y="4662488"/>
            <a:ext cx="6913563" cy="396875"/>
          </a:xfrm>
          <a:prstGeom prst="rect">
            <a:avLst/>
          </a:prstGeom>
          <a:noFill/>
          <a:ln w="9525">
            <a:noFill/>
          </a:ln>
        </p:spPr>
        <p:txBody>
          <a:bodyPr wrap="none" anchor="t" anchorCtr="0">
            <a:spAutoFit/>
          </a:bodyPr>
          <a:p>
            <a:pPr eaLnBrk="0" hangingPunct="0"/>
            <a:r>
              <a:rPr sz="2000">
                <a:latin typeface="Times New Roman" panose="02020603050405020304" pitchFamily="18" charset="0"/>
              </a:rPr>
              <a:t>Financial Management                     3                   3               Low</a:t>
            </a:r>
            <a:endParaRPr sz="2000">
              <a:latin typeface="Times New Roman" panose="02020603050405020304" pitchFamily="18" charset="0"/>
            </a:endParaRPr>
          </a:p>
        </p:txBody>
      </p:sp>
      <p:sp>
        <p:nvSpPr>
          <p:cNvPr id="202773" name="Text Box 202772"/>
          <p:cNvSpPr txBox="1"/>
          <p:nvPr/>
        </p:nvSpPr>
        <p:spPr>
          <a:xfrm>
            <a:off x="4876800" y="2895600"/>
            <a:ext cx="3132138" cy="396875"/>
          </a:xfrm>
          <a:prstGeom prst="rect">
            <a:avLst/>
          </a:prstGeom>
          <a:noFill/>
          <a:ln w="9525">
            <a:noFill/>
          </a:ln>
        </p:spPr>
        <p:txBody>
          <a:bodyPr wrap="none" anchor="t" anchorCtr="0">
            <a:spAutoFit/>
          </a:bodyPr>
          <a:p>
            <a:pPr eaLnBrk="0" hangingPunct="0"/>
            <a:r>
              <a:rPr sz="2000">
                <a:latin typeface="Times New Roman" panose="02020603050405020304" pitchFamily="18" charset="0"/>
              </a:rPr>
              <a:t>2                   4               High</a:t>
            </a:r>
            <a:endParaRPr sz="2000">
              <a:latin typeface="Times New Roman" panose="02020603050405020304" pitchFamily="18" charset="0"/>
            </a:endParaRPr>
          </a:p>
        </p:txBody>
      </p:sp>
      <p:sp>
        <p:nvSpPr>
          <p:cNvPr id="202774" name="Text Box 202773"/>
          <p:cNvSpPr txBox="1"/>
          <p:nvPr/>
        </p:nvSpPr>
        <p:spPr>
          <a:xfrm>
            <a:off x="1066800" y="5334000"/>
            <a:ext cx="7250113" cy="396875"/>
          </a:xfrm>
          <a:prstGeom prst="rect">
            <a:avLst/>
          </a:prstGeom>
          <a:noFill/>
          <a:ln w="9525">
            <a:noFill/>
          </a:ln>
        </p:spPr>
        <p:txBody>
          <a:bodyPr wrap="none" anchor="t" anchorCtr="0">
            <a:spAutoFit/>
          </a:bodyPr>
          <a:p>
            <a:pPr eaLnBrk="0" hangingPunct="0"/>
            <a:r>
              <a:rPr sz="2000">
                <a:latin typeface="Times New Roman" panose="02020603050405020304" pitchFamily="18" charset="0"/>
              </a:rPr>
              <a:t>Support Processes &amp; Tools              2                   3              Medium</a:t>
            </a:r>
            <a:endParaRPr sz="2000">
              <a:latin typeface="Times New Roman" panose="02020603050405020304"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Date Placeholder 1"/>
          <p:cNvSpPr/>
          <p:nvPr>
            <p:ph type="dt" sz="half" idx="10"/>
          </p:nvPr>
        </p:nvSpPr>
        <p:spPr/>
        <p:txBody>
          <a:bodyPr/>
          <a:p>
            <a:pPr lvl="0"/>
            <a:r>
              <a:rPr lang="en-US">
                <a:latin typeface="Arial Narrow" panose="020B0606020202030204" pitchFamily="34" charset="0"/>
              </a:rPr>
              <a:t>Align-IT, LLC 2001-2003</a:t>
            </a:r>
            <a:endParaRPr lang="en-US">
              <a:latin typeface="Arial Narrow" panose="020B0606020202030204" pitchFamily="34" charset="0"/>
            </a:endParaRPr>
          </a:p>
        </p:txBody>
      </p:sp>
      <p:sp>
        <p:nvSpPr>
          <p:cNvPr id="3" name="Footer Placeholder 2"/>
          <p:cNvSpPr/>
          <p:nvPr>
            <p:ph type="ftr" sz="quarter" idx="11"/>
          </p:nvPr>
        </p:nvSpPr>
        <p:spPr/>
        <p:txBody>
          <a:bodyPr/>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163842" name="Title 163841"/>
          <p:cNvSpPr>
            <a:spLocks noGrp="1"/>
          </p:cNvSpPr>
          <p:nvPr>
            <p:ph type="title"/>
          </p:nvPr>
        </p:nvSpPr>
        <p:spPr/>
        <p:txBody>
          <a:bodyPr anchor="ctr" anchorCtr="0"/>
          <a:p>
            <a:r>
              <a:rPr>
                <a:solidFill>
                  <a:srgbClr val="11053B"/>
                </a:solidFill>
              </a:rPr>
              <a:t>Process Importance</a:t>
            </a:r>
            <a:endParaRPr>
              <a:solidFill>
                <a:srgbClr val="11053B"/>
              </a:solidFill>
            </a:endParaRPr>
          </a:p>
        </p:txBody>
      </p:sp>
      <p:grpSp>
        <p:nvGrpSpPr>
          <p:cNvPr id="163843" name="Group 163842"/>
          <p:cNvGrpSpPr/>
          <p:nvPr/>
        </p:nvGrpSpPr>
        <p:grpSpPr>
          <a:xfrm>
            <a:off x="381000" y="1447800"/>
            <a:ext cx="8124825" cy="4968875"/>
            <a:chOff x="240" y="912"/>
            <a:chExt cx="5118" cy="3130"/>
          </a:xfrm>
        </p:grpSpPr>
        <p:sp>
          <p:nvSpPr>
            <p:cNvPr id="163844" name="Rectangles 163843"/>
            <p:cNvSpPr/>
            <p:nvPr/>
          </p:nvSpPr>
          <p:spPr>
            <a:xfrm>
              <a:off x="240" y="2400"/>
              <a:ext cx="5088" cy="1584"/>
            </a:xfrm>
            <a:prstGeom prst="rect">
              <a:avLst/>
            </a:prstGeom>
            <a:noFill/>
            <a:ln w="9525" cap="flat" cmpd="sng">
              <a:solidFill>
                <a:schemeClr val="tx1"/>
              </a:solidFill>
              <a:prstDash val="solid"/>
              <a:miter/>
              <a:headEnd type="none" w="med" len="med"/>
              <a:tailEnd type="none" w="med" len="med"/>
            </a:ln>
          </p:spPr>
          <p:txBody>
            <a:bodyPr/>
            <a:p>
              <a:endParaRPr lang="en-US"/>
            </a:p>
          </p:txBody>
        </p:sp>
        <p:sp>
          <p:nvSpPr>
            <p:cNvPr id="163845" name="Rectangles 163844"/>
            <p:cNvSpPr/>
            <p:nvPr/>
          </p:nvSpPr>
          <p:spPr>
            <a:xfrm rot="-10800000" flipH="1" flipV="1">
              <a:off x="2976" y="1344"/>
              <a:ext cx="336" cy="1056"/>
            </a:xfrm>
            <a:prstGeom prst="rect">
              <a:avLst/>
            </a:prstGeom>
            <a:solidFill>
              <a:schemeClr val="accent2"/>
            </a:solidFill>
            <a:ln w="9525" cap="flat" cmpd="sng">
              <a:solidFill>
                <a:schemeClr val="tx1"/>
              </a:solidFill>
              <a:prstDash val="solid"/>
              <a:miter/>
              <a:headEnd type="none" w="med" len="med"/>
              <a:tailEnd type="none" w="med" len="med"/>
            </a:ln>
          </p:spPr>
          <p:txBody>
            <a:bodyPr rot="10800000" vert="eaVert" wrap="none" anchor="ctr" anchorCtr="0"/>
            <a:p>
              <a:pPr algn="ctr" eaLnBrk="0" hangingPunct="0"/>
              <a:r>
                <a:rPr sz="1100">
                  <a:latin typeface="Times New Roman" panose="02020603050405020304" pitchFamily="18" charset="0"/>
                </a:rPr>
                <a:t>1) Grow revenues faster </a:t>
              </a:r>
              <a:endParaRPr sz="1100">
                <a:latin typeface="Times New Roman" panose="02020603050405020304" pitchFamily="18" charset="0"/>
              </a:endParaRPr>
            </a:p>
            <a:p>
              <a:pPr algn="ctr" eaLnBrk="0" hangingPunct="0"/>
              <a:r>
                <a:rPr sz="1100" err="1">
                  <a:latin typeface="Times New Roman" panose="02020603050405020304" pitchFamily="18" charset="0"/>
                </a:rPr>
                <a:t>thanmarket</a:t>
              </a:r>
              <a:r>
                <a:rPr sz="1100">
                  <a:latin typeface="Times New Roman" panose="02020603050405020304" pitchFamily="18" charset="0"/>
                </a:rPr>
                <a:t> rates </a:t>
              </a:r>
              <a:endParaRPr sz="1100">
                <a:latin typeface="Times New Roman" panose="02020603050405020304" pitchFamily="18" charset="0"/>
              </a:endParaRPr>
            </a:p>
            <a:p>
              <a:pPr algn="ctr" eaLnBrk="0" hangingPunct="0"/>
              <a:r>
                <a:rPr sz="1100">
                  <a:latin typeface="Times New Roman" panose="02020603050405020304" pitchFamily="18" charset="0"/>
                </a:rPr>
                <a:t>profitability</a:t>
              </a:r>
              <a:endParaRPr sz="1100">
                <a:latin typeface="Times New Roman" panose="02020603050405020304" pitchFamily="18" charset="0"/>
              </a:endParaRPr>
            </a:p>
          </p:txBody>
        </p:sp>
        <p:sp>
          <p:nvSpPr>
            <p:cNvPr id="163846" name="Rectangles 163845"/>
            <p:cNvSpPr/>
            <p:nvPr/>
          </p:nvSpPr>
          <p:spPr>
            <a:xfrm rot="-10800000">
              <a:off x="3648" y="1344"/>
              <a:ext cx="336" cy="1056"/>
            </a:xfrm>
            <a:prstGeom prst="rect">
              <a:avLst/>
            </a:prstGeom>
            <a:solidFill>
              <a:schemeClr val="accent2"/>
            </a:solidFill>
            <a:ln w="9525" cap="flat" cmpd="sng">
              <a:solidFill>
                <a:schemeClr val="tx1"/>
              </a:solidFill>
              <a:prstDash val="solid"/>
              <a:miter/>
              <a:headEnd type="none" w="med" len="med"/>
              <a:tailEnd type="none" w="med" len="med"/>
            </a:ln>
          </p:spPr>
          <p:txBody>
            <a:bodyPr rot="0" vert="eaVert" wrap="none" anchor="ctr" anchorCtr="0"/>
            <a:p>
              <a:pPr algn="ctr" eaLnBrk="0" hangingPunct="0"/>
              <a:r>
                <a:rPr sz="1200">
                  <a:latin typeface="Times New Roman" panose="02020603050405020304" pitchFamily="18" charset="0"/>
                </a:rPr>
                <a:t>3) Best in class</a:t>
              </a:r>
              <a:endParaRPr sz="1200">
                <a:latin typeface="Times New Roman" panose="02020603050405020304" pitchFamily="18" charset="0"/>
              </a:endParaRPr>
            </a:p>
            <a:p>
              <a:pPr algn="ctr" eaLnBrk="0" hangingPunct="0"/>
              <a:r>
                <a:rPr sz="1200">
                  <a:latin typeface="Times New Roman" panose="02020603050405020304" pitchFamily="18" charset="0"/>
                </a:rPr>
                <a:t>Relationship Mgmt</a:t>
              </a:r>
              <a:endParaRPr sz="1200">
                <a:latin typeface="Times New Roman" panose="02020603050405020304" pitchFamily="18" charset="0"/>
              </a:endParaRPr>
            </a:p>
          </p:txBody>
        </p:sp>
        <p:sp>
          <p:nvSpPr>
            <p:cNvPr id="163847" name="Rectangles 163846"/>
            <p:cNvSpPr/>
            <p:nvPr/>
          </p:nvSpPr>
          <p:spPr>
            <a:xfrm>
              <a:off x="3984" y="1344"/>
              <a:ext cx="336" cy="1056"/>
            </a:xfrm>
            <a:prstGeom prst="rect">
              <a:avLst/>
            </a:prstGeom>
            <a:solidFill>
              <a:schemeClr val="accent2"/>
            </a:solidFill>
            <a:ln w="9525" cap="flat" cmpd="sng">
              <a:solidFill>
                <a:schemeClr val="tx1"/>
              </a:solidFill>
              <a:prstDash val="solid"/>
              <a:miter/>
              <a:headEnd type="none" w="med" len="med"/>
              <a:tailEnd type="none" w="med" len="med"/>
            </a:ln>
          </p:spPr>
          <p:txBody>
            <a:bodyPr rot="10800000" vert="eaVert" wrap="none" anchor="ctr" anchorCtr="0"/>
            <a:p>
              <a:pPr algn="ctr" eaLnBrk="0" hangingPunct="0"/>
              <a:endParaRPr sz="1200">
                <a:latin typeface="Times New Roman" panose="02020603050405020304" pitchFamily="18" charset="0"/>
              </a:endParaRPr>
            </a:p>
            <a:p>
              <a:pPr algn="ctr" eaLnBrk="0" hangingPunct="0"/>
              <a:r>
                <a:rPr sz="1200">
                  <a:latin typeface="Times New Roman" panose="02020603050405020304" pitchFamily="18" charset="0"/>
                </a:rPr>
                <a:t>4) Improve quality of</a:t>
              </a:r>
              <a:endParaRPr sz="1200">
                <a:latin typeface="Times New Roman" panose="02020603050405020304" pitchFamily="18" charset="0"/>
              </a:endParaRPr>
            </a:p>
            <a:p>
              <a:pPr algn="ctr" eaLnBrk="0" hangingPunct="0"/>
              <a:r>
                <a:rPr sz="1200">
                  <a:latin typeface="Times New Roman" panose="02020603050405020304" pitchFamily="18" charset="0"/>
                </a:rPr>
                <a:t>products and processes </a:t>
              </a:r>
              <a:endParaRPr sz="1200">
                <a:latin typeface="Times New Roman" panose="02020603050405020304" pitchFamily="18" charset="0"/>
              </a:endParaRPr>
            </a:p>
            <a:p>
              <a:pPr algn="ctr" eaLnBrk="0" hangingPunct="0"/>
              <a:endParaRPr sz="1200">
                <a:latin typeface="Times New Roman" panose="02020603050405020304" pitchFamily="18" charset="0"/>
              </a:endParaRPr>
            </a:p>
          </p:txBody>
        </p:sp>
        <p:sp>
          <p:nvSpPr>
            <p:cNvPr id="163848" name="Rectangles 163847"/>
            <p:cNvSpPr/>
            <p:nvPr/>
          </p:nvSpPr>
          <p:spPr>
            <a:xfrm rot="-10800000">
              <a:off x="4656" y="1344"/>
              <a:ext cx="336" cy="1056"/>
            </a:xfrm>
            <a:prstGeom prst="rect">
              <a:avLst/>
            </a:prstGeom>
            <a:solidFill>
              <a:schemeClr val="accent2"/>
            </a:solidFill>
            <a:ln w="9525" cap="flat" cmpd="sng">
              <a:solidFill>
                <a:schemeClr val="tx1"/>
              </a:solidFill>
              <a:prstDash val="solid"/>
              <a:miter/>
              <a:headEnd type="none" w="med" len="med"/>
              <a:tailEnd type="none" w="med" len="med"/>
            </a:ln>
          </p:spPr>
          <p:txBody>
            <a:bodyPr rot="0" vert="eaVert" wrap="none" anchor="ctr" anchorCtr="0"/>
            <a:p>
              <a:pPr algn="ctr" eaLnBrk="0" hangingPunct="0"/>
              <a:r>
                <a:rPr sz="1200">
                  <a:latin typeface="Times New Roman" panose="02020603050405020304" pitchFamily="18" charset="0"/>
                </a:rPr>
                <a:t>6) Attract/maintain</a:t>
              </a:r>
              <a:endParaRPr sz="1200">
                <a:latin typeface="Times New Roman" panose="02020603050405020304" pitchFamily="18" charset="0"/>
              </a:endParaRPr>
            </a:p>
            <a:p>
              <a:pPr algn="ctr" eaLnBrk="0" hangingPunct="0"/>
              <a:r>
                <a:rPr sz="1200">
                  <a:latin typeface="Times New Roman" panose="02020603050405020304" pitchFamily="18" charset="0"/>
                </a:rPr>
                <a:t>skilled workforce</a:t>
              </a:r>
              <a:endParaRPr sz="1200">
                <a:latin typeface="Times New Roman" panose="02020603050405020304" pitchFamily="18" charset="0"/>
              </a:endParaRPr>
            </a:p>
          </p:txBody>
        </p:sp>
        <p:sp>
          <p:nvSpPr>
            <p:cNvPr id="163849" name="Rectangles 163848"/>
            <p:cNvSpPr/>
            <p:nvPr/>
          </p:nvSpPr>
          <p:spPr>
            <a:xfrm rot="-10800000">
              <a:off x="3312" y="1344"/>
              <a:ext cx="336" cy="1056"/>
            </a:xfrm>
            <a:prstGeom prst="rect">
              <a:avLst/>
            </a:prstGeom>
            <a:solidFill>
              <a:schemeClr val="accent2"/>
            </a:solidFill>
            <a:ln w="9525" cap="flat" cmpd="sng">
              <a:solidFill>
                <a:schemeClr val="tx1"/>
              </a:solidFill>
              <a:prstDash val="solid"/>
              <a:miter/>
              <a:headEnd type="none" w="med" len="med"/>
              <a:tailEnd type="none" w="med" len="med"/>
            </a:ln>
          </p:spPr>
          <p:txBody>
            <a:bodyPr rot="0" vert="eaVert" wrap="none" anchor="ctr" anchorCtr="0"/>
            <a:p>
              <a:pPr algn="ctr" eaLnBrk="0" hangingPunct="0"/>
              <a:r>
                <a:rPr sz="1100">
                  <a:latin typeface="Times New Roman" panose="02020603050405020304" pitchFamily="18" charset="0"/>
                </a:rPr>
                <a:t>2) Maximize effectiveness</a:t>
              </a:r>
              <a:endParaRPr sz="1100">
                <a:latin typeface="Times New Roman" panose="02020603050405020304" pitchFamily="18" charset="0"/>
              </a:endParaRPr>
            </a:p>
            <a:p>
              <a:pPr algn="ctr" eaLnBrk="0" hangingPunct="0"/>
              <a:r>
                <a:rPr sz="1100">
                  <a:latin typeface="Times New Roman" panose="02020603050405020304" pitchFamily="18" charset="0"/>
                </a:rPr>
                <a:t>of supply chain</a:t>
              </a:r>
              <a:endParaRPr sz="1100">
                <a:latin typeface="Times New Roman" panose="02020603050405020304" pitchFamily="18" charset="0"/>
              </a:endParaRPr>
            </a:p>
          </p:txBody>
        </p:sp>
        <p:sp>
          <p:nvSpPr>
            <p:cNvPr id="163850" name="Straight Connector 163849"/>
            <p:cNvSpPr/>
            <p:nvPr/>
          </p:nvSpPr>
          <p:spPr>
            <a:xfrm>
              <a:off x="240" y="2640"/>
              <a:ext cx="4752" cy="0"/>
            </a:xfrm>
            <a:prstGeom prst="line">
              <a:avLst/>
            </a:prstGeom>
            <a:ln w="9525" cap="flat" cmpd="sng">
              <a:solidFill>
                <a:schemeClr val="tx1"/>
              </a:solidFill>
              <a:prstDash val="solid"/>
              <a:headEnd type="none" w="med" len="med"/>
              <a:tailEnd type="none" w="med" len="med"/>
            </a:ln>
          </p:spPr>
        </p:sp>
        <p:sp>
          <p:nvSpPr>
            <p:cNvPr id="163851" name="Straight Connector 163850"/>
            <p:cNvSpPr/>
            <p:nvPr/>
          </p:nvSpPr>
          <p:spPr>
            <a:xfrm>
              <a:off x="240" y="2928"/>
              <a:ext cx="4752" cy="0"/>
            </a:xfrm>
            <a:prstGeom prst="line">
              <a:avLst/>
            </a:prstGeom>
            <a:ln w="9525" cap="flat" cmpd="sng">
              <a:solidFill>
                <a:schemeClr val="tx1"/>
              </a:solidFill>
              <a:prstDash val="solid"/>
              <a:headEnd type="none" w="med" len="med"/>
              <a:tailEnd type="none" w="med" len="med"/>
            </a:ln>
          </p:spPr>
        </p:sp>
        <p:sp>
          <p:nvSpPr>
            <p:cNvPr id="163852" name="Straight Connector 163851"/>
            <p:cNvSpPr/>
            <p:nvPr/>
          </p:nvSpPr>
          <p:spPr>
            <a:xfrm>
              <a:off x="240" y="3216"/>
              <a:ext cx="4752" cy="0"/>
            </a:xfrm>
            <a:prstGeom prst="line">
              <a:avLst/>
            </a:prstGeom>
            <a:ln w="9525" cap="flat" cmpd="sng">
              <a:solidFill>
                <a:schemeClr val="tx1"/>
              </a:solidFill>
              <a:prstDash val="solid"/>
              <a:headEnd type="none" w="med" len="med"/>
              <a:tailEnd type="none" w="med" len="med"/>
            </a:ln>
          </p:spPr>
        </p:sp>
        <p:sp>
          <p:nvSpPr>
            <p:cNvPr id="163853" name="Straight Connector 163852"/>
            <p:cNvSpPr/>
            <p:nvPr/>
          </p:nvSpPr>
          <p:spPr>
            <a:xfrm>
              <a:off x="240" y="3504"/>
              <a:ext cx="4752" cy="0"/>
            </a:xfrm>
            <a:prstGeom prst="line">
              <a:avLst/>
            </a:prstGeom>
            <a:ln w="9525" cap="flat" cmpd="sng">
              <a:solidFill>
                <a:schemeClr val="tx1"/>
              </a:solidFill>
              <a:prstDash val="solid"/>
              <a:headEnd type="none" w="med" len="med"/>
              <a:tailEnd type="none" w="med" len="med"/>
            </a:ln>
          </p:spPr>
        </p:sp>
        <p:sp>
          <p:nvSpPr>
            <p:cNvPr id="163854" name="Flowchart: Alternate Process 163853"/>
            <p:cNvSpPr/>
            <p:nvPr/>
          </p:nvSpPr>
          <p:spPr>
            <a:xfrm>
              <a:off x="3024" y="912"/>
              <a:ext cx="2256" cy="432"/>
            </a:xfrm>
            <a:prstGeom prst="flowChartAlternateProcess">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Business Objectives</a:t>
              </a:r>
              <a:endParaRPr>
                <a:latin typeface="Times New Roman" panose="02020603050405020304" pitchFamily="18" charset="0"/>
              </a:endParaRPr>
            </a:p>
          </p:txBody>
        </p:sp>
        <p:sp>
          <p:nvSpPr>
            <p:cNvPr id="163855" name="Flowchart: Alternate Process 163854"/>
            <p:cNvSpPr/>
            <p:nvPr/>
          </p:nvSpPr>
          <p:spPr>
            <a:xfrm>
              <a:off x="240" y="2064"/>
              <a:ext cx="2688" cy="336"/>
            </a:xfrm>
            <a:prstGeom prst="flowChartAlternateProcess">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eaLnBrk="0" hangingPunct="0"/>
              <a:r>
                <a:rPr err="1">
                  <a:latin typeface="Times New Roman" panose="02020603050405020304" pitchFamily="18" charset="0"/>
                </a:rPr>
                <a:t>Xyz’s</a:t>
              </a:r>
              <a:r>
                <a:rPr>
                  <a:latin typeface="Times New Roman" panose="02020603050405020304" pitchFamily="18" charset="0"/>
                </a:rPr>
                <a:t> Major Processes</a:t>
              </a:r>
              <a:endParaRPr>
                <a:latin typeface="Times New Roman" panose="02020603050405020304" pitchFamily="18" charset="0"/>
              </a:endParaRPr>
            </a:p>
          </p:txBody>
        </p:sp>
        <p:sp>
          <p:nvSpPr>
            <p:cNvPr id="163856" name="Rectangles 163855"/>
            <p:cNvSpPr/>
            <p:nvPr/>
          </p:nvSpPr>
          <p:spPr>
            <a:xfrm rot="-10800000">
              <a:off x="4320" y="1344"/>
              <a:ext cx="336" cy="1056"/>
            </a:xfrm>
            <a:prstGeom prst="rect">
              <a:avLst/>
            </a:prstGeom>
            <a:solidFill>
              <a:schemeClr val="accent2"/>
            </a:solidFill>
            <a:ln w="9525" cap="flat" cmpd="sng">
              <a:solidFill>
                <a:schemeClr val="tx1"/>
              </a:solidFill>
              <a:prstDash val="solid"/>
              <a:miter/>
              <a:headEnd type="none" w="med" len="med"/>
              <a:tailEnd type="none" w="med" len="med"/>
            </a:ln>
          </p:spPr>
          <p:txBody>
            <a:bodyPr rot="0" vert="eaVert" wrap="none" anchor="ctr" anchorCtr="0"/>
            <a:p>
              <a:pPr algn="ctr" eaLnBrk="0" hangingPunct="0"/>
              <a:r>
                <a:rPr sz="1200">
                  <a:latin typeface="Times New Roman" panose="02020603050405020304" pitchFamily="18" charset="0"/>
                </a:rPr>
                <a:t>5) Competitive new</a:t>
              </a:r>
              <a:endParaRPr sz="1200">
                <a:latin typeface="Times New Roman" panose="02020603050405020304" pitchFamily="18" charset="0"/>
              </a:endParaRPr>
            </a:p>
            <a:p>
              <a:pPr algn="ctr" eaLnBrk="0" hangingPunct="0"/>
              <a:r>
                <a:rPr sz="1200">
                  <a:latin typeface="Times New Roman" panose="02020603050405020304" pitchFamily="18" charset="0"/>
                </a:rPr>
                <a:t>product cycle time </a:t>
              </a:r>
              <a:endParaRPr sz="1200">
                <a:latin typeface="Times New Roman" panose="02020603050405020304" pitchFamily="18" charset="0"/>
              </a:endParaRPr>
            </a:p>
          </p:txBody>
        </p:sp>
        <p:sp>
          <p:nvSpPr>
            <p:cNvPr id="163857" name="Flowchart: Alternate Process 163856"/>
            <p:cNvSpPr/>
            <p:nvPr/>
          </p:nvSpPr>
          <p:spPr>
            <a:xfrm>
              <a:off x="326" y="1104"/>
              <a:ext cx="1774" cy="816"/>
            </a:xfrm>
            <a:prstGeom prst="flowChartAlternateProcess">
              <a:avLst/>
            </a:prstGeom>
            <a:solidFill>
              <a:schemeClr val="bg1"/>
            </a:solidFill>
            <a:ln w="9525" cap="flat" cmpd="sng">
              <a:solidFill>
                <a:schemeClr val="tx1"/>
              </a:solidFill>
              <a:prstDash val="solid"/>
              <a:miter/>
              <a:headEnd type="none" w="med" len="med"/>
              <a:tailEnd type="none" w="med" len="med"/>
            </a:ln>
            <a:effectLst>
              <a:outerShdw dist="107763" dir="2699999" algn="ctr" rotWithShape="0">
                <a:schemeClr val="bg2"/>
              </a:outerShdw>
            </a:effectLst>
          </p:spPr>
          <p:txBody>
            <a:bodyPr wrap="none" anchor="ctr" anchorCtr="0"/>
            <a:p>
              <a:pPr algn="ctr" eaLnBrk="0" hangingPunct="0"/>
              <a:endParaRPr b="0">
                <a:latin typeface="Times New Roman" panose="02020603050405020304" pitchFamily="18" charset="0"/>
              </a:endParaRPr>
            </a:p>
          </p:txBody>
        </p:sp>
        <p:sp>
          <p:nvSpPr>
            <p:cNvPr id="163858" name="Text Box 163857"/>
            <p:cNvSpPr txBox="1"/>
            <p:nvPr/>
          </p:nvSpPr>
          <p:spPr>
            <a:xfrm>
              <a:off x="326" y="1191"/>
              <a:ext cx="521" cy="212"/>
            </a:xfrm>
            <a:prstGeom prst="rect">
              <a:avLst/>
            </a:prstGeom>
            <a:noFill/>
            <a:ln w="9525">
              <a:noFill/>
            </a:ln>
          </p:spPr>
          <p:txBody>
            <a:bodyPr wrap="none" anchor="t" anchorCtr="0">
              <a:spAutoFit/>
            </a:bodyPr>
            <a:p>
              <a:pPr eaLnBrk="0" hangingPunct="0"/>
              <a:r>
                <a:rPr sz="1600">
                  <a:latin typeface="Times New Roman" panose="02020603050405020304" pitchFamily="18" charset="0"/>
                </a:rPr>
                <a:t>Legend</a:t>
              </a:r>
              <a:endParaRPr sz="1600">
                <a:latin typeface="Times New Roman" panose="02020603050405020304" pitchFamily="18" charset="0"/>
              </a:endParaRPr>
            </a:p>
          </p:txBody>
        </p:sp>
        <p:sp>
          <p:nvSpPr>
            <p:cNvPr id="163859" name="Rectangles 163858"/>
            <p:cNvSpPr/>
            <p:nvPr/>
          </p:nvSpPr>
          <p:spPr>
            <a:xfrm>
              <a:off x="326" y="1399"/>
              <a:ext cx="250" cy="137"/>
            </a:xfrm>
            <a:prstGeom prst="rect">
              <a:avLst/>
            </a:prstGeom>
            <a:solidFill>
              <a:srgbClr val="009900"/>
            </a:solidFill>
            <a:ln w="9525" cap="flat" cmpd="sng">
              <a:solidFill>
                <a:schemeClr val="tx1"/>
              </a:solidFill>
              <a:prstDash val="solid"/>
              <a:miter/>
              <a:headEnd type="none" w="med" len="med"/>
              <a:tailEnd type="none" w="med" len="med"/>
            </a:ln>
          </p:spPr>
          <p:txBody>
            <a:bodyPr wrap="none" anchor="ctr" anchorCtr="0"/>
            <a:p>
              <a:pPr algn="ctr" eaLnBrk="0" hangingPunct="0"/>
              <a:r>
                <a:rPr sz="1400" b="0">
                  <a:latin typeface="Times New Roman" panose="02020603050405020304" pitchFamily="18" charset="0"/>
                </a:rPr>
                <a:t>H</a:t>
              </a:r>
              <a:endParaRPr sz="1400" b="0">
                <a:latin typeface="Times New Roman" panose="02020603050405020304" pitchFamily="18" charset="0"/>
              </a:endParaRPr>
            </a:p>
          </p:txBody>
        </p:sp>
        <p:sp>
          <p:nvSpPr>
            <p:cNvPr id="163860" name="Rectangles 163859"/>
            <p:cNvSpPr/>
            <p:nvPr/>
          </p:nvSpPr>
          <p:spPr>
            <a:xfrm>
              <a:off x="326" y="1536"/>
              <a:ext cx="250" cy="137"/>
            </a:xfrm>
            <a:prstGeom prst="rect">
              <a:avLst/>
            </a:prstGeom>
            <a:solidFill>
              <a:srgbClr val="FFFF66"/>
            </a:solidFill>
            <a:ln w="9525" cap="flat" cmpd="sng">
              <a:solidFill>
                <a:schemeClr val="tx1"/>
              </a:solidFill>
              <a:prstDash val="solid"/>
              <a:miter/>
              <a:headEnd type="none" w="med" len="med"/>
              <a:tailEnd type="none" w="med" len="med"/>
            </a:ln>
          </p:spPr>
          <p:txBody>
            <a:bodyPr wrap="none" anchor="ctr" anchorCtr="0"/>
            <a:p>
              <a:pPr algn="ctr" eaLnBrk="0" hangingPunct="0"/>
              <a:r>
                <a:rPr sz="1400" b="0">
                  <a:latin typeface="Times New Roman" panose="02020603050405020304" pitchFamily="18" charset="0"/>
                </a:rPr>
                <a:t>M</a:t>
              </a:r>
              <a:endParaRPr sz="1400" b="0">
                <a:latin typeface="Times New Roman" panose="02020603050405020304" pitchFamily="18" charset="0"/>
              </a:endParaRPr>
            </a:p>
          </p:txBody>
        </p:sp>
        <p:sp>
          <p:nvSpPr>
            <p:cNvPr id="163861" name="Rectangles 163860"/>
            <p:cNvSpPr/>
            <p:nvPr/>
          </p:nvSpPr>
          <p:spPr>
            <a:xfrm>
              <a:off x="326" y="1673"/>
              <a:ext cx="250" cy="137"/>
            </a:xfrm>
            <a:prstGeom prst="rect">
              <a:avLst/>
            </a:prstGeom>
            <a:solidFill>
              <a:srgbClr val="FF3300"/>
            </a:solidFill>
            <a:ln w="9525" cap="flat" cmpd="sng">
              <a:solidFill>
                <a:schemeClr val="tx1"/>
              </a:solidFill>
              <a:prstDash val="solid"/>
              <a:miter/>
              <a:headEnd type="none" w="med" len="med"/>
              <a:tailEnd type="none" w="med" len="med"/>
            </a:ln>
          </p:spPr>
          <p:txBody>
            <a:bodyPr wrap="none" anchor="ctr" anchorCtr="0"/>
            <a:p>
              <a:pPr algn="ctr" eaLnBrk="0" hangingPunct="0"/>
              <a:r>
                <a:rPr sz="1400" b="0">
                  <a:solidFill>
                    <a:schemeClr val="bg1"/>
                  </a:solidFill>
                  <a:latin typeface="Times New Roman" panose="02020603050405020304" pitchFamily="18" charset="0"/>
                </a:rPr>
                <a:t>L</a:t>
              </a:r>
              <a:endParaRPr sz="1400" b="0">
                <a:latin typeface="Times New Roman" panose="02020603050405020304" pitchFamily="18" charset="0"/>
              </a:endParaRPr>
            </a:p>
          </p:txBody>
        </p:sp>
        <p:sp>
          <p:nvSpPr>
            <p:cNvPr id="163862" name="Text Box 163861"/>
            <p:cNvSpPr txBox="1"/>
            <p:nvPr/>
          </p:nvSpPr>
          <p:spPr>
            <a:xfrm>
              <a:off x="576" y="1399"/>
              <a:ext cx="1524" cy="460"/>
            </a:xfrm>
            <a:prstGeom prst="rect">
              <a:avLst/>
            </a:prstGeom>
            <a:noFill/>
            <a:ln w="9525">
              <a:noFill/>
            </a:ln>
          </p:spPr>
          <p:txBody>
            <a:bodyPr wrap="none" anchor="t" anchorCtr="0">
              <a:spAutoFit/>
            </a:bodyPr>
            <a:p>
              <a:pPr eaLnBrk="0" hangingPunct="0"/>
              <a:r>
                <a:rPr sz="1400" b="0">
                  <a:latin typeface="Times New Roman" panose="02020603050405020304" pitchFamily="18" charset="0"/>
                </a:rPr>
                <a:t>High investment impact = 9</a:t>
              </a:r>
              <a:endParaRPr sz="1400" b="0">
                <a:latin typeface="Times New Roman" panose="02020603050405020304" pitchFamily="18" charset="0"/>
              </a:endParaRPr>
            </a:p>
            <a:p>
              <a:pPr eaLnBrk="0" hangingPunct="0"/>
              <a:r>
                <a:rPr sz="1400" b="0">
                  <a:latin typeface="Times New Roman" panose="02020603050405020304" pitchFamily="18" charset="0"/>
                </a:rPr>
                <a:t>Medium investment impact = 5</a:t>
              </a:r>
              <a:endParaRPr sz="1400" b="0">
                <a:latin typeface="Times New Roman" panose="02020603050405020304" pitchFamily="18" charset="0"/>
              </a:endParaRPr>
            </a:p>
            <a:p>
              <a:pPr eaLnBrk="0" hangingPunct="0"/>
              <a:r>
                <a:rPr sz="1400" b="0">
                  <a:latin typeface="Times New Roman" panose="02020603050405020304" pitchFamily="18" charset="0"/>
                </a:rPr>
                <a:t>Low investment impact = 1</a:t>
              </a:r>
              <a:endParaRPr sz="1400" b="0">
                <a:latin typeface="Times New Roman" panose="02020603050405020304" pitchFamily="18" charset="0"/>
              </a:endParaRPr>
            </a:p>
          </p:txBody>
        </p:sp>
        <p:sp>
          <p:nvSpPr>
            <p:cNvPr id="163863" name="Straight Connector 163862"/>
            <p:cNvSpPr/>
            <p:nvPr/>
          </p:nvSpPr>
          <p:spPr>
            <a:xfrm>
              <a:off x="240" y="3744"/>
              <a:ext cx="4752" cy="0"/>
            </a:xfrm>
            <a:prstGeom prst="line">
              <a:avLst/>
            </a:prstGeom>
            <a:ln w="9525" cap="flat" cmpd="sng">
              <a:solidFill>
                <a:schemeClr val="tx1"/>
              </a:solidFill>
              <a:prstDash val="solid"/>
              <a:headEnd type="none" w="med" len="med"/>
              <a:tailEnd type="none" w="med" len="med"/>
            </a:ln>
          </p:spPr>
        </p:sp>
        <p:sp>
          <p:nvSpPr>
            <p:cNvPr id="163864" name="Straight Connector 163863"/>
            <p:cNvSpPr/>
            <p:nvPr/>
          </p:nvSpPr>
          <p:spPr>
            <a:xfrm>
              <a:off x="2976" y="2400"/>
              <a:ext cx="0" cy="1584"/>
            </a:xfrm>
            <a:prstGeom prst="line">
              <a:avLst/>
            </a:prstGeom>
            <a:ln w="9525" cap="flat" cmpd="sng">
              <a:solidFill>
                <a:schemeClr val="tx1"/>
              </a:solidFill>
              <a:prstDash val="solid"/>
              <a:headEnd type="none" w="med" len="med"/>
              <a:tailEnd type="none" w="med" len="med"/>
            </a:ln>
          </p:spPr>
        </p:sp>
        <p:sp>
          <p:nvSpPr>
            <p:cNvPr id="163865" name="Straight Connector 163864"/>
            <p:cNvSpPr/>
            <p:nvPr/>
          </p:nvSpPr>
          <p:spPr>
            <a:xfrm>
              <a:off x="3312" y="2400"/>
              <a:ext cx="0" cy="1584"/>
            </a:xfrm>
            <a:prstGeom prst="line">
              <a:avLst/>
            </a:prstGeom>
            <a:ln w="9525" cap="flat" cmpd="sng">
              <a:solidFill>
                <a:schemeClr val="tx1"/>
              </a:solidFill>
              <a:prstDash val="solid"/>
              <a:headEnd type="none" w="med" len="med"/>
              <a:tailEnd type="none" w="med" len="med"/>
            </a:ln>
          </p:spPr>
        </p:sp>
        <p:sp>
          <p:nvSpPr>
            <p:cNvPr id="163866" name="Straight Connector 163865"/>
            <p:cNvSpPr/>
            <p:nvPr/>
          </p:nvSpPr>
          <p:spPr>
            <a:xfrm>
              <a:off x="3648" y="2400"/>
              <a:ext cx="0" cy="1584"/>
            </a:xfrm>
            <a:prstGeom prst="line">
              <a:avLst/>
            </a:prstGeom>
            <a:ln w="9525" cap="flat" cmpd="sng">
              <a:solidFill>
                <a:schemeClr val="tx1"/>
              </a:solidFill>
              <a:prstDash val="solid"/>
              <a:headEnd type="none" w="med" len="med"/>
              <a:tailEnd type="none" w="med" len="med"/>
            </a:ln>
          </p:spPr>
        </p:sp>
        <p:sp>
          <p:nvSpPr>
            <p:cNvPr id="163867" name="Straight Connector 163866"/>
            <p:cNvSpPr/>
            <p:nvPr/>
          </p:nvSpPr>
          <p:spPr>
            <a:xfrm>
              <a:off x="3984" y="2400"/>
              <a:ext cx="0" cy="1584"/>
            </a:xfrm>
            <a:prstGeom prst="line">
              <a:avLst/>
            </a:prstGeom>
            <a:ln w="9525" cap="flat" cmpd="sng">
              <a:solidFill>
                <a:schemeClr val="tx1"/>
              </a:solidFill>
              <a:prstDash val="solid"/>
              <a:headEnd type="none" w="med" len="med"/>
              <a:tailEnd type="none" w="med" len="med"/>
            </a:ln>
          </p:spPr>
        </p:sp>
        <p:sp>
          <p:nvSpPr>
            <p:cNvPr id="163868" name="Straight Connector 163867"/>
            <p:cNvSpPr/>
            <p:nvPr/>
          </p:nvSpPr>
          <p:spPr>
            <a:xfrm>
              <a:off x="4320" y="2400"/>
              <a:ext cx="0" cy="1584"/>
            </a:xfrm>
            <a:prstGeom prst="line">
              <a:avLst/>
            </a:prstGeom>
            <a:ln w="9525" cap="flat" cmpd="sng">
              <a:solidFill>
                <a:schemeClr val="tx1"/>
              </a:solidFill>
              <a:prstDash val="solid"/>
              <a:headEnd type="none" w="med" len="med"/>
              <a:tailEnd type="none" w="med" len="med"/>
            </a:ln>
          </p:spPr>
        </p:sp>
        <p:sp>
          <p:nvSpPr>
            <p:cNvPr id="163869" name="Straight Connector 163868"/>
            <p:cNvSpPr/>
            <p:nvPr/>
          </p:nvSpPr>
          <p:spPr>
            <a:xfrm>
              <a:off x="4656" y="2400"/>
              <a:ext cx="0" cy="1584"/>
            </a:xfrm>
            <a:prstGeom prst="line">
              <a:avLst/>
            </a:prstGeom>
            <a:ln w="9525" cap="flat" cmpd="sng">
              <a:solidFill>
                <a:schemeClr val="tx1"/>
              </a:solidFill>
              <a:prstDash val="solid"/>
              <a:headEnd type="none" w="med" len="med"/>
              <a:tailEnd type="none" w="med" len="med"/>
            </a:ln>
          </p:spPr>
        </p:sp>
        <p:sp>
          <p:nvSpPr>
            <p:cNvPr id="163870" name="Text Box 163869"/>
            <p:cNvSpPr txBox="1"/>
            <p:nvPr/>
          </p:nvSpPr>
          <p:spPr>
            <a:xfrm>
              <a:off x="285" y="2431"/>
              <a:ext cx="2149" cy="250"/>
            </a:xfrm>
            <a:prstGeom prst="rect">
              <a:avLst/>
            </a:prstGeom>
            <a:noFill/>
            <a:ln w="9525">
              <a:noFill/>
            </a:ln>
          </p:spPr>
          <p:txBody>
            <a:bodyPr wrap="none" anchor="t" anchorCtr="0">
              <a:spAutoFit/>
            </a:bodyPr>
            <a:p>
              <a:pPr eaLnBrk="0" hangingPunct="0"/>
              <a:r>
                <a:rPr sz="2000" b="0">
                  <a:latin typeface="Times New Roman" panose="02020603050405020304" pitchFamily="18" charset="0"/>
                </a:rPr>
                <a:t>Supply Chain - Customer/Reps.</a:t>
              </a:r>
              <a:endParaRPr sz="2000" b="0">
                <a:latin typeface="Times New Roman" panose="02020603050405020304" pitchFamily="18" charset="0"/>
              </a:endParaRPr>
            </a:p>
          </p:txBody>
        </p:sp>
        <p:sp>
          <p:nvSpPr>
            <p:cNvPr id="163871" name="Text Box 163870"/>
            <p:cNvSpPr txBox="1"/>
            <p:nvPr/>
          </p:nvSpPr>
          <p:spPr>
            <a:xfrm>
              <a:off x="288" y="2678"/>
              <a:ext cx="2384" cy="250"/>
            </a:xfrm>
            <a:prstGeom prst="rect">
              <a:avLst/>
            </a:prstGeom>
            <a:noFill/>
            <a:ln w="9525">
              <a:noFill/>
            </a:ln>
          </p:spPr>
          <p:txBody>
            <a:bodyPr wrap="none" anchor="t" anchorCtr="0">
              <a:spAutoFit/>
            </a:bodyPr>
            <a:p>
              <a:pPr eaLnBrk="0" hangingPunct="0"/>
              <a:r>
                <a:rPr sz="2000" b="0">
                  <a:latin typeface="Times New Roman" panose="02020603050405020304" pitchFamily="18" charset="0"/>
                </a:rPr>
                <a:t>Supply Chain - Planning/Execution</a:t>
              </a:r>
              <a:endParaRPr sz="2000" b="0">
                <a:latin typeface="Times New Roman" panose="02020603050405020304" pitchFamily="18" charset="0"/>
              </a:endParaRPr>
            </a:p>
          </p:txBody>
        </p:sp>
        <p:sp>
          <p:nvSpPr>
            <p:cNvPr id="163872" name="Text Box 163871"/>
            <p:cNvSpPr txBox="1"/>
            <p:nvPr/>
          </p:nvSpPr>
          <p:spPr>
            <a:xfrm>
              <a:off x="285" y="2966"/>
              <a:ext cx="2046" cy="250"/>
            </a:xfrm>
            <a:prstGeom prst="rect">
              <a:avLst/>
            </a:prstGeom>
            <a:noFill/>
            <a:ln w="9525">
              <a:noFill/>
            </a:ln>
          </p:spPr>
          <p:txBody>
            <a:bodyPr wrap="none" anchor="t" anchorCtr="0">
              <a:spAutoFit/>
            </a:bodyPr>
            <a:p>
              <a:pPr eaLnBrk="0" hangingPunct="0"/>
              <a:r>
                <a:rPr sz="2000" b="0">
                  <a:latin typeface="Times New Roman" panose="02020603050405020304" pitchFamily="18" charset="0"/>
                </a:rPr>
                <a:t>Product/Process Development</a:t>
              </a:r>
              <a:endParaRPr sz="2000" b="0">
                <a:latin typeface="Times New Roman" panose="02020603050405020304" pitchFamily="18" charset="0"/>
              </a:endParaRPr>
            </a:p>
          </p:txBody>
        </p:sp>
        <p:sp>
          <p:nvSpPr>
            <p:cNvPr id="163873" name="Rectangles 163872"/>
            <p:cNvSpPr/>
            <p:nvPr/>
          </p:nvSpPr>
          <p:spPr>
            <a:xfrm>
              <a:off x="2976" y="2400"/>
              <a:ext cx="336" cy="240"/>
            </a:xfrm>
            <a:prstGeom prst="rect">
              <a:avLst/>
            </a:prstGeom>
            <a:solidFill>
              <a:srgbClr val="009900"/>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H</a:t>
              </a:r>
              <a:endParaRPr>
                <a:latin typeface="Times New Roman" panose="02020603050405020304" pitchFamily="18" charset="0"/>
              </a:endParaRPr>
            </a:p>
          </p:txBody>
        </p:sp>
        <p:sp>
          <p:nvSpPr>
            <p:cNvPr id="163874" name="Rectangles 163873"/>
            <p:cNvSpPr/>
            <p:nvPr/>
          </p:nvSpPr>
          <p:spPr>
            <a:xfrm>
              <a:off x="3648" y="2400"/>
              <a:ext cx="336" cy="240"/>
            </a:xfrm>
            <a:prstGeom prst="rect">
              <a:avLst/>
            </a:prstGeom>
            <a:solidFill>
              <a:srgbClr val="009900"/>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H</a:t>
              </a:r>
              <a:endParaRPr>
                <a:latin typeface="Times New Roman" panose="02020603050405020304" pitchFamily="18" charset="0"/>
              </a:endParaRPr>
            </a:p>
          </p:txBody>
        </p:sp>
        <p:sp>
          <p:nvSpPr>
            <p:cNvPr id="163875" name="Rectangles 163874"/>
            <p:cNvSpPr/>
            <p:nvPr/>
          </p:nvSpPr>
          <p:spPr>
            <a:xfrm>
              <a:off x="3312" y="2400"/>
              <a:ext cx="336" cy="240"/>
            </a:xfrm>
            <a:prstGeom prst="rect">
              <a:avLst/>
            </a:prstGeom>
            <a:solidFill>
              <a:srgbClr val="009900"/>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H</a:t>
              </a:r>
              <a:endParaRPr>
                <a:latin typeface="Times New Roman" panose="02020603050405020304" pitchFamily="18" charset="0"/>
              </a:endParaRPr>
            </a:p>
          </p:txBody>
        </p:sp>
        <p:sp>
          <p:nvSpPr>
            <p:cNvPr id="163876" name="Rectangles 163875"/>
            <p:cNvSpPr/>
            <p:nvPr/>
          </p:nvSpPr>
          <p:spPr>
            <a:xfrm>
              <a:off x="3984" y="2400"/>
              <a:ext cx="336" cy="240"/>
            </a:xfrm>
            <a:prstGeom prst="rect">
              <a:avLst/>
            </a:prstGeom>
            <a:solidFill>
              <a:srgbClr val="FFFF66"/>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M</a:t>
              </a:r>
              <a:endParaRPr>
                <a:latin typeface="Times New Roman" panose="02020603050405020304" pitchFamily="18" charset="0"/>
              </a:endParaRPr>
            </a:p>
          </p:txBody>
        </p:sp>
        <p:sp>
          <p:nvSpPr>
            <p:cNvPr id="163877" name="Text Box 163876"/>
            <p:cNvSpPr txBox="1"/>
            <p:nvPr/>
          </p:nvSpPr>
          <p:spPr>
            <a:xfrm>
              <a:off x="288" y="3254"/>
              <a:ext cx="1509" cy="250"/>
            </a:xfrm>
            <a:prstGeom prst="rect">
              <a:avLst/>
            </a:prstGeom>
            <a:noFill/>
            <a:ln w="9525">
              <a:noFill/>
            </a:ln>
          </p:spPr>
          <p:txBody>
            <a:bodyPr wrap="none" anchor="t" anchorCtr="0">
              <a:spAutoFit/>
            </a:bodyPr>
            <a:p>
              <a:pPr eaLnBrk="0" hangingPunct="0"/>
              <a:r>
                <a:rPr sz="2000" b="0">
                  <a:latin typeface="Times New Roman" panose="02020603050405020304" pitchFamily="18" charset="0"/>
                </a:rPr>
                <a:t>Administration &amp; HR</a:t>
              </a:r>
              <a:endParaRPr sz="2000" b="0">
                <a:latin typeface="Times New Roman" panose="02020603050405020304" pitchFamily="18" charset="0"/>
              </a:endParaRPr>
            </a:p>
          </p:txBody>
        </p:sp>
        <p:sp>
          <p:nvSpPr>
            <p:cNvPr id="163878" name="Text Box 163877"/>
            <p:cNvSpPr txBox="1"/>
            <p:nvPr/>
          </p:nvSpPr>
          <p:spPr>
            <a:xfrm>
              <a:off x="288" y="3504"/>
              <a:ext cx="1584" cy="250"/>
            </a:xfrm>
            <a:prstGeom prst="rect">
              <a:avLst/>
            </a:prstGeom>
            <a:noFill/>
            <a:ln w="9525">
              <a:noFill/>
            </a:ln>
          </p:spPr>
          <p:txBody>
            <a:bodyPr wrap="none" anchor="t" anchorCtr="0">
              <a:spAutoFit/>
            </a:bodyPr>
            <a:p>
              <a:pPr eaLnBrk="0" hangingPunct="0"/>
              <a:r>
                <a:rPr sz="2000" b="0">
                  <a:latin typeface="Times New Roman" panose="02020603050405020304" pitchFamily="18" charset="0"/>
                </a:rPr>
                <a:t>Financial Management</a:t>
              </a:r>
              <a:endParaRPr sz="2000" b="0">
                <a:latin typeface="Times New Roman" panose="02020603050405020304" pitchFamily="18" charset="0"/>
              </a:endParaRPr>
            </a:p>
          </p:txBody>
        </p:sp>
        <p:sp>
          <p:nvSpPr>
            <p:cNvPr id="163879" name="Rectangles 163878"/>
            <p:cNvSpPr/>
            <p:nvPr/>
          </p:nvSpPr>
          <p:spPr>
            <a:xfrm>
              <a:off x="4320" y="2400"/>
              <a:ext cx="336" cy="240"/>
            </a:xfrm>
            <a:prstGeom prst="rect">
              <a:avLst/>
            </a:prstGeom>
            <a:solidFill>
              <a:srgbClr val="FF3300"/>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L</a:t>
              </a:r>
              <a:endParaRPr>
                <a:latin typeface="Times New Roman" panose="02020603050405020304" pitchFamily="18" charset="0"/>
              </a:endParaRPr>
            </a:p>
          </p:txBody>
        </p:sp>
        <p:sp>
          <p:nvSpPr>
            <p:cNvPr id="163880" name="Rectangles 163879"/>
            <p:cNvSpPr/>
            <p:nvPr/>
          </p:nvSpPr>
          <p:spPr>
            <a:xfrm>
              <a:off x="2976" y="3216"/>
              <a:ext cx="336" cy="278"/>
            </a:xfrm>
            <a:prstGeom prst="rect">
              <a:avLst/>
            </a:prstGeom>
            <a:solidFill>
              <a:srgbClr val="FF3300"/>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L</a:t>
              </a:r>
              <a:endParaRPr>
                <a:latin typeface="Times New Roman" panose="02020603050405020304" pitchFamily="18" charset="0"/>
              </a:endParaRPr>
            </a:p>
          </p:txBody>
        </p:sp>
        <p:sp>
          <p:nvSpPr>
            <p:cNvPr id="163881" name="Rectangles 163880"/>
            <p:cNvSpPr/>
            <p:nvPr/>
          </p:nvSpPr>
          <p:spPr>
            <a:xfrm>
              <a:off x="3312" y="3216"/>
              <a:ext cx="336" cy="278"/>
            </a:xfrm>
            <a:prstGeom prst="rect">
              <a:avLst/>
            </a:prstGeom>
            <a:solidFill>
              <a:srgbClr val="FFFF66"/>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M</a:t>
              </a:r>
              <a:endParaRPr>
                <a:latin typeface="Times New Roman" panose="02020603050405020304" pitchFamily="18" charset="0"/>
              </a:endParaRPr>
            </a:p>
          </p:txBody>
        </p:sp>
        <p:sp>
          <p:nvSpPr>
            <p:cNvPr id="163882" name="Rectangles 163881"/>
            <p:cNvSpPr/>
            <p:nvPr/>
          </p:nvSpPr>
          <p:spPr>
            <a:xfrm>
              <a:off x="3648" y="3216"/>
              <a:ext cx="336" cy="278"/>
            </a:xfrm>
            <a:prstGeom prst="rect">
              <a:avLst/>
            </a:prstGeom>
            <a:solidFill>
              <a:srgbClr val="FF3300"/>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L</a:t>
              </a:r>
              <a:endParaRPr>
                <a:latin typeface="Times New Roman" panose="02020603050405020304" pitchFamily="18" charset="0"/>
              </a:endParaRPr>
            </a:p>
          </p:txBody>
        </p:sp>
        <p:sp>
          <p:nvSpPr>
            <p:cNvPr id="163883" name="Rectangles 163882"/>
            <p:cNvSpPr/>
            <p:nvPr/>
          </p:nvSpPr>
          <p:spPr>
            <a:xfrm>
              <a:off x="3984" y="3216"/>
              <a:ext cx="336" cy="278"/>
            </a:xfrm>
            <a:prstGeom prst="rect">
              <a:avLst/>
            </a:prstGeom>
            <a:solidFill>
              <a:srgbClr val="FF3300"/>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L</a:t>
              </a:r>
              <a:endParaRPr>
                <a:latin typeface="Times New Roman" panose="02020603050405020304" pitchFamily="18" charset="0"/>
              </a:endParaRPr>
            </a:p>
          </p:txBody>
        </p:sp>
        <p:sp>
          <p:nvSpPr>
            <p:cNvPr id="163884" name="Rectangles 163883"/>
            <p:cNvSpPr/>
            <p:nvPr/>
          </p:nvSpPr>
          <p:spPr>
            <a:xfrm>
              <a:off x="4320" y="3216"/>
              <a:ext cx="336" cy="278"/>
            </a:xfrm>
            <a:prstGeom prst="rect">
              <a:avLst/>
            </a:prstGeom>
            <a:solidFill>
              <a:srgbClr val="FF3300"/>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L</a:t>
              </a:r>
              <a:endParaRPr>
                <a:latin typeface="Times New Roman" panose="02020603050405020304" pitchFamily="18" charset="0"/>
              </a:endParaRPr>
            </a:p>
          </p:txBody>
        </p:sp>
        <p:sp>
          <p:nvSpPr>
            <p:cNvPr id="163885" name="Rectangles 163884"/>
            <p:cNvSpPr/>
            <p:nvPr/>
          </p:nvSpPr>
          <p:spPr>
            <a:xfrm>
              <a:off x="2976" y="2640"/>
              <a:ext cx="336" cy="288"/>
            </a:xfrm>
            <a:prstGeom prst="rect">
              <a:avLst/>
            </a:prstGeom>
            <a:solidFill>
              <a:srgbClr val="009900"/>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H</a:t>
              </a:r>
              <a:endParaRPr>
                <a:latin typeface="Times New Roman" panose="02020603050405020304" pitchFamily="18" charset="0"/>
              </a:endParaRPr>
            </a:p>
          </p:txBody>
        </p:sp>
        <p:sp>
          <p:nvSpPr>
            <p:cNvPr id="163886" name="Rectangles 163885"/>
            <p:cNvSpPr/>
            <p:nvPr/>
          </p:nvSpPr>
          <p:spPr>
            <a:xfrm>
              <a:off x="2976" y="2928"/>
              <a:ext cx="336" cy="288"/>
            </a:xfrm>
            <a:prstGeom prst="rect">
              <a:avLst/>
            </a:prstGeom>
            <a:solidFill>
              <a:srgbClr val="009900"/>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H</a:t>
              </a:r>
              <a:endParaRPr>
                <a:latin typeface="Times New Roman" panose="02020603050405020304" pitchFamily="18" charset="0"/>
              </a:endParaRPr>
            </a:p>
          </p:txBody>
        </p:sp>
        <p:sp>
          <p:nvSpPr>
            <p:cNvPr id="163887" name="Rectangles 163886"/>
            <p:cNvSpPr/>
            <p:nvPr/>
          </p:nvSpPr>
          <p:spPr>
            <a:xfrm>
              <a:off x="3312" y="2640"/>
              <a:ext cx="336" cy="288"/>
            </a:xfrm>
            <a:prstGeom prst="rect">
              <a:avLst/>
            </a:prstGeom>
            <a:solidFill>
              <a:srgbClr val="009900"/>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H</a:t>
              </a:r>
              <a:endParaRPr>
                <a:latin typeface="Times New Roman" panose="02020603050405020304" pitchFamily="18" charset="0"/>
              </a:endParaRPr>
            </a:p>
          </p:txBody>
        </p:sp>
        <p:sp>
          <p:nvSpPr>
            <p:cNvPr id="163888" name="Rectangles 163887"/>
            <p:cNvSpPr/>
            <p:nvPr/>
          </p:nvSpPr>
          <p:spPr>
            <a:xfrm>
              <a:off x="3648" y="2640"/>
              <a:ext cx="336" cy="288"/>
            </a:xfrm>
            <a:prstGeom prst="rect">
              <a:avLst/>
            </a:prstGeom>
            <a:solidFill>
              <a:srgbClr val="009900"/>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H</a:t>
              </a:r>
              <a:endParaRPr>
                <a:latin typeface="Times New Roman" panose="02020603050405020304" pitchFamily="18" charset="0"/>
              </a:endParaRPr>
            </a:p>
          </p:txBody>
        </p:sp>
        <p:sp>
          <p:nvSpPr>
            <p:cNvPr id="163889" name="Rectangles 163888"/>
            <p:cNvSpPr/>
            <p:nvPr/>
          </p:nvSpPr>
          <p:spPr>
            <a:xfrm>
              <a:off x="3984" y="2640"/>
              <a:ext cx="336" cy="288"/>
            </a:xfrm>
            <a:prstGeom prst="rect">
              <a:avLst/>
            </a:prstGeom>
            <a:solidFill>
              <a:srgbClr val="009900"/>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H</a:t>
              </a:r>
              <a:endParaRPr>
                <a:latin typeface="Times New Roman" panose="02020603050405020304" pitchFamily="18" charset="0"/>
              </a:endParaRPr>
            </a:p>
          </p:txBody>
        </p:sp>
        <p:sp>
          <p:nvSpPr>
            <p:cNvPr id="163890" name="Rectangles 163889"/>
            <p:cNvSpPr/>
            <p:nvPr/>
          </p:nvSpPr>
          <p:spPr>
            <a:xfrm>
              <a:off x="4320" y="2640"/>
              <a:ext cx="336" cy="288"/>
            </a:xfrm>
            <a:prstGeom prst="rect">
              <a:avLst/>
            </a:prstGeom>
            <a:solidFill>
              <a:srgbClr val="FFFF66"/>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M</a:t>
              </a:r>
              <a:endParaRPr>
                <a:latin typeface="Times New Roman" panose="02020603050405020304" pitchFamily="18" charset="0"/>
              </a:endParaRPr>
            </a:p>
          </p:txBody>
        </p:sp>
        <p:sp>
          <p:nvSpPr>
            <p:cNvPr id="163891" name="Rectangles 163890"/>
            <p:cNvSpPr/>
            <p:nvPr/>
          </p:nvSpPr>
          <p:spPr>
            <a:xfrm>
              <a:off x="3312" y="2938"/>
              <a:ext cx="336" cy="278"/>
            </a:xfrm>
            <a:prstGeom prst="rect">
              <a:avLst/>
            </a:prstGeom>
            <a:solidFill>
              <a:srgbClr val="FFFF66"/>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M</a:t>
              </a:r>
              <a:endParaRPr>
                <a:latin typeface="Times New Roman" panose="02020603050405020304" pitchFamily="18" charset="0"/>
              </a:endParaRPr>
            </a:p>
          </p:txBody>
        </p:sp>
        <p:sp>
          <p:nvSpPr>
            <p:cNvPr id="163892" name="Rectangles 163891"/>
            <p:cNvSpPr/>
            <p:nvPr/>
          </p:nvSpPr>
          <p:spPr>
            <a:xfrm>
              <a:off x="3648" y="2928"/>
              <a:ext cx="336" cy="288"/>
            </a:xfrm>
            <a:prstGeom prst="rect">
              <a:avLst/>
            </a:prstGeom>
            <a:solidFill>
              <a:srgbClr val="FFFF66"/>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M</a:t>
              </a:r>
              <a:endParaRPr>
                <a:latin typeface="Times New Roman" panose="02020603050405020304" pitchFamily="18" charset="0"/>
              </a:endParaRPr>
            </a:p>
          </p:txBody>
        </p:sp>
        <p:sp>
          <p:nvSpPr>
            <p:cNvPr id="163893" name="Rectangles 163892"/>
            <p:cNvSpPr/>
            <p:nvPr/>
          </p:nvSpPr>
          <p:spPr>
            <a:xfrm>
              <a:off x="3984" y="2928"/>
              <a:ext cx="336" cy="288"/>
            </a:xfrm>
            <a:prstGeom prst="rect">
              <a:avLst/>
            </a:prstGeom>
            <a:solidFill>
              <a:srgbClr val="009900"/>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H</a:t>
              </a:r>
              <a:endParaRPr>
                <a:latin typeface="Times New Roman" panose="02020603050405020304" pitchFamily="18" charset="0"/>
              </a:endParaRPr>
            </a:p>
          </p:txBody>
        </p:sp>
        <p:sp>
          <p:nvSpPr>
            <p:cNvPr id="163894" name="Rectangles 163893"/>
            <p:cNvSpPr/>
            <p:nvPr/>
          </p:nvSpPr>
          <p:spPr>
            <a:xfrm>
              <a:off x="4320" y="2928"/>
              <a:ext cx="336" cy="278"/>
            </a:xfrm>
            <a:prstGeom prst="rect">
              <a:avLst/>
            </a:prstGeom>
            <a:solidFill>
              <a:srgbClr val="009900"/>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H</a:t>
              </a:r>
              <a:endParaRPr>
                <a:latin typeface="Times New Roman" panose="02020603050405020304" pitchFamily="18" charset="0"/>
              </a:endParaRPr>
            </a:p>
          </p:txBody>
        </p:sp>
        <p:sp>
          <p:nvSpPr>
            <p:cNvPr id="163895" name="Rectangles 163894"/>
            <p:cNvSpPr/>
            <p:nvPr/>
          </p:nvSpPr>
          <p:spPr>
            <a:xfrm>
              <a:off x="2976" y="3504"/>
              <a:ext cx="336" cy="240"/>
            </a:xfrm>
            <a:prstGeom prst="rect">
              <a:avLst/>
            </a:prstGeom>
            <a:solidFill>
              <a:srgbClr val="FFFF66"/>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M</a:t>
              </a:r>
              <a:endParaRPr>
                <a:latin typeface="Times New Roman" panose="02020603050405020304" pitchFamily="18" charset="0"/>
              </a:endParaRPr>
            </a:p>
          </p:txBody>
        </p:sp>
        <p:sp>
          <p:nvSpPr>
            <p:cNvPr id="163896" name="Rectangles 163895"/>
            <p:cNvSpPr/>
            <p:nvPr/>
          </p:nvSpPr>
          <p:spPr>
            <a:xfrm>
              <a:off x="3648" y="3504"/>
              <a:ext cx="336" cy="240"/>
            </a:xfrm>
            <a:prstGeom prst="rect">
              <a:avLst/>
            </a:prstGeom>
            <a:solidFill>
              <a:srgbClr val="FF3300"/>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L</a:t>
              </a:r>
              <a:endParaRPr>
                <a:latin typeface="Times New Roman" panose="02020603050405020304" pitchFamily="18" charset="0"/>
              </a:endParaRPr>
            </a:p>
          </p:txBody>
        </p:sp>
        <p:sp>
          <p:nvSpPr>
            <p:cNvPr id="163897" name="Rectangles 163896"/>
            <p:cNvSpPr/>
            <p:nvPr/>
          </p:nvSpPr>
          <p:spPr>
            <a:xfrm>
              <a:off x="3984" y="3504"/>
              <a:ext cx="336" cy="240"/>
            </a:xfrm>
            <a:prstGeom prst="rect">
              <a:avLst/>
            </a:prstGeom>
            <a:solidFill>
              <a:srgbClr val="FF3300"/>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L</a:t>
              </a:r>
              <a:endParaRPr>
                <a:latin typeface="Times New Roman" panose="02020603050405020304" pitchFamily="18" charset="0"/>
              </a:endParaRPr>
            </a:p>
          </p:txBody>
        </p:sp>
        <p:sp>
          <p:nvSpPr>
            <p:cNvPr id="163898" name="Rectangles 163897"/>
            <p:cNvSpPr/>
            <p:nvPr/>
          </p:nvSpPr>
          <p:spPr>
            <a:xfrm>
              <a:off x="4320" y="3504"/>
              <a:ext cx="336" cy="240"/>
            </a:xfrm>
            <a:prstGeom prst="rect">
              <a:avLst/>
            </a:prstGeom>
            <a:solidFill>
              <a:srgbClr val="FF3300"/>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L</a:t>
              </a:r>
              <a:endParaRPr>
                <a:latin typeface="Times New Roman" panose="02020603050405020304" pitchFamily="18" charset="0"/>
              </a:endParaRPr>
            </a:p>
          </p:txBody>
        </p:sp>
        <p:sp>
          <p:nvSpPr>
            <p:cNvPr id="163899" name="Rectangles 163898"/>
            <p:cNvSpPr/>
            <p:nvPr/>
          </p:nvSpPr>
          <p:spPr>
            <a:xfrm>
              <a:off x="3312" y="3504"/>
              <a:ext cx="336" cy="240"/>
            </a:xfrm>
            <a:prstGeom prst="rect">
              <a:avLst/>
            </a:prstGeom>
            <a:solidFill>
              <a:srgbClr val="FFFF66"/>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M</a:t>
              </a:r>
              <a:endParaRPr>
                <a:latin typeface="Times New Roman" panose="02020603050405020304" pitchFamily="18" charset="0"/>
              </a:endParaRPr>
            </a:p>
          </p:txBody>
        </p:sp>
        <p:sp>
          <p:nvSpPr>
            <p:cNvPr id="163900" name="Text Box 163899"/>
            <p:cNvSpPr txBox="1"/>
            <p:nvPr/>
          </p:nvSpPr>
          <p:spPr>
            <a:xfrm>
              <a:off x="278" y="3753"/>
              <a:ext cx="1851" cy="250"/>
            </a:xfrm>
            <a:prstGeom prst="rect">
              <a:avLst/>
            </a:prstGeom>
            <a:noFill/>
            <a:ln w="9525">
              <a:noFill/>
            </a:ln>
          </p:spPr>
          <p:txBody>
            <a:bodyPr wrap="none" anchor="t" anchorCtr="0">
              <a:spAutoFit/>
            </a:bodyPr>
            <a:p>
              <a:pPr eaLnBrk="0" hangingPunct="0"/>
              <a:r>
                <a:rPr sz="2000" b="0">
                  <a:latin typeface="Times New Roman" panose="02020603050405020304" pitchFamily="18" charset="0"/>
                </a:rPr>
                <a:t>Support Processes &amp; Tools</a:t>
              </a:r>
              <a:endParaRPr sz="2000" b="0">
                <a:latin typeface="Times New Roman" panose="02020603050405020304" pitchFamily="18" charset="0"/>
              </a:endParaRPr>
            </a:p>
          </p:txBody>
        </p:sp>
        <p:sp>
          <p:nvSpPr>
            <p:cNvPr id="163901" name="Rectangles 163900"/>
            <p:cNvSpPr/>
            <p:nvPr/>
          </p:nvSpPr>
          <p:spPr>
            <a:xfrm>
              <a:off x="3312" y="3744"/>
              <a:ext cx="336" cy="240"/>
            </a:xfrm>
            <a:prstGeom prst="rect">
              <a:avLst/>
            </a:prstGeom>
            <a:solidFill>
              <a:srgbClr val="009900"/>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H</a:t>
              </a:r>
              <a:endParaRPr>
                <a:latin typeface="Times New Roman" panose="02020603050405020304" pitchFamily="18" charset="0"/>
              </a:endParaRPr>
            </a:p>
          </p:txBody>
        </p:sp>
        <p:sp>
          <p:nvSpPr>
            <p:cNvPr id="163902" name="Rectangles 163901"/>
            <p:cNvSpPr/>
            <p:nvPr/>
          </p:nvSpPr>
          <p:spPr>
            <a:xfrm>
              <a:off x="3648" y="3744"/>
              <a:ext cx="336" cy="240"/>
            </a:xfrm>
            <a:prstGeom prst="rect">
              <a:avLst/>
            </a:prstGeom>
            <a:solidFill>
              <a:srgbClr val="FFFF66"/>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M</a:t>
              </a:r>
              <a:endParaRPr>
                <a:latin typeface="Times New Roman" panose="02020603050405020304" pitchFamily="18" charset="0"/>
              </a:endParaRPr>
            </a:p>
          </p:txBody>
        </p:sp>
        <p:sp>
          <p:nvSpPr>
            <p:cNvPr id="163903" name="Rectangles 163902"/>
            <p:cNvSpPr/>
            <p:nvPr/>
          </p:nvSpPr>
          <p:spPr>
            <a:xfrm>
              <a:off x="3984" y="3744"/>
              <a:ext cx="336" cy="240"/>
            </a:xfrm>
            <a:prstGeom prst="rect">
              <a:avLst/>
            </a:prstGeom>
            <a:solidFill>
              <a:srgbClr val="FFFF66"/>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M</a:t>
              </a:r>
              <a:endParaRPr>
                <a:latin typeface="Times New Roman" panose="02020603050405020304" pitchFamily="18" charset="0"/>
              </a:endParaRPr>
            </a:p>
          </p:txBody>
        </p:sp>
        <p:sp>
          <p:nvSpPr>
            <p:cNvPr id="163904" name="Rectangles 163903"/>
            <p:cNvSpPr/>
            <p:nvPr/>
          </p:nvSpPr>
          <p:spPr>
            <a:xfrm>
              <a:off x="4320" y="3744"/>
              <a:ext cx="336" cy="240"/>
            </a:xfrm>
            <a:prstGeom prst="rect">
              <a:avLst/>
            </a:prstGeom>
            <a:solidFill>
              <a:srgbClr val="FF3300"/>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L</a:t>
              </a:r>
              <a:endParaRPr>
                <a:latin typeface="Times New Roman" panose="02020603050405020304" pitchFamily="18" charset="0"/>
              </a:endParaRPr>
            </a:p>
          </p:txBody>
        </p:sp>
        <p:sp>
          <p:nvSpPr>
            <p:cNvPr id="163905" name="Rectangles 163904"/>
            <p:cNvSpPr/>
            <p:nvPr/>
          </p:nvSpPr>
          <p:spPr>
            <a:xfrm>
              <a:off x="2976" y="3744"/>
              <a:ext cx="336" cy="240"/>
            </a:xfrm>
            <a:prstGeom prst="rect">
              <a:avLst/>
            </a:prstGeom>
            <a:solidFill>
              <a:srgbClr val="FF3300"/>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L</a:t>
              </a:r>
              <a:endParaRPr>
                <a:latin typeface="Times New Roman" panose="02020603050405020304" pitchFamily="18" charset="0"/>
              </a:endParaRPr>
            </a:p>
          </p:txBody>
        </p:sp>
        <p:sp>
          <p:nvSpPr>
            <p:cNvPr id="163906" name="Rectangles 163905"/>
            <p:cNvSpPr/>
            <p:nvPr/>
          </p:nvSpPr>
          <p:spPr>
            <a:xfrm rot="-10800000">
              <a:off x="4992" y="1344"/>
              <a:ext cx="336" cy="1056"/>
            </a:xfrm>
            <a:prstGeom prst="rect">
              <a:avLst/>
            </a:prstGeom>
            <a:solidFill>
              <a:schemeClr val="accent2"/>
            </a:solidFill>
            <a:ln w="9525" cap="flat" cmpd="sng">
              <a:solidFill>
                <a:schemeClr val="tx1"/>
              </a:solidFill>
              <a:prstDash val="solid"/>
              <a:miter/>
              <a:headEnd type="none" w="med" len="med"/>
              <a:tailEnd type="none" w="med" len="med"/>
            </a:ln>
          </p:spPr>
          <p:txBody>
            <a:bodyPr rot="0" vert="eaVert" wrap="none" anchor="ctr" anchorCtr="0"/>
            <a:p>
              <a:pPr algn="ctr" eaLnBrk="0" hangingPunct="0"/>
              <a:r>
                <a:rPr sz="1200">
                  <a:latin typeface="Times New Roman" panose="02020603050405020304" pitchFamily="18" charset="0"/>
                </a:rPr>
                <a:t>7) Impact Summary</a:t>
              </a:r>
              <a:endParaRPr sz="1200">
                <a:latin typeface="Times New Roman" panose="02020603050405020304" pitchFamily="18" charset="0"/>
              </a:endParaRPr>
            </a:p>
          </p:txBody>
        </p:sp>
        <p:sp>
          <p:nvSpPr>
            <p:cNvPr id="163907" name="Text Box 163906"/>
            <p:cNvSpPr txBox="1"/>
            <p:nvPr/>
          </p:nvSpPr>
          <p:spPr>
            <a:xfrm>
              <a:off x="4992" y="2400"/>
              <a:ext cx="356" cy="288"/>
            </a:xfrm>
            <a:prstGeom prst="rect">
              <a:avLst/>
            </a:prstGeom>
            <a:noFill/>
            <a:ln w="9525">
              <a:noFill/>
            </a:ln>
          </p:spPr>
          <p:txBody>
            <a:bodyPr wrap="none" anchor="t" anchorCtr="0">
              <a:spAutoFit/>
            </a:bodyPr>
            <a:p>
              <a:pPr eaLnBrk="0" hangingPunct="0"/>
              <a:r>
                <a:rPr>
                  <a:latin typeface="Times New Roman" panose="02020603050405020304" pitchFamily="18" charset="0"/>
                </a:rPr>
                <a:t> 34</a:t>
              </a:r>
              <a:endParaRPr>
                <a:latin typeface="Times New Roman" panose="02020603050405020304" pitchFamily="18" charset="0"/>
              </a:endParaRPr>
            </a:p>
          </p:txBody>
        </p:sp>
        <p:sp>
          <p:nvSpPr>
            <p:cNvPr id="163908" name="Text Box 163907"/>
            <p:cNvSpPr txBox="1"/>
            <p:nvPr/>
          </p:nvSpPr>
          <p:spPr>
            <a:xfrm>
              <a:off x="5002" y="3226"/>
              <a:ext cx="356" cy="288"/>
            </a:xfrm>
            <a:prstGeom prst="rect">
              <a:avLst/>
            </a:prstGeom>
            <a:noFill/>
            <a:ln w="9525">
              <a:noFill/>
            </a:ln>
          </p:spPr>
          <p:txBody>
            <a:bodyPr wrap="none" anchor="t" anchorCtr="0">
              <a:spAutoFit/>
            </a:bodyPr>
            <a:p>
              <a:pPr eaLnBrk="0" hangingPunct="0"/>
              <a:r>
                <a:rPr>
                  <a:latin typeface="Times New Roman" panose="02020603050405020304" pitchFamily="18" charset="0"/>
                </a:rPr>
                <a:t> 14</a:t>
              </a:r>
              <a:endParaRPr>
                <a:latin typeface="Times New Roman" panose="02020603050405020304" pitchFamily="18" charset="0"/>
              </a:endParaRPr>
            </a:p>
          </p:txBody>
        </p:sp>
        <p:sp>
          <p:nvSpPr>
            <p:cNvPr id="163909" name="Text Box 163908"/>
            <p:cNvSpPr txBox="1"/>
            <p:nvPr/>
          </p:nvSpPr>
          <p:spPr>
            <a:xfrm>
              <a:off x="5050" y="2650"/>
              <a:ext cx="308" cy="288"/>
            </a:xfrm>
            <a:prstGeom prst="rect">
              <a:avLst/>
            </a:prstGeom>
            <a:noFill/>
            <a:ln w="9525">
              <a:noFill/>
            </a:ln>
          </p:spPr>
          <p:txBody>
            <a:bodyPr wrap="none" anchor="t" anchorCtr="0">
              <a:spAutoFit/>
            </a:bodyPr>
            <a:p>
              <a:pPr eaLnBrk="0" hangingPunct="0"/>
              <a:r>
                <a:rPr>
                  <a:latin typeface="Times New Roman" panose="02020603050405020304" pitchFamily="18" charset="0"/>
                </a:rPr>
                <a:t>42</a:t>
              </a:r>
              <a:endParaRPr>
                <a:latin typeface="Times New Roman" panose="02020603050405020304" pitchFamily="18" charset="0"/>
              </a:endParaRPr>
            </a:p>
          </p:txBody>
        </p:sp>
        <p:sp>
          <p:nvSpPr>
            <p:cNvPr id="163910" name="Text Box 163909"/>
            <p:cNvSpPr txBox="1"/>
            <p:nvPr/>
          </p:nvSpPr>
          <p:spPr>
            <a:xfrm>
              <a:off x="5050" y="2938"/>
              <a:ext cx="308" cy="288"/>
            </a:xfrm>
            <a:prstGeom prst="rect">
              <a:avLst/>
            </a:prstGeom>
            <a:noFill/>
            <a:ln w="9525">
              <a:noFill/>
            </a:ln>
          </p:spPr>
          <p:txBody>
            <a:bodyPr>
              <a:spAutoFit/>
            </a:bodyPr>
            <a:p>
              <a:pPr eaLnBrk="0" hangingPunct="0"/>
              <a:r>
                <a:rPr>
                  <a:latin typeface="Times New Roman" panose="02020603050405020304" pitchFamily="18" charset="0"/>
                </a:rPr>
                <a:t>38</a:t>
              </a:r>
              <a:endParaRPr>
                <a:latin typeface="Times New Roman" panose="02020603050405020304" pitchFamily="18" charset="0"/>
              </a:endParaRPr>
            </a:p>
          </p:txBody>
        </p:sp>
        <p:sp>
          <p:nvSpPr>
            <p:cNvPr id="163911" name="Text Box 163910"/>
            <p:cNvSpPr txBox="1"/>
            <p:nvPr/>
          </p:nvSpPr>
          <p:spPr>
            <a:xfrm>
              <a:off x="5040" y="3504"/>
              <a:ext cx="308" cy="288"/>
            </a:xfrm>
            <a:prstGeom prst="rect">
              <a:avLst/>
            </a:prstGeom>
            <a:noFill/>
            <a:ln w="9525">
              <a:noFill/>
            </a:ln>
          </p:spPr>
          <p:txBody>
            <a:bodyPr wrap="none" anchor="t" anchorCtr="0">
              <a:spAutoFit/>
            </a:bodyPr>
            <a:p>
              <a:pPr eaLnBrk="0" hangingPunct="0"/>
              <a:r>
                <a:rPr>
                  <a:latin typeface="Times New Roman" panose="02020603050405020304" pitchFamily="18" charset="0"/>
                </a:rPr>
                <a:t>14</a:t>
              </a:r>
              <a:endParaRPr>
                <a:latin typeface="Times New Roman" panose="02020603050405020304" pitchFamily="18" charset="0"/>
              </a:endParaRPr>
            </a:p>
          </p:txBody>
        </p:sp>
        <p:sp>
          <p:nvSpPr>
            <p:cNvPr id="163912" name="Text Box 163911"/>
            <p:cNvSpPr txBox="1"/>
            <p:nvPr/>
          </p:nvSpPr>
          <p:spPr>
            <a:xfrm>
              <a:off x="5050" y="3754"/>
              <a:ext cx="308" cy="288"/>
            </a:xfrm>
            <a:prstGeom prst="rect">
              <a:avLst/>
            </a:prstGeom>
            <a:noFill/>
            <a:ln w="9525">
              <a:noFill/>
            </a:ln>
          </p:spPr>
          <p:txBody>
            <a:bodyPr>
              <a:spAutoFit/>
            </a:bodyPr>
            <a:p>
              <a:pPr eaLnBrk="0" hangingPunct="0"/>
              <a:r>
                <a:rPr>
                  <a:latin typeface="Times New Roman" panose="02020603050405020304" pitchFamily="18" charset="0"/>
                </a:rPr>
                <a:t>26</a:t>
              </a:r>
              <a:endParaRPr>
                <a:latin typeface="Times New Roman" panose="02020603050405020304" pitchFamily="18" charset="0"/>
              </a:endParaRPr>
            </a:p>
          </p:txBody>
        </p:sp>
        <p:sp>
          <p:nvSpPr>
            <p:cNvPr id="163913" name="Rectangles 163912"/>
            <p:cNvSpPr/>
            <p:nvPr/>
          </p:nvSpPr>
          <p:spPr>
            <a:xfrm>
              <a:off x="4656" y="2400"/>
              <a:ext cx="336" cy="240"/>
            </a:xfrm>
            <a:prstGeom prst="rect">
              <a:avLst/>
            </a:prstGeom>
            <a:solidFill>
              <a:srgbClr val="FF3300"/>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L</a:t>
              </a:r>
              <a:endParaRPr>
                <a:latin typeface="Times New Roman" panose="02020603050405020304" pitchFamily="18" charset="0"/>
              </a:endParaRPr>
            </a:p>
          </p:txBody>
        </p:sp>
        <p:sp>
          <p:nvSpPr>
            <p:cNvPr id="163914" name="Rectangles 163913"/>
            <p:cNvSpPr/>
            <p:nvPr/>
          </p:nvSpPr>
          <p:spPr>
            <a:xfrm>
              <a:off x="4656" y="2640"/>
              <a:ext cx="336" cy="288"/>
            </a:xfrm>
            <a:prstGeom prst="rect">
              <a:avLst/>
            </a:prstGeom>
            <a:solidFill>
              <a:srgbClr val="FF3300"/>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L</a:t>
              </a:r>
              <a:endParaRPr>
                <a:latin typeface="Times New Roman" panose="02020603050405020304" pitchFamily="18" charset="0"/>
              </a:endParaRPr>
            </a:p>
          </p:txBody>
        </p:sp>
        <p:sp>
          <p:nvSpPr>
            <p:cNvPr id="163915" name="Rectangles 163914"/>
            <p:cNvSpPr/>
            <p:nvPr/>
          </p:nvSpPr>
          <p:spPr>
            <a:xfrm>
              <a:off x="4656" y="2928"/>
              <a:ext cx="336" cy="288"/>
            </a:xfrm>
            <a:prstGeom prst="rect">
              <a:avLst/>
            </a:prstGeom>
            <a:solidFill>
              <a:srgbClr val="FF3300"/>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L</a:t>
              </a:r>
              <a:endParaRPr>
                <a:latin typeface="Times New Roman" panose="02020603050405020304" pitchFamily="18" charset="0"/>
              </a:endParaRPr>
            </a:p>
          </p:txBody>
        </p:sp>
        <p:sp>
          <p:nvSpPr>
            <p:cNvPr id="163916" name="Rectangles 163915"/>
            <p:cNvSpPr/>
            <p:nvPr/>
          </p:nvSpPr>
          <p:spPr>
            <a:xfrm>
              <a:off x="4656" y="3216"/>
              <a:ext cx="336" cy="288"/>
            </a:xfrm>
            <a:prstGeom prst="rect">
              <a:avLst/>
            </a:prstGeom>
            <a:solidFill>
              <a:srgbClr val="FFFF66"/>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M</a:t>
              </a:r>
              <a:endParaRPr>
                <a:latin typeface="Times New Roman" panose="02020603050405020304" pitchFamily="18" charset="0"/>
              </a:endParaRPr>
            </a:p>
          </p:txBody>
        </p:sp>
        <p:sp>
          <p:nvSpPr>
            <p:cNvPr id="163917" name="Rectangles 163916"/>
            <p:cNvSpPr/>
            <p:nvPr/>
          </p:nvSpPr>
          <p:spPr>
            <a:xfrm>
              <a:off x="4656" y="3744"/>
              <a:ext cx="336" cy="240"/>
            </a:xfrm>
            <a:prstGeom prst="rect">
              <a:avLst/>
            </a:prstGeom>
            <a:solidFill>
              <a:srgbClr val="FFFF66"/>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M</a:t>
              </a:r>
              <a:endParaRPr>
                <a:latin typeface="Times New Roman" panose="02020603050405020304" pitchFamily="18" charset="0"/>
              </a:endParaRPr>
            </a:p>
          </p:txBody>
        </p:sp>
        <p:sp>
          <p:nvSpPr>
            <p:cNvPr id="163918" name="Rectangles 163917"/>
            <p:cNvSpPr/>
            <p:nvPr/>
          </p:nvSpPr>
          <p:spPr>
            <a:xfrm>
              <a:off x="4656" y="3504"/>
              <a:ext cx="336" cy="240"/>
            </a:xfrm>
            <a:prstGeom prst="rect">
              <a:avLst/>
            </a:prstGeom>
            <a:solidFill>
              <a:srgbClr val="FF3300"/>
            </a:solidFill>
            <a:ln w="9525" cap="flat" cmpd="sng">
              <a:solidFill>
                <a:schemeClr val="tx1"/>
              </a:solidFill>
              <a:prstDash val="solid"/>
              <a:miter/>
              <a:headEnd type="none" w="med" len="med"/>
              <a:tailEnd type="none" w="med" len="med"/>
            </a:ln>
          </p:spPr>
          <p:txBody>
            <a:bodyPr wrap="none" anchor="ctr" anchorCtr="0"/>
            <a:p>
              <a:pPr algn="ctr" eaLnBrk="0" hangingPunct="0"/>
              <a:r>
                <a:rPr>
                  <a:latin typeface="Times New Roman" panose="02020603050405020304" pitchFamily="18" charset="0"/>
                </a:rPr>
                <a:t>L</a:t>
              </a:r>
              <a:endParaRPr>
                <a:latin typeface="Times New Roman" panose="02020603050405020304" pitchFamily="18" charset="0"/>
              </a:endParaRPr>
            </a:p>
          </p:txBody>
        </p:sp>
        <p:sp>
          <p:nvSpPr>
            <p:cNvPr id="163919" name="Straight Connector 163918"/>
            <p:cNvSpPr/>
            <p:nvPr/>
          </p:nvSpPr>
          <p:spPr>
            <a:xfrm>
              <a:off x="4992" y="2640"/>
              <a:ext cx="336" cy="0"/>
            </a:xfrm>
            <a:prstGeom prst="line">
              <a:avLst/>
            </a:prstGeom>
            <a:ln w="9525" cap="flat" cmpd="sng">
              <a:solidFill>
                <a:schemeClr val="tx1"/>
              </a:solidFill>
              <a:prstDash val="solid"/>
              <a:headEnd type="none" w="med" len="med"/>
              <a:tailEnd type="none" w="med" len="med"/>
            </a:ln>
          </p:spPr>
        </p:sp>
        <p:sp>
          <p:nvSpPr>
            <p:cNvPr id="163920" name="Straight Connector 163919"/>
            <p:cNvSpPr/>
            <p:nvPr/>
          </p:nvSpPr>
          <p:spPr>
            <a:xfrm>
              <a:off x="4896" y="2928"/>
              <a:ext cx="432" cy="0"/>
            </a:xfrm>
            <a:prstGeom prst="line">
              <a:avLst/>
            </a:prstGeom>
            <a:ln w="9525" cap="flat" cmpd="sng">
              <a:solidFill>
                <a:schemeClr val="tx1"/>
              </a:solidFill>
              <a:prstDash val="solid"/>
              <a:headEnd type="none" w="med" len="med"/>
              <a:tailEnd type="none" w="med" len="med"/>
            </a:ln>
          </p:spPr>
        </p:sp>
        <p:sp>
          <p:nvSpPr>
            <p:cNvPr id="163921" name="Straight Connector 163920"/>
            <p:cNvSpPr/>
            <p:nvPr/>
          </p:nvSpPr>
          <p:spPr>
            <a:xfrm>
              <a:off x="4992" y="3216"/>
              <a:ext cx="336" cy="0"/>
            </a:xfrm>
            <a:prstGeom prst="line">
              <a:avLst/>
            </a:prstGeom>
            <a:ln w="9525" cap="flat" cmpd="sng">
              <a:solidFill>
                <a:schemeClr val="tx1"/>
              </a:solidFill>
              <a:prstDash val="solid"/>
              <a:headEnd type="none" w="med" len="med"/>
              <a:tailEnd type="none" w="med" len="med"/>
            </a:ln>
          </p:spPr>
        </p:sp>
        <p:sp>
          <p:nvSpPr>
            <p:cNvPr id="163922" name="Straight Connector 163921"/>
            <p:cNvSpPr/>
            <p:nvPr/>
          </p:nvSpPr>
          <p:spPr>
            <a:xfrm>
              <a:off x="4992" y="3504"/>
              <a:ext cx="336" cy="0"/>
            </a:xfrm>
            <a:prstGeom prst="line">
              <a:avLst/>
            </a:prstGeom>
            <a:ln w="9525" cap="flat" cmpd="sng">
              <a:solidFill>
                <a:schemeClr val="tx1"/>
              </a:solidFill>
              <a:prstDash val="solid"/>
              <a:headEnd type="none" w="med" len="med"/>
              <a:tailEnd type="none" w="med" len="med"/>
            </a:ln>
          </p:spPr>
        </p:sp>
        <p:sp>
          <p:nvSpPr>
            <p:cNvPr id="163923" name="Straight Connector 163922"/>
            <p:cNvSpPr/>
            <p:nvPr/>
          </p:nvSpPr>
          <p:spPr>
            <a:xfrm>
              <a:off x="4992" y="3744"/>
              <a:ext cx="336" cy="0"/>
            </a:xfrm>
            <a:prstGeom prst="line">
              <a:avLst/>
            </a:prstGeom>
            <a:ln w="9525" cap="flat" cmpd="sng">
              <a:solidFill>
                <a:schemeClr val="tx1"/>
              </a:solidFill>
              <a:prstDash val="solid"/>
              <a:headEnd type="none" w="med" len="med"/>
              <a:tailEnd type="none" w="med" len="med"/>
            </a:ln>
          </p:spPr>
        </p:sp>
      </p:gr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Date Placeholder 1"/>
          <p:cNvSpPr/>
          <p:nvPr>
            <p:ph type="dt" sz="half" idx="10"/>
          </p:nvPr>
        </p:nvSpPr>
        <p:spPr/>
        <p:txBody>
          <a:bodyPr/>
          <a:p>
            <a:pPr lvl="0"/>
            <a:endParaRPr lang="en-US">
              <a:latin typeface="Arial Narrow" panose="020B0606020202030204" pitchFamily="34" charset="0"/>
            </a:endParaRPr>
          </a:p>
        </p:txBody>
      </p:sp>
      <p:sp>
        <p:nvSpPr>
          <p:cNvPr id="3" name="Footer Placeholder 2"/>
          <p:cNvSpPr/>
          <p:nvPr>
            <p:ph type="ftr" sz="quarter" idx="11"/>
          </p:nvPr>
        </p:nvSpPr>
        <p:spPr/>
        <p:txBody>
          <a:bodyPr/>
          <a:p>
            <a:pPr lvl="0"/>
            <a:r>
              <a:rPr lang="en-US">
                <a:latin typeface="Arial Narrow" panose="020B0606020202030204" pitchFamily="34" charset="0"/>
              </a:rPr>
              <a:t>IT Strategic Planning Process </a:t>
            </a:r>
            <a:endParaRPr lang="en-US">
              <a:latin typeface="Arial Narrow" panose="020B0606020202030204" pitchFamily="34" charset="0"/>
            </a:endParaRPr>
          </a:p>
        </p:txBody>
      </p:sp>
      <p:graphicFrame>
        <p:nvGraphicFramePr>
          <p:cNvPr id="210946" name="Object 210945"/>
          <p:cNvGraphicFramePr/>
          <p:nvPr/>
        </p:nvGraphicFramePr>
        <p:xfrm>
          <a:off x="1676400" y="377825"/>
          <a:ext cx="6711950" cy="6288088"/>
        </p:xfrm>
        <a:graphic>
          <a:graphicData uri="http://schemas.openxmlformats.org/presentationml/2006/ole">
            <mc:AlternateContent xmlns:mc="http://schemas.openxmlformats.org/markup-compatibility/2006">
              <mc:Choice xmlns:v="urn:schemas-microsoft-com:vml" Requires="v">
                <p:oleObj spid="_x0000_s3076" name="" r:id="rId1" imgW="8940800" imgH="8477885" progId="Excel.Sheet.8">
                  <p:embed/>
                </p:oleObj>
              </mc:Choice>
              <mc:Fallback>
                <p:oleObj name="" r:id="rId1" imgW="8940800" imgH="8477885" progId="Excel.Sheet.8">
                  <p:embed/>
                  <p:pic>
                    <p:nvPicPr>
                      <p:cNvPr id="0" name="Picture 3075"/>
                      <p:cNvPicPr/>
                      <p:nvPr/>
                    </p:nvPicPr>
                    <p:blipFill>
                      <a:blip r:embed="rId2"/>
                      <a:stretch>
                        <a:fillRect/>
                      </a:stretch>
                    </p:blipFill>
                    <p:spPr>
                      <a:xfrm>
                        <a:off x="1676400" y="377825"/>
                        <a:ext cx="6711950" cy="6288088"/>
                      </a:xfrm>
                      <a:prstGeom prst="rect">
                        <a:avLst/>
                      </a:prstGeom>
                      <a:noFill/>
                      <a:ln w="38100">
                        <a:noFill/>
                        <a:miter/>
                      </a:ln>
                    </p:spPr>
                  </p:pic>
                </p:oleObj>
              </mc:Fallback>
            </mc:AlternateContent>
          </a:graphicData>
        </a:graphic>
      </p:graphicFrame>
      <p:sp>
        <p:nvSpPr>
          <p:cNvPr id="210947" name="5-Point Star 210946"/>
          <p:cNvSpPr/>
          <p:nvPr/>
        </p:nvSpPr>
        <p:spPr>
          <a:xfrm>
            <a:off x="8458200" y="3657600"/>
            <a:ext cx="381000" cy="331788"/>
          </a:xfrm>
          <a:prstGeom prst="star5">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eaLnBrk="0" hangingPunct="0"/>
            <a:r>
              <a:rPr sz="1400" b="0">
                <a:latin typeface="Times New Roman" panose="02020603050405020304" pitchFamily="18" charset="0"/>
              </a:rPr>
              <a:t>1</a:t>
            </a:r>
            <a:endParaRPr sz="1400" b="0">
              <a:latin typeface="Times New Roman" panose="02020603050405020304" pitchFamily="18" charset="0"/>
            </a:endParaRPr>
          </a:p>
        </p:txBody>
      </p:sp>
      <p:sp>
        <p:nvSpPr>
          <p:cNvPr id="210948" name="5-Point Star 210947"/>
          <p:cNvSpPr/>
          <p:nvPr/>
        </p:nvSpPr>
        <p:spPr>
          <a:xfrm>
            <a:off x="8458200" y="3352800"/>
            <a:ext cx="381000" cy="331788"/>
          </a:xfrm>
          <a:prstGeom prst="star5">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eaLnBrk="0" hangingPunct="0"/>
            <a:r>
              <a:rPr sz="1400" b="0">
                <a:latin typeface="Times New Roman" panose="02020603050405020304" pitchFamily="18" charset="0"/>
              </a:rPr>
              <a:t>2</a:t>
            </a:r>
            <a:endParaRPr sz="1400" b="0">
              <a:latin typeface="Times New Roman" panose="02020603050405020304" pitchFamily="18" charset="0"/>
            </a:endParaRPr>
          </a:p>
        </p:txBody>
      </p:sp>
      <p:sp>
        <p:nvSpPr>
          <p:cNvPr id="210949" name="5-Point Star 210948"/>
          <p:cNvSpPr/>
          <p:nvPr/>
        </p:nvSpPr>
        <p:spPr>
          <a:xfrm>
            <a:off x="8458200" y="4191000"/>
            <a:ext cx="381000" cy="331788"/>
          </a:xfrm>
          <a:prstGeom prst="star5">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eaLnBrk="0" hangingPunct="0"/>
            <a:r>
              <a:rPr sz="1400" b="0">
                <a:latin typeface="Times New Roman" panose="02020603050405020304" pitchFamily="18" charset="0"/>
              </a:rPr>
              <a:t>3</a:t>
            </a:r>
            <a:endParaRPr sz="1400" b="0">
              <a:latin typeface="Times New Roman" panose="02020603050405020304" pitchFamily="18" charset="0"/>
            </a:endParaRP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Date Placeholder 1"/>
          <p:cNvSpPr/>
          <p:nvPr>
            <p:ph type="dt" sz="half" idx="10"/>
          </p:nvPr>
        </p:nvSpPr>
        <p:spPr/>
        <p:txBody>
          <a:bodyPr/>
          <a:p>
            <a:pPr lvl="0"/>
            <a:endParaRPr lang="en-US">
              <a:latin typeface="Arial Narrow" panose="020B0606020202030204" pitchFamily="34" charset="0"/>
            </a:endParaRPr>
          </a:p>
        </p:txBody>
      </p:sp>
      <p:sp>
        <p:nvSpPr>
          <p:cNvPr id="3" name="Footer Placeholder 2"/>
          <p:cNvSpPr/>
          <p:nvPr>
            <p:ph type="ftr" sz="quarter" idx="11"/>
          </p:nvPr>
        </p:nvSpPr>
        <p:spPr/>
        <p:txBody>
          <a:bodyPr/>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203778" name="Title 203777"/>
          <p:cNvSpPr>
            <a:spLocks noGrp="1"/>
          </p:cNvSpPr>
          <p:nvPr>
            <p:ph type="title"/>
          </p:nvPr>
        </p:nvSpPr>
        <p:spPr/>
        <p:txBody>
          <a:bodyPr anchor="ctr" anchorCtr="0"/>
          <a:p>
            <a:r>
              <a:rPr sz="3600">
                <a:solidFill>
                  <a:srgbClr val="11053B"/>
                </a:solidFill>
              </a:rPr>
              <a:t>Supply Chain - Customer/Reps.</a:t>
            </a:r>
            <a:endParaRPr sz="3600">
              <a:solidFill>
                <a:srgbClr val="11053B"/>
              </a:solidFill>
            </a:endParaRPr>
          </a:p>
        </p:txBody>
      </p:sp>
      <p:grpSp>
        <p:nvGrpSpPr>
          <p:cNvPr id="203779" name="Group 203778"/>
          <p:cNvGrpSpPr/>
          <p:nvPr/>
        </p:nvGrpSpPr>
        <p:grpSpPr>
          <a:xfrm>
            <a:off x="914400" y="1524000"/>
            <a:ext cx="7772400" cy="4810125"/>
            <a:chOff x="576" y="960"/>
            <a:chExt cx="4896" cy="3030"/>
          </a:xfrm>
        </p:grpSpPr>
        <p:sp>
          <p:nvSpPr>
            <p:cNvPr id="203780" name="Text Box 203779"/>
            <p:cNvSpPr txBox="1"/>
            <p:nvPr/>
          </p:nvSpPr>
          <p:spPr>
            <a:xfrm>
              <a:off x="1152" y="1104"/>
              <a:ext cx="240" cy="2458"/>
            </a:xfrm>
            <a:prstGeom prst="rect">
              <a:avLst/>
            </a:prstGeom>
            <a:noFill/>
            <a:ln w="9525">
              <a:noFill/>
            </a:ln>
          </p:spPr>
          <p:txBody>
            <a:bodyPr>
              <a:spAutoFit/>
            </a:bodyPr>
            <a:p>
              <a:pPr eaLnBrk="0" hangingPunct="0"/>
              <a:r>
                <a:rPr sz="25000" b="0">
                  <a:solidFill>
                    <a:schemeClr val="accent2"/>
                  </a:solidFill>
                  <a:latin typeface="Times New Roman" panose="02020603050405020304" pitchFamily="18" charset="0"/>
                </a:rPr>
                <a:t>2</a:t>
              </a:r>
              <a:endParaRPr sz="25000" b="0">
                <a:solidFill>
                  <a:schemeClr val="accent2"/>
                </a:solidFill>
                <a:latin typeface="Times New Roman" panose="02020603050405020304" pitchFamily="18" charset="0"/>
              </a:endParaRPr>
            </a:p>
          </p:txBody>
        </p:sp>
        <p:sp>
          <p:nvSpPr>
            <p:cNvPr id="203781" name="Rounded Rectangle 203780"/>
            <p:cNvSpPr/>
            <p:nvPr/>
          </p:nvSpPr>
          <p:spPr>
            <a:xfrm>
              <a:off x="576" y="1200"/>
              <a:ext cx="2160" cy="2448"/>
            </a:xfrm>
            <a:prstGeom prst="roundRect">
              <a:avLst>
                <a:gd name="adj" fmla="val 16667"/>
              </a:avLst>
            </a:prstGeom>
            <a:noFill/>
            <a:ln w="9525" cap="flat" cmpd="sng">
              <a:solidFill>
                <a:schemeClr val="tx1"/>
              </a:solidFill>
              <a:prstDash val="solid"/>
              <a:headEnd type="none" w="med" len="med"/>
              <a:tailEnd type="none" w="med" len="med"/>
            </a:ln>
          </p:spPr>
          <p:txBody>
            <a:bodyPr/>
            <a:p>
              <a:endParaRPr lang="en-US"/>
            </a:p>
          </p:txBody>
        </p:sp>
        <p:sp>
          <p:nvSpPr>
            <p:cNvPr id="203782" name="Text Box 203781"/>
            <p:cNvSpPr txBox="1"/>
            <p:nvPr/>
          </p:nvSpPr>
          <p:spPr>
            <a:xfrm>
              <a:off x="1104" y="960"/>
              <a:ext cx="3772" cy="250"/>
            </a:xfrm>
            <a:prstGeom prst="rect">
              <a:avLst/>
            </a:prstGeom>
            <a:noFill/>
            <a:ln w="9525">
              <a:noFill/>
            </a:ln>
          </p:spPr>
          <p:txBody>
            <a:bodyPr wrap="none" anchor="t" anchorCtr="0">
              <a:spAutoFit/>
            </a:bodyPr>
            <a:p>
              <a:pPr eaLnBrk="0" hangingPunct="0"/>
              <a:r>
                <a:rPr sz="2000">
                  <a:latin typeface="Times New Roman" panose="02020603050405020304" pitchFamily="18" charset="0"/>
                </a:rPr>
                <a:t>Current State                                             Desired State</a:t>
              </a:r>
              <a:endParaRPr sz="2000">
                <a:latin typeface="Times New Roman" panose="02020603050405020304" pitchFamily="18" charset="0"/>
              </a:endParaRPr>
            </a:p>
          </p:txBody>
        </p:sp>
        <p:sp>
          <p:nvSpPr>
            <p:cNvPr id="203783" name="Rounded Rectangle 203782"/>
            <p:cNvSpPr/>
            <p:nvPr/>
          </p:nvSpPr>
          <p:spPr>
            <a:xfrm>
              <a:off x="3312" y="1200"/>
              <a:ext cx="2160" cy="2448"/>
            </a:xfrm>
            <a:prstGeom prst="roundRect">
              <a:avLst>
                <a:gd name="adj" fmla="val 16667"/>
              </a:avLst>
            </a:prstGeom>
            <a:noFill/>
            <a:ln w="9525" cap="flat" cmpd="sng">
              <a:solidFill>
                <a:schemeClr val="tx1"/>
              </a:solidFill>
              <a:prstDash val="solid"/>
              <a:headEnd type="none" w="med" len="med"/>
              <a:tailEnd type="none" w="med" len="med"/>
            </a:ln>
          </p:spPr>
          <p:txBody>
            <a:bodyPr/>
            <a:p>
              <a:endParaRPr lang="en-US"/>
            </a:p>
          </p:txBody>
        </p:sp>
        <p:sp>
          <p:nvSpPr>
            <p:cNvPr id="203784" name="Freeform 203783"/>
            <p:cNvSpPr/>
            <p:nvPr/>
          </p:nvSpPr>
          <p:spPr>
            <a:xfrm>
              <a:off x="2784" y="1200"/>
              <a:ext cx="480" cy="2064"/>
            </a:xfrm>
            <a:custGeom>
              <a:avLst/>
              <a:gdLst>
                <a:gd name="txL" fmla="*/ 3375 w 21600"/>
                <a:gd name="txT" fmla="*/ 5400 h 21600"/>
                <a:gd name="txR" fmla="*/ 18900 w 21600"/>
                <a:gd name="txB" fmla="*/ 16200 h 21600"/>
              </a:gdLst>
              <a:ahLst/>
              <a:cxnLst>
                <a:cxn ang="270">
                  <a:pos x="16200" y="0"/>
                </a:cxn>
                <a:cxn ang="180">
                  <a:pos x="0" y="10800"/>
                </a:cxn>
                <a:cxn ang="90">
                  <a:pos x="16200" y="21600"/>
                </a:cxn>
                <a:cxn ang="0">
                  <a:pos x="21600" y="10800"/>
                </a:cxn>
              </a:cxnLst>
              <a:rect l="txL" t="txT" r="txR" b="txB"/>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cap="flat" cmpd="sng">
              <a:solidFill>
                <a:schemeClr val="tx1"/>
              </a:solidFill>
              <a:prstDash val="solid"/>
              <a:miter/>
              <a:headEnd type="none" w="med" len="med"/>
              <a:tailEnd type="none" w="med" len="med"/>
            </a:ln>
          </p:spPr>
          <p:txBody>
            <a:bodyPr/>
            <a:p>
              <a:endParaRPr lang="en-US"/>
            </a:p>
          </p:txBody>
        </p:sp>
        <p:sp>
          <p:nvSpPr>
            <p:cNvPr id="203785" name="Text Box 203784"/>
            <p:cNvSpPr txBox="1"/>
            <p:nvPr/>
          </p:nvSpPr>
          <p:spPr>
            <a:xfrm>
              <a:off x="624" y="1344"/>
              <a:ext cx="2171" cy="2406"/>
            </a:xfrm>
            <a:prstGeom prst="rect">
              <a:avLst/>
            </a:prstGeom>
            <a:noFill/>
            <a:ln w="9525">
              <a:noFill/>
            </a:ln>
          </p:spPr>
          <p:txBody>
            <a:bodyPr wrap="none" anchor="t" anchorCtr="0">
              <a:spAutoFit/>
            </a:bodyPr>
            <a:p>
              <a:pPr eaLnBrk="0" hangingPunct="0">
                <a:buChar char="•"/>
              </a:pPr>
              <a:r>
                <a:rPr sz="2000">
                  <a:latin typeface="Times New Roman" panose="02020603050405020304" pitchFamily="18" charset="0"/>
                </a:rPr>
                <a:t> </a:t>
              </a:r>
              <a:r>
                <a:rPr sz="1600">
                  <a:latin typeface="Times New Roman" panose="02020603050405020304" pitchFamily="18" charset="0"/>
                </a:rPr>
                <a:t>Delivery performance =65% - 80%</a:t>
              </a:r>
              <a:endParaRPr sz="1600">
                <a:latin typeface="Times New Roman" panose="02020603050405020304" pitchFamily="18" charset="0"/>
              </a:endParaRPr>
            </a:p>
            <a:p>
              <a:pPr eaLnBrk="0" hangingPunct="0"/>
              <a:r>
                <a:rPr sz="1600">
                  <a:latin typeface="Times New Roman" panose="02020603050405020304" pitchFamily="18" charset="0"/>
                </a:rPr>
                <a:t>  to promise date</a:t>
              </a:r>
              <a:endParaRPr sz="1600">
                <a:latin typeface="Times New Roman" panose="02020603050405020304" pitchFamily="18" charset="0"/>
              </a:endParaRPr>
            </a:p>
            <a:p>
              <a:pPr eaLnBrk="0" hangingPunct="0">
                <a:buChar char="•"/>
              </a:pPr>
              <a:r>
                <a:rPr sz="1600">
                  <a:latin typeface="Times New Roman" panose="02020603050405020304" pitchFamily="18" charset="0"/>
                </a:rPr>
                <a:t>Unable to pro-actively tell customers</a:t>
              </a:r>
              <a:endParaRPr sz="1600">
                <a:latin typeface="Times New Roman" panose="02020603050405020304" pitchFamily="18" charset="0"/>
              </a:endParaRPr>
            </a:p>
            <a:p>
              <a:pPr eaLnBrk="0" hangingPunct="0"/>
              <a:r>
                <a:rPr sz="1600">
                  <a:latin typeface="Times New Roman" panose="02020603050405020304" pitchFamily="18" charset="0"/>
                </a:rPr>
                <a:t>  we are going to miss our date</a:t>
              </a:r>
              <a:endParaRPr sz="1600">
                <a:latin typeface="Times New Roman" panose="02020603050405020304" pitchFamily="18" charset="0"/>
              </a:endParaRPr>
            </a:p>
            <a:p>
              <a:pPr eaLnBrk="0" hangingPunct="0">
                <a:buChar char="•"/>
              </a:pPr>
              <a:r>
                <a:rPr sz="1600">
                  <a:latin typeface="Times New Roman" panose="02020603050405020304" pitchFamily="18" charset="0"/>
                </a:rPr>
                <a:t>Recovery plan creation is cumber-</a:t>
              </a:r>
              <a:endParaRPr sz="1600">
                <a:latin typeface="Times New Roman" panose="02020603050405020304" pitchFamily="18" charset="0"/>
              </a:endParaRPr>
            </a:p>
            <a:p>
              <a:pPr eaLnBrk="0" hangingPunct="0"/>
              <a:r>
                <a:rPr sz="1600">
                  <a:latin typeface="Times New Roman" panose="02020603050405020304" pitchFamily="18" charset="0"/>
                </a:rPr>
                <a:t> some.  It is difficult to get an early</a:t>
              </a:r>
              <a:endParaRPr sz="1600">
                <a:latin typeface="Times New Roman" panose="02020603050405020304" pitchFamily="18" charset="0"/>
              </a:endParaRPr>
            </a:p>
            <a:p>
              <a:pPr eaLnBrk="0" hangingPunct="0"/>
              <a:r>
                <a:rPr sz="1600">
                  <a:latin typeface="Times New Roman" panose="02020603050405020304" pitchFamily="18" charset="0"/>
                </a:rPr>
                <a:t> warning without manual work</a:t>
              </a:r>
              <a:endParaRPr sz="1600">
                <a:latin typeface="Times New Roman" panose="02020603050405020304" pitchFamily="18" charset="0"/>
              </a:endParaRPr>
            </a:p>
            <a:p>
              <a:pPr eaLnBrk="0" hangingPunct="0">
                <a:buChar char="•"/>
              </a:pPr>
              <a:r>
                <a:rPr sz="1600">
                  <a:latin typeface="Times New Roman" panose="02020603050405020304" pitchFamily="18" charset="0"/>
                </a:rPr>
                <a:t>Available to promise in current ERP</a:t>
              </a:r>
              <a:endParaRPr sz="1600">
                <a:latin typeface="Times New Roman" panose="02020603050405020304" pitchFamily="18" charset="0"/>
              </a:endParaRPr>
            </a:p>
            <a:p>
              <a:pPr eaLnBrk="0" hangingPunct="0"/>
              <a:r>
                <a:rPr sz="1600">
                  <a:latin typeface="Times New Roman" panose="02020603050405020304" pitchFamily="18" charset="0"/>
                </a:rPr>
                <a:t> system is providing erroneous dates</a:t>
              </a:r>
              <a:endParaRPr sz="1600">
                <a:latin typeface="Times New Roman" panose="02020603050405020304" pitchFamily="18" charset="0"/>
              </a:endParaRPr>
            </a:p>
            <a:p>
              <a:pPr eaLnBrk="0" hangingPunct="0">
                <a:buChar char="•"/>
              </a:pPr>
              <a:r>
                <a:rPr sz="1600">
                  <a:latin typeface="Times New Roman" panose="02020603050405020304" pitchFamily="18" charset="0"/>
                </a:rPr>
                <a:t>There are bugs in the system e.g.</a:t>
              </a:r>
              <a:endParaRPr sz="1600">
                <a:latin typeface="Times New Roman" panose="02020603050405020304" pitchFamily="18" charset="0"/>
              </a:endParaRPr>
            </a:p>
            <a:p>
              <a:pPr eaLnBrk="0" hangingPunct="0"/>
              <a:r>
                <a:rPr sz="1600">
                  <a:latin typeface="Times New Roman" panose="02020603050405020304" pitchFamily="18" charset="0"/>
                </a:rPr>
                <a:t>  false readings on capacity in select</a:t>
              </a:r>
              <a:endParaRPr sz="1600">
                <a:latin typeface="Times New Roman" panose="02020603050405020304" pitchFamily="18" charset="0"/>
              </a:endParaRPr>
            </a:p>
            <a:p>
              <a:pPr eaLnBrk="0" hangingPunct="0"/>
              <a:r>
                <a:rPr sz="1600">
                  <a:latin typeface="Times New Roman" panose="02020603050405020304" pitchFamily="18" charset="0"/>
                </a:rPr>
                <a:t>  work centers</a:t>
              </a:r>
              <a:endParaRPr sz="1600">
                <a:latin typeface="Times New Roman" panose="02020603050405020304" pitchFamily="18" charset="0"/>
              </a:endParaRPr>
            </a:p>
            <a:p>
              <a:pPr eaLnBrk="0" hangingPunct="0">
                <a:buChar char="•"/>
              </a:pPr>
              <a:r>
                <a:rPr sz="1600">
                  <a:latin typeface="Times New Roman" panose="02020603050405020304" pitchFamily="18" charset="0"/>
                </a:rPr>
                <a:t>Short ships and under ships are</a:t>
              </a:r>
              <a:endParaRPr sz="1600">
                <a:latin typeface="Times New Roman" panose="02020603050405020304" pitchFamily="18" charset="0"/>
              </a:endParaRPr>
            </a:p>
            <a:p>
              <a:pPr eaLnBrk="0" hangingPunct="0"/>
              <a:r>
                <a:rPr sz="1600">
                  <a:latin typeface="Times New Roman" panose="02020603050405020304" pitchFamily="18" charset="0"/>
                </a:rPr>
                <a:t>  common</a:t>
              </a:r>
              <a:endParaRPr sz="1600">
                <a:latin typeface="Times New Roman" panose="02020603050405020304" pitchFamily="18" charset="0"/>
              </a:endParaRPr>
            </a:p>
            <a:p>
              <a:pPr eaLnBrk="0" hangingPunct="0"/>
              <a:endParaRPr sz="1600">
                <a:latin typeface="Times New Roman" panose="02020603050405020304" pitchFamily="18" charset="0"/>
              </a:endParaRPr>
            </a:p>
          </p:txBody>
        </p:sp>
        <p:sp>
          <p:nvSpPr>
            <p:cNvPr id="203786" name="Text Box 203785"/>
            <p:cNvSpPr txBox="1"/>
            <p:nvPr/>
          </p:nvSpPr>
          <p:spPr>
            <a:xfrm>
              <a:off x="3840" y="1056"/>
              <a:ext cx="240" cy="2458"/>
            </a:xfrm>
            <a:prstGeom prst="rect">
              <a:avLst/>
            </a:prstGeom>
            <a:noFill/>
            <a:ln w="9525">
              <a:noFill/>
            </a:ln>
          </p:spPr>
          <p:txBody>
            <a:bodyPr>
              <a:spAutoFit/>
            </a:bodyPr>
            <a:p>
              <a:pPr eaLnBrk="0" hangingPunct="0"/>
              <a:r>
                <a:rPr sz="25000" b="0">
                  <a:solidFill>
                    <a:schemeClr val="accent2"/>
                  </a:solidFill>
                  <a:latin typeface="Times New Roman" panose="02020603050405020304" pitchFamily="18" charset="0"/>
                </a:rPr>
                <a:t>4</a:t>
              </a:r>
              <a:endParaRPr sz="25000" b="0">
                <a:solidFill>
                  <a:schemeClr val="accent2"/>
                </a:solidFill>
                <a:latin typeface="Times New Roman" panose="02020603050405020304" pitchFamily="18" charset="0"/>
              </a:endParaRPr>
            </a:p>
          </p:txBody>
        </p:sp>
        <p:sp>
          <p:nvSpPr>
            <p:cNvPr id="203787" name="Text Box 203786"/>
            <p:cNvSpPr txBox="1"/>
            <p:nvPr/>
          </p:nvSpPr>
          <p:spPr>
            <a:xfrm>
              <a:off x="3360" y="1392"/>
              <a:ext cx="2006" cy="2598"/>
            </a:xfrm>
            <a:prstGeom prst="rect">
              <a:avLst/>
            </a:prstGeom>
            <a:noFill/>
            <a:ln w="9525">
              <a:noFill/>
            </a:ln>
          </p:spPr>
          <p:txBody>
            <a:bodyPr wrap="none" anchor="t" anchorCtr="0">
              <a:spAutoFit/>
            </a:bodyPr>
            <a:p>
              <a:pPr eaLnBrk="0" hangingPunct="0">
                <a:buChar char="•"/>
              </a:pPr>
              <a:r>
                <a:rPr sz="2000">
                  <a:latin typeface="Times New Roman" panose="02020603050405020304" pitchFamily="18" charset="0"/>
                </a:rPr>
                <a:t> </a:t>
              </a:r>
              <a:r>
                <a:rPr sz="1600">
                  <a:latin typeface="Times New Roman" panose="02020603050405020304" pitchFamily="18" charset="0"/>
                </a:rPr>
                <a:t>Extend supply chain to include</a:t>
              </a:r>
              <a:endParaRPr sz="1600">
                <a:latin typeface="Times New Roman" panose="02020603050405020304" pitchFamily="18" charset="0"/>
              </a:endParaRPr>
            </a:p>
            <a:p>
              <a:pPr eaLnBrk="0" hangingPunct="0"/>
              <a:r>
                <a:rPr sz="1600">
                  <a:latin typeface="Times New Roman" panose="02020603050405020304" pitchFamily="18" charset="0"/>
                </a:rPr>
                <a:t>  customers and suppliers through</a:t>
              </a:r>
              <a:endParaRPr sz="1600">
                <a:latin typeface="Times New Roman" panose="02020603050405020304" pitchFamily="18" charset="0"/>
              </a:endParaRPr>
            </a:p>
            <a:p>
              <a:pPr eaLnBrk="0" hangingPunct="0"/>
              <a:r>
                <a:rPr sz="1600">
                  <a:latin typeface="Times New Roman" panose="02020603050405020304" pitchFamily="18" charset="0"/>
                </a:rPr>
                <a:t>  information systems</a:t>
              </a:r>
              <a:endParaRPr sz="1600">
                <a:latin typeface="Times New Roman" panose="02020603050405020304" pitchFamily="18" charset="0"/>
              </a:endParaRPr>
            </a:p>
            <a:p>
              <a:pPr eaLnBrk="0" hangingPunct="0">
                <a:buChar char="•"/>
              </a:pPr>
              <a:r>
                <a:rPr sz="1600">
                  <a:latin typeface="Times New Roman" panose="02020603050405020304" pitchFamily="18" charset="0"/>
                </a:rPr>
                <a:t>Global manufacturing scheduling</a:t>
              </a:r>
              <a:endParaRPr sz="1600">
                <a:latin typeface="Times New Roman" panose="02020603050405020304" pitchFamily="18" charset="0"/>
              </a:endParaRPr>
            </a:p>
            <a:p>
              <a:pPr eaLnBrk="0" hangingPunct="0"/>
              <a:r>
                <a:rPr sz="1600">
                  <a:latin typeface="Times New Roman" panose="02020603050405020304" pitchFamily="18" charset="0"/>
                </a:rPr>
                <a:t>  &amp; resource mgmt is routine and </a:t>
              </a:r>
              <a:endParaRPr sz="1600">
                <a:latin typeface="Times New Roman" panose="02020603050405020304" pitchFamily="18" charset="0"/>
              </a:endParaRPr>
            </a:p>
            <a:p>
              <a:pPr eaLnBrk="0" hangingPunct="0"/>
              <a:r>
                <a:rPr sz="1600">
                  <a:latin typeface="Times New Roman" panose="02020603050405020304" pitchFamily="18" charset="0"/>
                </a:rPr>
                <a:t>  automated</a:t>
              </a:r>
              <a:endParaRPr sz="1600">
                <a:latin typeface="Times New Roman" panose="02020603050405020304" pitchFamily="18" charset="0"/>
              </a:endParaRPr>
            </a:p>
            <a:p>
              <a:pPr eaLnBrk="0" hangingPunct="0">
                <a:buChar char="•"/>
              </a:pPr>
              <a:r>
                <a:rPr sz="1600">
                  <a:latin typeface="Times New Roman" panose="02020603050405020304" pitchFamily="18" charset="0"/>
                </a:rPr>
                <a:t>Capacity and capabilities are well</a:t>
              </a:r>
              <a:endParaRPr sz="1600">
                <a:latin typeface="Times New Roman" panose="02020603050405020304" pitchFamily="18" charset="0"/>
              </a:endParaRPr>
            </a:p>
            <a:p>
              <a:pPr eaLnBrk="0" hangingPunct="0"/>
              <a:r>
                <a:rPr sz="1600">
                  <a:latin typeface="Times New Roman" panose="02020603050405020304" pitchFamily="18" charset="0"/>
                </a:rPr>
                <a:t>  understood</a:t>
              </a:r>
              <a:endParaRPr sz="1600">
                <a:latin typeface="Times New Roman" panose="02020603050405020304" pitchFamily="18" charset="0"/>
              </a:endParaRPr>
            </a:p>
            <a:p>
              <a:pPr eaLnBrk="0" hangingPunct="0">
                <a:buChar char="•"/>
              </a:pPr>
              <a:r>
                <a:rPr sz="1600">
                  <a:latin typeface="Times New Roman" panose="02020603050405020304" pitchFamily="18" charset="0"/>
                </a:rPr>
                <a:t>When we do have a problem with</a:t>
              </a:r>
              <a:endParaRPr sz="1600">
                <a:latin typeface="Times New Roman" panose="02020603050405020304" pitchFamily="18" charset="0"/>
              </a:endParaRPr>
            </a:p>
            <a:p>
              <a:pPr eaLnBrk="0" hangingPunct="0"/>
              <a:r>
                <a:rPr sz="1600">
                  <a:latin typeface="Times New Roman" panose="02020603050405020304" pitchFamily="18" charset="0"/>
                </a:rPr>
                <a:t> delivery, we’re able to call the</a:t>
              </a:r>
              <a:endParaRPr sz="1600">
                <a:latin typeface="Times New Roman" panose="02020603050405020304" pitchFamily="18" charset="0"/>
              </a:endParaRPr>
            </a:p>
            <a:p>
              <a:pPr eaLnBrk="0" hangingPunct="0"/>
              <a:r>
                <a:rPr sz="1600">
                  <a:latin typeface="Times New Roman" panose="02020603050405020304" pitchFamily="18" charset="0"/>
                </a:rPr>
                <a:t> customer in advance</a:t>
              </a:r>
              <a:endParaRPr sz="1600">
                <a:latin typeface="Times New Roman" panose="02020603050405020304" pitchFamily="18" charset="0"/>
              </a:endParaRPr>
            </a:p>
            <a:p>
              <a:pPr eaLnBrk="0" hangingPunct="0">
                <a:buChar char="•"/>
              </a:pPr>
              <a:r>
                <a:rPr sz="1600">
                  <a:latin typeface="Times New Roman" panose="02020603050405020304" pitchFamily="18" charset="0"/>
                </a:rPr>
                <a:t>It is a given that we meet our </a:t>
              </a:r>
              <a:endParaRPr sz="1600">
                <a:latin typeface="Times New Roman" panose="02020603050405020304" pitchFamily="18" charset="0"/>
              </a:endParaRPr>
            </a:p>
            <a:p>
              <a:pPr eaLnBrk="0" hangingPunct="0"/>
              <a:r>
                <a:rPr sz="1600">
                  <a:latin typeface="Times New Roman" panose="02020603050405020304" pitchFamily="18" charset="0"/>
                </a:rPr>
                <a:t> customers’ delivery expectations</a:t>
              </a:r>
              <a:endParaRPr sz="1600">
                <a:latin typeface="Times New Roman" panose="02020603050405020304" pitchFamily="18" charset="0"/>
              </a:endParaRPr>
            </a:p>
            <a:p>
              <a:pPr eaLnBrk="0" hangingPunct="0"/>
              <a:endParaRPr sz="1600">
                <a:latin typeface="Times New Roman" panose="02020603050405020304" pitchFamily="18" charset="0"/>
              </a:endParaRPr>
            </a:p>
            <a:p>
              <a:pPr eaLnBrk="0" hangingPunct="0"/>
              <a:endParaRPr sz="1600">
                <a:latin typeface="Times New Roman" panose="02020603050405020304" pitchFamily="18" charset="0"/>
              </a:endParaRPr>
            </a:p>
            <a:p>
              <a:pPr eaLnBrk="0" hangingPunct="0">
                <a:buChar char="•"/>
              </a:pPr>
              <a:endParaRPr sz="2000">
                <a:latin typeface="Times New Roman" panose="02020603050405020304" pitchFamily="18" charset="0"/>
              </a:endParaRPr>
            </a:p>
          </p:txBody>
        </p:sp>
      </p:grpSp>
      <p:sp>
        <p:nvSpPr>
          <p:cNvPr id="203788" name="Rectangles 203787"/>
          <p:cNvSpPr/>
          <p:nvPr/>
        </p:nvSpPr>
        <p:spPr>
          <a:xfrm>
            <a:off x="1066800" y="6096000"/>
            <a:ext cx="7467600" cy="304800"/>
          </a:xfrm>
          <a:prstGeom prst="rect">
            <a:avLst/>
          </a:prstGeom>
          <a:solidFill>
            <a:schemeClr val="bg1"/>
          </a:solidFill>
          <a:ln w="9525" cap="flat" cmpd="sng">
            <a:solidFill>
              <a:schemeClr val="tx1"/>
            </a:solidFill>
            <a:prstDash val="solid"/>
            <a:miter/>
            <a:headEnd type="none" w="med" len="med"/>
            <a:tailEnd type="none" w="med" len="med"/>
          </a:ln>
        </p:spPr>
        <p:txBody>
          <a:bodyPr wrap="none" anchor="ctr" anchorCtr="0"/>
          <a:p>
            <a:pPr algn="ctr" eaLnBrk="0" hangingPunct="0"/>
            <a:r>
              <a:rPr sz="1400">
                <a:solidFill>
                  <a:schemeClr val="accent1"/>
                </a:solidFill>
                <a:latin typeface="Times New Roman" panose="02020603050405020304" pitchFamily="18" charset="0"/>
              </a:rPr>
              <a:t>Key:     4</a:t>
            </a:r>
            <a:r>
              <a:rPr sz="1400">
                <a:latin typeface="Times New Roman" panose="02020603050405020304" pitchFamily="18" charset="0"/>
              </a:rPr>
              <a:t> = Best Practice   </a:t>
            </a:r>
            <a:r>
              <a:rPr sz="1400">
                <a:solidFill>
                  <a:schemeClr val="accent1"/>
                </a:solidFill>
                <a:latin typeface="Times New Roman" panose="02020603050405020304" pitchFamily="18" charset="0"/>
              </a:rPr>
              <a:t> 3</a:t>
            </a:r>
            <a:r>
              <a:rPr sz="1400">
                <a:latin typeface="Times New Roman" panose="02020603050405020304" pitchFamily="18" charset="0"/>
              </a:rPr>
              <a:t> = Highly Competitive  </a:t>
            </a:r>
            <a:r>
              <a:rPr sz="1400">
                <a:solidFill>
                  <a:schemeClr val="accent1"/>
                </a:solidFill>
                <a:latin typeface="Times New Roman" panose="02020603050405020304" pitchFamily="18" charset="0"/>
              </a:rPr>
              <a:t>  2</a:t>
            </a:r>
            <a:r>
              <a:rPr sz="1400">
                <a:latin typeface="Times New Roman" panose="02020603050405020304" pitchFamily="18" charset="0"/>
              </a:rPr>
              <a:t> = Competitive   </a:t>
            </a:r>
            <a:r>
              <a:rPr sz="1400">
                <a:solidFill>
                  <a:schemeClr val="accent1"/>
                </a:solidFill>
                <a:latin typeface="Times New Roman" panose="02020603050405020304" pitchFamily="18" charset="0"/>
              </a:rPr>
              <a:t> 1</a:t>
            </a:r>
            <a:r>
              <a:rPr sz="1400">
                <a:latin typeface="Times New Roman" panose="02020603050405020304" pitchFamily="18" charset="0"/>
              </a:rPr>
              <a:t> = Non-competitive</a:t>
            </a:r>
            <a:endParaRPr sz="1400">
              <a:latin typeface="Times New Roman" panose="02020603050405020304" pitchFamily="18" charset="0"/>
            </a:endParaRPr>
          </a:p>
        </p:txBody>
      </p:sp>
      <p:sp>
        <p:nvSpPr>
          <p:cNvPr id="203789" name="5-Point Star 203788"/>
          <p:cNvSpPr/>
          <p:nvPr/>
        </p:nvSpPr>
        <p:spPr>
          <a:xfrm>
            <a:off x="8001000" y="533400"/>
            <a:ext cx="533400" cy="560388"/>
          </a:xfrm>
          <a:prstGeom prst="star5">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eaLnBrk="0" hangingPunct="0"/>
            <a:r>
              <a:rPr sz="1600">
                <a:latin typeface="Times New Roman" panose="02020603050405020304" pitchFamily="18" charset="0"/>
              </a:rPr>
              <a:t>1</a:t>
            </a:r>
            <a:endParaRPr sz="1600">
              <a:latin typeface="Times New Roman" panose="02020603050405020304"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Date Placeholder 1"/>
          <p:cNvSpPr/>
          <p:nvPr>
            <p:ph type="dt" sz="half" idx="10"/>
          </p:nvPr>
        </p:nvSpPr>
        <p:spPr/>
        <p:txBody>
          <a:bodyPr/>
          <a:p>
            <a:pPr lvl="0"/>
            <a:endParaRPr lang="en-US">
              <a:latin typeface="Arial Narrow" panose="020B0606020202030204" pitchFamily="34" charset="0"/>
            </a:endParaRPr>
          </a:p>
        </p:txBody>
      </p:sp>
      <p:sp>
        <p:nvSpPr>
          <p:cNvPr id="3" name="Footer Placeholder 2"/>
          <p:cNvSpPr/>
          <p:nvPr>
            <p:ph type="ftr" sz="quarter" idx="11"/>
          </p:nvPr>
        </p:nvSpPr>
        <p:spPr/>
        <p:txBody>
          <a:bodyPr/>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204802" name="Title 204801"/>
          <p:cNvSpPr>
            <a:spLocks noGrp="1"/>
          </p:cNvSpPr>
          <p:nvPr>
            <p:ph type="title"/>
          </p:nvPr>
        </p:nvSpPr>
        <p:spPr/>
        <p:txBody>
          <a:bodyPr vert="horz" wrap="square" lIns="91440" tIns="45720" rIns="91440" bIns="45720" anchor="b" anchorCtr="0"/>
          <a:p>
            <a:r>
              <a:rPr sz="3600">
                <a:solidFill>
                  <a:srgbClr val="11053B"/>
                </a:solidFill>
              </a:rPr>
              <a:t>Application and Tools Future State –</a:t>
            </a:r>
            <a:br>
              <a:rPr sz="3600">
                <a:solidFill>
                  <a:srgbClr val="11053B"/>
                </a:solidFill>
              </a:rPr>
            </a:br>
            <a:r>
              <a:rPr sz="3600">
                <a:solidFill>
                  <a:srgbClr val="11053B"/>
                </a:solidFill>
              </a:rPr>
              <a:t> (End Point Example)</a:t>
            </a:r>
            <a:endParaRPr sz="3600">
              <a:solidFill>
                <a:srgbClr val="11053B"/>
              </a:solidFill>
            </a:endParaRPr>
          </a:p>
        </p:txBody>
      </p:sp>
      <p:sp>
        <p:nvSpPr>
          <p:cNvPr id="204803" name="Oval 204802"/>
          <p:cNvSpPr/>
          <p:nvPr/>
        </p:nvSpPr>
        <p:spPr>
          <a:xfrm>
            <a:off x="2209800" y="2438400"/>
            <a:ext cx="4953000" cy="3868738"/>
          </a:xfrm>
          <a:prstGeom prst="ellipse">
            <a:avLst/>
          </a:prstGeom>
          <a:solidFill>
            <a:srgbClr val="C0C0C0"/>
          </a:solidFill>
          <a:ln w="38100" cap="flat" cmpd="sng">
            <a:solidFill>
              <a:schemeClr val="tx1"/>
            </a:solidFill>
            <a:prstDash val="solid"/>
            <a:headEnd type="none" w="med" len="med"/>
            <a:tailEnd type="none" w="med" len="med"/>
          </a:ln>
        </p:spPr>
        <p:txBody>
          <a:bodyPr wrap="none" anchor="ctr" anchorCtr="0"/>
          <a:p>
            <a:pPr algn="ctr" eaLnBrk="0" hangingPunct="0"/>
            <a:endParaRPr b="0">
              <a:latin typeface="Times New Roman" panose="02020603050405020304" pitchFamily="18" charset="0"/>
            </a:endParaRPr>
          </a:p>
        </p:txBody>
      </p:sp>
      <p:sp>
        <p:nvSpPr>
          <p:cNvPr id="204804" name="Oval 204803"/>
          <p:cNvSpPr/>
          <p:nvPr/>
        </p:nvSpPr>
        <p:spPr>
          <a:xfrm>
            <a:off x="2636838" y="2932113"/>
            <a:ext cx="4013200" cy="2963862"/>
          </a:xfrm>
          <a:prstGeom prst="ellipse">
            <a:avLst/>
          </a:prstGeom>
          <a:solidFill>
            <a:schemeClr val="accent1"/>
          </a:solidFill>
          <a:ln w="38100" cap="flat" cmpd="sng">
            <a:solidFill>
              <a:schemeClr val="tx1"/>
            </a:solidFill>
            <a:prstDash val="solid"/>
            <a:headEnd type="none" w="med" len="med"/>
            <a:tailEnd type="none" w="med" len="med"/>
          </a:ln>
        </p:spPr>
        <p:txBody>
          <a:bodyPr wrap="none" anchor="ctr" anchorCtr="0"/>
          <a:p>
            <a:pPr algn="ctr" eaLnBrk="0" hangingPunct="0"/>
            <a:endParaRPr b="0">
              <a:solidFill>
                <a:schemeClr val="accent1"/>
              </a:solidFill>
              <a:latin typeface="Times New Roman" panose="02020603050405020304" pitchFamily="18" charset="0"/>
            </a:endParaRPr>
          </a:p>
        </p:txBody>
      </p:sp>
      <p:sp>
        <p:nvSpPr>
          <p:cNvPr id="204805" name="Oval 204804"/>
          <p:cNvSpPr/>
          <p:nvPr/>
        </p:nvSpPr>
        <p:spPr>
          <a:xfrm>
            <a:off x="3746500" y="3756025"/>
            <a:ext cx="1879600" cy="1152525"/>
          </a:xfrm>
          <a:prstGeom prst="ellipse">
            <a:avLst/>
          </a:prstGeom>
          <a:solidFill>
            <a:schemeClr val="accent2"/>
          </a:solidFill>
          <a:ln w="9525" cap="flat" cmpd="sng">
            <a:solidFill>
              <a:schemeClr val="tx1"/>
            </a:solidFill>
            <a:prstDash val="solid"/>
            <a:headEnd type="none" w="med" len="med"/>
            <a:tailEnd type="none" w="med" len="med"/>
          </a:ln>
        </p:spPr>
        <p:txBody>
          <a:bodyPr wrap="none" anchor="ctr" anchorCtr="0"/>
          <a:p>
            <a:pPr algn="ctr" eaLnBrk="0" hangingPunct="0"/>
            <a:r>
              <a:rPr sz="2000">
                <a:latin typeface="Times New Roman" panose="02020603050405020304" pitchFamily="18" charset="0"/>
              </a:rPr>
              <a:t>ERP</a:t>
            </a:r>
            <a:endParaRPr sz="2000">
              <a:latin typeface="Times New Roman" panose="02020603050405020304" pitchFamily="18" charset="0"/>
            </a:endParaRPr>
          </a:p>
        </p:txBody>
      </p:sp>
      <p:sp>
        <p:nvSpPr>
          <p:cNvPr id="204806" name="Text Box 204805"/>
          <p:cNvSpPr txBox="1"/>
          <p:nvPr/>
        </p:nvSpPr>
        <p:spPr>
          <a:xfrm>
            <a:off x="3581400" y="4876800"/>
            <a:ext cx="1876425" cy="822325"/>
          </a:xfrm>
          <a:prstGeom prst="rect">
            <a:avLst/>
          </a:prstGeom>
          <a:noFill/>
          <a:ln w="9525">
            <a:noFill/>
          </a:ln>
        </p:spPr>
        <p:txBody>
          <a:bodyPr wrap="none" anchor="t" anchorCtr="0">
            <a:spAutoFit/>
          </a:bodyPr>
          <a:p>
            <a:pPr eaLnBrk="0" hangingPunct="0"/>
            <a:r>
              <a:rPr>
                <a:solidFill>
                  <a:schemeClr val="bg1"/>
                </a:solidFill>
                <a:latin typeface="Times New Roman" panose="02020603050405020304" pitchFamily="18" charset="0"/>
              </a:rPr>
              <a:t>    </a:t>
            </a:r>
            <a:r>
              <a:rPr>
                <a:solidFill>
                  <a:srgbClr val="11053B"/>
                </a:solidFill>
                <a:latin typeface="Times New Roman" panose="02020603050405020304" pitchFamily="18" charset="0"/>
              </a:rPr>
              <a:t>Enterprise</a:t>
            </a:r>
            <a:endParaRPr>
              <a:solidFill>
                <a:srgbClr val="11053B"/>
              </a:solidFill>
              <a:latin typeface="Times New Roman" panose="02020603050405020304" pitchFamily="18" charset="0"/>
            </a:endParaRPr>
          </a:p>
          <a:p>
            <a:pPr eaLnBrk="0" hangingPunct="0"/>
            <a:r>
              <a:rPr>
                <a:solidFill>
                  <a:srgbClr val="11053B"/>
                </a:solidFill>
                <a:latin typeface="Times New Roman" panose="02020603050405020304" pitchFamily="18" charset="0"/>
              </a:rPr>
              <a:t>       System</a:t>
            </a:r>
            <a:endParaRPr>
              <a:solidFill>
                <a:srgbClr val="11053B"/>
              </a:solidFill>
              <a:latin typeface="Times New Roman" panose="02020603050405020304" pitchFamily="18" charset="0"/>
            </a:endParaRPr>
          </a:p>
        </p:txBody>
      </p:sp>
      <p:sp>
        <p:nvSpPr>
          <p:cNvPr id="204807" name="Text Box 204806"/>
          <p:cNvSpPr txBox="1"/>
          <p:nvPr/>
        </p:nvSpPr>
        <p:spPr>
          <a:xfrm>
            <a:off x="3810000" y="3176588"/>
            <a:ext cx="615950" cy="366712"/>
          </a:xfrm>
          <a:prstGeom prst="rect">
            <a:avLst/>
          </a:prstGeom>
          <a:noFill/>
          <a:ln w="9525">
            <a:noFill/>
          </a:ln>
        </p:spPr>
        <p:txBody>
          <a:bodyPr wrap="none" anchor="t" anchorCtr="0">
            <a:spAutoFit/>
          </a:bodyPr>
          <a:p>
            <a:pPr eaLnBrk="0" hangingPunct="0"/>
            <a:r>
              <a:rPr sz="1800">
                <a:solidFill>
                  <a:srgbClr val="11053B"/>
                </a:solidFill>
                <a:latin typeface="Times New Roman" panose="02020603050405020304" pitchFamily="18" charset="0"/>
              </a:rPr>
              <a:t>APS</a:t>
            </a:r>
            <a:endParaRPr sz="1800">
              <a:solidFill>
                <a:srgbClr val="11053B"/>
              </a:solidFill>
              <a:latin typeface="Times New Roman" panose="02020603050405020304" pitchFamily="18" charset="0"/>
            </a:endParaRPr>
          </a:p>
        </p:txBody>
      </p:sp>
      <p:sp>
        <p:nvSpPr>
          <p:cNvPr id="204808" name="Text Box 204807"/>
          <p:cNvSpPr txBox="1"/>
          <p:nvPr/>
        </p:nvSpPr>
        <p:spPr>
          <a:xfrm>
            <a:off x="5257800" y="3352800"/>
            <a:ext cx="527050" cy="366713"/>
          </a:xfrm>
          <a:prstGeom prst="rect">
            <a:avLst/>
          </a:prstGeom>
          <a:noFill/>
          <a:ln w="9525">
            <a:noFill/>
          </a:ln>
        </p:spPr>
        <p:txBody>
          <a:bodyPr wrap="none" anchor="t" anchorCtr="0">
            <a:spAutoFit/>
          </a:bodyPr>
          <a:p>
            <a:pPr eaLnBrk="0" hangingPunct="0"/>
            <a:r>
              <a:rPr sz="1800">
                <a:solidFill>
                  <a:srgbClr val="11053B"/>
                </a:solidFill>
                <a:latin typeface="Times New Roman" panose="02020603050405020304" pitchFamily="18" charset="0"/>
              </a:rPr>
              <a:t>HR</a:t>
            </a:r>
            <a:endParaRPr sz="1800">
              <a:solidFill>
                <a:srgbClr val="11053B"/>
              </a:solidFill>
              <a:latin typeface="Times New Roman" panose="02020603050405020304" pitchFamily="18" charset="0"/>
            </a:endParaRPr>
          </a:p>
        </p:txBody>
      </p:sp>
      <p:sp>
        <p:nvSpPr>
          <p:cNvPr id="204809" name="Text Box 204808"/>
          <p:cNvSpPr txBox="1"/>
          <p:nvPr/>
        </p:nvSpPr>
        <p:spPr>
          <a:xfrm>
            <a:off x="3733800" y="2538413"/>
            <a:ext cx="1911350" cy="366712"/>
          </a:xfrm>
          <a:prstGeom prst="rect">
            <a:avLst/>
          </a:prstGeom>
          <a:noFill/>
          <a:ln w="9525">
            <a:noFill/>
          </a:ln>
        </p:spPr>
        <p:txBody>
          <a:bodyPr wrap="none" anchor="t" anchorCtr="0">
            <a:spAutoFit/>
          </a:bodyPr>
          <a:p>
            <a:pPr eaLnBrk="0" hangingPunct="0"/>
            <a:r>
              <a:rPr sz="1800">
                <a:latin typeface="Times New Roman" panose="02020603050405020304" pitchFamily="18" charset="0"/>
              </a:rPr>
              <a:t>Internet/Extranet</a:t>
            </a:r>
            <a:endParaRPr sz="1800">
              <a:latin typeface="Times New Roman" panose="02020603050405020304" pitchFamily="18" charset="0"/>
            </a:endParaRPr>
          </a:p>
        </p:txBody>
      </p:sp>
      <p:sp>
        <p:nvSpPr>
          <p:cNvPr id="204810" name="Text Box 204809"/>
          <p:cNvSpPr txBox="1"/>
          <p:nvPr/>
        </p:nvSpPr>
        <p:spPr>
          <a:xfrm>
            <a:off x="2892425" y="3836988"/>
            <a:ext cx="615950" cy="366712"/>
          </a:xfrm>
          <a:prstGeom prst="rect">
            <a:avLst/>
          </a:prstGeom>
          <a:noFill/>
          <a:ln w="9525">
            <a:noFill/>
          </a:ln>
        </p:spPr>
        <p:txBody>
          <a:bodyPr wrap="none" anchor="t" anchorCtr="0">
            <a:spAutoFit/>
          </a:bodyPr>
          <a:p>
            <a:pPr eaLnBrk="0" hangingPunct="0"/>
            <a:r>
              <a:rPr sz="1800">
                <a:solidFill>
                  <a:srgbClr val="11053B"/>
                </a:solidFill>
                <a:latin typeface="Times New Roman" panose="02020603050405020304" pitchFamily="18" charset="0"/>
              </a:rPr>
              <a:t>SFA</a:t>
            </a:r>
            <a:endParaRPr sz="1800">
              <a:solidFill>
                <a:srgbClr val="11053B"/>
              </a:solidFill>
              <a:latin typeface="Times New Roman" panose="02020603050405020304" pitchFamily="18" charset="0"/>
            </a:endParaRPr>
          </a:p>
        </p:txBody>
      </p:sp>
      <p:sp>
        <p:nvSpPr>
          <p:cNvPr id="204811" name="Text Box 204810"/>
          <p:cNvSpPr txBox="1"/>
          <p:nvPr/>
        </p:nvSpPr>
        <p:spPr>
          <a:xfrm>
            <a:off x="5454650" y="4578350"/>
            <a:ext cx="998538" cy="336550"/>
          </a:xfrm>
          <a:prstGeom prst="rect">
            <a:avLst/>
          </a:prstGeom>
          <a:noFill/>
          <a:ln w="9525">
            <a:noFill/>
          </a:ln>
        </p:spPr>
        <p:txBody>
          <a:bodyPr wrap="none" anchor="t" anchorCtr="0">
            <a:spAutoFit/>
          </a:bodyPr>
          <a:p>
            <a:pPr eaLnBrk="0" hangingPunct="0"/>
            <a:r>
              <a:rPr sz="1600">
                <a:solidFill>
                  <a:srgbClr val="11053B"/>
                </a:solidFill>
                <a:latin typeface="Times New Roman" panose="02020603050405020304" pitchFamily="18" charset="0"/>
              </a:rPr>
              <a:t>Financial</a:t>
            </a:r>
            <a:endParaRPr sz="1600">
              <a:solidFill>
                <a:srgbClr val="11053B"/>
              </a:solidFill>
              <a:latin typeface="Times New Roman" panose="02020603050405020304" pitchFamily="18" charset="0"/>
            </a:endParaRPr>
          </a:p>
        </p:txBody>
      </p:sp>
      <p:sp>
        <p:nvSpPr>
          <p:cNvPr id="204812" name="Text Box 204811"/>
          <p:cNvSpPr txBox="1"/>
          <p:nvPr/>
        </p:nvSpPr>
        <p:spPr>
          <a:xfrm>
            <a:off x="3733800" y="5891213"/>
            <a:ext cx="1860550" cy="366712"/>
          </a:xfrm>
          <a:prstGeom prst="rect">
            <a:avLst/>
          </a:prstGeom>
          <a:noFill/>
          <a:ln w="9525">
            <a:noFill/>
          </a:ln>
        </p:spPr>
        <p:txBody>
          <a:bodyPr wrap="none" anchor="t" anchorCtr="0">
            <a:spAutoFit/>
          </a:bodyPr>
          <a:p>
            <a:pPr eaLnBrk="0" hangingPunct="0"/>
            <a:r>
              <a:rPr sz="1800">
                <a:latin typeface="Times New Roman" panose="02020603050405020304" pitchFamily="18" charset="0"/>
              </a:rPr>
              <a:t>Outlook/Intranet</a:t>
            </a:r>
            <a:endParaRPr sz="1800">
              <a:latin typeface="Times New Roman" panose="02020603050405020304" pitchFamily="18" charset="0"/>
            </a:endParaRPr>
          </a:p>
        </p:txBody>
      </p:sp>
      <p:sp>
        <p:nvSpPr>
          <p:cNvPr id="204813" name="Text Box 204812"/>
          <p:cNvSpPr txBox="1"/>
          <p:nvPr/>
        </p:nvSpPr>
        <p:spPr>
          <a:xfrm>
            <a:off x="2636838" y="4413250"/>
            <a:ext cx="1000125" cy="396875"/>
          </a:xfrm>
          <a:prstGeom prst="rect">
            <a:avLst/>
          </a:prstGeom>
          <a:noFill/>
          <a:ln w="9525">
            <a:noFill/>
          </a:ln>
        </p:spPr>
        <p:txBody>
          <a:bodyPr wrap="none" anchor="t" anchorCtr="0">
            <a:spAutoFit/>
          </a:bodyPr>
          <a:p>
            <a:pPr eaLnBrk="0" hangingPunct="0"/>
            <a:r>
              <a:rPr sz="2000">
                <a:solidFill>
                  <a:srgbClr val="11053B"/>
                </a:solidFill>
                <a:latin typeface="Times New Roman" panose="02020603050405020304" pitchFamily="18" charset="0"/>
              </a:rPr>
              <a:t>Quality</a:t>
            </a:r>
            <a:endParaRPr sz="2000">
              <a:solidFill>
                <a:srgbClr val="11053B"/>
              </a:solidFill>
              <a:latin typeface="Times New Roman" panose="02020603050405020304" pitchFamily="18" charset="0"/>
            </a:endParaRPr>
          </a:p>
        </p:txBody>
      </p:sp>
      <p:sp>
        <p:nvSpPr>
          <p:cNvPr id="204814" name="Text Box 204813"/>
          <p:cNvSpPr txBox="1"/>
          <p:nvPr/>
        </p:nvSpPr>
        <p:spPr>
          <a:xfrm>
            <a:off x="5692775" y="3852863"/>
            <a:ext cx="706438" cy="396875"/>
          </a:xfrm>
          <a:prstGeom prst="rect">
            <a:avLst/>
          </a:prstGeom>
          <a:noFill/>
          <a:ln w="9525">
            <a:noFill/>
          </a:ln>
        </p:spPr>
        <p:txBody>
          <a:bodyPr wrap="none" anchor="t" anchorCtr="0">
            <a:spAutoFit/>
          </a:bodyPr>
          <a:p>
            <a:pPr eaLnBrk="0" hangingPunct="0"/>
            <a:r>
              <a:rPr sz="2000">
                <a:solidFill>
                  <a:srgbClr val="11053B"/>
                </a:solidFill>
                <a:latin typeface="Times New Roman" panose="02020603050405020304" pitchFamily="18" charset="0"/>
              </a:rPr>
              <a:t>SCO</a:t>
            </a:r>
            <a:endParaRPr sz="2000">
              <a:solidFill>
                <a:srgbClr val="11053B"/>
              </a:solidFill>
              <a:latin typeface="Times New Roman" panose="02020603050405020304" pitchFamily="18" charset="0"/>
            </a:endParaRPr>
          </a:p>
        </p:txBody>
      </p:sp>
      <p:graphicFrame>
        <p:nvGraphicFramePr>
          <p:cNvPr id="204815" name="Object 204814"/>
          <p:cNvGraphicFramePr/>
          <p:nvPr/>
        </p:nvGraphicFramePr>
        <p:xfrm>
          <a:off x="6324600" y="1676400"/>
          <a:ext cx="2332038" cy="1176338"/>
        </p:xfrm>
        <a:graphic>
          <a:graphicData uri="http://schemas.openxmlformats.org/presentationml/2006/ole">
            <mc:AlternateContent xmlns:mc="http://schemas.openxmlformats.org/markup-compatibility/2006">
              <mc:Choice xmlns:v="urn:schemas-microsoft-com:vml" Requires="v">
                <p:oleObj spid="_x0000_s3077" name="" r:id="rId1" imgW="2331720" imgH="1176655" progId="MS_ClipArt_Gallery.2">
                  <p:embed/>
                </p:oleObj>
              </mc:Choice>
              <mc:Fallback>
                <p:oleObj name="" r:id="rId1" imgW="2331720" imgH="1176655" progId="MS_ClipArt_Gallery.2">
                  <p:embed/>
                  <p:pic>
                    <p:nvPicPr>
                      <p:cNvPr id="0" name="Picture 3076"/>
                      <p:cNvPicPr/>
                      <p:nvPr/>
                    </p:nvPicPr>
                    <p:blipFill>
                      <a:blip r:embed="rId2"/>
                      <a:stretch>
                        <a:fillRect/>
                      </a:stretch>
                    </p:blipFill>
                    <p:spPr>
                      <a:xfrm>
                        <a:off x="6324600" y="1676400"/>
                        <a:ext cx="2332038" cy="1176338"/>
                      </a:xfrm>
                      <a:prstGeom prst="rect">
                        <a:avLst/>
                      </a:prstGeom>
                      <a:noFill/>
                      <a:ln w="38100">
                        <a:noFill/>
                        <a:miter/>
                      </a:ln>
                    </p:spPr>
                  </p:pic>
                </p:oleObj>
              </mc:Fallback>
            </mc:AlternateContent>
          </a:graphicData>
        </a:graphic>
      </p:graphicFrame>
      <p:sp>
        <p:nvSpPr>
          <p:cNvPr id="204816" name="Straight Connector 204815"/>
          <p:cNvSpPr/>
          <p:nvPr/>
        </p:nvSpPr>
        <p:spPr>
          <a:xfrm flipH="1">
            <a:off x="3581400" y="4724400"/>
            <a:ext cx="457200" cy="152400"/>
          </a:xfrm>
          <a:prstGeom prst="line">
            <a:avLst/>
          </a:prstGeom>
          <a:ln w="9525" cap="flat" cmpd="sng">
            <a:solidFill>
              <a:schemeClr val="tx1"/>
            </a:solidFill>
            <a:prstDash val="solid"/>
            <a:headEnd type="none" w="med" len="med"/>
            <a:tailEnd type="triangle" w="med" len="med"/>
          </a:ln>
        </p:spPr>
      </p:sp>
      <p:sp>
        <p:nvSpPr>
          <p:cNvPr id="204817" name="Straight Connector 204816"/>
          <p:cNvSpPr/>
          <p:nvPr/>
        </p:nvSpPr>
        <p:spPr>
          <a:xfrm>
            <a:off x="5181600" y="4724400"/>
            <a:ext cx="381000" cy="152400"/>
          </a:xfrm>
          <a:prstGeom prst="line">
            <a:avLst/>
          </a:prstGeom>
          <a:ln w="9525" cap="flat" cmpd="sng">
            <a:solidFill>
              <a:schemeClr val="tx1"/>
            </a:solidFill>
            <a:prstDash val="solid"/>
            <a:headEnd type="none" w="med" len="med"/>
            <a:tailEnd type="triangle" w="med" len="med"/>
          </a:ln>
        </p:spPr>
      </p:sp>
      <p:sp>
        <p:nvSpPr>
          <p:cNvPr id="204818" name="Straight Connector 204817"/>
          <p:cNvSpPr/>
          <p:nvPr/>
        </p:nvSpPr>
        <p:spPr>
          <a:xfrm flipV="1">
            <a:off x="5257800" y="3886200"/>
            <a:ext cx="457200" cy="76200"/>
          </a:xfrm>
          <a:prstGeom prst="line">
            <a:avLst/>
          </a:prstGeom>
          <a:ln w="9525" cap="flat" cmpd="sng">
            <a:solidFill>
              <a:schemeClr val="tx1"/>
            </a:solidFill>
            <a:prstDash val="solid"/>
            <a:headEnd type="none" w="med" len="med"/>
            <a:tailEnd type="triangle" w="med" len="med"/>
          </a:ln>
        </p:spPr>
      </p:sp>
      <p:sp>
        <p:nvSpPr>
          <p:cNvPr id="204819" name="Straight Connector 204818"/>
          <p:cNvSpPr/>
          <p:nvPr/>
        </p:nvSpPr>
        <p:spPr>
          <a:xfrm flipH="1" flipV="1">
            <a:off x="3581400" y="3886200"/>
            <a:ext cx="457200" cy="152400"/>
          </a:xfrm>
          <a:prstGeom prst="line">
            <a:avLst/>
          </a:prstGeom>
          <a:ln w="9525" cap="flat" cmpd="sng">
            <a:solidFill>
              <a:schemeClr val="tx1"/>
            </a:solidFill>
            <a:prstDash val="solid"/>
            <a:headEnd type="none" w="med" len="med"/>
            <a:tailEnd type="triangle" w="med" len="med"/>
          </a:ln>
        </p:spPr>
      </p:sp>
      <p:sp>
        <p:nvSpPr>
          <p:cNvPr id="204820" name="Text Box 204819"/>
          <p:cNvSpPr txBox="1"/>
          <p:nvPr/>
        </p:nvSpPr>
        <p:spPr>
          <a:xfrm>
            <a:off x="228600" y="5410200"/>
            <a:ext cx="2597150" cy="915988"/>
          </a:xfrm>
          <a:prstGeom prst="rect">
            <a:avLst/>
          </a:prstGeom>
          <a:noFill/>
          <a:ln w="9525">
            <a:noFill/>
          </a:ln>
        </p:spPr>
        <p:txBody>
          <a:bodyPr wrap="none" anchor="t" anchorCtr="0">
            <a:spAutoFit/>
          </a:bodyPr>
          <a:p>
            <a:pPr eaLnBrk="0" hangingPunct="0"/>
            <a:r>
              <a:rPr sz="1800" b="0" i="1">
                <a:latin typeface="Times New Roman" panose="02020603050405020304" pitchFamily="18" charset="0"/>
              </a:rPr>
              <a:t>Migrate processes </a:t>
            </a:r>
            <a:endParaRPr sz="1800" b="0" i="1">
              <a:latin typeface="Times New Roman" panose="02020603050405020304" pitchFamily="18" charset="0"/>
            </a:endParaRPr>
          </a:p>
          <a:p>
            <a:pPr eaLnBrk="0" hangingPunct="0"/>
            <a:r>
              <a:rPr sz="1800" b="0" i="1">
                <a:latin typeface="Times New Roman" panose="02020603050405020304" pitchFamily="18" charset="0"/>
              </a:rPr>
              <a:t>from legacy systems to the</a:t>
            </a:r>
            <a:endParaRPr sz="1800" b="0" i="1">
              <a:latin typeface="Times New Roman" panose="02020603050405020304" pitchFamily="18" charset="0"/>
            </a:endParaRPr>
          </a:p>
          <a:p>
            <a:pPr eaLnBrk="0" hangingPunct="0"/>
            <a:r>
              <a:rPr sz="1800" b="0" i="1">
                <a:latin typeface="Times New Roman" panose="02020603050405020304" pitchFamily="18" charset="0"/>
              </a:rPr>
              <a:t>new enterprise system</a:t>
            </a:r>
            <a:endParaRPr sz="1800" b="0" i="1">
              <a:latin typeface="Times New Roman" panose="02020603050405020304" pitchFamily="18" charset="0"/>
            </a:endParaRPr>
          </a:p>
        </p:txBody>
      </p:sp>
      <p:sp>
        <p:nvSpPr>
          <p:cNvPr id="204821" name="Line Callout 1 204820"/>
          <p:cNvSpPr/>
          <p:nvPr/>
        </p:nvSpPr>
        <p:spPr>
          <a:xfrm>
            <a:off x="7391400" y="3505200"/>
            <a:ext cx="914400" cy="679450"/>
          </a:xfrm>
          <a:prstGeom prst="borderCallout1">
            <a:avLst>
              <a:gd name="adj1" fmla="val 17560"/>
              <a:gd name="adj2" fmla="val -8333"/>
              <a:gd name="adj3" fmla="val 124148"/>
              <a:gd name="adj4" fmla="val -102083"/>
            </a:avLst>
          </a:prstGeom>
          <a:solidFill>
            <a:schemeClr val="accent1"/>
          </a:solidFill>
          <a:ln w="38100" cap="flat" cmpd="sng">
            <a:solidFill>
              <a:schemeClr val="tx1"/>
            </a:solidFill>
            <a:prstDash val="solid"/>
            <a:miter/>
            <a:headEnd type="none" w="med" len="med"/>
            <a:tailEnd type="none" w="med" len="med"/>
          </a:ln>
        </p:spPr>
        <p:txBody>
          <a:bodyPr>
            <a:spAutoFit/>
          </a:bodyPr>
          <a:p>
            <a:pPr eaLnBrk="0" hangingPunct="0"/>
            <a:r>
              <a:rPr sz="1800">
                <a:latin typeface="Times New Roman" panose="02020603050405020304" pitchFamily="18" charset="0"/>
              </a:rPr>
              <a:t>Global Access</a:t>
            </a:r>
            <a:endParaRPr sz="1800">
              <a:latin typeface="Times New Roman" panose="02020603050405020304" pitchFamily="18" charset="0"/>
            </a:endParaRPr>
          </a:p>
        </p:txBody>
      </p:sp>
      <p:sp>
        <p:nvSpPr>
          <p:cNvPr id="204822" name="Text Box 204821"/>
          <p:cNvSpPr txBox="1"/>
          <p:nvPr/>
        </p:nvSpPr>
        <p:spPr>
          <a:xfrm>
            <a:off x="7315200" y="4419600"/>
            <a:ext cx="1778000" cy="1465263"/>
          </a:xfrm>
          <a:prstGeom prst="rect">
            <a:avLst/>
          </a:prstGeom>
          <a:noFill/>
          <a:ln w="9525">
            <a:noFill/>
          </a:ln>
        </p:spPr>
        <p:txBody>
          <a:bodyPr wrap="none" anchor="t" anchorCtr="0">
            <a:spAutoFit/>
          </a:bodyPr>
          <a:p>
            <a:pPr eaLnBrk="0" hangingPunct="0"/>
            <a:r>
              <a:rPr sz="1800" b="0" i="1">
                <a:latin typeface="Times New Roman" panose="02020603050405020304" pitchFamily="18" charset="0"/>
              </a:rPr>
              <a:t>The new </a:t>
            </a:r>
            <a:endParaRPr sz="1800" b="0" i="1">
              <a:latin typeface="Times New Roman" panose="02020603050405020304" pitchFamily="18" charset="0"/>
            </a:endParaRPr>
          </a:p>
          <a:p>
            <a:pPr eaLnBrk="0" hangingPunct="0"/>
            <a:r>
              <a:rPr sz="1800" b="0" i="1">
                <a:latin typeface="Times New Roman" panose="02020603050405020304" pitchFamily="18" charset="0"/>
              </a:rPr>
              <a:t>enterprise system</a:t>
            </a:r>
            <a:endParaRPr sz="1800" b="0" i="1">
              <a:latin typeface="Times New Roman" panose="02020603050405020304" pitchFamily="18" charset="0"/>
            </a:endParaRPr>
          </a:p>
          <a:p>
            <a:pPr eaLnBrk="0" hangingPunct="0"/>
            <a:r>
              <a:rPr sz="1800" b="0" i="1">
                <a:latin typeface="Times New Roman" panose="02020603050405020304" pitchFamily="18" charset="0"/>
              </a:rPr>
              <a:t>will serve as the</a:t>
            </a:r>
            <a:endParaRPr sz="1800" b="0" i="1">
              <a:latin typeface="Times New Roman" panose="02020603050405020304" pitchFamily="18" charset="0"/>
            </a:endParaRPr>
          </a:p>
          <a:p>
            <a:pPr eaLnBrk="0" hangingPunct="0"/>
            <a:r>
              <a:rPr sz="1800" b="0" i="1">
                <a:latin typeface="Times New Roman" panose="02020603050405020304" pitchFamily="18" charset="0"/>
              </a:rPr>
              <a:t>access point for</a:t>
            </a:r>
            <a:endParaRPr sz="1800" b="0" i="1">
              <a:latin typeface="Times New Roman" panose="02020603050405020304" pitchFamily="18" charset="0"/>
            </a:endParaRPr>
          </a:p>
          <a:p>
            <a:pPr eaLnBrk="0" hangingPunct="0"/>
            <a:r>
              <a:rPr sz="1800" b="0" i="1">
                <a:latin typeface="Times New Roman" panose="02020603050405020304" pitchFamily="18" charset="0"/>
              </a:rPr>
              <a:t>all information</a:t>
            </a:r>
            <a:endParaRPr sz="1800" b="0" i="1">
              <a:latin typeface="Times New Roman" panose="02020603050405020304" pitchFamily="18" charset="0"/>
            </a:endParaRPr>
          </a:p>
        </p:txBody>
      </p:sp>
      <p:sp>
        <p:nvSpPr>
          <p:cNvPr id="204823" name="Text Box 204822"/>
          <p:cNvSpPr txBox="1"/>
          <p:nvPr/>
        </p:nvSpPr>
        <p:spPr>
          <a:xfrm>
            <a:off x="0" y="1676400"/>
            <a:ext cx="2755900" cy="1465263"/>
          </a:xfrm>
          <a:prstGeom prst="rect">
            <a:avLst/>
          </a:prstGeom>
          <a:noFill/>
          <a:ln w="9525">
            <a:noFill/>
          </a:ln>
        </p:spPr>
        <p:txBody>
          <a:bodyPr wrap="none" anchor="t" anchorCtr="0">
            <a:spAutoFit/>
          </a:bodyPr>
          <a:p>
            <a:pPr eaLnBrk="0" hangingPunct="0"/>
            <a:r>
              <a:rPr sz="1800" b="0" i="1">
                <a:latin typeface="Times New Roman" panose="02020603050405020304" pitchFamily="18" charset="0"/>
              </a:rPr>
              <a:t>APS  will be used as</a:t>
            </a:r>
            <a:endParaRPr sz="1800" b="0" i="1">
              <a:latin typeface="Times New Roman" panose="02020603050405020304" pitchFamily="18" charset="0"/>
            </a:endParaRPr>
          </a:p>
          <a:p>
            <a:pPr eaLnBrk="0" hangingPunct="0"/>
            <a:r>
              <a:rPr sz="1800" b="0" i="1">
                <a:latin typeface="Times New Roman" panose="02020603050405020304" pitchFamily="18" charset="0"/>
              </a:rPr>
              <a:t>a “bridge point” for the</a:t>
            </a:r>
            <a:endParaRPr sz="1800" b="0" i="1">
              <a:latin typeface="Times New Roman" panose="02020603050405020304" pitchFamily="18" charset="0"/>
            </a:endParaRPr>
          </a:p>
          <a:p>
            <a:pPr eaLnBrk="0" hangingPunct="0"/>
            <a:r>
              <a:rPr sz="1800" b="0" i="1">
                <a:latin typeface="Times New Roman" panose="02020603050405020304" pitchFamily="18" charset="0"/>
              </a:rPr>
              <a:t>Supply Chain for the next </a:t>
            </a:r>
            <a:endParaRPr sz="1800" b="0" i="1">
              <a:latin typeface="Times New Roman" panose="02020603050405020304" pitchFamily="18" charset="0"/>
            </a:endParaRPr>
          </a:p>
          <a:p>
            <a:pPr eaLnBrk="0" hangingPunct="0"/>
            <a:r>
              <a:rPr sz="1800" b="0" i="1">
                <a:latin typeface="Times New Roman" panose="02020603050405020304" pitchFamily="18" charset="0"/>
              </a:rPr>
              <a:t>2 years &amp; will be integrated</a:t>
            </a:r>
            <a:endParaRPr sz="1800" b="0" i="1">
              <a:latin typeface="Times New Roman" panose="02020603050405020304" pitchFamily="18" charset="0"/>
            </a:endParaRPr>
          </a:p>
          <a:p>
            <a:pPr eaLnBrk="0" hangingPunct="0"/>
            <a:r>
              <a:rPr sz="1800" b="0" i="1">
                <a:latin typeface="Times New Roman" panose="02020603050405020304" pitchFamily="18" charset="0"/>
              </a:rPr>
              <a:t>with ERP for the long term</a:t>
            </a:r>
            <a:endParaRPr sz="1800" b="0" i="1">
              <a:latin typeface="Times New Roman" panose="02020603050405020304"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Date Placeholder 1"/>
          <p:cNvSpPr/>
          <p:nvPr>
            <p:ph type="dt" sz="half" idx="10"/>
          </p:nvPr>
        </p:nvSpPr>
        <p:spPr/>
        <p:txBody>
          <a:bodyPr/>
          <a:p>
            <a:pPr lvl="0"/>
            <a:endParaRPr lang="en-US">
              <a:latin typeface="Arial Narrow" panose="020B0606020202030204" pitchFamily="34" charset="0"/>
            </a:endParaRPr>
          </a:p>
        </p:txBody>
      </p:sp>
      <p:sp>
        <p:nvSpPr>
          <p:cNvPr id="3" name="Footer Placeholder 2"/>
          <p:cNvSpPr/>
          <p:nvPr>
            <p:ph type="ftr" sz="quarter" idx="11"/>
          </p:nvPr>
        </p:nvSpPr>
        <p:spPr/>
        <p:txBody>
          <a:bodyPr/>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205826" name="Title 205825"/>
          <p:cNvSpPr>
            <a:spLocks noGrp="1"/>
          </p:cNvSpPr>
          <p:nvPr>
            <p:ph type="title"/>
          </p:nvPr>
        </p:nvSpPr>
        <p:spPr>
          <a:xfrm>
            <a:off x="1066800" y="228600"/>
            <a:ext cx="7772400" cy="1143000"/>
          </a:xfrm>
        </p:spPr>
        <p:txBody>
          <a:bodyPr anchor="ctr" anchorCtr="0"/>
          <a:p>
            <a:r>
              <a:rPr sz="2800" b="1" i="1">
                <a:solidFill>
                  <a:srgbClr val="11053B"/>
                </a:solidFill>
              </a:rPr>
              <a:t>Hardware Systems</a:t>
            </a:r>
            <a:br>
              <a:rPr sz="2800" b="1" i="1">
                <a:solidFill>
                  <a:srgbClr val="11053B"/>
                </a:solidFill>
              </a:rPr>
            </a:br>
            <a:r>
              <a:rPr sz="2800" b="1" i="1">
                <a:solidFill>
                  <a:srgbClr val="11053B"/>
                </a:solidFill>
              </a:rPr>
              <a:t>0-3 Year Plan</a:t>
            </a:r>
            <a:endParaRPr sz="2800" b="1" i="1">
              <a:solidFill>
                <a:srgbClr val="11053B"/>
              </a:solidFill>
            </a:endParaRPr>
          </a:p>
        </p:txBody>
      </p:sp>
      <p:sp>
        <p:nvSpPr>
          <p:cNvPr id="205827" name="Text Box 205826"/>
          <p:cNvSpPr txBox="1"/>
          <p:nvPr/>
        </p:nvSpPr>
        <p:spPr>
          <a:xfrm>
            <a:off x="1311275" y="1219200"/>
            <a:ext cx="7353300" cy="336550"/>
          </a:xfrm>
          <a:prstGeom prst="rect">
            <a:avLst/>
          </a:prstGeom>
          <a:noFill/>
          <a:ln w="9525">
            <a:noFill/>
          </a:ln>
        </p:spPr>
        <p:txBody>
          <a:bodyPr wrap="none" anchor="t" anchorCtr="0">
            <a:spAutoFit/>
          </a:bodyPr>
          <a:p>
            <a:pPr eaLnBrk="0" hangingPunct="0"/>
            <a:r>
              <a:rPr sz="1600">
                <a:latin typeface="Times New Roman" panose="02020603050405020304" pitchFamily="18" charset="0"/>
              </a:rPr>
              <a:t>Plant 1      Plant 2    Plant 3    Plant 4     Plant5       Plant 6  Plant 7  Plant 8   Plant 9</a:t>
            </a:r>
            <a:endParaRPr sz="1600">
              <a:latin typeface="Times New Roman" panose="02020603050405020304" pitchFamily="18" charset="0"/>
            </a:endParaRPr>
          </a:p>
        </p:txBody>
      </p:sp>
      <p:sp>
        <p:nvSpPr>
          <p:cNvPr id="205828" name="Text Box 205827"/>
          <p:cNvSpPr txBox="1"/>
          <p:nvPr/>
        </p:nvSpPr>
        <p:spPr>
          <a:xfrm>
            <a:off x="0" y="1905000"/>
            <a:ext cx="838200" cy="457200"/>
          </a:xfrm>
          <a:prstGeom prst="rect">
            <a:avLst/>
          </a:prstGeom>
          <a:noFill/>
          <a:ln w="9525">
            <a:noFill/>
          </a:ln>
        </p:spPr>
        <p:txBody>
          <a:bodyPr>
            <a:spAutoFit/>
          </a:bodyPr>
          <a:p>
            <a:pPr eaLnBrk="0" hangingPunct="0"/>
            <a:r>
              <a:rPr>
                <a:latin typeface="Times New Roman" panose="02020603050405020304" pitchFamily="18" charset="0"/>
              </a:rPr>
              <a:t>ERP </a:t>
            </a:r>
            <a:endParaRPr>
              <a:latin typeface="Times New Roman" panose="02020603050405020304" pitchFamily="18" charset="0"/>
            </a:endParaRPr>
          </a:p>
        </p:txBody>
      </p:sp>
      <p:sp>
        <p:nvSpPr>
          <p:cNvPr id="205829" name="Rectangles 205828"/>
          <p:cNvSpPr/>
          <p:nvPr/>
        </p:nvSpPr>
        <p:spPr>
          <a:xfrm>
            <a:off x="1447800" y="1981200"/>
            <a:ext cx="838200" cy="381000"/>
          </a:xfrm>
          <a:prstGeom prst="rect">
            <a:avLst/>
          </a:prstGeom>
          <a:solidFill>
            <a:srgbClr val="FF0000"/>
          </a:solidFill>
          <a:ln w="9525" cap="flat" cmpd="sng">
            <a:solidFill>
              <a:schemeClr val="tx1"/>
            </a:solidFill>
            <a:prstDash val="solid"/>
            <a:miter/>
            <a:headEnd type="none" w="med" len="med"/>
            <a:tailEnd type="none" w="med" len="med"/>
          </a:ln>
        </p:spPr>
        <p:txBody>
          <a:bodyPr wrap="none" anchor="ctr" anchorCtr="0"/>
          <a:p>
            <a:pPr algn="ctr" eaLnBrk="0" hangingPunct="0"/>
            <a:r>
              <a:rPr sz="1000">
                <a:latin typeface="Times New Roman" panose="02020603050405020304" pitchFamily="18" charset="0"/>
              </a:rPr>
              <a:t>HP Corporate</a:t>
            </a:r>
            <a:endParaRPr sz="1000">
              <a:latin typeface="Times New Roman" panose="02020603050405020304" pitchFamily="18" charset="0"/>
            </a:endParaRPr>
          </a:p>
          <a:p>
            <a:pPr algn="ctr" eaLnBrk="0" hangingPunct="0"/>
            <a:r>
              <a:rPr sz="1000">
                <a:latin typeface="Times New Roman" panose="02020603050405020304" pitchFamily="18" charset="0"/>
              </a:rPr>
              <a:t>Server</a:t>
            </a:r>
            <a:endParaRPr>
              <a:latin typeface="Times New Roman" panose="02020603050405020304" pitchFamily="18" charset="0"/>
            </a:endParaRPr>
          </a:p>
        </p:txBody>
      </p:sp>
      <p:sp>
        <p:nvSpPr>
          <p:cNvPr id="205830" name="Rectangles 205829"/>
          <p:cNvSpPr/>
          <p:nvPr/>
        </p:nvSpPr>
        <p:spPr>
          <a:xfrm>
            <a:off x="1447800" y="3048000"/>
            <a:ext cx="838200" cy="381000"/>
          </a:xfrm>
          <a:prstGeom prst="rect">
            <a:avLst/>
          </a:prstGeom>
          <a:solidFill>
            <a:srgbClr val="00CC66"/>
          </a:solidFill>
          <a:ln w="9525" cap="flat" cmpd="sng">
            <a:solidFill>
              <a:schemeClr val="tx1"/>
            </a:solidFill>
            <a:prstDash val="solid"/>
            <a:miter/>
            <a:headEnd type="none" w="med" len="med"/>
            <a:tailEnd type="none" w="med" len="med"/>
          </a:ln>
        </p:spPr>
        <p:txBody>
          <a:bodyPr wrap="none" anchor="ctr" anchorCtr="0"/>
          <a:p>
            <a:pPr algn="ctr" eaLnBrk="0" hangingPunct="0"/>
            <a:r>
              <a:rPr sz="1800">
                <a:latin typeface="Times New Roman" panose="02020603050405020304" pitchFamily="18" charset="0"/>
              </a:rPr>
              <a:t>Intel</a:t>
            </a:r>
            <a:endParaRPr>
              <a:latin typeface="Times New Roman" panose="02020603050405020304" pitchFamily="18" charset="0"/>
            </a:endParaRPr>
          </a:p>
        </p:txBody>
      </p:sp>
      <p:sp>
        <p:nvSpPr>
          <p:cNvPr id="205831" name="Text Box 205830"/>
          <p:cNvSpPr txBox="1"/>
          <p:nvPr/>
        </p:nvSpPr>
        <p:spPr>
          <a:xfrm>
            <a:off x="0" y="2514600"/>
            <a:ext cx="1319213" cy="457200"/>
          </a:xfrm>
          <a:prstGeom prst="rect">
            <a:avLst/>
          </a:prstGeom>
          <a:noFill/>
          <a:ln w="9525">
            <a:noFill/>
          </a:ln>
        </p:spPr>
        <p:txBody>
          <a:bodyPr wrap="none" anchor="t" anchorCtr="0">
            <a:spAutoFit/>
          </a:bodyPr>
          <a:p>
            <a:pPr eaLnBrk="0" hangingPunct="0"/>
            <a:r>
              <a:rPr>
                <a:latin typeface="Times New Roman" panose="02020603050405020304" pitchFamily="18" charset="0"/>
              </a:rPr>
              <a:t>E-MAIL</a:t>
            </a:r>
            <a:endParaRPr b="0">
              <a:latin typeface="Times New Roman" panose="02020603050405020304" pitchFamily="18" charset="0"/>
            </a:endParaRPr>
          </a:p>
        </p:txBody>
      </p:sp>
      <p:sp>
        <p:nvSpPr>
          <p:cNvPr id="205832" name="Text Box 205831"/>
          <p:cNvSpPr txBox="1"/>
          <p:nvPr/>
        </p:nvSpPr>
        <p:spPr>
          <a:xfrm>
            <a:off x="0" y="2971800"/>
            <a:ext cx="1130300" cy="457200"/>
          </a:xfrm>
          <a:prstGeom prst="rect">
            <a:avLst/>
          </a:prstGeom>
          <a:noFill/>
          <a:ln w="9525">
            <a:noFill/>
          </a:ln>
        </p:spPr>
        <p:txBody>
          <a:bodyPr>
            <a:spAutoFit/>
          </a:bodyPr>
          <a:p>
            <a:pPr eaLnBrk="0" hangingPunct="0"/>
            <a:r>
              <a:rPr>
                <a:latin typeface="Times New Roman" panose="02020603050405020304" pitchFamily="18" charset="0"/>
              </a:rPr>
              <a:t>Payroll</a:t>
            </a:r>
            <a:endParaRPr>
              <a:latin typeface="Times New Roman" panose="02020603050405020304" pitchFamily="18" charset="0"/>
            </a:endParaRPr>
          </a:p>
        </p:txBody>
      </p:sp>
      <p:sp>
        <p:nvSpPr>
          <p:cNvPr id="205833" name="Text Box 205832"/>
          <p:cNvSpPr txBox="1"/>
          <p:nvPr/>
        </p:nvSpPr>
        <p:spPr>
          <a:xfrm>
            <a:off x="0" y="3581400"/>
            <a:ext cx="930275" cy="457200"/>
          </a:xfrm>
          <a:prstGeom prst="rect">
            <a:avLst/>
          </a:prstGeom>
          <a:noFill/>
          <a:ln w="9525">
            <a:noFill/>
          </a:ln>
        </p:spPr>
        <p:txBody>
          <a:bodyPr wrap="none" anchor="t" anchorCtr="0">
            <a:spAutoFit/>
          </a:bodyPr>
          <a:p>
            <a:pPr eaLnBrk="0" hangingPunct="0"/>
            <a:r>
              <a:rPr>
                <a:latin typeface="Times New Roman" panose="02020603050405020304" pitchFamily="18" charset="0"/>
              </a:rPr>
              <a:t>WAN</a:t>
            </a:r>
            <a:endParaRPr>
              <a:latin typeface="Times New Roman" panose="02020603050405020304" pitchFamily="18" charset="0"/>
            </a:endParaRPr>
          </a:p>
        </p:txBody>
      </p:sp>
      <p:sp>
        <p:nvSpPr>
          <p:cNvPr id="205834" name="Rectangles 205833"/>
          <p:cNvSpPr/>
          <p:nvPr/>
        </p:nvSpPr>
        <p:spPr>
          <a:xfrm>
            <a:off x="1447800" y="3657600"/>
            <a:ext cx="838200" cy="381000"/>
          </a:xfrm>
          <a:prstGeom prst="rect">
            <a:avLst/>
          </a:prstGeom>
          <a:solidFill>
            <a:srgbClr val="FF0000"/>
          </a:solidFill>
          <a:ln w="9525" cap="flat" cmpd="sng">
            <a:solidFill>
              <a:schemeClr val="tx1"/>
            </a:solidFill>
            <a:prstDash val="solid"/>
            <a:miter/>
            <a:headEnd type="none" w="med" len="med"/>
            <a:tailEnd type="none" w="med" len="med"/>
          </a:ln>
        </p:spPr>
        <p:txBody>
          <a:bodyPr wrap="none" anchor="ctr" anchorCtr="0"/>
          <a:p>
            <a:pPr algn="ctr" eaLnBrk="0" hangingPunct="0">
              <a:lnSpc>
                <a:spcPct val="85000"/>
              </a:lnSpc>
            </a:pPr>
            <a:r>
              <a:rPr sz="1000">
                <a:latin typeface="Times New Roman" panose="02020603050405020304" pitchFamily="18" charset="0"/>
              </a:rPr>
              <a:t>FR T1</a:t>
            </a:r>
            <a:endParaRPr sz="1000">
              <a:latin typeface="Times New Roman" panose="02020603050405020304" pitchFamily="18" charset="0"/>
            </a:endParaRPr>
          </a:p>
          <a:p>
            <a:pPr algn="ctr" eaLnBrk="0" hangingPunct="0">
              <a:lnSpc>
                <a:spcPct val="85000"/>
              </a:lnSpc>
            </a:pPr>
            <a:r>
              <a:rPr sz="1000">
                <a:latin typeface="Times New Roman" panose="02020603050405020304" pitchFamily="18" charset="0"/>
              </a:rPr>
              <a:t>756k CIR</a:t>
            </a:r>
            <a:endParaRPr sz="1000">
              <a:latin typeface="Times New Roman" panose="02020603050405020304" pitchFamily="18" charset="0"/>
            </a:endParaRPr>
          </a:p>
        </p:txBody>
      </p:sp>
      <p:sp>
        <p:nvSpPr>
          <p:cNvPr id="205835" name="Text Box 205834"/>
          <p:cNvSpPr txBox="1"/>
          <p:nvPr/>
        </p:nvSpPr>
        <p:spPr>
          <a:xfrm>
            <a:off x="0" y="4114800"/>
            <a:ext cx="828675" cy="457200"/>
          </a:xfrm>
          <a:prstGeom prst="rect">
            <a:avLst/>
          </a:prstGeom>
          <a:noFill/>
          <a:ln w="9525">
            <a:noFill/>
          </a:ln>
        </p:spPr>
        <p:txBody>
          <a:bodyPr wrap="none" anchor="t" anchorCtr="0">
            <a:spAutoFit/>
          </a:bodyPr>
          <a:p>
            <a:pPr eaLnBrk="0" hangingPunct="0"/>
            <a:r>
              <a:rPr>
                <a:latin typeface="Times New Roman" panose="02020603050405020304" pitchFamily="18" charset="0"/>
              </a:rPr>
              <a:t>LAN</a:t>
            </a:r>
            <a:endParaRPr>
              <a:latin typeface="Times New Roman" panose="02020603050405020304" pitchFamily="18" charset="0"/>
            </a:endParaRPr>
          </a:p>
        </p:txBody>
      </p:sp>
      <p:sp>
        <p:nvSpPr>
          <p:cNvPr id="205836" name="Text Box 205835"/>
          <p:cNvSpPr txBox="1"/>
          <p:nvPr/>
        </p:nvSpPr>
        <p:spPr>
          <a:xfrm>
            <a:off x="0" y="4648200"/>
            <a:ext cx="1250950" cy="457200"/>
          </a:xfrm>
          <a:prstGeom prst="rect">
            <a:avLst/>
          </a:prstGeom>
          <a:noFill/>
          <a:ln w="9525">
            <a:noFill/>
          </a:ln>
        </p:spPr>
        <p:txBody>
          <a:bodyPr wrap="none" anchor="t" anchorCtr="0">
            <a:spAutoFit/>
          </a:bodyPr>
          <a:p>
            <a:pPr eaLnBrk="0" hangingPunct="0"/>
            <a:r>
              <a:rPr>
                <a:latin typeface="Times New Roman" panose="02020603050405020304" pitchFamily="18" charset="0"/>
              </a:rPr>
              <a:t>Internet</a:t>
            </a:r>
            <a:endParaRPr>
              <a:latin typeface="Times New Roman" panose="02020603050405020304" pitchFamily="18" charset="0"/>
            </a:endParaRPr>
          </a:p>
        </p:txBody>
      </p:sp>
      <p:sp>
        <p:nvSpPr>
          <p:cNvPr id="205837" name="Rectangles 205836"/>
          <p:cNvSpPr/>
          <p:nvPr/>
        </p:nvSpPr>
        <p:spPr>
          <a:xfrm>
            <a:off x="1447800" y="5257800"/>
            <a:ext cx="838200" cy="381000"/>
          </a:xfrm>
          <a:prstGeom prst="rect">
            <a:avLst/>
          </a:prstGeom>
          <a:solidFill>
            <a:srgbClr val="FF0000"/>
          </a:solidFill>
          <a:ln w="9525" cap="flat" cmpd="sng">
            <a:solidFill>
              <a:schemeClr val="tx1"/>
            </a:solidFill>
            <a:prstDash val="solid"/>
            <a:miter/>
            <a:headEnd type="none" w="med" len="med"/>
            <a:tailEnd type="none" w="med" len="med"/>
          </a:ln>
        </p:spPr>
        <p:txBody>
          <a:bodyPr wrap="none" anchor="ctr" anchorCtr="0"/>
          <a:p>
            <a:pPr algn="ctr" eaLnBrk="0" hangingPunct="0"/>
            <a:r>
              <a:rPr sz="1600">
                <a:latin typeface="Times New Roman" panose="02020603050405020304" pitchFamily="18" charset="0"/>
              </a:rPr>
              <a:t>?</a:t>
            </a:r>
            <a:endParaRPr>
              <a:latin typeface="Times New Roman" panose="02020603050405020304" pitchFamily="18" charset="0"/>
            </a:endParaRPr>
          </a:p>
        </p:txBody>
      </p:sp>
      <p:sp>
        <p:nvSpPr>
          <p:cNvPr id="205838" name="Text Box 205837"/>
          <p:cNvSpPr txBox="1"/>
          <p:nvPr/>
        </p:nvSpPr>
        <p:spPr>
          <a:xfrm>
            <a:off x="0" y="5715000"/>
            <a:ext cx="1371600" cy="457200"/>
          </a:xfrm>
          <a:prstGeom prst="rect">
            <a:avLst/>
          </a:prstGeom>
          <a:noFill/>
          <a:ln w="9525">
            <a:noFill/>
          </a:ln>
        </p:spPr>
        <p:txBody>
          <a:bodyPr>
            <a:spAutoFit/>
          </a:bodyPr>
          <a:p>
            <a:pPr eaLnBrk="0" hangingPunct="0"/>
            <a:r>
              <a:rPr>
                <a:latin typeface="Times New Roman" panose="02020603050405020304" pitchFamily="18" charset="0"/>
              </a:rPr>
              <a:t>File Svrs </a:t>
            </a:r>
            <a:endParaRPr>
              <a:latin typeface="Times New Roman" panose="02020603050405020304" pitchFamily="18" charset="0"/>
            </a:endParaRPr>
          </a:p>
        </p:txBody>
      </p:sp>
      <p:sp>
        <p:nvSpPr>
          <p:cNvPr id="205839" name="Rectangles 205838"/>
          <p:cNvSpPr/>
          <p:nvPr/>
        </p:nvSpPr>
        <p:spPr>
          <a:xfrm>
            <a:off x="1447800" y="2514600"/>
            <a:ext cx="838200" cy="381000"/>
          </a:xfrm>
          <a:prstGeom prst="rect">
            <a:avLst/>
          </a:prstGeom>
          <a:solidFill>
            <a:srgbClr val="00CC66"/>
          </a:solidFill>
          <a:ln w="9525" cap="flat" cmpd="sng">
            <a:solidFill>
              <a:schemeClr val="tx1"/>
            </a:solidFill>
            <a:prstDash val="solid"/>
            <a:miter/>
            <a:headEnd type="none" w="med" len="med"/>
            <a:tailEnd type="none" w="med" len="med"/>
          </a:ln>
        </p:spPr>
        <p:txBody>
          <a:bodyPr wrap="none" anchor="ctr" anchorCtr="0"/>
          <a:p>
            <a:pPr algn="ctr" eaLnBrk="0" hangingPunct="0"/>
            <a:r>
              <a:rPr sz="1800">
                <a:latin typeface="Times New Roman" panose="02020603050405020304" pitchFamily="18" charset="0"/>
              </a:rPr>
              <a:t>Intel </a:t>
            </a:r>
            <a:endParaRPr>
              <a:latin typeface="Times New Roman" panose="02020603050405020304" pitchFamily="18" charset="0"/>
            </a:endParaRPr>
          </a:p>
        </p:txBody>
      </p:sp>
      <p:sp>
        <p:nvSpPr>
          <p:cNvPr id="205840" name="Rectangles 205839"/>
          <p:cNvSpPr/>
          <p:nvPr/>
        </p:nvSpPr>
        <p:spPr>
          <a:xfrm>
            <a:off x="5029200" y="1981200"/>
            <a:ext cx="762000" cy="381000"/>
          </a:xfrm>
          <a:prstGeom prst="rect">
            <a:avLst/>
          </a:prstGeom>
          <a:solidFill>
            <a:srgbClr val="00CC66"/>
          </a:solidFill>
          <a:ln w="9525" cap="flat" cmpd="sng">
            <a:solidFill>
              <a:schemeClr val="tx1"/>
            </a:solidFill>
            <a:prstDash val="solid"/>
            <a:miter/>
            <a:headEnd type="none" w="med" len="med"/>
            <a:tailEnd type="none" w="med" len="med"/>
          </a:ln>
        </p:spPr>
        <p:txBody>
          <a:bodyPr wrap="none" anchor="ctr" anchorCtr="0"/>
          <a:p>
            <a:pPr algn="ctr" eaLnBrk="0" hangingPunct="0"/>
            <a:r>
              <a:rPr sz="1800">
                <a:latin typeface="Times New Roman" panose="02020603050405020304" pitchFamily="18" charset="0"/>
              </a:rPr>
              <a:t>Intel</a:t>
            </a:r>
            <a:endParaRPr>
              <a:latin typeface="Times New Roman" panose="02020603050405020304" pitchFamily="18" charset="0"/>
            </a:endParaRPr>
          </a:p>
        </p:txBody>
      </p:sp>
      <p:sp>
        <p:nvSpPr>
          <p:cNvPr id="205841" name="Straight Connector 205840"/>
          <p:cNvSpPr/>
          <p:nvPr/>
        </p:nvSpPr>
        <p:spPr>
          <a:xfrm>
            <a:off x="2286000" y="2743200"/>
            <a:ext cx="3505200" cy="0"/>
          </a:xfrm>
          <a:prstGeom prst="line">
            <a:avLst/>
          </a:prstGeom>
          <a:ln w="9525" cap="flat" cmpd="sng">
            <a:solidFill>
              <a:schemeClr val="tx1"/>
            </a:solidFill>
            <a:prstDash val="solid"/>
            <a:headEnd type="none" w="med" len="med"/>
            <a:tailEnd type="triangle" w="med" len="med"/>
          </a:ln>
        </p:spPr>
      </p:sp>
      <p:sp>
        <p:nvSpPr>
          <p:cNvPr id="205842" name="Straight Connector 205841"/>
          <p:cNvSpPr/>
          <p:nvPr/>
        </p:nvSpPr>
        <p:spPr>
          <a:xfrm flipV="1">
            <a:off x="5791200" y="2667000"/>
            <a:ext cx="0" cy="152400"/>
          </a:xfrm>
          <a:prstGeom prst="line">
            <a:avLst/>
          </a:prstGeom>
          <a:ln w="9525" cap="flat" cmpd="sng">
            <a:solidFill>
              <a:schemeClr val="tx1"/>
            </a:solidFill>
            <a:prstDash val="solid"/>
            <a:headEnd type="none" w="med" len="med"/>
            <a:tailEnd type="none" w="med" len="med"/>
          </a:ln>
        </p:spPr>
      </p:sp>
      <p:sp>
        <p:nvSpPr>
          <p:cNvPr id="205843" name="Rectangles 205842"/>
          <p:cNvSpPr/>
          <p:nvPr/>
        </p:nvSpPr>
        <p:spPr>
          <a:xfrm>
            <a:off x="5943600" y="2514600"/>
            <a:ext cx="533400" cy="381000"/>
          </a:xfrm>
          <a:prstGeom prst="rect">
            <a:avLst/>
          </a:prstGeom>
          <a:solidFill>
            <a:srgbClr val="FF0000"/>
          </a:solidFill>
          <a:ln w="9525" cap="flat" cmpd="sng">
            <a:solidFill>
              <a:schemeClr val="tx1"/>
            </a:solidFill>
            <a:prstDash val="solid"/>
            <a:miter/>
            <a:headEnd type="none" w="med" len="med"/>
            <a:tailEnd type="none" w="med" len="med"/>
          </a:ln>
        </p:spPr>
        <p:txBody>
          <a:bodyPr wrap="none" anchor="ctr" anchorCtr="0"/>
          <a:p>
            <a:pPr algn="ctr" eaLnBrk="0" hangingPunct="0"/>
            <a:r>
              <a:rPr sz="1400">
                <a:latin typeface="Times New Roman" panose="02020603050405020304" pitchFamily="18" charset="0"/>
              </a:rPr>
              <a:t>Intel</a:t>
            </a:r>
            <a:endParaRPr>
              <a:latin typeface="Times New Roman" panose="02020603050405020304" pitchFamily="18" charset="0"/>
            </a:endParaRPr>
          </a:p>
        </p:txBody>
      </p:sp>
      <p:sp>
        <p:nvSpPr>
          <p:cNvPr id="205844" name="Rectangles 205843"/>
          <p:cNvSpPr/>
          <p:nvPr/>
        </p:nvSpPr>
        <p:spPr>
          <a:xfrm>
            <a:off x="6553200" y="2514600"/>
            <a:ext cx="609600" cy="381000"/>
          </a:xfrm>
          <a:prstGeom prst="rect">
            <a:avLst/>
          </a:prstGeom>
          <a:solidFill>
            <a:srgbClr val="FF0000"/>
          </a:solidFill>
          <a:ln w="9525" cap="flat" cmpd="sng">
            <a:solidFill>
              <a:schemeClr val="tx1"/>
            </a:solidFill>
            <a:prstDash val="solid"/>
            <a:miter/>
            <a:headEnd type="none" w="med" len="med"/>
            <a:tailEnd type="none" w="med" len="med"/>
          </a:ln>
        </p:spPr>
        <p:txBody>
          <a:bodyPr wrap="none" anchor="ctr" anchorCtr="0"/>
          <a:p>
            <a:pPr algn="ctr" eaLnBrk="0" hangingPunct="0"/>
            <a:r>
              <a:rPr sz="1400">
                <a:latin typeface="Times New Roman" panose="02020603050405020304" pitchFamily="18" charset="0"/>
              </a:rPr>
              <a:t>Intel</a:t>
            </a:r>
            <a:endParaRPr>
              <a:latin typeface="Times New Roman" panose="02020603050405020304" pitchFamily="18" charset="0"/>
            </a:endParaRPr>
          </a:p>
        </p:txBody>
      </p:sp>
      <p:sp>
        <p:nvSpPr>
          <p:cNvPr id="205845" name="Rectangles 205844"/>
          <p:cNvSpPr/>
          <p:nvPr/>
        </p:nvSpPr>
        <p:spPr>
          <a:xfrm>
            <a:off x="8001000" y="2514600"/>
            <a:ext cx="762000" cy="381000"/>
          </a:xfrm>
          <a:prstGeom prst="rect">
            <a:avLst/>
          </a:prstGeom>
          <a:solidFill>
            <a:srgbClr val="FF0000"/>
          </a:solidFill>
          <a:ln w="9525" cap="flat" cmpd="sng">
            <a:solidFill>
              <a:schemeClr val="tx1"/>
            </a:solidFill>
            <a:prstDash val="solid"/>
            <a:miter/>
            <a:headEnd type="none" w="med" len="med"/>
            <a:tailEnd type="none" w="med" len="med"/>
          </a:ln>
        </p:spPr>
        <p:txBody>
          <a:bodyPr wrap="none" anchor="ctr" anchorCtr="0"/>
          <a:p>
            <a:pPr algn="ctr" eaLnBrk="0" hangingPunct="0"/>
            <a:r>
              <a:rPr sz="1400">
                <a:latin typeface="Times New Roman" panose="02020603050405020304" pitchFamily="18" charset="0"/>
              </a:rPr>
              <a:t>Intel</a:t>
            </a:r>
            <a:endParaRPr>
              <a:latin typeface="Times New Roman" panose="02020603050405020304" pitchFamily="18" charset="0"/>
            </a:endParaRPr>
          </a:p>
        </p:txBody>
      </p:sp>
      <p:sp>
        <p:nvSpPr>
          <p:cNvPr id="205846" name="Rectangles 205845"/>
          <p:cNvSpPr/>
          <p:nvPr/>
        </p:nvSpPr>
        <p:spPr>
          <a:xfrm>
            <a:off x="7315200" y="2514600"/>
            <a:ext cx="609600" cy="381000"/>
          </a:xfrm>
          <a:prstGeom prst="rect">
            <a:avLst/>
          </a:prstGeom>
          <a:solidFill>
            <a:srgbClr val="FF0000"/>
          </a:solidFill>
          <a:ln w="9525" cap="flat" cmpd="sng">
            <a:solidFill>
              <a:schemeClr val="tx1"/>
            </a:solidFill>
            <a:prstDash val="solid"/>
            <a:miter/>
            <a:headEnd type="none" w="med" len="med"/>
            <a:tailEnd type="none" w="med" len="med"/>
          </a:ln>
        </p:spPr>
        <p:txBody>
          <a:bodyPr wrap="none" anchor="ctr" anchorCtr="0"/>
          <a:p>
            <a:pPr algn="ctr" eaLnBrk="0" hangingPunct="0"/>
            <a:r>
              <a:rPr sz="1400">
                <a:latin typeface="Times New Roman" panose="02020603050405020304" pitchFamily="18" charset="0"/>
              </a:rPr>
              <a:t>Intel</a:t>
            </a:r>
            <a:endParaRPr>
              <a:latin typeface="Times New Roman" panose="02020603050405020304" pitchFamily="18" charset="0"/>
            </a:endParaRPr>
          </a:p>
        </p:txBody>
      </p:sp>
      <p:sp>
        <p:nvSpPr>
          <p:cNvPr id="205847" name="Straight Connector 205846"/>
          <p:cNvSpPr/>
          <p:nvPr/>
        </p:nvSpPr>
        <p:spPr>
          <a:xfrm>
            <a:off x="1981200" y="3429000"/>
            <a:ext cx="0" cy="76200"/>
          </a:xfrm>
          <a:prstGeom prst="line">
            <a:avLst/>
          </a:prstGeom>
          <a:ln w="9525" cap="flat" cmpd="sng">
            <a:solidFill>
              <a:schemeClr val="tx1"/>
            </a:solidFill>
            <a:prstDash val="solid"/>
            <a:headEnd type="none" w="med" len="med"/>
            <a:tailEnd type="none" w="med" len="med"/>
          </a:ln>
        </p:spPr>
      </p:sp>
      <p:sp>
        <p:nvSpPr>
          <p:cNvPr id="205848" name="Straight Connector 205847"/>
          <p:cNvSpPr/>
          <p:nvPr/>
        </p:nvSpPr>
        <p:spPr>
          <a:xfrm>
            <a:off x="1981200" y="3505200"/>
            <a:ext cx="3048000" cy="0"/>
          </a:xfrm>
          <a:prstGeom prst="line">
            <a:avLst/>
          </a:prstGeom>
          <a:ln w="9525" cap="flat" cmpd="sng">
            <a:solidFill>
              <a:schemeClr val="tx1"/>
            </a:solidFill>
            <a:prstDash val="solid"/>
            <a:headEnd type="none" w="med" len="med"/>
            <a:tailEnd type="none" w="med" len="med"/>
          </a:ln>
        </p:spPr>
      </p:sp>
      <p:sp>
        <p:nvSpPr>
          <p:cNvPr id="205849" name="Straight Connector 205848"/>
          <p:cNvSpPr/>
          <p:nvPr/>
        </p:nvSpPr>
        <p:spPr>
          <a:xfrm flipV="1">
            <a:off x="5029200" y="3276600"/>
            <a:ext cx="0" cy="228600"/>
          </a:xfrm>
          <a:prstGeom prst="line">
            <a:avLst/>
          </a:prstGeom>
          <a:ln w="9525" cap="flat" cmpd="sng">
            <a:solidFill>
              <a:schemeClr val="tx1"/>
            </a:solidFill>
            <a:prstDash val="solid"/>
            <a:headEnd type="none" w="med" len="med"/>
            <a:tailEnd type="none" w="med" len="med"/>
          </a:ln>
        </p:spPr>
      </p:sp>
      <p:sp>
        <p:nvSpPr>
          <p:cNvPr id="205850" name="Straight Connector 205849"/>
          <p:cNvSpPr/>
          <p:nvPr/>
        </p:nvSpPr>
        <p:spPr>
          <a:xfrm>
            <a:off x="5029200" y="3276600"/>
            <a:ext cx="0" cy="0"/>
          </a:xfrm>
          <a:prstGeom prst="line">
            <a:avLst/>
          </a:prstGeom>
          <a:ln w="9525" cap="flat" cmpd="sng">
            <a:solidFill>
              <a:schemeClr val="tx1"/>
            </a:solidFill>
            <a:prstDash val="solid"/>
            <a:headEnd type="none" w="med" len="med"/>
            <a:tailEnd type="none" w="med" len="med"/>
          </a:ln>
        </p:spPr>
      </p:sp>
      <p:sp>
        <p:nvSpPr>
          <p:cNvPr id="205851" name="Straight Connector 205850"/>
          <p:cNvSpPr/>
          <p:nvPr/>
        </p:nvSpPr>
        <p:spPr>
          <a:xfrm>
            <a:off x="5029200" y="3276600"/>
            <a:ext cx="762000" cy="0"/>
          </a:xfrm>
          <a:prstGeom prst="line">
            <a:avLst/>
          </a:prstGeom>
          <a:ln w="9525" cap="flat" cmpd="sng">
            <a:solidFill>
              <a:schemeClr val="tx1"/>
            </a:solidFill>
            <a:prstDash val="solid"/>
            <a:headEnd type="none" w="med" len="med"/>
            <a:tailEnd type="triangle" w="med" len="med"/>
          </a:ln>
        </p:spPr>
      </p:sp>
      <p:sp>
        <p:nvSpPr>
          <p:cNvPr id="205852" name="Straight Connector 205851"/>
          <p:cNvSpPr/>
          <p:nvPr/>
        </p:nvSpPr>
        <p:spPr>
          <a:xfrm flipV="1">
            <a:off x="5791200" y="3200400"/>
            <a:ext cx="0" cy="152400"/>
          </a:xfrm>
          <a:prstGeom prst="line">
            <a:avLst/>
          </a:prstGeom>
          <a:ln w="9525" cap="flat" cmpd="sng">
            <a:solidFill>
              <a:schemeClr val="tx1"/>
            </a:solidFill>
            <a:prstDash val="solid"/>
            <a:headEnd type="none" w="med" len="med"/>
            <a:tailEnd type="none" w="med" len="med"/>
          </a:ln>
        </p:spPr>
      </p:sp>
      <p:sp>
        <p:nvSpPr>
          <p:cNvPr id="205853" name="Rectangles 205852"/>
          <p:cNvSpPr/>
          <p:nvPr/>
        </p:nvSpPr>
        <p:spPr>
          <a:xfrm>
            <a:off x="2362200" y="3657600"/>
            <a:ext cx="762000" cy="381000"/>
          </a:xfrm>
          <a:prstGeom prst="rect">
            <a:avLst/>
          </a:prstGeom>
          <a:solidFill>
            <a:srgbClr val="00CC66"/>
          </a:solidFill>
          <a:ln w="9525" cap="flat" cmpd="sng">
            <a:solidFill>
              <a:schemeClr val="tx1"/>
            </a:solidFill>
            <a:prstDash val="solid"/>
            <a:miter/>
            <a:headEnd type="none" w="med" len="med"/>
            <a:tailEnd type="none" w="med" len="med"/>
          </a:ln>
        </p:spPr>
        <p:txBody>
          <a:bodyPr wrap="none" anchor="ctr" anchorCtr="0"/>
          <a:p>
            <a:pPr algn="ctr" eaLnBrk="0" hangingPunct="0">
              <a:lnSpc>
                <a:spcPct val="85000"/>
              </a:lnSpc>
            </a:pPr>
            <a:r>
              <a:rPr sz="1000">
                <a:latin typeface="Times New Roman" panose="02020603050405020304" pitchFamily="18" charset="0"/>
              </a:rPr>
              <a:t>FR 256k</a:t>
            </a:r>
            <a:endParaRPr sz="1000">
              <a:latin typeface="Times New Roman" panose="02020603050405020304" pitchFamily="18" charset="0"/>
            </a:endParaRPr>
          </a:p>
          <a:p>
            <a:pPr algn="ctr" eaLnBrk="0" hangingPunct="0">
              <a:lnSpc>
                <a:spcPct val="85000"/>
              </a:lnSpc>
            </a:pPr>
            <a:r>
              <a:rPr sz="1000">
                <a:latin typeface="Times New Roman" panose="02020603050405020304" pitchFamily="18" charset="0"/>
              </a:rPr>
              <a:t>128k CIR</a:t>
            </a:r>
            <a:endParaRPr sz="1000">
              <a:latin typeface="Times New Roman" panose="02020603050405020304" pitchFamily="18" charset="0"/>
            </a:endParaRPr>
          </a:p>
        </p:txBody>
      </p:sp>
      <p:sp>
        <p:nvSpPr>
          <p:cNvPr id="205854" name="Rectangles 205853"/>
          <p:cNvSpPr/>
          <p:nvPr/>
        </p:nvSpPr>
        <p:spPr>
          <a:xfrm>
            <a:off x="3276600" y="3657600"/>
            <a:ext cx="762000" cy="381000"/>
          </a:xfrm>
          <a:prstGeom prst="rect">
            <a:avLst/>
          </a:prstGeom>
          <a:solidFill>
            <a:srgbClr val="FF0000"/>
          </a:solidFill>
          <a:ln w="9525" cap="flat" cmpd="sng">
            <a:solidFill>
              <a:schemeClr val="tx1"/>
            </a:solidFill>
            <a:prstDash val="solid"/>
            <a:miter/>
            <a:headEnd type="none" w="med" len="med"/>
            <a:tailEnd type="none" w="med" len="med"/>
          </a:ln>
        </p:spPr>
        <p:txBody>
          <a:bodyPr wrap="none" anchor="ctr" anchorCtr="0"/>
          <a:p>
            <a:pPr algn="ctr" eaLnBrk="0" hangingPunct="0">
              <a:lnSpc>
                <a:spcPct val="85000"/>
              </a:lnSpc>
            </a:pPr>
            <a:r>
              <a:rPr sz="1000">
                <a:latin typeface="Times New Roman" panose="02020603050405020304" pitchFamily="18" charset="0"/>
              </a:rPr>
              <a:t>FR 384k</a:t>
            </a:r>
            <a:endParaRPr sz="1000">
              <a:latin typeface="Times New Roman" panose="02020603050405020304" pitchFamily="18" charset="0"/>
            </a:endParaRPr>
          </a:p>
          <a:p>
            <a:pPr algn="ctr" eaLnBrk="0" hangingPunct="0">
              <a:lnSpc>
                <a:spcPct val="85000"/>
              </a:lnSpc>
            </a:pPr>
            <a:r>
              <a:rPr sz="1000">
                <a:latin typeface="Times New Roman" panose="02020603050405020304" pitchFamily="18" charset="0"/>
              </a:rPr>
              <a:t>256k CIR</a:t>
            </a:r>
            <a:endParaRPr sz="1000">
              <a:latin typeface="Times New Roman" panose="02020603050405020304" pitchFamily="18" charset="0"/>
            </a:endParaRPr>
          </a:p>
        </p:txBody>
      </p:sp>
      <p:sp>
        <p:nvSpPr>
          <p:cNvPr id="205855" name="Rectangles 205854"/>
          <p:cNvSpPr/>
          <p:nvPr/>
        </p:nvSpPr>
        <p:spPr>
          <a:xfrm>
            <a:off x="4191000" y="3657600"/>
            <a:ext cx="762000" cy="381000"/>
          </a:xfrm>
          <a:prstGeom prst="rect">
            <a:avLst/>
          </a:prstGeom>
          <a:solidFill>
            <a:srgbClr val="00CC66"/>
          </a:solidFill>
          <a:ln w="9525" cap="flat" cmpd="sng">
            <a:solidFill>
              <a:schemeClr val="tx1"/>
            </a:solidFill>
            <a:prstDash val="solid"/>
            <a:miter/>
            <a:headEnd type="none" w="med" len="med"/>
            <a:tailEnd type="none" w="med" len="med"/>
          </a:ln>
        </p:spPr>
        <p:txBody>
          <a:bodyPr wrap="none" anchor="ctr" anchorCtr="0"/>
          <a:p>
            <a:pPr algn="ctr" eaLnBrk="0" hangingPunct="0">
              <a:lnSpc>
                <a:spcPct val="85000"/>
              </a:lnSpc>
            </a:pPr>
            <a:r>
              <a:rPr sz="1000">
                <a:latin typeface="Times New Roman" panose="02020603050405020304" pitchFamily="18" charset="0"/>
              </a:rPr>
              <a:t>FR 256k</a:t>
            </a:r>
            <a:endParaRPr sz="1000">
              <a:latin typeface="Times New Roman" panose="02020603050405020304" pitchFamily="18" charset="0"/>
            </a:endParaRPr>
          </a:p>
          <a:p>
            <a:pPr algn="ctr" eaLnBrk="0" hangingPunct="0">
              <a:lnSpc>
                <a:spcPct val="85000"/>
              </a:lnSpc>
            </a:pPr>
            <a:r>
              <a:rPr sz="1000">
                <a:latin typeface="Times New Roman" panose="02020603050405020304" pitchFamily="18" charset="0"/>
              </a:rPr>
              <a:t>128k CIR</a:t>
            </a:r>
            <a:endParaRPr sz="1000">
              <a:latin typeface="Times New Roman" panose="02020603050405020304" pitchFamily="18" charset="0"/>
            </a:endParaRPr>
          </a:p>
        </p:txBody>
      </p:sp>
      <p:sp>
        <p:nvSpPr>
          <p:cNvPr id="205856" name="Rectangles 205855"/>
          <p:cNvSpPr/>
          <p:nvPr/>
        </p:nvSpPr>
        <p:spPr>
          <a:xfrm>
            <a:off x="5029200" y="3657600"/>
            <a:ext cx="762000" cy="381000"/>
          </a:xfrm>
          <a:prstGeom prst="rect">
            <a:avLst/>
          </a:prstGeom>
          <a:solidFill>
            <a:srgbClr val="00CC66"/>
          </a:solidFill>
          <a:ln w="9525" cap="flat" cmpd="sng">
            <a:solidFill>
              <a:schemeClr val="tx1"/>
            </a:solidFill>
            <a:prstDash val="solid"/>
            <a:miter/>
            <a:headEnd type="none" w="med" len="med"/>
            <a:tailEnd type="none" w="med" len="med"/>
          </a:ln>
        </p:spPr>
        <p:txBody>
          <a:bodyPr wrap="none" anchor="ctr" anchorCtr="0"/>
          <a:p>
            <a:pPr algn="ctr" eaLnBrk="0" hangingPunct="0">
              <a:lnSpc>
                <a:spcPct val="85000"/>
              </a:lnSpc>
            </a:pPr>
            <a:r>
              <a:rPr sz="1000">
                <a:latin typeface="Times New Roman" panose="02020603050405020304" pitchFamily="18" charset="0"/>
              </a:rPr>
              <a:t>FR 256k</a:t>
            </a:r>
            <a:endParaRPr sz="1000">
              <a:latin typeface="Times New Roman" panose="02020603050405020304" pitchFamily="18" charset="0"/>
            </a:endParaRPr>
          </a:p>
          <a:p>
            <a:pPr algn="ctr" eaLnBrk="0" hangingPunct="0">
              <a:lnSpc>
                <a:spcPct val="85000"/>
              </a:lnSpc>
            </a:pPr>
            <a:r>
              <a:rPr sz="1000">
                <a:latin typeface="Times New Roman" panose="02020603050405020304" pitchFamily="18" charset="0"/>
              </a:rPr>
              <a:t>128k CIR</a:t>
            </a:r>
            <a:endParaRPr sz="1000">
              <a:latin typeface="Times New Roman" panose="02020603050405020304" pitchFamily="18" charset="0"/>
            </a:endParaRPr>
          </a:p>
        </p:txBody>
      </p:sp>
      <p:sp>
        <p:nvSpPr>
          <p:cNvPr id="205857" name="Rectangles 205856"/>
          <p:cNvSpPr/>
          <p:nvPr/>
        </p:nvSpPr>
        <p:spPr>
          <a:xfrm>
            <a:off x="1447800" y="4191000"/>
            <a:ext cx="838200" cy="381000"/>
          </a:xfrm>
          <a:prstGeom prst="rect">
            <a:avLst/>
          </a:prstGeom>
          <a:solidFill>
            <a:srgbClr val="00CC66"/>
          </a:solidFill>
          <a:ln w="9525" cap="flat" cmpd="sng">
            <a:solidFill>
              <a:schemeClr val="tx1"/>
            </a:solidFill>
            <a:prstDash val="solid"/>
            <a:miter/>
            <a:headEnd type="none" w="med" len="med"/>
            <a:tailEnd type="none" w="med" len="med"/>
          </a:ln>
        </p:spPr>
        <p:txBody>
          <a:bodyPr wrap="none" anchor="ctr" anchorCtr="0"/>
          <a:p>
            <a:pPr algn="ctr" eaLnBrk="0" hangingPunct="0"/>
            <a:r>
              <a:rPr sz="1200">
                <a:latin typeface="Times New Roman" panose="02020603050405020304" pitchFamily="18" charset="0"/>
              </a:rPr>
              <a:t>Ethernet</a:t>
            </a:r>
            <a:endParaRPr sz="1800">
              <a:latin typeface="Times New Roman" panose="02020603050405020304" pitchFamily="18" charset="0"/>
            </a:endParaRPr>
          </a:p>
        </p:txBody>
      </p:sp>
      <p:sp>
        <p:nvSpPr>
          <p:cNvPr id="205858" name="Rectangles 205857"/>
          <p:cNvSpPr/>
          <p:nvPr/>
        </p:nvSpPr>
        <p:spPr>
          <a:xfrm>
            <a:off x="2362200" y="4191000"/>
            <a:ext cx="762000" cy="381000"/>
          </a:xfrm>
          <a:prstGeom prst="rect">
            <a:avLst/>
          </a:prstGeom>
          <a:solidFill>
            <a:srgbClr val="00CC66"/>
          </a:solidFill>
          <a:ln w="9525" cap="flat" cmpd="sng">
            <a:solidFill>
              <a:schemeClr val="tx1"/>
            </a:solidFill>
            <a:prstDash val="solid"/>
            <a:miter/>
            <a:headEnd type="none" w="med" len="med"/>
            <a:tailEnd type="none" w="med" len="med"/>
          </a:ln>
        </p:spPr>
        <p:txBody>
          <a:bodyPr wrap="none" anchor="ctr" anchorCtr="0"/>
          <a:p>
            <a:pPr algn="ctr" eaLnBrk="0" hangingPunct="0"/>
            <a:r>
              <a:rPr sz="1200">
                <a:latin typeface="Times New Roman" panose="02020603050405020304" pitchFamily="18" charset="0"/>
              </a:rPr>
              <a:t>Ethernet</a:t>
            </a:r>
            <a:endParaRPr sz="1800">
              <a:latin typeface="Times New Roman" panose="02020603050405020304" pitchFamily="18" charset="0"/>
            </a:endParaRPr>
          </a:p>
        </p:txBody>
      </p:sp>
      <p:sp>
        <p:nvSpPr>
          <p:cNvPr id="205859" name="Rectangles 205858"/>
          <p:cNvSpPr/>
          <p:nvPr/>
        </p:nvSpPr>
        <p:spPr>
          <a:xfrm>
            <a:off x="4191000" y="4191000"/>
            <a:ext cx="762000" cy="381000"/>
          </a:xfrm>
          <a:prstGeom prst="rect">
            <a:avLst/>
          </a:prstGeom>
          <a:solidFill>
            <a:srgbClr val="00CC66"/>
          </a:solidFill>
          <a:ln w="9525" cap="flat" cmpd="sng">
            <a:solidFill>
              <a:schemeClr val="tx1"/>
            </a:solidFill>
            <a:prstDash val="solid"/>
            <a:miter/>
            <a:headEnd type="none" w="med" len="med"/>
            <a:tailEnd type="none" w="med" len="med"/>
          </a:ln>
        </p:spPr>
        <p:txBody>
          <a:bodyPr wrap="none" anchor="ctr" anchorCtr="0"/>
          <a:p>
            <a:pPr algn="ctr" eaLnBrk="0" hangingPunct="0"/>
            <a:r>
              <a:rPr sz="1200">
                <a:latin typeface="Times New Roman" panose="02020603050405020304" pitchFamily="18" charset="0"/>
              </a:rPr>
              <a:t>Ethernet</a:t>
            </a:r>
            <a:endParaRPr sz="1800">
              <a:latin typeface="Times New Roman" panose="02020603050405020304" pitchFamily="18" charset="0"/>
            </a:endParaRPr>
          </a:p>
        </p:txBody>
      </p:sp>
      <p:sp>
        <p:nvSpPr>
          <p:cNvPr id="205860" name="Rectangles 205859"/>
          <p:cNvSpPr/>
          <p:nvPr/>
        </p:nvSpPr>
        <p:spPr>
          <a:xfrm>
            <a:off x="3276600" y="4191000"/>
            <a:ext cx="762000" cy="381000"/>
          </a:xfrm>
          <a:prstGeom prst="rect">
            <a:avLst/>
          </a:prstGeom>
          <a:solidFill>
            <a:srgbClr val="00CC66"/>
          </a:solidFill>
          <a:ln w="9525" cap="flat" cmpd="sng">
            <a:solidFill>
              <a:schemeClr val="tx1"/>
            </a:solidFill>
            <a:prstDash val="solid"/>
            <a:miter/>
            <a:headEnd type="none" w="med" len="med"/>
            <a:tailEnd type="none" w="med" len="med"/>
          </a:ln>
        </p:spPr>
        <p:txBody>
          <a:bodyPr wrap="none" anchor="ctr" anchorCtr="0"/>
          <a:p>
            <a:pPr algn="ctr" eaLnBrk="0" hangingPunct="0"/>
            <a:r>
              <a:rPr sz="1200">
                <a:latin typeface="Times New Roman" panose="02020603050405020304" pitchFamily="18" charset="0"/>
              </a:rPr>
              <a:t>Ethernet</a:t>
            </a:r>
            <a:endParaRPr sz="1800">
              <a:latin typeface="Times New Roman" panose="02020603050405020304" pitchFamily="18" charset="0"/>
            </a:endParaRPr>
          </a:p>
        </p:txBody>
      </p:sp>
      <p:sp>
        <p:nvSpPr>
          <p:cNvPr id="205861" name="Rectangles 205860"/>
          <p:cNvSpPr/>
          <p:nvPr/>
        </p:nvSpPr>
        <p:spPr>
          <a:xfrm>
            <a:off x="5029200" y="4191000"/>
            <a:ext cx="762000" cy="381000"/>
          </a:xfrm>
          <a:prstGeom prst="rect">
            <a:avLst/>
          </a:prstGeom>
          <a:solidFill>
            <a:srgbClr val="00CC66"/>
          </a:solidFill>
          <a:ln w="9525" cap="flat" cmpd="sng">
            <a:solidFill>
              <a:schemeClr val="tx1"/>
            </a:solidFill>
            <a:prstDash val="solid"/>
            <a:miter/>
            <a:headEnd type="none" w="med" len="med"/>
            <a:tailEnd type="none" w="med" len="med"/>
          </a:ln>
        </p:spPr>
        <p:txBody>
          <a:bodyPr wrap="none" anchor="ctr" anchorCtr="0"/>
          <a:p>
            <a:pPr algn="ctr" eaLnBrk="0" hangingPunct="0"/>
            <a:r>
              <a:rPr sz="1200">
                <a:latin typeface="Times New Roman" panose="02020603050405020304" pitchFamily="18" charset="0"/>
              </a:rPr>
              <a:t>Ethernet</a:t>
            </a:r>
            <a:endParaRPr sz="1800">
              <a:latin typeface="Times New Roman" panose="02020603050405020304" pitchFamily="18" charset="0"/>
            </a:endParaRPr>
          </a:p>
        </p:txBody>
      </p:sp>
      <p:sp>
        <p:nvSpPr>
          <p:cNvPr id="205862" name="Rectangles 205861"/>
          <p:cNvSpPr/>
          <p:nvPr/>
        </p:nvSpPr>
        <p:spPr>
          <a:xfrm>
            <a:off x="5867400" y="4191000"/>
            <a:ext cx="609600" cy="381000"/>
          </a:xfrm>
          <a:prstGeom prst="rect">
            <a:avLst/>
          </a:prstGeom>
          <a:solidFill>
            <a:srgbClr val="00CC66"/>
          </a:solidFill>
          <a:ln w="9525" cap="flat" cmpd="sng">
            <a:solidFill>
              <a:schemeClr val="tx1"/>
            </a:solidFill>
            <a:prstDash val="solid"/>
            <a:miter/>
            <a:headEnd type="none" w="med" len="med"/>
            <a:tailEnd type="none" w="med" len="med"/>
          </a:ln>
        </p:spPr>
        <p:txBody>
          <a:bodyPr wrap="none" anchor="ctr" anchorCtr="0"/>
          <a:p>
            <a:pPr algn="ctr" eaLnBrk="0" hangingPunct="0"/>
            <a:r>
              <a:rPr sz="1200">
                <a:latin typeface="Times New Roman" panose="02020603050405020304" pitchFamily="18" charset="0"/>
              </a:rPr>
              <a:t>Ethernet</a:t>
            </a:r>
            <a:endParaRPr sz="1800">
              <a:latin typeface="Times New Roman" panose="02020603050405020304" pitchFamily="18" charset="0"/>
            </a:endParaRPr>
          </a:p>
        </p:txBody>
      </p:sp>
      <p:sp>
        <p:nvSpPr>
          <p:cNvPr id="205863" name="Rectangles 205862"/>
          <p:cNvSpPr/>
          <p:nvPr/>
        </p:nvSpPr>
        <p:spPr>
          <a:xfrm>
            <a:off x="6553200" y="4191000"/>
            <a:ext cx="609600" cy="381000"/>
          </a:xfrm>
          <a:prstGeom prst="rect">
            <a:avLst/>
          </a:prstGeom>
          <a:solidFill>
            <a:srgbClr val="00CC66"/>
          </a:solidFill>
          <a:ln w="9525" cap="flat" cmpd="sng">
            <a:solidFill>
              <a:schemeClr val="tx1"/>
            </a:solidFill>
            <a:prstDash val="solid"/>
            <a:miter/>
            <a:headEnd type="none" w="med" len="med"/>
            <a:tailEnd type="none" w="med" len="med"/>
          </a:ln>
        </p:spPr>
        <p:txBody>
          <a:bodyPr wrap="none" anchor="ctr" anchorCtr="0"/>
          <a:p>
            <a:pPr algn="ctr" eaLnBrk="0" hangingPunct="0"/>
            <a:r>
              <a:rPr sz="1200">
                <a:latin typeface="Times New Roman" panose="02020603050405020304" pitchFamily="18" charset="0"/>
              </a:rPr>
              <a:t>Ethernet</a:t>
            </a:r>
            <a:endParaRPr sz="1800">
              <a:latin typeface="Times New Roman" panose="02020603050405020304" pitchFamily="18" charset="0"/>
            </a:endParaRPr>
          </a:p>
        </p:txBody>
      </p:sp>
      <p:sp>
        <p:nvSpPr>
          <p:cNvPr id="205864" name="Rectangles 205863"/>
          <p:cNvSpPr/>
          <p:nvPr/>
        </p:nvSpPr>
        <p:spPr>
          <a:xfrm>
            <a:off x="7239000" y="4191000"/>
            <a:ext cx="762000" cy="381000"/>
          </a:xfrm>
          <a:prstGeom prst="rect">
            <a:avLst/>
          </a:prstGeom>
          <a:solidFill>
            <a:srgbClr val="00CC66"/>
          </a:solidFill>
          <a:ln w="9525" cap="flat" cmpd="sng">
            <a:solidFill>
              <a:schemeClr val="tx1"/>
            </a:solidFill>
            <a:prstDash val="solid"/>
            <a:miter/>
            <a:headEnd type="none" w="med" len="med"/>
            <a:tailEnd type="none" w="med" len="med"/>
          </a:ln>
        </p:spPr>
        <p:txBody>
          <a:bodyPr wrap="none" anchor="ctr" anchorCtr="0"/>
          <a:p>
            <a:pPr algn="ctr" eaLnBrk="0" hangingPunct="0"/>
            <a:r>
              <a:rPr sz="1200">
                <a:latin typeface="Times New Roman" panose="02020603050405020304" pitchFamily="18" charset="0"/>
              </a:rPr>
              <a:t>Ethernet</a:t>
            </a:r>
            <a:endParaRPr sz="1800">
              <a:latin typeface="Times New Roman" panose="02020603050405020304" pitchFamily="18" charset="0"/>
            </a:endParaRPr>
          </a:p>
        </p:txBody>
      </p:sp>
      <p:sp>
        <p:nvSpPr>
          <p:cNvPr id="205865" name="Rectangles 205864"/>
          <p:cNvSpPr/>
          <p:nvPr/>
        </p:nvSpPr>
        <p:spPr>
          <a:xfrm>
            <a:off x="8077200" y="4191000"/>
            <a:ext cx="762000" cy="381000"/>
          </a:xfrm>
          <a:prstGeom prst="rect">
            <a:avLst/>
          </a:prstGeom>
          <a:solidFill>
            <a:srgbClr val="00CC66"/>
          </a:solidFill>
          <a:ln w="9525" cap="flat" cmpd="sng">
            <a:solidFill>
              <a:schemeClr val="tx1"/>
            </a:solidFill>
            <a:prstDash val="solid"/>
            <a:miter/>
            <a:headEnd type="none" w="med" len="med"/>
            <a:tailEnd type="none" w="med" len="med"/>
          </a:ln>
        </p:spPr>
        <p:txBody>
          <a:bodyPr wrap="none" anchor="ctr" anchorCtr="0"/>
          <a:p>
            <a:pPr algn="ctr" eaLnBrk="0" hangingPunct="0"/>
            <a:r>
              <a:rPr sz="1200">
                <a:latin typeface="Times New Roman" panose="02020603050405020304" pitchFamily="18" charset="0"/>
              </a:rPr>
              <a:t>Ethernet</a:t>
            </a:r>
            <a:endParaRPr sz="1800">
              <a:latin typeface="Times New Roman" panose="02020603050405020304" pitchFamily="18" charset="0"/>
            </a:endParaRPr>
          </a:p>
        </p:txBody>
      </p:sp>
      <p:sp>
        <p:nvSpPr>
          <p:cNvPr id="205866" name="Rectangles 205865"/>
          <p:cNvSpPr/>
          <p:nvPr/>
        </p:nvSpPr>
        <p:spPr>
          <a:xfrm>
            <a:off x="1447800" y="4724400"/>
            <a:ext cx="838200" cy="381000"/>
          </a:xfrm>
          <a:prstGeom prst="rect">
            <a:avLst/>
          </a:prstGeom>
          <a:solidFill>
            <a:srgbClr val="00CC66"/>
          </a:solidFill>
          <a:ln w="9525" cap="flat" cmpd="sng">
            <a:solidFill>
              <a:schemeClr val="tx1"/>
            </a:solidFill>
            <a:prstDash val="solid"/>
            <a:miter/>
            <a:headEnd type="none" w="med" len="med"/>
            <a:tailEnd type="none" w="med" len="med"/>
          </a:ln>
        </p:spPr>
        <p:txBody>
          <a:bodyPr wrap="none" anchor="ctr" anchorCtr="0"/>
          <a:p>
            <a:pPr algn="ctr" eaLnBrk="0" hangingPunct="0">
              <a:lnSpc>
                <a:spcPct val="80000"/>
              </a:lnSpc>
            </a:pPr>
            <a:r>
              <a:rPr sz="1200">
                <a:latin typeface="Times New Roman" panose="02020603050405020304" pitchFamily="18" charset="0"/>
              </a:rPr>
              <a:t>Burstable </a:t>
            </a:r>
            <a:endParaRPr sz="1200">
              <a:latin typeface="Times New Roman" panose="02020603050405020304" pitchFamily="18" charset="0"/>
            </a:endParaRPr>
          </a:p>
          <a:p>
            <a:pPr algn="ctr" eaLnBrk="0" hangingPunct="0">
              <a:lnSpc>
                <a:spcPct val="80000"/>
              </a:lnSpc>
            </a:pPr>
            <a:r>
              <a:rPr sz="1200">
                <a:latin typeface="Times New Roman" panose="02020603050405020304" pitchFamily="18" charset="0"/>
              </a:rPr>
              <a:t>T1</a:t>
            </a:r>
            <a:r>
              <a:rPr sz="1800">
                <a:latin typeface="Times New Roman" panose="02020603050405020304" pitchFamily="18" charset="0"/>
              </a:rPr>
              <a:t> </a:t>
            </a:r>
            <a:endParaRPr sz="1800">
              <a:latin typeface="Times New Roman" panose="02020603050405020304" pitchFamily="18" charset="0"/>
            </a:endParaRPr>
          </a:p>
        </p:txBody>
      </p:sp>
      <p:sp>
        <p:nvSpPr>
          <p:cNvPr id="205867" name="Rectangles 205866"/>
          <p:cNvSpPr/>
          <p:nvPr/>
        </p:nvSpPr>
        <p:spPr>
          <a:xfrm>
            <a:off x="1447800" y="5791200"/>
            <a:ext cx="838200" cy="381000"/>
          </a:xfrm>
          <a:prstGeom prst="rect">
            <a:avLst/>
          </a:prstGeom>
          <a:solidFill>
            <a:srgbClr val="00CC66"/>
          </a:solidFill>
          <a:ln w="9525" cap="flat" cmpd="sng">
            <a:solidFill>
              <a:schemeClr val="tx1"/>
            </a:solidFill>
            <a:prstDash val="solid"/>
            <a:miter/>
            <a:headEnd type="none" w="med" len="med"/>
            <a:tailEnd type="none" w="med" len="med"/>
          </a:ln>
        </p:spPr>
        <p:txBody>
          <a:bodyPr wrap="none" anchor="ctr" anchorCtr="0"/>
          <a:p>
            <a:pPr algn="ctr" eaLnBrk="0" hangingPunct="0"/>
            <a:r>
              <a:rPr sz="1800">
                <a:latin typeface="Times New Roman" panose="02020603050405020304" pitchFamily="18" charset="0"/>
              </a:rPr>
              <a:t>Intel</a:t>
            </a:r>
            <a:endParaRPr>
              <a:latin typeface="Times New Roman" panose="02020603050405020304" pitchFamily="18" charset="0"/>
            </a:endParaRPr>
          </a:p>
        </p:txBody>
      </p:sp>
      <p:sp>
        <p:nvSpPr>
          <p:cNvPr id="205868" name="Rectangles 205867"/>
          <p:cNvSpPr/>
          <p:nvPr/>
        </p:nvSpPr>
        <p:spPr>
          <a:xfrm>
            <a:off x="2362200" y="5791200"/>
            <a:ext cx="762000" cy="381000"/>
          </a:xfrm>
          <a:prstGeom prst="rect">
            <a:avLst/>
          </a:prstGeom>
          <a:solidFill>
            <a:srgbClr val="00CC66"/>
          </a:solidFill>
          <a:ln w="9525" cap="flat" cmpd="sng">
            <a:solidFill>
              <a:schemeClr val="tx1"/>
            </a:solidFill>
            <a:prstDash val="solid"/>
            <a:miter/>
            <a:headEnd type="none" w="med" len="med"/>
            <a:tailEnd type="none" w="med" len="med"/>
          </a:ln>
        </p:spPr>
        <p:txBody>
          <a:bodyPr wrap="none" anchor="ctr" anchorCtr="0"/>
          <a:p>
            <a:pPr algn="ctr" eaLnBrk="0" hangingPunct="0"/>
            <a:r>
              <a:rPr sz="1800">
                <a:latin typeface="Times New Roman" panose="02020603050405020304" pitchFamily="18" charset="0"/>
              </a:rPr>
              <a:t>Intel</a:t>
            </a:r>
            <a:endParaRPr>
              <a:latin typeface="Times New Roman" panose="02020603050405020304" pitchFamily="18" charset="0"/>
            </a:endParaRPr>
          </a:p>
        </p:txBody>
      </p:sp>
      <p:sp>
        <p:nvSpPr>
          <p:cNvPr id="205869" name="Rectangles 205868"/>
          <p:cNvSpPr/>
          <p:nvPr/>
        </p:nvSpPr>
        <p:spPr>
          <a:xfrm>
            <a:off x="2362200" y="3048000"/>
            <a:ext cx="762000" cy="381000"/>
          </a:xfrm>
          <a:prstGeom prst="rect">
            <a:avLst/>
          </a:prstGeom>
          <a:solidFill>
            <a:srgbClr val="00CC66"/>
          </a:solidFill>
          <a:ln w="9525" cap="flat" cmpd="sng">
            <a:solidFill>
              <a:schemeClr val="tx1"/>
            </a:solidFill>
            <a:prstDash val="solid"/>
            <a:miter/>
            <a:headEnd type="none" w="med" len="med"/>
            <a:tailEnd type="none" w="med" len="med"/>
          </a:ln>
        </p:spPr>
        <p:txBody>
          <a:bodyPr wrap="none" anchor="ctr" anchorCtr="0"/>
          <a:p>
            <a:pPr algn="ctr" eaLnBrk="0" hangingPunct="0"/>
            <a:r>
              <a:rPr sz="1800">
                <a:latin typeface="Times New Roman" panose="02020603050405020304" pitchFamily="18" charset="0"/>
              </a:rPr>
              <a:t>Intel</a:t>
            </a:r>
            <a:endParaRPr>
              <a:latin typeface="Times New Roman" panose="02020603050405020304" pitchFamily="18" charset="0"/>
            </a:endParaRPr>
          </a:p>
        </p:txBody>
      </p:sp>
      <p:sp>
        <p:nvSpPr>
          <p:cNvPr id="205870" name="Rectangles 205869"/>
          <p:cNvSpPr/>
          <p:nvPr/>
        </p:nvSpPr>
        <p:spPr>
          <a:xfrm>
            <a:off x="3276600" y="3048000"/>
            <a:ext cx="762000" cy="381000"/>
          </a:xfrm>
          <a:prstGeom prst="rect">
            <a:avLst/>
          </a:prstGeom>
          <a:solidFill>
            <a:srgbClr val="00CC66"/>
          </a:solidFill>
          <a:ln w="9525" cap="flat" cmpd="sng">
            <a:solidFill>
              <a:schemeClr val="tx1"/>
            </a:solidFill>
            <a:prstDash val="solid"/>
            <a:miter/>
            <a:headEnd type="none" w="med" len="med"/>
            <a:tailEnd type="none" w="med" len="med"/>
          </a:ln>
        </p:spPr>
        <p:txBody>
          <a:bodyPr wrap="none" anchor="ctr" anchorCtr="0"/>
          <a:p>
            <a:pPr algn="ctr" eaLnBrk="0" hangingPunct="0"/>
            <a:r>
              <a:rPr sz="1800">
                <a:latin typeface="Times New Roman" panose="02020603050405020304" pitchFamily="18" charset="0"/>
              </a:rPr>
              <a:t>Intel</a:t>
            </a:r>
            <a:endParaRPr>
              <a:latin typeface="Times New Roman" panose="02020603050405020304" pitchFamily="18" charset="0"/>
            </a:endParaRPr>
          </a:p>
        </p:txBody>
      </p:sp>
      <p:sp>
        <p:nvSpPr>
          <p:cNvPr id="205871" name="Rectangles 205870"/>
          <p:cNvSpPr/>
          <p:nvPr/>
        </p:nvSpPr>
        <p:spPr>
          <a:xfrm>
            <a:off x="3276600" y="5791200"/>
            <a:ext cx="762000" cy="381000"/>
          </a:xfrm>
          <a:prstGeom prst="rect">
            <a:avLst/>
          </a:prstGeom>
          <a:solidFill>
            <a:srgbClr val="00CC66"/>
          </a:solidFill>
          <a:ln w="9525" cap="flat" cmpd="sng">
            <a:solidFill>
              <a:schemeClr val="tx1"/>
            </a:solidFill>
            <a:prstDash val="solid"/>
            <a:miter/>
            <a:headEnd type="none" w="med" len="med"/>
            <a:tailEnd type="none" w="med" len="med"/>
          </a:ln>
        </p:spPr>
        <p:txBody>
          <a:bodyPr wrap="none" anchor="ctr" anchorCtr="0"/>
          <a:p>
            <a:pPr algn="ctr" eaLnBrk="0" hangingPunct="0"/>
            <a:r>
              <a:rPr sz="1800">
                <a:latin typeface="Times New Roman" panose="02020603050405020304" pitchFamily="18" charset="0"/>
              </a:rPr>
              <a:t>Intel</a:t>
            </a:r>
            <a:endParaRPr>
              <a:latin typeface="Times New Roman" panose="02020603050405020304" pitchFamily="18" charset="0"/>
            </a:endParaRPr>
          </a:p>
        </p:txBody>
      </p:sp>
      <p:sp>
        <p:nvSpPr>
          <p:cNvPr id="205872" name="Rectangles 205871"/>
          <p:cNvSpPr/>
          <p:nvPr/>
        </p:nvSpPr>
        <p:spPr>
          <a:xfrm>
            <a:off x="4191000" y="3048000"/>
            <a:ext cx="762000" cy="381000"/>
          </a:xfrm>
          <a:prstGeom prst="rect">
            <a:avLst/>
          </a:prstGeom>
          <a:solidFill>
            <a:srgbClr val="00CC66"/>
          </a:solidFill>
          <a:ln w="9525" cap="flat" cmpd="sng">
            <a:solidFill>
              <a:schemeClr val="tx1"/>
            </a:solidFill>
            <a:prstDash val="solid"/>
            <a:miter/>
            <a:headEnd type="none" w="med" len="med"/>
            <a:tailEnd type="none" w="med" len="med"/>
          </a:ln>
        </p:spPr>
        <p:txBody>
          <a:bodyPr wrap="none" anchor="ctr" anchorCtr="0"/>
          <a:p>
            <a:pPr algn="ctr" eaLnBrk="0" hangingPunct="0">
              <a:lnSpc>
                <a:spcPct val="85000"/>
              </a:lnSpc>
            </a:pPr>
            <a:r>
              <a:rPr sz="1600">
                <a:latin typeface="Times New Roman" panose="02020603050405020304" pitchFamily="18" charset="0"/>
              </a:rPr>
              <a:t>Intel PC</a:t>
            </a:r>
            <a:r>
              <a:rPr sz="1800">
                <a:latin typeface="Times New Roman" panose="02020603050405020304" pitchFamily="18" charset="0"/>
              </a:rPr>
              <a:t> </a:t>
            </a:r>
            <a:endParaRPr sz="1800">
              <a:latin typeface="Times New Roman" panose="02020603050405020304" pitchFamily="18" charset="0"/>
            </a:endParaRPr>
          </a:p>
        </p:txBody>
      </p:sp>
      <p:sp>
        <p:nvSpPr>
          <p:cNvPr id="205873" name="Rectangles 205872"/>
          <p:cNvSpPr/>
          <p:nvPr/>
        </p:nvSpPr>
        <p:spPr>
          <a:xfrm>
            <a:off x="4191000" y="5791200"/>
            <a:ext cx="762000" cy="381000"/>
          </a:xfrm>
          <a:prstGeom prst="rect">
            <a:avLst/>
          </a:prstGeom>
          <a:solidFill>
            <a:srgbClr val="00CC66"/>
          </a:solidFill>
          <a:ln w="9525" cap="flat" cmpd="sng">
            <a:solidFill>
              <a:schemeClr val="tx1"/>
            </a:solidFill>
            <a:prstDash val="solid"/>
            <a:miter/>
            <a:headEnd type="none" w="med" len="med"/>
            <a:tailEnd type="none" w="med" len="med"/>
          </a:ln>
        </p:spPr>
        <p:txBody>
          <a:bodyPr wrap="none" anchor="ctr" anchorCtr="0"/>
          <a:p>
            <a:pPr algn="ctr" eaLnBrk="0" hangingPunct="0"/>
            <a:r>
              <a:rPr sz="1800">
                <a:latin typeface="Times New Roman" panose="02020603050405020304" pitchFamily="18" charset="0"/>
              </a:rPr>
              <a:t>Intel</a:t>
            </a:r>
            <a:endParaRPr>
              <a:latin typeface="Times New Roman" panose="02020603050405020304" pitchFamily="18" charset="0"/>
            </a:endParaRPr>
          </a:p>
        </p:txBody>
      </p:sp>
      <p:sp>
        <p:nvSpPr>
          <p:cNvPr id="205874" name="Rectangles 205873"/>
          <p:cNvSpPr/>
          <p:nvPr/>
        </p:nvSpPr>
        <p:spPr>
          <a:xfrm>
            <a:off x="5029200" y="5791200"/>
            <a:ext cx="762000" cy="381000"/>
          </a:xfrm>
          <a:prstGeom prst="rect">
            <a:avLst/>
          </a:prstGeom>
          <a:solidFill>
            <a:srgbClr val="00CC66"/>
          </a:solidFill>
          <a:ln w="9525" cap="flat" cmpd="sng">
            <a:solidFill>
              <a:schemeClr val="tx1"/>
            </a:solidFill>
            <a:prstDash val="solid"/>
            <a:miter/>
            <a:headEnd type="none" w="med" len="med"/>
            <a:tailEnd type="none" w="med" len="med"/>
          </a:ln>
        </p:spPr>
        <p:txBody>
          <a:bodyPr wrap="none" anchor="ctr" anchorCtr="0"/>
          <a:p>
            <a:pPr algn="ctr" eaLnBrk="0" hangingPunct="0"/>
            <a:r>
              <a:rPr sz="1800">
                <a:latin typeface="Times New Roman" panose="02020603050405020304" pitchFamily="18" charset="0"/>
              </a:rPr>
              <a:t>Intel</a:t>
            </a:r>
            <a:endParaRPr>
              <a:latin typeface="Times New Roman" panose="02020603050405020304" pitchFamily="18" charset="0"/>
            </a:endParaRPr>
          </a:p>
        </p:txBody>
      </p:sp>
      <p:sp>
        <p:nvSpPr>
          <p:cNvPr id="205875" name="Rectangles 205874"/>
          <p:cNvSpPr/>
          <p:nvPr/>
        </p:nvSpPr>
        <p:spPr>
          <a:xfrm>
            <a:off x="5867400" y="5791200"/>
            <a:ext cx="609600" cy="381000"/>
          </a:xfrm>
          <a:prstGeom prst="rect">
            <a:avLst/>
          </a:prstGeom>
          <a:solidFill>
            <a:srgbClr val="00CC66"/>
          </a:solidFill>
          <a:ln w="9525" cap="flat" cmpd="sng">
            <a:solidFill>
              <a:schemeClr val="tx1"/>
            </a:solidFill>
            <a:prstDash val="solid"/>
            <a:miter/>
            <a:headEnd type="none" w="med" len="med"/>
            <a:tailEnd type="none" w="med" len="med"/>
          </a:ln>
        </p:spPr>
        <p:txBody>
          <a:bodyPr wrap="none" anchor="ctr" anchorCtr="0"/>
          <a:p>
            <a:pPr algn="ctr" eaLnBrk="0" hangingPunct="0"/>
            <a:r>
              <a:rPr sz="1800">
                <a:latin typeface="Times New Roman" panose="02020603050405020304" pitchFamily="18" charset="0"/>
              </a:rPr>
              <a:t>Intel </a:t>
            </a:r>
            <a:endParaRPr sz="1800">
              <a:latin typeface="Times New Roman" panose="02020603050405020304" pitchFamily="18" charset="0"/>
            </a:endParaRPr>
          </a:p>
        </p:txBody>
      </p:sp>
      <p:sp>
        <p:nvSpPr>
          <p:cNvPr id="205876" name="Straight Connector 205875"/>
          <p:cNvSpPr/>
          <p:nvPr/>
        </p:nvSpPr>
        <p:spPr>
          <a:xfrm>
            <a:off x="2286000" y="2209800"/>
            <a:ext cx="2590800" cy="0"/>
          </a:xfrm>
          <a:prstGeom prst="line">
            <a:avLst/>
          </a:prstGeom>
          <a:ln w="9525" cap="flat" cmpd="sng">
            <a:solidFill>
              <a:schemeClr val="tx1"/>
            </a:solidFill>
            <a:prstDash val="solid"/>
            <a:headEnd type="none" w="med" len="med"/>
            <a:tailEnd type="none" w="med" len="med"/>
          </a:ln>
        </p:spPr>
      </p:sp>
      <p:sp>
        <p:nvSpPr>
          <p:cNvPr id="205877" name="Straight Connector 205876"/>
          <p:cNvSpPr/>
          <p:nvPr/>
        </p:nvSpPr>
        <p:spPr>
          <a:xfrm>
            <a:off x="4876800" y="2209800"/>
            <a:ext cx="0" cy="228600"/>
          </a:xfrm>
          <a:prstGeom prst="line">
            <a:avLst/>
          </a:prstGeom>
          <a:ln w="9525" cap="flat" cmpd="sng">
            <a:solidFill>
              <a:schemeClr val="tx1"/>
            </a:solidFill>
            <a:prstDash val="solid"/>
            <a:headEnd type="none" w="med" len="med"/>
            <a:tailEnd type="none" w="med" len="med"/>
          </a:ln>
        </p:spPr>
      </p:sp>
      <p:sp>
        <p:nvSpPr>
          <p:cNvPr id="205878" name="Straight Connector 205877"/>
          <p:cNvSpPr/>
          <p:nvPr/>
        </p:nvSpPr>
        <p:spPr>
          <a:xfrm>
            <a:off x="4876800" y="2438400"/>
            <a:ext cx="1066800" cy="0"/>
          </a:xfrm>
          <a:prstGeom prst="line">
            <a:avLst/>
          </a:prstGeom>
          <a:ln w="9525" cap="flat" cmpd="sng">
            <a:solidFill>
              <a:schemeClr val="tx1"/>
            </a:solidFill>
            <a:prstDash val="solid"/>
            <a:headEnd type="none" w="med" len="med"/>
            <a:tailEnd type="none" w="med" len="med"/>
          </a:ln>
        </p:spPr>
      </p:sp>
      <p:sp>
        <p:nvSpPr>
          <p:cNvPr id="205879" name="Straight Connector 205878"/>
          <p:cNvSpPr/>
          <p:nvPr/>
        </p:nvSpPr>
        <p:spPr>
          <a:xfrm flipV="1">
            <a:off x="5943600" y="2209800"/>
            <a:ext cx="0" cy="228600"/>
          </a:xfrm>
          <a:prstGeom prst="line">
            <a:avLst/>
          </a:prstGeom>
          <a:ln w="9525" cap="flat" cmpd="sng">
            <a:solidFill>
              <a:schemeClr val="tx1"/>
            </a:solidFill>
            <a:prstDash val="solid"/>
            <a:headEnd type="none" w="med" len="med"/>
            <a:tailEnd type="none" w="med" len="med"/>
          </a:ln>
        </p:spPr>
      </p:sp>
      <p:sp>
        <p:nvSpPr>
          <p:cNvPr id="205880" name="Straight Connector 205879"/>
          <p:cNvSpPr/>
          <p:nvPr/>
        </p:nvSpPr>
        <p:spPr>
          <a:xfrm>
            <a:off x="5943600" y="2209800"/>
            <a:ext cx="2819400" cy="0"/>
          </a:xfrm>
          <a:prstGeom prst="line">
            <a:avLst/>
          </a:prstGeom>
          <a:ln w="9525" cap="flat" cmpd="sng">
            <a:solidFill>
              <a:schemeClr val="tx1"/>
            </a:solidFill>
            <a:prstDash val="solid"/>
            <a:headEnd type="none" w="med" len="med"/>
            <a:tailEnd type="triangle" w="med" len="med"/>
          </a:ln>
        </p:spPr>
      </p:sp>
      <p:sp>
        <p:nvSpPr>
          <p:cNvPr id="205881" name="Straight Connector 205880"/>
          <p:cNvSpPr/>
          <p:nvPr/>
        </p:nvSpPr>
        <p:spPr>
          <a:xfrm flipH="1" flipV="1">
            <a:off x="8763000" y="2133600"/>
            <a:ext cx="0" cy="152400"/>
          </a:xfrm>
          <a:prstGeom prst="line">
            <a:avLst/>
          </a:prstGeom>
          <a:ln w="9525" cap="flat" cmpd="sng">
            <a:solidFill>
              <a:schemeClr val="tx1"/>
            </a:solidFill>
            <a:prstDash val="solid"/>
            <a:headEnd type="none" w="med" len="med"/>
            <a:tailEnd type="none" w="med" len="med"/>
          </a:ln>
        </p:spPr>
      </p:sp>
      <p:sp>
        <p:nvSpPr>
          <p:cNvPr id="205882" name="Rectangles 205881"/>
          <p:cNvSpPr/>
          <p:nvPr/>
        </p:nvSpPr>
        <p:spPr>
          <a:xfrm>
            <a:off x="5867400" y="3657600"/>
            <a:ext cx="609600" cy="381000"/>
          </a:xfrm>
          <a:prstGeom prst="rect">
            <a:avLst/>
          </a:prstGeom>
          <a:solidFill>
            <a:srgbClr val="FF0000"/>
          </a:solidFill>
          <a:ln w="9525" cap="flat" cmpd="sng">
            <a:solidFill>
              <a:schemeClr val="tx1"/>
            </a:solidFill>
            <a:prstDash val="solid"/>
            <a:miter/>
            <a:headEnd type="none" w="med" len="med"/>
            <a:tailEnd type="none" w="med" len="med"/>
          </a:ln>
        </p:spPr>
        <p:txBody>
          <a:bodyPr wrap="none" anchor="ctr" anchorCtr="0"/>
          <a:p>
            <a:pPr algn="ctr" eaLnBrk="0" hangingPunct="0">
              <a:lnSpc>
                <a:spcPct val="85000"/>
              </a:lnSpc>
            </a:pPr>
            <a:r>
              <a:rPr sz="1000">
                <a:latin typeface="Times New Roman" panose="02020603050405020304" pitchFamily="18" charset="0"/>
              </a:rPr>
              <a:t>FR 256k</a:t>
            </a:r>
            <a:endParaRPr sz="1000">
              <a:latin typeface="Times New Roman" panose="02020603050405020304" pitchFamily="18" charset="0"/>
            </a:endParaRPr>
          </a:p>
          <a:p>
            <a:pPr algn="ctr" eaLnBrk="0" hangingPunct="0">
              <a:lnSpc>
                <a:spcPct val="85000"/>
              </a:lnSpc>
            </a:pPr>
            <a:r>
              <a:rPr sz="1000">
                <a:latin typeface="Times New Roman" panose="02020603050405020304" pitchFamily="18" charset="0"/>
              </a:rPr>
              <a:t>128k CIR</a:t>
            </a:r>
            <a:endParaRPr sz="1000">
              <a:latin typeface="Times New Roman" panose="02020603050405020304" pitchFamily="18" charset="0"/>
            </a:endParaRPr>
          </a:p>
        </p:txBody>
      </p:sp>
      <p:sp>
        <p:nvSpPr>
          <p:cNvPr id="205883" name="Rectangles 205882"/>
          <p:cNvSpPr/>
          <p:nvPr/>
        </p:nvSpPr>
        <p:spPr>
          <a:xfrm>
            <a:off x="6553200" y="3657600"/>
            <a:ext cx="609600" cy="381000"/>
          </a:xfrm>
          <a:prstGeom prst="rect">
            <a:avLst/>
          </a:prstGeom>
          <a:solidFill>
            <a:srgbClr val="FF0000"/>
          </a:solidFill>
          <a:ln w="9525" cap="flat" cmpd="sng">
            <a:solidFill>
              <a:schemeClr val="tx1"/>
            </a:solidFill>
            <a:prstDash val="solid"/>
            <a:miter/>
            <a:headEnd type="none" w="med" len="med"/>
            <a:tailEnd type="none" w="med" len="med"/>
          </a:ln>
        </p:spPr>
        <p:txBody>
          <a:bodyPr wrap="none" anchor="ctr" anchorCtr="0"/>
          <a:p>
            <a:pPr algn="ctr" eaLnBrk="0" hangingPunct="0">
              <a:lnSpc>
                <a:spcPct val="85000"/>
              </a:lnSpc>
            </a:pPr>
            <a:r>
              <a:rPr sz="1000">
                <a:latin typeface="Times New Roman" panose="02020603050405020304" pitchFamily="18" charset="0"/>
              </a:rPr>
              <a:t>FR 256k</a:t>
            </a:r>
            <a:endParaRPr sz="1000">
              <a:latin typeface="Times New Roman" panose="02020603050405020304" pitchFamily="18" charset="0"/>
            </a:endParaRPr>
          </a:p>
          <a:p>
            <a:pPr algn="ctr" eaLnBrk="0" hangingPunct="0">
              <a:lnSpc>
                <a:spcPct val="85000"/>
              </a:lnSpc>
            </a:pPr>
            <a:r>
              <a:rPr sz="1000">
                <a:latin typeface="Times New Roman" panose="02020603050405020304" pitchFamily="18" charset="0"/>
              </a:rPr>
              <a:t>128k CIR</a:t>
            </a:r>
            <a:endParaRPr sz="1000">
              <a:latin typeface="Times New Roman" panose="02020603050405020304" pitchFamily="18" charset="0"/>
            </a:endParaRPr>
          </a:p>
        </p:txBody>
      </p:sp>
      <p:sp>
        <p:nvSpPr>
          <p:cNvPr id="205884" name="Rectangles 205883"/>
          <p:cNvSpPr/>
          <p:nvPr/>
        </p:nvSpPr>
        <p:spPr>
          <a:xfrm>
            <a:off x="7239000" y="3657600"/>
            <a:ext cx="762000" cy="381000"/>
          </a:xfrm>
          <a:prstGeom prst="rect">
            <a:avLst/>
          </a:prstGeom>
          <a:solidFill>
            <a:srgbClr val="FF0000"/>
          </a:solidFill>
          <a:ln w="9525" cap="flat" cmpd="sng">
            <a:solidFill>
              <a:schemeClr val="tx1"/>
            </a:solidFill>
            <a:prstDash val="solid"/>
            <a:miter/>
            <a:headEnd type="none" w="med" len="med"/>
            <a:tailEnd type="none" w="med" len="med"/>
          </a:ln>
        </p:spPr>
        <p:txBody>
          <a:bodyPr wrap="none" anchor="ctr" anchorCtr="0"/>
          <a:p>
            <a:pPr algn="ctr" eaLnBrk="0" hangingPunct="0">
              <a:lnSpc>
                <a:spcPct val="85000"/>
              </a:lnSpc>
            </a:pPr>
            <a:r>
              <a:rPr sz="1000">
                <a:latin typeface="Times New Roman" panose="02020603050405020304" pitchFamily="18" charset="0"/>
              </a:rPr>
              <a:t>FR 256k</a:t>
            </a:r>
            <a:endParaRPr sz="1000">
              <a:latin typeface="Times New Roman" panose="02020603050405020304" pitchFamily="18" charset="0"/>
            </a:endParaRPr>
          </a:p>
          <a:p>
            <a:pPr algn="ctr" eaLnBrk="0" hangingPunct="0">
              <a:lnSpc>
                <a:spcPct val="85000"/>
              </a:lnSpc>
            </a:pPr>
            <a:r>
              <a:rPr sz="1000">
                <a:latin typeface="Times New Roman" panose="02020603050405020304" pitchFamily="18" charset="0"/>
              </a:rPr>
              <a:t>128k CIR</a:t>
            </a:r>
            <a:endParaRPr sz="1000">
              <a:latin typeface="Times New Roman" panose="02020603050405020304" pitchFamily="18" charset="0"/>
            </a:endParaRPr>
          </a:p>
        </p:txBody>
      </p:sp>
      <p:sp>
        <p:nvSpPr>
          <p:cNvPr id="205885" name="Rectangles 205884"/>
          <p:cNvSpPr/>
          <p:nvPr/>
        </p:nvSpPr>
        <p:spPr>
          <a:xfrm>
            <a:off x="8077200" y="3657600"/>
            <a:ext cx="762000" cy="381000"/>
          </a:xfrm>
          <a:prstGeom prst="rect">
            <a:avLst/>
          </a:prstGeom>
          <a:solidFill>
            <a:srgbClr val="FF0000"/>
          </a:solidFill>
          <a:ln w="9525" cap="flat" cmpd="sng">
            <a:solidFill>
              <a:schemeClr val="tx1"/>
            </a:solidFill>
            <a:prstDash val="solid"/>
            <a:miter/>
            <a:headEnd type="none" w="med" len="med"/>
            <a:tailEnd type="none" w="med" len="med"/>
          </a:ln>
        </p:spPr>
        <p:txBody>
          <a:bodyPr wrap="none" anchor="ctr" anchorCtr="0"/>
          <a:p>
            <a:pPr algn="ctr" eaLnBrk="0" hangingPunct="0">
              <a:lnSpc>
                <a:spcPct val="85000"/>
              </a:lnSpc>
            </a:pPr>
            <a:r>
              <a:rPr sz="1000">
                <a:latin typeface="Times New Roman" panose="02020603050405020304" pitchFamily="18" charset="0"/>
              </a:rPr>
              <a:t>FR 256k</a:t>
            </a:r>
            <a:endParaRPr sz="1000">
              <a:latin typeface="Times New Roman" panose="02020603050405020304" pitchFamily="18" charset="0"/>
            </a:endParaRPr>
          </a:p>
          <a:p>
            <a:pPr algn="ctr" eaLnBrk="0" hangingPunct="0">
              <a:lnSpc>
                <a:spcPct val="85000"/>
              </a:lnSpc>
            </a:pPr>
            <a:r>
              <a:rPr sz="1000">
                <a:latin typeface="Times New Roman" panose="02020603050405020304" pitchFamily="18" charset="0"/>
              </a:rPr>
              <a:t>128k CIR</a:t>
            </a:r>
            <a:endParaRPr sz="1000">
              <a:latin typeface="Times New Roman" panose="02020603050405020304" pitchFamily="18" charset="0"/>
            </a:endParaRPr>
          </a:p>
        </p:txBody>
      </p:sp>
      <p:sp>
        <p:nvSpPr>
          <p:cNvPr id="205886" name="Straight Connector 205885"/>
          <p:cNvSpPr/>
          <p:nvPr/>
        </p:nvSpPr>
        <p:spPr>
          <a:xfrm>
            <a:off x="2286000" y="5410200"/>
            <a:ext cx="6553200" cy="0"/>
          </a:xfrm>
          <a:prstGeom prst="line">
            <a:avLst/>
          </a:prstGeom>
          <a:ln w="9525" cap="flat" cmpd="sng">
            <a:solidFill>
              <a:schemeClr val="tx1"/>
            </a:solidFill>
            <a:prstDash val="solid"/>
            <a:headEnd type="none" w="med" len="med"/>
            <a:tailEnd type="triangle" w="med" len="med"/>
          </a:ln>
        </p:spPr>
      </p:sp>
      <p:sp>
        <p:nvSpPr>
          <p:cNvPr id="205887" name="Straight Connector 205886"/>
          <p:cNvSpPr/>
          <p:nvPr/>
        </p:nvSpPr>
        <p:spPr>
          <a:xfrm flipH="1" flipV="1">
            <a:off x="8839200" y="5334000"/>
            <a:ext cx="0" cy="152400"/>
          </a:xfrm>
          <a:prstGeom prst="line">
            <a:avLst/>
          </a:prstGeom>
          <a:ln w="9525" cap="flat" cmpd="sng">
            <a:solidFill>
              <a:schemeClr val="tx1"/>
            </a:solidFill>
            <a:prstDash val="solid"/>
            <a:headEnd type="none" w="med" len="med"/>
            <a:tailEnd type="none" w="med" len="med"/>
          </a:ln>
        </p:spPr>
      </p:sp>
      <p:sp>
        <p:nvSpPr>
          <p:cNvPr id="205888" name="Rectangles 205887"/>
          <p:cNvSpPr/>
          <p:nvPr/>
        </p:nvSpPr>
        <p:spPr>
          <a:xfrm>
            <a:off x="6553200" y="5791200"/>
            <a:ext cx="609600" cy="381000"/>
          </a:xfrm>
          <a:prstGeom prst="rect">
            <a:avLst/>
          </a:prstGeom>
          <a:solidFill>
            <a:srgbClr val="00CC66"/>
          </a:solidFill>
          <a:ln w="9525" cap="flat" cmpd="sng">
            <a:solidFill>
              <a:schemeClr val="tx1"/>
            </a:solidFill>
            <a:prstDash val="solid"/>
            <a:miter/>
            <a:headEnd type="none" w="med" len="med"/>
            <a:tailEnd type="none" w="med" len="med"/>
          </a:ln>
        </p:spPr>
        <p:txBody>
          <a:bodyPr wrap="none" anchor="ctr" anchorCtr="0"/>
          <a:p>
            <a:pPr algn="ctr" eaLnBrk="0" hangingPunct="0"/>
            <a:r>
              <a:rPr sz="1800">
                <a:latin typeface="Times New Roman" panose="02020603050405020304" pitchFamily="18" charset="0"/>
              </a:rPr>
              <a:t>Intel</a:t>
            </a:r>
            <a:endParaRPr sz="1800">
              <a:latin typeface="Times New Roman" panose="02020603050405020304" pitchFamily="18" charset="0"/>
            </a:endParaRPr>
          </a:p>
        </p:txBody>
      </p:sp>
      <p:sp>
        <p:nvSpPr>
          <p:cNvPr id="205889" name="Rectangles 205888"/>
          <p:cNvSpPr/>
          <p:nvPr/>
        </p:nvSpPr>
        <p:spPr>
          <a:xfrm>
            <a:off x="7239000" y="5791200"/>
            <a:ext cx="762000" cy="381000"/>
          </a:xfrm>
          <a:prstGeom prst="rect">
            <a:avLst/>
          </a:prstGeom>
          <a:solidFill>
            <a:srgbClr val="00CC66"/>
          </a:solidFill>
          <a:ln w="9525" cap="flat" cmpd="sng">
            <a:solidFill>
              <a:schemeClr val="tx1"/>
            </a:solidFill>
            <a:prstDash val="solid"/>
            <a:miter/>
            <a:headEnd type="none" w="med" len="med"/>
            <a:tailEnd type="none" w="med" len="med"/>
          </a:ln>
        </p:spPr>
        <p:txBody>
          <a:bodyPr wrap="none" anchor="ctr" anchorCtr="0"/>
          <a:p>
            <a:pPr algn="ctr" eaLnBrk="0" hangingPunct="0"/>
            <a:r>
              <a:rPr sz="1800">
                <a:latin typeface="Times New Roman" panose="02020603050405020304" pitchFamily="18" charset="0"/>
              </a:rPr>
              <a:t>Intel</a:t>
            </a:r>
            <a:endParaRPr sz="1800">
              <a:latin typeface="Times New Roman" panose="02020603050405020304" pitchFamily="18" charset="0"/>
            </a:endParaRPr>
          </a:p>
        </p:txBody>
      </p:sp>
      <p:sp>
        <p:nvSpPr>
          <p:cNvPr id="205890" name="Rectangles 205889"/>
          <p:cNvSpPr/>
          <p:nvPr/>
        </p:nvSpPr>
        <p:spPr>
          <a:xfrm>
            <a:off x="8077200" y="5791200"/>
            <a:ext cx="762000" cy="381000"/>
          </a:xfrm>
          <a:prstGeom prst="rect">
            <a:avLst/>
          </a:prstGeom>
          <a:solidFill>
            <a:srgbClr val="00CC66"/>
          </a:solidFill>
          <a:ln w="9525" cap="flat" cmpd="sng">
            <a:solidFill>
              <a:schemeClr val="tx1"/>
            </a:solidFill>
            <a:prstDash val="solid"/>
            <a:miter/>
            <a:headEnd type="none" w="med" len="med"/>
            <a:tailEnd type="none" w="med" len="med"/>
          </a:ln>
        </p:spPr>
        <p:txBody>
          <a:bodyPr wrap="none" anchor="ctr" anchorCtr="0"/>
          <a:p>
            <a:pPr algn="ctr" eaLnBrk="0" hangingPunct="0"/>
            <a:r>
              <a:rPr sz="1800">
                <a:latin typeface="Times New Roman" panose="02020603050405020304" pitchFamily="18" charset="0"/>
              </a:rPr>
              <a:t>Intel</a:t>
            </a:r>
            <a:endParaRPr sz="1800">
              <a:latin typeface="Times New Roman" panose="02020603050405020304" pitchFamily="18" charset="0"/>
            </a:endParaRPr>
          </a:p>
        </p:txBody>
      </p:sp>
      <p:sp>
        <p:nvSpPr>
          <p:cNvPr id="205891" name="Straight Connector 205890"/>
          <p:cNvSpPr/>
          <p:nvPr/>
        </p:nvSpPr>
        <p:spPr>
          <a:xfrm>
            <a:off x="2286000" y="4876800"/>
            <a:ext cx="4953000" cy="0"/>
          </a:xfrm>
          <a:prstGeom prst="line">
            <a:avLst/>
          </a:prstGeom>
          <a:ln w="9525" cap="flat" cmpd="sng">
            <a:solidFill>
              <a:schemeClr val="tx1"/>
            </a:solidFill>
            <a:prstDash val="solid"/>
            <a:headEnd type="none" w="med" len="med"/>
            <a:tailEnd type="none" w="med" len="med"/>
          </a:ln>
        </p:spPr>
      </p:sp>
      <p:sp>
        <p:nvSpPr>
          <p:cNvPr id="205892" name="Text Box 205891"/>
          <p:cNvSpPr txBox="1"/>
          <p:nvPr/>
        </p:nvSpPr>
        <p:spPr>
          <a:xfrm>
            <a:off x="0" y="5214938"/>
            <a:ext cx="960438" cy="517525"/>
          </a:xfrm>
          <a:prstGeom prst="rect">
            <a:avLst/>
          </a:prstGeom>
          <a:noFill/>
          <a:ln w="9525">
            <a:noFill/>
          </a:ln>
        </p:spPr>
        <p:txBody>
          <a:bodyPr wrap="none" anchor="t" anchorCtr="0">
            <a:spAutoFit/>
          </a:bodyPr>
          <a:p>
            <a:pPr eaLnBrk="0" hangingPunct="0">
              <a:lnSpc>
                <a:spcPct val="70000"/>
              </a:lnSpc>
            </a:pPr>
            <a:r>
              <a:rPr sz="2000">
                <a:latin typeface="Times New Roman" panose="02020603050405020304" pitchFamily="18" charset="0"/>
              </a:rPr>
              <a:t>EDI /</a:t>
            </a:r>
            <a:endParaRPr sz="2000">
              <a:latin typeface="Times New Roman" panose="02020603050405020304" pitchFamily="18" charset="0"/>
            </a:endParaRPr>
          </a:p>
          <a:p>
            <a:pPr eaLnBrk="0" hangingPunct="0">
              <a:lnSpc>
                <a:spcPct val="70000"/>
              </a:lnSpc>
            </a:pPr>
            <a:r>
              <a:rPr sz="2000">
                <a:latin typeface="Times New Roman" panose="02020603050405020304" pitchFamily="18" charset="0"/>
              </a:rPr>
              <a:t>E-Com</a:t>
            </a:r>
            <a:endParaRPr>
              <a:latin typeface="Times New Roman" panose="02020603050405020304" pitchFamily="18" charset="0"/>
            </a:endParaRPr>
          </a:p>
        </p:txBody>
      </p:sp>
      <p:sp>
        <p:nvSpPr>
          <p:cNvPr id="205893" name="Rectangles 205892"/>
          <p:cNvSpPr/>
          <p:nvPr/>
        </p:nvSpPr>
        <p:spPr>
          <a:xfrm>
            <a:off x="7239000" y="4648200"/>
            <a:ext cx="762000" cy="381000"/>
          </a:xfrm>
          <a:prstGeom prst="rect">
            <a:avLst/>
          </a:prstGeom>
          <a:noFill/>
          <a:ln w="9525" cap="flat" cmpd="sng">
            <a:solidFill>
              <a:schemeClr val="tx1"/>
            </a:solidFill>
            <a:prstDash val="solid"/>
            <a:miter/>
            <a:headEnd type="none" w="med" len="med"/>
            <a:tailEnd type="none" w="med" len="med"/>
          </a:ln>
        </p:spPr>
        <p:txBody>
          <a:bodyPr wrap="none" anchor="ctr" anchorCtr="0"/>
          <a:p>
            <a:pPr algn="ctr" eaLnBrk="0" hangingPunct="0">
              <a:lnSpc>
                <a:spcPct val="85000"/>
              </a:lnSpc>
            </a:pPr>
            <a:r>
              <a:rPr sz="1000">
                <a:latin typeface="Times New Roman" panose="02020603050405020304" pitchFamily="18" charset="0"/>
              </a:rPr>
              <a:t>limited</a:t>
            </a:r>
            <a:endParaRPr sz="1000">
              <a:latin typeface="Times New Roman" panose="02020603050405020304" pitchFamily="18" charset="0"/>
            </a:endParaRPr>
          </a:p>
        </p:txBody>
      </p:sp>
      <p:sp>
        <p:nvSpPr>
          <p:cNvPr id="205894" name="Straight Connector 205893"/>
          <p:cNvSpPr/>
          <p:nvPr/>
        </p:nvSpPr>
        <p:spPr>
          <a:xfrm>
            <a:off x="8001000" y="4876800"/>
            <a:ext cx="838200" cy="0"/>
          </a:xfrm>
          <a:prstGeom prst="line">
            <a:avLst/>
          </a:prstGeom>
          <a:ln w="9525" cap="flat" cmpd="sng">
            <a:solidFill>
              <a:schemeClr val="tx1"/>
            </a:solidFill>
            <a:prstDash val="solid"/>
            <a:headEnd type="none" w="med" len="med"/>
            <a:tailEnd type="triangle" w="med" len="med"/>
          </a:ln>
        </p:spPr>
      </p:sp>
      <p:sp>
        <p:nvSpPr>
          <p:cNvPr id="205895" name="Straight Connector 205894"/>
          <p:cNvSpPr/>
          <p:nvPr/>
        </p:nvSpPr>
        <p:spPr>
          <a:xfrm flipH="1" flipV="1">
            <a:off x="8839200" y="4800600"/>
            <a:ext cx="0" cy="152400"/>
          </a:xfrm>
          <a:prstGeom prst="line">
            <a:avLst/>
          </a:prstGeom>
          <a:ln w="9525" cap="flat" cmpd="sng">
            <a:solidFill>
              <a:schemeClr val="tx1"/>
            </a:solidFill>
            <a:prstDash val="solid"/>
            <a:headEnd type="none" w="med" len="med"/>
            <a:tailEnd type="none" w="med" len="med"/>
          </a:ln>
        </p:spPr>
      </p:sp>
      <p:grpSp>
        <p:nvGrpSpPr>
          <p:cNvPr id="205896" name="Group 205895"/>
          <p:cNvGrpSpPr/>
          <p:nvPr/>
        </p:nvGrpSpPr>
        <p:grpSpPr>
          <a:xfrm>
            <a:off x="7086600" y="0"/>
            <a:ext cx="1781175" cy="1219200"/>
            <a:chOff x="4464" y="0"/>
            <a:chExt cx="1122" cy="768"/>
          </a:xfrm>
        </p:grpSpPr>
        <p:sp>
          <p:nvSpPr>
            <p:cNvPr id="205897" name="Text Box 205896"/>
            <p:cNvSpPr txBox="1"/>
            <p:nvPr/>
          </p:nvSpPr>
          <p:spPr>
            <a:xfrm>
              <a:off x="4656" y="0"/>
              <a:ext cx="334" cy="192"/>
            </a:xfrm>
            <a:prstGeom prst="rect">
              <a:avLst/>
            </a:prstGeom>
            <a:noFill/>
            <a:ln w="9525">
              <a:noFill/>
            </a:ln>
          </p:spPr>
          <p:txBody>
            <a:bodyPr wrap="none" anchor="t" anchorCtr="0">
              <a:spAutoFit/>
            </a:bodyPr>
            <a:p>
              <a:pPr eaLnBrk="0" hangingPunct="0"/>
              <a:r>
                <a:rPr sz="1400" b="0">
                  <a:latin typeface="Times New Roman" panose="02020603050405020304" pitchFamily="18" charset="0"/>
                </a:rPr>
                <a:t>Key:</a:t>
              </a:r>
              <a:endParaRPr sz="1400" b="0">
                <a:latin typeface="Times New Roman" panose="02020603050405020304" pitchFamily="18" charset="0"/>
              </a:endParaRPr>
            </a:p>
          </p:txBody>
        </p:sp>
        <p:sp>
          <p:nvSpPr>
            <p:cNvPr id="205898" name="Rectangles 205897"/>
            <p:cNvSpPr/>
            <p:nvPr/>
          </p:nvSpPr>
          <p:spPr>
            <a:xfrm>
              <a:off x="4464" y="192"/>
              <a:ext cx="192" cy="96"/>
            </a:xfrm>
            <a:prstGeom prst="rect">
              <a:avLst/>
            </a:prstGeom>
            <a:solidFill>
              <a:srgbClr val="00CC66"/>
            </a:solidFill>
            <a:ln w="9525" cap="flat" cmpd="sng">
              <a:solidFill>
                <a:schemeClr val="tx1"/>
              </a:solidFill>
              <a:prstDash val="solid"/>
              <a:miter/>
              <a:headEnd type="none" w="med" len="med"/>
              <a:tailEnd type="none" w="med" len="med"/>
            </a:ln>
          </p:spPr>
          <p:txBody>
            <a:bodyPr/>
            <a:p>
              <a:endParaRPr lang="en-US"/>
            </a:p>
          </p:txBody>
        </p:sp>
        <p:sp>
          <p:nvSpPr>
            <p:cNvPr id="205899" name="Rectangles 205898"/>
            <p:cNvSpPr/>
            <p:nvPr/>
          </p:nvSpPr>
          <p:spPr>
            <a:xfrm>
              <a:off x="4464" y="336"/>
              <a:ext cx="192" cy="96"/>
            </a:xfrm>
            <a:prstGeom prst="rect">
              <a:avLst/>
            </a:prstGeom>
            <a:solidFill>
              <a:srgbClr val="FFFFCC"/>
            </a:solidFill>
            <a:ln w="9525" cap="flat" cmpd="sng">
              <a:solidFill>
                <a:schemeClr val="tx1"/>
              </a:solidFill>
              <a:prstDash val="solid"/>
              <a:miter/>
              <a:headEnd type="none" w="med" len="med"/>
              <a:tailEnd type="none" w="med" len="med"/>
            </a:ln>
          </p:spPr>
          <p:txBody>
            <a:bodyPr/>
            <a:p>
              <a:endParaRPr lang="en-US"/>
            </a:p>
          </p:txBody>
        </p:sp>
        <p:sp>
          <p:nvSpPr>
            <p:cNvPr id="205900" name="Rectangles 205899"/>
            <p:cNvSpPr/>
            <p:nvPr/>
          </p:nvSpPr>
          <p:spPr>
            <a:xfrm>
              <a:off x="4464" y="480"/>
              <a:ext cx="192" cy="96"/>
            </a:xfrm>
            <a:prstGeom prst="rect">
              <a:avLst/>
            </a:prstGeom>
            <a:solidFill>
              <a:srgbClr val="FFFF00"/>
            </a:solidFill>
            <a:ln w="9525" cap="flat" cmpd="sng">
              <a:solidFill>
                <a:schemeClr val="tx1"/>
              </a:solidFill>
              <a:prstDash val="solid"/>
              <a:miter/>
              <a:headEnd type="none" w="med" len="med"/>
              <a:tailEnd type="none" w="med" len="med"/>
            </a:ln>
          </p:spPr>
          <p:txBody>
            <a:bodyPr/>
            <a:p>
              <a:endParaRPr lang="en-US"/>
            </a:p>
          </p:txBody>
        </p:sp>
        <p:sp>
          <p:nvSpPr>
            <p:cNvPr id="205901" name="Rectangles 205900"/>
            <p:cNvSpPr/>
            <p:nvPr/>
          </p:nvSpPr>
          <p:spPr>
            <a:xfrm>
              <a:off x="4464" y="624"/>
              <a:ext cx="192" cy="96"/>
            </a:xfrm>
            <a:prstGeom prst="rect">
              <a:avLst/>
            </a:prstGeom>
            <a:solidFill>
              <a:srgbClr val="FF0000"/>
            </a:solidFill>
            <a:ln w="9525" cap="flat" cmpd="sng">
              <a:solidFill>
                <a:schemeClr val="tx1"/>
              </a:solidFill>
              <a:prstDash val="solid"/>
              <a:miter/>
              <a:headEnd type="none" w="med" len="med"/>
              <a:tailEnd type="none" w="med" len="med"/>
            </a:ln>
          </p:spPr>
          <p:txBody>
            <a:bodyPr/>
            <a:p>
              <a:endParaRPr lang="en-US"/>
            </a:p>
          </p:txBody>
        </p:sp>
        <p:sp>
          <p:nvSpPr>
            <p:cNvPr id="205902" name="Text Box 205901"/>
            <p:cNvSpPr txBox="1"/>
            <p:nvPr/>
          </p:nvSpPr>
          <p:spPr>
            <a:xfrm>
              <a:off x="4694" y="167"/>
              <a:ext cx="576" cy="173"/>
            </a:xfrm>
            <a:prstGeom prst="rect">
              <a:avLst/>
            </a:prstGeom>
            <a:noFill/>
            <a:ln w="9525">
              <a:noFill/>
            </a:ln>
          </p:spPr>
          <p:txBody>
            <a:bodyPr wrap="none" anchor="t" anchorCtr="0">
              <a:spAutoFit/>
            </a:bodyPr>
            <a:p>
              <a:pPr eaLnBrk="0" hangingPunct="0"/>
              <a:r>
                <a:rPr sz="1200" b="0">
                  <a:latin typeface="Times New Roman" panose="02020603050405020304" pitchFamily="18" charset="0"/>
                </a:rPr>
                <a:t>= End Point</a:t>
              </a:r>
              <a:endParaRPr sz="1200" b="0">
                <a:latin typeface="Times New Roman" panose="02020603050405020304" pitchFamily="18" charset="0"/>
              </a:endParaRPr>
            </a:p>
          </p:txBody>
        </p:sp>
        <p:sp>
          <p:nvSpPr>
            <p:cNvPr id="205903" name="Text Box 205902"/>
            <p:cNvSpPr txBox="1"/>
            <p:nvPr/>
          </p:nvSpPr>
          <p:spPr>
            <a:xfrm>
              <a:off x="4694" y="311"/>
              <a:ext cx="812" cy="173"/>
            </a:xfrm>
            <a:prstGeom prst="rect">
              <a:avLst/>
            </a:prstGeom>
            <a:noFill/>
            <a:ln w="9525">
              <a:noFill/>
            </a:ln>
          </p:spPr>
          <p:txBody>
            <a:bodyPr wrap="none" anchor="t" anchorCtr="0">
              <a:spAutoFit/>
            </a:bodyPr>
            <a:p>
              <a:pPr eaLnBrk="0" hangingPunct="0"/>
              <a:r>
                <a:rPr sz="1200" b="0">
                  <a:latin typeface="Times New Roman" panose="02020603050405020304" pitchFamily="18" charset="0"/>
                </a:rPr>
                <a:t>= Interim solution</a:t>
              </a:r>
              <a:endParaRPr sz="1200" b="0">
                <a:latin typeface="Times New Roman" panose="02020603050405020304" pitchFamily="18" charset="0"/>
              </a:endParaRPr>
            </a:p>
          </p:txBody>
        </p:sp>
        <p:sp>
          <p:nvSpPr>
            <p:cNvPr id="205904" name="Text Box 205903"/>
            <p:cNvSpPr txBox="1"/>
            <p:nvPr/>
          </p:nvSpPr>
          <p:spPr>
            <a:xfrm>
              <a:off x="4694" y="455"/>
              <a:ext cx="765" cy="173"/>
            </a:xfrm>
            <a:prstGeom prst="rect">
              <a:avLst/>
            </a:prstGeom>
            <a:noFill/>
            <a:ln w="9525">
              <a:noFill/>
            </a:ln>
          </p:spPr>
          <p:txBody>
            <a:bodyPr wrap="none" anchor="t" anchorCtr="0">
              <a:spAutoFit/>
            </a:bodyPr>
            <a:p>
              <a:pPr eaLnBrk="0" hangingPunct="0"/>
              <a:r>
                <a:rPr sz="1200" b="0">
                  <a:latin typeface="Times New Roman" panose="02020603050405020304" pitchFamily="18" charset="0"/>
                </a:rPr>
                <a:t>=Needs Upgrade</a:t>
              </a:r>
              <a:endParaRPr sz="1200" b="0">
                <a:latin typeface="Times New Roman" panose="02020603050405020304" pitchFamily="18" charset="0"/>
              </a:endParaRPr>
            </a:p>
          </p:txBody>
        </p:sp>
        <p:sp>
          <p:nvSpPr>
            <p:cNvPr id="205905" name="Text Box 205904"/>
            <p:cNvSpPr txBox="1"/>
            <p:nvPr/>
          </p:nvSpPr>
          <p:spPr>
            <a:xfrm>
              <a:off x="4704" y="595"/>
              <a:ext cx="882" cy="173"/>
            </a:xfrm>
            <a:prstGeom prst="rect">
              <a:avLst/>
            </a:prstGeom>
            <a:noFill/>
            <a:ln w="9525">
              <a:noFill/>
            </a:ln>
          </p:spPr>
          <p:txBody>
            <a:bodyPr wrap="none" anchor="t" anchorCtr="0">
              <a:spAutoFit/>
            </a:bodyPr>
            <a:p>
              <a:pPr eaLnBrk="0" hangingPunct="0"/>
              <a:r>
                <a:rPr sz="1200" b="0">
                  <a:latin typeface="Times New Roman" panose="02020603050405020304" pitchFamily="18" charset="0"/>
                </a:rPr>
                <a:t>=Proposed Changes</a:t>
              </a:r>
              <a:endParaRPr sz="1200" b="0">
                <a:latin typeface="Times New Roman" panose="02020603050405020304" pitchFamily="18" charset="0"/>
              </a:endParaRPr>
            </a:p>
          </p:txBody>
        </p:sp>
      </p:grpSp>
      <p:sp>
        <p:nvSpPr>
          <p:cNvPr id="205906" name="Rectangles 205905"/>
          <p:cNvSpPr/>
          <p:nvPr/>
        </p:nvSpPr>
        <p:spPr>
          <a:xfrm>
            <a:off x="5943600" y="3124200"/>
            <a:ext cx="609600" cy="381000"/>
          </a:xfrm>
          <a:prstGeom prst="rect">
            <a:avLst/>
          </a:prstGeom>
          <a:solidFill>
            <a:srgbClr val="00CC66"/>
          </a:solidFill>
          <a:ln w="9525" cap="flat" cmpd="sng">
            <a:solidFill>
              <a:schemeClr val="tx1"/>
            </a:solidFill>
            <a:prstDash val="solid"/>
            <a:miter/>
            <a:headEnd type="none" w="med" len="med"/>
            <a:tailEnd type="none" w="med" len="med"/>
          </a:ln>
        </p:spPr>
        <p:txBody>
          <a:bodyPr wrap="none" anchor="ctr" anchorCtr="0"/>
          <a:p>
            <a:pPr algn="ctr" eaLnBrk="0" hangingPunct="0"/>
            <a:r>
              <a:rPr sz="1600">
                <a:latin typeface="Times New Roman" panose="02020603050405020304" pitchFamily="18" charset="0"/>
              </a:rPr>
              <a:t>Intel</a:t>
            </a:r>
            <a:endParaRPr sz="1600">
              <a:latin typeface="Times New Roman" panose="02020603050405020304" pitchFamily="18" charset="0"/>
            </a:endParaRPr>
          </a:p>
          <a:p>
            <a:pPr algn="ctr" eaLnBrk="0" hangingPunct="0"/>
            <a:r>
              <a:rPr sz="1600">
                <a:latin typeface="Times New Roman" panose="02020603050405020304" pitchFamily="18" charset="0"/>
              </a:rPr>
              <a:t>PC</a:t>
            </a:r>
            <a:endParaRPr sz="1600">
              <a:latin typeface="Times New Roman" panose="02020603050405020304" pitchFamily="18" charset="0"/>
            </a:endParaRPr>
          </a:p>
        </p:txBody>
      </p:sp>
      <p:sp>
        <p:nvSpPr>
          <p:cNvPr id="205907" name="Rectangles 205906"/>
          <p:cNvSpPr/>
          <p:nvPr/>
        </p:nvSpPr>
        <p:spPr>
          <a:xfrm>
            <a:off x="6629400" y="3124200"/>
            <a:ext cx="609600" cy="381000"/>
          </a:xfrm>
          <a:prstGeom prst="rect">
            <a:avLst/>
          </a:prstGeom>
          <a:solidFill>
            <a:srgbClr val="00CC66"/>
          </a:solidFill>
          <a:ln w="9525" cap="flat" cmpd="sng">
            <a:solidFill>
              <a:schemeClr val="tx1"/>
            </a:solidFill>
            <a:prstDash val="solid"/>
            <a:miter/>
            <a:headEnd type="none" w="med" len="med"/>
            <a:tailEnd type="none" w="med" len="med"/>
          </a:ln>
        </p:spPr>
        <p:txBody>
          <a:bodyPr wrap="none" anchor="ctr" anchorCtr="0"/>
          <a:p>
            <a:pPr algn="ctr" eaLnBrk="0" hangingPunct="0"/>
            <a:r>
              <a:rPr sz="1600">
                <a:latin typeface="Times New Roman" panose="02020603050405020304" pitchFamily="18" charset="0"/>
              </a:rPr>
              <a:t>Intel</a:t>
            </a:r>
            <a:endParaRPr sz="1600">
              <a:latin typeface="Times New Roman" panose="02020603050405020304" pitchFamily="18" charset="0"/>
            </a:endParaRPr>
          </a:p>
          <a:p>
            <a:pPr algn="ctr" eaLnBrk="0" hangingPunct="0"/>
            <a:r>
              <a:rPr sz="1600">
                <a:latin typeface="Times New Roman" panose="02020603050405020304" pitchFamily="18" charset="0"/>
              </a:rPr>
              <a:t>PC</a:t>
            </a:r>
            <a:endParaRPr sz="1600">
              <a:latin typeface="Times New Roman" panose="02020603050405020304" pitchFamily="18" charset="0"/>
            </a:endParaRPr>
          </a:p>
        </p:txBody>
      </p:sp>
      <p:sp>
        <p:nvSpPr>
          <p:cNvPr id="205908" name="Rectangles 205907"/>
          <p:cNvSpPr/>
          <p:nvPr/>
        </p:nvSpPr>
        <p:spPr>
          <a:xfrm>
            <a:off x="7315200" y="3124200"/>
            <a:ext cx="609600" cy="381000"/>
          </a:xfrm>
          <a:prstGeom prst="rect">
            <a:avLst/>
          </a:prstGeom>
          <a:solidFill>
            <a:srgbClr val="00CC66"/>
          </a:solidFill>
          <a:ln w="9525" cap="flat" cmpd="sng">
            <a:solidFill>
              <a:schemeClr val="tx1"/>
            </a:solidFill>
            <a:prstDash val="solid"/>
            <a:miter/>
            <a:headEnd type="none" w="med" len="med"/>
            <a:tailEnd type="none" w="med" len="med"/>
          </a:ln>
        </p:spPr>
        <p:txBody>
          <a:bodyPr wrap="none" anchor="ctr" anchorCtr="0"/>
          <a:p>
            <a:pPr algn="ctr" eaLnBrk="0" hangingPunct="0"/>
            <a:r>
              <a:rPr sz="1600">
                <a:latin typeface="Times New Roman" panose="02020603050405020304" pitchFamily="18" charset="0"/>
              </a:rPr>
              <a:t>Intel</a:t>
            </a:r>
            <a:endParaRPr sz="1600">
              <a:latin typeface="Times New Roman" panose="02020603050405020304" pitchFamily="18" charset="0"/>
            </a:endParaRPr>
          </a:p>
          <a:p>
            <a:pPr algn="ctr" eaLnBrk="0" hangingPunct="0"/>
            <a:r>
              <a:rPr sz="1600">
                <a:latin typeface="Times New Roman" panose="02020603050405020304" pitchFamily="18" charset="0"/>
              </a:rPr>
              <a:t>PC</a:t>
            </a:r>
            <a:endParaRPr sz="1600">
              <a:latin typeface="Times New Roman" panose="02020603050405020304" pitchFamily="18" charset="0"/>
            </a:endParaRPr>
          </a:p>
        </p:txBody>
      </p:sp>
      <p:sp>
        <p:nvSpPr>
          <p:cNvPr id="205909" name="Rectangles 205908"/>
          <p:cNvSpPr/>
          <p:nvPr/>
        </p:nvSpPr>
        <p:spPr>
          <a:xfrm>
            <a:off x="8077200" y="3124200"/>
            <a:ext cx="609600" cy="381000"/>
          </a:xfrm>
          <a:prstGeom prst="rect">
            <a:avLst/>
          </a:prstGeom>
          <a:solidFill>
            <a:srgbClr val="00CC66"/>
          </a:solidFill>
          <a:ln w="9525" cap="flat" cmpd="sng">
            <a:solidFill>
              <a:schemeClr val="tx1"/>
            </a:solidFill>
            <a:prstDash val="solid"/>
            <a:miter/>
            <a:headEnd type="none" w="med" len="med"/>
            <a:tailEnd type="none" w="med" len="med"/>
          </a:ln>
        </p:spPr>
        <p:txBody>
          <a:bodyPr wrap="none" anchor="ctr" anchorCtr="0"/>
          <a:p>
            <a:pPr algn="ctr" eaLnBrk="0" hangingPunct="0"/>
            <a:r>
              <a:rPr sz="1600">
                <a:latin typeface="Times New Roman" panose="02020603050405020304" pitchFamily="18" charset="0"/>
              </a:rPr>
              <a:t>Intel</a:t>
            </a:r>
            <a:endParaRPr sz="1600">
              <a:latin typeface="Times New Roman" panose="02020603050405020304" pitchFamily="18" charset="0"/>
            </a:endParaRPr>
          </a:p>
          <a:p>
            <a:pPr algn="ctr" eaLnBrk="0" hangingPunct="0"/>
            <a:r>
              <a:rPr sz="1600">
                <a:latin typeface="Times New Roman" panose="02020603050405020304" pitchFamily="18" charset="0"/>
              </a:rPr>
              <a:t>PC</a:t>
            </a:r>
            <a:endParaRPr sz="1600">
              <a:latin typeface="Times New Roman" panose="02020603050405020304"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Date Placeholder 1"/>
          <p:cNvSpPr/>
          <p:nvPr>
            <p:ph type="dt" sz="half" idx="10"/>
          </p:nvPr>
        </p:nvSpPr>
        <p:spPr/>
        <p:txBody>
          <a:bodyPr/>
          <a:p>
            <a:pPr lvl="0"/>
            <a:r>
              <a:rPr lang="en-US">
                <a:latin typeface="Arial Narrow" panose="020B0606020202030204" pitchFamily="34" charset="0"/>
              </a:rPr>
              <a:t>Align-IT, LLC 2001-2003</a:t>
            </a:r>
            <a:endParaRPr lang="en-US">
              <a:latin typeface="Arial Narrow" panose="020B0606020202030204" pitchFamily="34" charset="0"/>
            </a:endParaRPr>
          </a:p>
        </p:txBody>
      </p:sp>
      <p:sp>
        <p:nvSpPr>
          <p:cNvPr id="3" name="Footer Placeholder 2"/>
          <p:cNvSpPr/>
          <p:nvPr>
            <p:ph type="ftr" sz="quarter" idx="11"/>
          </p:nvPr>
        </p:nvSpPr>
        <p:spPr/>
        <p:txBody>
          <a:bodyPr/>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206850" name="Rectangles 206849"/>
          <p:cNvSpPr/>
          <p:nvPr/>
        </p:nvSpPr>
        <p:spPr>
          <a:xfrm>
            <a:off x="3733800" y="5943600"/>
            <a:ext cx="762000" cy="381000"/>
          </a:xfrm>
          <a:prstGeom prst="rect">
            <a:avLst/>
          </a:prstGeom>
          <a:solidFill>
            <a:schemeClr val="accent2"/>
          </a:solidFill>
          <a:ln w="9525" cap="flat" cmpd="sng">
            <a:solidFill>
              <a:schemeClr val="tx1"/>
            </a:solidFill>
            <a:prstDash val="solid"/>
            <a:miter/>
            <a:headEnd type="none" w="med" len="med"/>
            <a:tailEnd type="none" w="med" len="med"/>
          </a:ln>
        </p:spPr>
        <p:txBody>
          <a:bodyPr/>
          <a:p>
            <a:endParaRPr lang="en-US"/>
          </a:p>
        </p:txBody>
      </p:sp>
      <p:sp>
        <p:nvSpPr>
          <p:cNvPr id="206851" name="Rectangles 206850"/>
          <p:cNvSpPr/>
          <p:nvPr/>
        </p:nvSpPr>
        <p:spPr>
          <a:xfrm>
            <a:off x="3733800" y="5181600"/>
            <a:ext cx="762000" cy="381000"/>
          </a:xfrm>
          <a:prstGeom prst="rect">
            <a:avLst/>
          </a:prstGeom>
          <a:solidFill>
            <a:schemeClr val="accent2"/>
          </a:solidFill>
          <a:ln w="9525" cap="flat" cmpd="sng">
            <a:solidFill>
              <a:schemeClr val="tx1"/>
            </a:solidFill>
            <a:prstDash val="solid"/>
            <a:miter/>
            <a:headEnd type="none" w="med" len="med"/>
            <a:tailEnd type="none" w="med" len="med"/>
          </a:ln>
        </p:spPr>
        <p:txBody>
          <a:bodyPr/>
          <a:p>
            <a:endParaRPr lang="en-US"/>
          </a:p>
        </p:txBody>
      </p:sp>
      <p:sp>
        <p:nvSpPr>
          <p:cNvPr id="206852" name="Rectangles 206851"/>
          <p:cNvSpPr/>
          <p:nvPr/>
        </p:nvSpPr>
        <p:spPr>
          <a:xfrm>
            <a:off x="5257800" y="1600200"/>
            <a:ext cx="1524000" cy="1219200"/>
          </a:xfrm>
          <a:prstGeom prst="rect">
            <a:avLst/>
          </a:prstGeom>
          <a:solidFill>
            <a:srgbClr val="FF3300"/>
          </a:solidFill>
          <a:ln w="9525" cap="flat" cmpd="sng">
            <a:solidFill>
              <a:schemeClr val="tx1"/>
            </a:solidFill>
            <a:prstDash val="solid"/>
            <a:miter/>
            <a:headEnd type="none" w="med" len="med"/>
            <a:tailEnd type="none" w="med" len="med"/>
          </a:ln>
        </p:spPr>
        <p:txBody>
          <a:bodyPr/>
          <a:p>
            <a:endParaRPr lang="en-US"/>
          </a:p>
        </p:txBody>
      </p:sp>
      <p:sp>
        <p:nvSpPr>
          <p:cNvPr id="206853" name="Rectangles 206852"/>
          <p:cNvSpPr/>
          <p:nvPr/>
        </p:nvSpPr>
        <p:spPr>
          <a:xfrm>
            <a:off x="5257800" y="3581400"/>
            <a:ext cx="1524000" cy="609600"/>
          </a:xfrm>
          <a:prstGeom prst="rect">
            <a:avLst/>
          </a:prstGeom>
          <a:solidFill>
            <a:schemeClr val="accent2"/>
          </a:solidFill>
          <a:ln w="9525" cap="flat" cmpd="sng">
            <a:solidFill>
              <a:schemeClr val="tx1"/>
            </a:solidFill>
            <a:prstDash val="solid"/>
            <a:miter/>
            <a:headEnd type="none" w="med" len="med"/>
            <a:tailEnd type="none" w="med" len="med"/>
          </a:ln>
        </p:spPr>
        <p:txBody>
          <a:bodyPr/>
          <a:p>
            <a:endParaRPr lang="en-US"/>
          </a:p>
        </p:txBody>
      </p:sp>
      <p:sp>
        <p:nvSpPr>
          <p:cNvPr id="206854" name="Rectangles 206853"/>
          <p:cNvSpPr/>
          <p:nvPr/>
        </p:nvSpPr>
        <p:spPr>
          <a:xfrm>
            <a:off x="5257800" y="4191000"/>
            <a:ext cx="1524000" cy="609600"/>
          </a:xfrm>
          <a:prstGeom prst="rect">
            <a:avLst/>
          </a:prstGeom>
          <a:solidFill>
            <a:schemeClr val="accent2"/>
          </a:solidFill>
          <a:ln w="9525" cap="flat" cmpd="sng">
            <a:solidFill>
              <a:schemeClr val="tx1"/>
            </a:solidFill>
            <a:prstDash val="solid"/>
            <a:miter/>
            <a:headEnd type="none" w="med" len="med"/>
            <a:tailEnd type="none" w="med" len="med"/>
          </a:ln>
        </p:spPr>
        <p:txBody>
          <a:bodyPr/>
          <a:p>
            <a:endParaRPr lang="en-US"/>
          </a:p>
        </p:txBody>
      </p:sp>
      <p:sp>
        <p:nvSpPr>
          <p:cNvPr id="206855" name="Rectangles 206854"/>
          <p:cNvSpPr/>
          <p:nvPr/>
        </p:nvSpPr>
        <p:spPr>
          <a:xfrm>
            <a:off x="762000" y="3352800"/>
            <a:ext cx="8077200" cy="228600"/>
          </a:xfrm>
          <a:prstGeom prst="rect">
            <a:avLst/>
          </a:prstGeom>
          <a:solidFill>
            <a:schemeClr val="accent1"/>
          </a:solidFill>
          <a:ln w="9525" cap="flat" cmpd="sng">
            <a:solidFill>
              <a:schemeClr val="tx1"/>
            </a:solidFill>
            <a:prstDash val="solid"/>
            <a:miter/>
            <a:headEnd type="none" w="med" len="med"/>
            <a:tailEnd type="none" w="med" len="med"/>
          </a:ln>
        </p:spPr>
        <p:txBody>
          <a:bodyPr/>
          <a:p>
            <a:endParaRPr lang="en-US"/>
          </a:p>
        </p:txBody>
      </p:sp>
      <p:sp>
        <p:nvSpPr>
          <p:cNvPr id="206856" name="Title 206855"/>
          <p:cNvSpPr>
            <a:spLocks noGrp="1"/>
          </p:cNvSpPr>
          <p:nvPr>
            <p:ph type="title"/>
          </p:nvPr>
        </p:nvSpPr>
        <p:spPr/>
        <p:txBody>
          <a:bodyPr anchor="ctr" anchorCtr="0"/>
          <a:p>
            <a:r>
              <a:rPr sz="3600">
                <a:solidFill>
                  <a:srgbClr val="11053B"/>
                </a:solidFill>
              </a:rPr>
              <a:t>Initiative Impact on P&amp;L/Key Metrics</a:t>
            </a:r>
            <a:endParaRPr sz="3600">
              <a:solidFill>
                <a:srgbClr val="11053B"/>
              </a:solidFill>
            </a:endParaRPr>
          </a:p>
        </p:txBody>
      </p:sp>
      <p:sp>
        <p:nvSpPr>
          <p:cNvPr id="206857" name="Text Box 206856"/>
          <p:cNvSpPr txBox="1"/>
          <p:nvPr/>
        </p:nvSpPr>
        <p:spPr>
          <a:xfrm rot="-5400000">
            <a:off x="5214938" y="-1181100"/>
            <a:ext cx="1281112" cy="6692900"/>
          </a:xfrm>
          <a:prstGeom prst="rect">
            <a:avLst/>
          </a:prstGeom>
          <a:noFill/>
          <a:ln w="9525">
            <a:noFill/>
          </a:ln>
        </p:spPr>
        <p:txBody>
          <a:bodyPr wrap="none" anchor="t" anchorCtr="0">
            <a:spAutoFit/>
          </a:bodyPr>
          <a:p>
            <a:pPr eaLnBrk="0" hangingPunct="0"/>
            <a:r>
              <a:rPr sz="1600">
                <a:latin typeface="Times New Roman" panose="02020603050405020304" pitchFamily="18" charset="0"/>
              </a:rPr>
              <a:t>Revenue</a:t>
            </a:r>
            <a:endParaRPr sz="1600">
              <a:latin typeface="Times New Roman" panose="02020603050405020304" pitchFamily="18" charset="0"/>
            </a:endParaRPr>
          </a:p>
          <a:p>
            <a:pPr eaLnBrk="0" hangingPunct="0"/>
            <a:endParaRPr sz="1600">
              <a:latin typeface="Times New Roman" panose="02020603050405020304" pitchFamily="18" charset="0"/>
            </a:endParaRPr>
          </a:p>
          <a:p>
            <a:pPr eaLnBrk="0" hangingPunct="0"/>
            <a:endParaRPr sz="1600">
              <a:latin typeface="Times New Roman" panose="02020603050405020304" pitchFamily="18" charset="0"/>
            </a:endParaRPr>
          </a:p>
          <a:p>
            <a:pPr eaLnBrk="0" hangingPunct="0"/>
            <a:r>
              <a:rPr sz="1600">
                <a:latin typeface="Times New Roman" panose="02020603050405020304" pitchFamily="18" charset="0"/>
              </a:rPr>
              <a:t>Profit</a:t>
            </a:r>
            <a:endParaRPr sz="1600">
              <a:latin typeface="Times New Roman" panose="02020603050405020304" pitchFamily="18" charset="0"/>
            </a:endParaRPr>
          </a:p>
          <a:p>
            <a:pPr eaLnBrk="0" hangingPunct="0"/>
            <a:endParaRPr sz="1600">
              <a:latin typeface="Times New Roman" panose="02020603050405020304" pitchFamily="18" charset="0"/>
            </a:endParaRPr>
          </a:p>
          <a:p>
            <a:pPr eaLnBrk="0" hangingPunct="0"/>
            <a:endParaRPr sz="1600">
              <a:latin typeface="Times New Roman" panose="02020603050405020304" pitchFamily="18" charset="0"/>
            </a:endParaRPr>
          </a:p>
          <a:p>
            <a:pPr eaLnBrk="0" hangingPunct="0"/>
            <a:r>
              <a:rPr sz="1600">
                <a:latin typeface="Times New Roman" panose="02020603050405020304" pitchFamily="18" charset="0"/>
              </a:rPr>
              <a:t>G &amp; A</a:t>
            </a:r>
            <a:endParaRPr sz="1600">
              <a:latin typeface="Times New Roman" panose="02020603050405020304" pitchFamily="18" charset="0"/>
            </a:endParaRPr>
          </a:p>
          <a:p>
            <a:pPr eaLnBrk="0" hangingPunct="0"/>
            <a:endParaRPr sz="1600">
              <a:latin typeface="Times New Roman" panose="02020603050405020304" pitchFamily="18" charset="0"/>
            </a:endParaRPr>
          </a:p>
          <a:p>
            <a:pPr eaLnBrk="0" hangingPunct="0"/>
            <a:endParaRPr sz="1600">
              <a:latin typeface="Times New Roman" panose="02020603050405020304" pitchFamily="18" charset="0"/>
            </a:endParaRPr>
          </a:p>
          <a:p>
            <a:pPr eaLnBrk="0" hangingPunct="0"/>
            <a:r>
              <a:rPr sz="1600">
                <a:latin typeface="Times New Roman" panose="02020603050405020304" pitchFamily="18" charset="0"/>
              </a:rPr>
              <a:t>COGS</a:t>
            </a:r>
            <a:endParaRPr sz="1600">
              <a:latin typeface="Times New Roman" panose="02020603050405020304" pitchFamily="18" charset="0"/>
            </a:endParaRPr>
          </a:p>
          <a:p>
            <a:pPr eaLnBrk="0" hangingPunct="0"/>
            <a:endParaRPr sz="1600">
              <a:latin typeface="Times New Roman" panose="02020603050405020304" pitchFamily="18" charset="0"/>
            </a:endParaRPr>
          </a:p>
          <a:p>
            <a:pPr eaLnBrk="0" hangingPunct="0"/>
            <a:endParaRPr sz="1600">
              <a:latin typeface="Times New Roman" panose="02020603050405020304" pitchFamily="18" charset="0"/>
            </a:endParaRPr>
          </a:p>
          <a:p>
            <a:pPr eaLnBrk="0" hangingPunct="0"/>
            <a:r>
              <a:rPr sz="1600">
                <a:latin typeface="Times New Roman" panose="02020603050405020304" pitchFamily="18" charset="0"/>
              </a:rPr>
              <a:t>Responsive/</a:t>
            </a:r>
            <a:endParaRPr sz="1600">
              <a:latin typeface="Times New Roman" panose="02020603050405020304" pitchFamily="18" charset="0"/>
            </a:endParaRPr>
          </a:p>
          <a:p>
            <a:pPr eaLnBrk="0" hangingPunct="0"/>
            <a:r>
              <a:rPr sz="1600">
                <a:latin typeface="Times New Roman" panose="02020603050405020304" pitchFamily="18" charset="0"/>
              </a:rPr>
              <a:t>Delivery</a:t>
            </a:r>
            <a:endParaRPr sz="1600">
              <a:latin typeface="Times New Roman" panose="02020603050405020304" pitchFamily="18" charset="0"/>
            </a:endParaRPr>
          </a:p>
          <a:p>
            <a:pPr eaLnBrk="0" hangingPunct="0"/>
            <a:endParaRPr sz="1600">
              <a:latin typeface="Times New Roman" panose="02020603050405020304" pitchFamily="18" charset="0"/>
            </a:endParaRPr>
          </a:p>
          <a:p>
            <a:pPr eaLnBrk="0" hangingPunct="0"/>
            <a:r>
              <a:rPr sz="1600">
                <a:latin typeface="Times New Roman" panose="02020603050405020304" pitchFamily="18" charset="0"/>
              </a:rPr>
              <a:t>Relationship</a:t>
            </a:r>
            <a:endParaRPr sz="1600">
              <a:latin typeface="Times New Roman" panose="02020603050405020304" pitchFamily="18" charset="0"/>
            </a:endParaRPr>
          </a:p>
          <a:p>
            <a:pPr eaLnBrk="0" hangingPunct="0"/>
            <a:r>
              <a:rPr sz="1600">
                <a:latin typeface="Times New Roman" panose="02020603050405020304" pitchFamily="18" charset="0"/>
              </a:rPr>
              <a:t>&amp; Value</a:t>
            </a:r>
            <a:endParaRPr sz="1600">
              <a:latin typeface="Times New Roman" panose="02020603050405020304" pitchFamily="18" charset="0"/>
            </a:endParaRPr>
          </a:p>
          <a:p>
            <a:pPr eaLnBrk="0" hangingPunct="0"/>
            <a:endParaRPr sz="1600">
              <a:latin typeface="Times New Roman" panose="02020603050405020304" pitchFamily="18" charset="0"/>
            </a:endParaRPr>
          </a:p>
          <a:p>
            <a:pPr eaLnBrk="0" hangingPunct="0"/>
            <a:r>
              <a:rPr sz="1600">
                <a:latin typeface="Times New Roman" panose="02020603050405020304" pitchFamily="18" charset="0"/>
              </a:rPr>
              <a:t>Inv. Turns</a:t>
            </a:r>
            <a:endParaRPr sz="1600">
              <a:latin typeface="Times New Roman" panose="02020603050405020304" pitchFamily="18" charset="0"/>
            </a:endParaRPr>
          </a:p>
          <a:p>
            <a:pPr eaLnBrk="0" hangingPunct="0"/>
            <a:endParaRPr sz="1600">
              <a:latin typeface="Times New Roman" panose="02020603050405020304" pitchFamily="18" charset="0"/>
            </a:endParaRPr>
          </a:p>
          <a:p>
            <a:pPr eaLnBrk="0" hangingPunct="0"/>
            <a:r>
              <a:rPr sz="1600">
                <a:latin typeface="Times New Roman" panose="02020603050405020304" pitchFamily="18" charset="0"/>
              </a:rPr>
              <a:t>Product</a:t>
            </a:r>
            <a:endParaRPr sz="1600">
              <a:latin typeface="Times New Roman" panose="02020603050405020304" pitchFamily="18" charset="0"/>
            </a:endParaRPr>
          </a:p>
          <a:p>
            <a:pPr eaLnBrk="0" hangingPunct="0"/>
            <a:r>
              <a:rPr sz="1600">
                <a:latin typeface="Times New Roman" panose="02020603050405020304" pitchFamily="18" charset="0"/>
              </a:rPr>
              <a:t>Quality</a:t>
            </a:r>
            <a:endParaRPr sz="1600">
              <a:latin typeface="Times New Roman" panose="02020603050405020304" pitchFamily="18" charset="0"/>
            </a:endParaRPr>
          </a:p>
          <a:p>
            <a:pPr eaLnBrk="0" hangingPunct="0"/>
            <a:endParaRPr sz="1600">
              <a:latin typeface="Times New Roman" panose="02020603050405020304" pitchFamily="18" charset="0"/>
            </a:endParaRPr>
          </a:p>
          <a:p>
            <a:pPr eaLnBrk="0" hangingPunct="0"/>
            <a:r>
              <a:rPr sz="1600">
                <a:latin typeface="Times New Roman" panose="02020603050405020304" pitchFamily="18" charset="0"/>
              </a:rPr>
              <a:t>Cycle Time</a:t>
            </a:r>
            <a:endParaRPr sz="1600">
              <a:latin typeface="Times New Roman" panose="02020603050405020304" pitchFamily="18" charset="0"/>
            </a:endParaRPr>
          </a:p>
          <a:p>
            <a:pPr eaLnBrk="0" hangingPunct="0"/>
            <a:endParaRPr sz="1600">
              <a:latin typeface="Times New Roman" panose="02020603050405020304" pitchFamily="18" charset="0"/>
            </a:endParaRPr>
          </a:p>
          <a:p>
            <a:pPr eaLnBrk="0" hangingPunct="0"/>
            <a:endParaRPr sz="1600">
              <a:latin typeface="Times New Roman" panose="02020603050405020304" pitchFamily="18" charset="0"/>
            </a:endParaRPr>
          </a:p>
          <a:p>
            <a:pPr eaLnBrk="0" hangingPunct="0"/>
            <a:endParaRPr sz="1600">
              <a:latin typeface="Times New Roman" panose="02020603050405020304" pitchFamily="18" charset="0"/>
            </a:endParaRPr>
          </a:p>
        </p:txBody>
      </p:sp>
      <p:sp>
        <p:nvSpPr>
          <p:cNvPr id="206858" name="Text Box 206857"/>
          <p:cNvSpPr txBox="1"/>
          <p:nvPr/>
        </p:nvSpPr>
        <p:spPr>
          <a:xfrm>
            <a:off x="990600" y="2133600"/>
            <a:ext cx="1396365" cy="1568450"/>
          </a:xfrm>
          <a:prstGeom prst="rect">
            <a:avLst/>
          </a:prstGeom>
          <a:noFill/>
          <a:ln w="9525">
            <a:noFill/>
          </a:ln>
        </p:spPr>
        <p:txBody>
          <a:bodyPr wrap="none" anchor="t" anchorCtr="0">
            <a:spAutoFit/>
          </a:bodyPr>
          <a:p>
            <a:pPr eaLnBrk="0" hangingPunct="0"/>
            <a:endParaRPr sz="1600">
              <a:latin typeface="Times New Roman" panose="02020603050405020304" pitchFamily="18" charset="0"/>
            </a:endParaRPr>
          </a:p>
          <a:p>
            <a:pPr eaLnBrk="0" hangingPunct="0"/>
            <a:r>
              <a:rPr sz="1600">
                <a:latin typeface="Times New Roman" panose="02020603050405020304" pitchFamily="18" charset="0"/>
              </a:rPr>
              <a:t>Performance</a:t>
            </a:r>
            <a:endParaRPr sz="1600">
              <a:latin typeface="Times New Roman" panose="02020603050405020304" pitchFamily="18" charset="0"/>
            </a:endParaRPr>
          </a:p>
          <a:p>
            <a:pPr eaLnBrk="0" hangingPunct="0"/>
            <a:endParaRPr sz="1600">
              <a:latin typeface="Times New Roman" panose="02020603050405020304" pitchFamily="18" charset="0"/>
            </a:endParaRPr>
          </a:p>
          <a:p>
            <a:pPr eaLnBrk="0" hangingPunct="0"/>
            <a:r>
              <a:rPr lang="en-US" sz="1600">
                <a:latin typeface="Times New Roman" panose="02020603050405020304" pitchFamily="18" charset="0"/>
              </a:rPr>
              <a:t>Current </a:t>
            </a:r>
            <a:endParaRPr lang="en-US" sz="1600">
              <a:latin typeface="Times New Roman" panose="02020603050405020304" pitchFamily="18" charset="0"/>
            </a:endParaRPr>
          </a:p>
          <a:p>
            <a:pPr eaLnBrk="0" hangingPunct="0"/>
            <a:r>
              <a:rPr sz="1600">
                <a:latin typeface="Times New Roman" panose="02020603050405020304" pitchFamily="18" charset="0"/>
              </a:rPr>
              <a:t>Best Practices</a:t>
            </a:r>
            <a:endParaRPr sz="1600">
              <a:latin typeface="Times New Roman" panose="02020603050405020304" pitchFamily="18" charset="0"/>
            </a:endParaRPr>
          </a:p>
          <a:p>
            <a:pPr eaLnBrk="0" hangingPunct="0"/>
            <a:r>
              <a:rPr sz="1600">
                <a:solidFill>
                  <a:srgbClr val="FF0000"/>
                </a:solidFill>
                <a:latin typeface="Times New Roman" panose="02020603050405020304" pitchFamily="18" charset="0"/>
              </a:rPr>
              <a:t>GAP</a:t>
            </a:r>
            <a:endParaRPr sz="1600">
              <a:solidFill>
                <a:srgbClr val="FF0000"/>
              </a:solidFill>
              <a:latin typeface="Times New Roman" panose="02020603050405020304" pitchFamily="18" charset="0"/>
            </a:endParaRPr>
          </a:p>
        </p:txBody>
      </p:sp>
      <p:sp>
        <p:nvSpPr>
          <p:cNvPr id="206859" name="Flowchart: Alternate Process 206858"/>
          <p:cNvSpPr/>
          <p:nvPr/>
        </p:nvSpPr>
        <p:spPr>
          <a:xfrm>
            <a:off x="762000" y="2819400"/>
            <a:ext cx="8077200" cy="3505200"/>
          </a:xfrm>
          <a:prstGeom prst="flowChartAlternateProcess">
            <a:avLst/>
          </a:prstGeom>
          <a:noFill/>
          <a:ln w="9525" cap="flat" cmpd="sng">
            <a:solidFill>
              <a:schemeClr val="tx1"/>
            </a:solidFill>
            <a:prstDash val="solid"/>
            <a:miter/>
            <a:headEnd type="none" w="med" len="med"/>
            <a:tailEnd type="none" w="med" len="med"/>
          </a:ln>
        </p:spPr>
        <p:txBody>
          <a:bodyPr/>
          <a:p>
            <a:endParaRPr lang="en-US"/>
          </a:p>
        </p:txBody>
      </p:sp>
      <p:sp>
        <p:nvSpPr>
          <p:cNvPr id="206860" name="Text Box 206859"/>
          <p:cNvSpPr txBox="1"/>
          <p:nvPr/>
        </p:nvSpPr>
        <p:spPr>
          <a:xfrm>
            <a:off x="1004888" y="3657600"/>
            <a:ext cx="1493837" cy="581025"/>
          </a:xfrm>
          <a:prstGeom prst="rect">
            <a:avLst/>
          </a:prstGeom>
          <a:noFill/>
          <a:ln w="9525">
            <a:noFill/>
          </a:ln>
        </p:spPr>
        <p:txBody>
          <a:bodyPr wrap="none" anchor="t" anchorCtr="0">
            <a:spAutoFit/>
          </a:bodyPr>
          <a:p>
            <a:pPr eaLnBrk="0" hangingPunct="0"/>
            <a:r>
              <a:rPr sz="1600">
                <a:latin typeface="Times New Roman" panose="02020603050405020304" pitchFamily="18" charset="0"/>
              </a:rPr>
              <a:t>Supply Chain -</a:t>
            </a:r>
            <a:endParaRPr sz="1600">
              <a:latin typeface="Times New Roman" panose="02020603050405020304" pitchFamily="18" charset="0"/>
            </a:endParaRPr>
          </a:p>
          <a:p>
            <a:pPr eaLnBrk="0" hangingPunct="0"/>
            <a:r>
              <a:rPr sz="1600">
                <a:latin typeface="Times New Roman" panose="02020603050405020304" pitchFamily="18" charset="0"/>
              </a:rPr>
              <a:t>Customer</a:t>
            </a:r>
            <a:endParaRPr sz="1600">
              <a:latin typeface="Times New Roman" panose="02020603050405020304" pitchFamily="18" charset="0"/>
            </a:endParaRPr>
          </a:p>
        </p:txBody>
      </p:sp>
      <p:sp>
        <p:nvSpPr>
          <p:cNvPr id="206861" name="Text Box 206860"/>
          <p:cNvSpPr txBox="1"/>
          <p:nvPr/>
        </p:nvSpPr>
        <p:spPr>
          <a:xfrm>
            <a:off x="1004888" y="4191000"/>
            <a:ext cx="1443037" cy="581025"/>
          </a:xfrm>
          <a:prstGeom prst="rect">
            <a:avLst/>
          </a:prstGeom>
          <a:noFill/>
          <a:ln w="9525">
            <a:noFill/>
          </a:ln>
        </p:spPr>
        <p:txBody>
          <a:bodyPr wrap="none" anchor="t" anchorCtr="0">
            <a:spAutoFit/>
          </a:bodyPr>
          <a:p>
            <a:pPr eaLnBrk="0" hangingPunct="0"/>
            <a:r>
              <a:rPr sz="1600">
                <a:latin typeface="Times New Roman" panose="02020603050405020304" pitchFamily="18" charset="0"/>
              </a:rPr>
              <a:t>Supply Chain-</a:t>
            </a:r>
            <a:endParaRPr sz="1600">
              <a:latin typeface="Times New Roman" panose="02020603050405020304" pitchFamily="18" charset="0"/>
            </a:endParaRPr>
          </a:p>
          <a:p>
            <a:pPr eaLnBrk="0" hangingPunct="0"/>
            <a:r>
              <a:rPr sz="1600">
                <a:latin typeface="Times New Roman" panose="02020603050405020304" pitchFamily="18" charset="0"/>
              </a:rPr>
              <a:t>Plan/Execute</a:t>
            </a:r>
            <a:endParaRPr sz="1600">
              <a:latin typeface="Times New Roman" panose="02020603050405020304" pitchFamily="18" charset="0"/>
            </a:endParaRPr>
          </a:p>
        </p:txBody>
      </p:sp>
      <p:sp>
        <p:nvSpPr>
          <p:cNvPr id="206862" name="Text Box 206861"/>
          <p:cNvSpPr txBox="1"/>
          <p:nvPr/>
        </p:nvSpPr>
        <p:spPr>
          <a:xfrm>
            <a:off x="1068388" y="4938713"/>
            <a:ext cx="234950" cy="336550"/>
          </a:xfrm>
          <a:prstGeom prst="rect">
            <a:avLst/>
          </a:prstGeom>
          <a:noFill/>
          <a:ln w="9525">
            <a:noFill/>
          </a:ln>
        </p:spPr>
        <p:txBody>
          <a:bodyPr wrap="none" anchor="t" anchorCtr="0">
            <a:spAutoFit/>
          </a:bodyPr>
          <a:p>
            <a:pPr eaLnBrk="0" hangingPunct="0"/>
            <a:r>
              <a:rPr sz="1600" b="0">
                <a:latin typeface="Times New Roman" panose="02020603050405020304" pitchFamily="18" charset="0"/>
              </a:rPr>
              <a:t> </a:t>
            </a:r>
            <a:endParaRPr sz="1600" b="0">
              <a:latin typeface="Times New Roman" panose="02020603050405020304" pitchFamily="18" charset="0"/>
            </a:endParaRPr>
          </a:p>
        </p:txBody>
      </p:sp>
      <p:sp>
        <p:nvSpPr>
          <p:cNvPr id="206863" name="Text Box 206862"/>
          <p:cNvSpPr txBox="1"/>
          <p:nvPr/>
        </p:nvSpPr>
        <p:spPr>
          <a:xfrm>
            <a:off x="1004888" y="4800600"/>
            <a:ext cx="1471612" cy="336550"/>
          </a:xfrm>
          <a:prstGeom prst="rect">
            <a:avLst/>
          </a:prstGeom>
          <a:noFill/>
          <a:ln w="9525">
            <a:noFill/>
          </a:ln>
        </p:spPr>
        <p:txBody>
          <a:bodyPr wrap="none" anchor="t" anchorCtr="0">
            <a:spAutoFit/>
          </a:bodyPr>
          <a:p>
            <a:pPr eaLnBrk="0" hangingPunct="0"/>
            <a:r>
              <a:rPr sz="1600">
                <a:latin typeface="Times New Roman" panose="02020603050405020304" pitchFamily="18" charset="0"/>
              </a:rPr>
              <a:t>Product </a:t>
            </a:r>
            <a:r>
              <a:rPr sz="1600" err="1">
                <a:latin typeface="Times New Roman" panose="02020603050405020304" pitchFamily="18" charset="0"/>
              </a:rPr>
              <a:t>Devel</a:t>
            </a:r>
            <a:r>
              <a:rPr sz="1600">
                <a:latin typeface="Times New Roman" panose="02020603050405020304" pitchFamily="18" charset="0"/>
              </a:rPr>
              <a:t>.</a:t>
            </a:r>
            <a:endParaRPr sz="1600">
              <a:latin typeface="Times New Roman" panose="02020603050405020304" pitchFamily="18" charset="0"/>
            </a:endParaRPr>
          </a:p>
        </p:txBody>
      </p:sp>
      <p:sp>
        <p:nvSpPr>
          <p:cNvPr id="206864" name="Text Box 206863"/>
          <p:cNvSpPr txBox="1"/>
          <p:nvPr/>
        </p:nvSpPr>
        <p:spPr>
          <a:xfrm>
            <a:off x="1004888" y="5181600"/>
            <a:ext cx="1144587" cy="336550"/>
          </a:xfrm>
          <a:prstGeom prst="rect">
            <a:avLst/>
          </a:prstGeom>
          <a:noFill/>
          <a:ln w="9525">
            <a:noFill/>
          </a:ln>
        </p:spPr>
        <p:txBody>
          <a:bodyPr wrap="none" anchor="t" anchorCtr="0">
            <a:spAutoFit/>
          </a:bodyPr>
          <a:p>
            <a:pPr eaLnBrk="0" hangingPunct="0"/>
            <a:r>
              <a:rPr sz="1600">
                <a:latin typeface="Times New Roman" panose="02020603050405020304" pitchFamily="18" charset="0"/>
              </a:rPr>
              <a:t>Admin/HR</a:t>
            </a:r>
            <a:endParaRPr sz="1600">
              <a:latin typeface="Times New Roman" panose="02020603050405020304" pitchFamily="18" charset="0"/>
            </a:endParaRPr>
          </a:p>
        </p:txBody>
      </p:sp>
      <p:sp>
        <p:nvSpPr>
          <p:cNvPr id="206865" name="Text Box 206864"/>
          <p:cNvSpPr txBox="1"/>
          <p:nvPr/>
        </p:nvSpPr>
        <p:spPr>
          <a:xfrm>
            <a:off x="1004888" y="5562600"/>
            <a:ext cx="1411287" cy="336550"/>
          </a:xfrm>
          <a:prstGeom prst="rect">
            <a:avLst/>
          </a:prstGeom>
          <a:noFill/>
          <a:ln w="9525">
            <a:noFill/>
          </a:ln>
        </p:spPr>
        <p:txBody>
          <a:bodyPr wrap="none" anchor="t" anchorCtr="0">
            <a:spAutoFit/>
          </a:bodyPr>
          <a:p>
            <a:pPr eaLnBrk="0" hangingPunct="0"/>
            <a:r>
              <a:rPr sz="1600">
                <a:latin typeface="Times New Roman" panose="02020603050405020304" pitchFamily="18" charset="0"/>
              </a:rPr>
              <a:t>Financial Mgt</a:t>
            </a:r>
            <a:endParaRPr sz="1600">
              <a:latin typeface="Times New Roman" panose="02020603050405020304" pitchFamily="18" charset="0"/>
            </a:endParaRPr>
          </a:p>
        </p:txBody>
      </p:sp>
      <p:sp>
        <p:nvSpPr>
          <p:cNvPr id="206866" name="Text Box 206865"/>
          <p:cNvSpPr txBox="1"/>
          <p:nvPr/>
        </p:nvSpPr>
        <p:spPr>
          <a:xfrm>
            <a:off x="1004888" y="5943600"/>
            <a:ext cx="1420812" cy="336550"/>
          </a:xfrm>
          <a:prstGeom prst="rect">
            <a:avLst/>
          </a:prstGeom>
          <a:noFill/>
          <a:ln w="9525">
            <a:noFill/>
          </a:ln>
        </p:spPr>
        <p:txBody>
          <a:bodyPr wrap="none" anchor="t" anchorCtr="0">
            <a:spAutoFit/>
          </a:bodyPr>
          <a:p>
            <a:pPr eaLnBrk="0" hangingPunct="0"/>
            <a:r>
              <a:rPr sz="1600">
                <a:latin typeface="Times New Roman" panose="02020603050405020304" pitchFamily="18" charset="0"/>
              </a:rPr>
              <a:t>Support Tools</a:t>
            </a:r>
            <a:endParaRPr sz="1600">
              <a:latin typeface="Times New Roman" panose="02020603050405020304" pitchFamily="18" charset="0"/>
            </a:endParaRPr>
          </a:p>
        </p:txBody>
      </p:sp>
      <p:sp>
        <p:nvSpPr>
          <p:cNvPr id="206867" name="Straight Connector 206866"/>
          <p:cNvSpPr/>
          <p:nvPr/>
        </p:nvSpPr>
        <p:spPr>
          <a:xfrm>
            <a:off x="762000" y="3124200"/>
            <a:ext cx="8077200" cy="0"/>
          </a:xfrm>
          <a:prstGeom prst="line">
            <a:avLst/>
          </a:prstGeom>
          <a:ln w="9525" cap="flat" cmpd="sng">
            <a:solidFill>
              <a:schemeClr val="tx1"/>
            </a:solidFill>
            <a:prstDash val="solid"/>
            <a:headEnd type="none" w="med" len="med"/>
            <a:tailEnd type="none" w="med" len="med"/>
          </a:ln>
        </p:spPr>
      </p:sp>
      <p:sp>
        <p:nvSpPr>
          <p:cNvPr id="206868" name="Straight Connector 206867"/>
          <p:cNvSpPr/>
          <p:nvPr/>
        </p:nvSpPr>
        <p:spPr>
          <a:xfrm>
            <a:off x="762000" y="3352800"/>
            <a:ext cx="8077200" cy="0"/>
          </a:xfrm>
          <a:prstGeom prst="line">
            <a:avLst/>
          </a:prstGeom>
          <a:ln w="9525" cap="flat" cmpd="sng">
            <a:solidFill>
              <a:schemeClr val="tx1"/>
            </a:solidFill>
            <a:prstDash val="solid"/>
            <a:headEnd type="none" w="med" len="med"/>
            <a:tailEnd type="none" w="med" len="med"/>
          </a:ln>
        </p:spPr>
      </p:sp>
      <p:sp>
        <p:nvSpPr>
          <p:cNvPr id="206869" name="Straight Connector 206868"/>
          <p:cNvSpPr/>
          <p:nvPr/>
        </p:nvSpPr>
        <p:spPr>
          <a:xfrm>
            <a:off x="762000" y="3581400"/>
            <a:ext cx="8077200" cy="0"/>
          </a:xfrm>
          <a:prstGeom prst="line">
            <a:avLst/>
          </a:prstGeom>
          <a:ln w="9525" cap="flat" cmpd="sng">
            <a:solidFill>
              <a:schemeClr val="tx1"/>
            </a:solidFill>
            <a:prstDash val="solid"/>
            <a:headEnd type="none" w="med" len="med"/>
            <a:tailEnd type="none" w="med" len="med"/>
          </a:ln>
        </p:spPr>
      </p:sp>
      <p:sp>
        <p:nvSpPr>
          <p:cNvPr id="206870" name="Straight Connector 206869"/>
          <p:cNvSpPr/>
          <p:nvPr/>
        </p:nvSpPr>
        <p:spPr>
          <a:xfrm>
            <a:off x="762000" y="4191000"/>
            <a:ext cx="8077200" cy="0"/>
          </a:xfrm>
          <a:prstGeom prst="line">
            <a:avLst/>
          </a:prstGeom>
          <a:ln w="9525" cap="flat" cmpd="sng">
            <a:solidFill>
              <a:schemeClr val="tx1"/>
            </a:solidFill>
            <a:prstDash val="solid"/>
            <a:headEnd type="none" w="med" len="med"/>
            <a:tailEnd type="none" w="med" len="med"/>
          </a:ln>
        </p:spPr>
      </p:sp>
      <p:sp>
        <p:nvSpPr>
          <p:cNvPr id="206871" name="Straight Connector 206870"/>
          <p:cNvSpPr/>
          <p:nvPr/>
        </p:nvSpPr>
        <p:spPr>
          <a:xfrm>
            <a:off x="762000" y="4800600"/>
            <a:ext cx="8077200" cy="0"/>
          </a:xfrm>
          <a:prstGeom prst="line">
            <a:avLst/>
          </a:prstGeom>
          <a:ln w="9525" cap="flat" cmpd="sng">
            <a:solidFill>
              <a:schemeClr val="tx1"/>
            </a:solidFill>
            <a:prstDash val="solid"/>
            <a:headEnd type="none" w="med" len="med"/>
            <a:tailEnd type="none" w="med" len="med"/>
          </a:ln>
        </p:spPr>
      </p:sp>
      <p:sp>
        <p:nvSpPr>
          <p:cNvPr id="206872" name="Straight Connector 206871"/>
          <p:cNvSpPr/>
          <p:nvPr/>
        </p:nvSpPr>
        <p:spPr>
          <a:xfrm>
            <a:off x="762000" y="5181600"/>
            <a:ext cx="8077200" cy="0"/>
          </a:xfrm>
          <a:prstGeom prst="line">
            <a:avLst/>
          </a:prstGeom>
          <a:ln w="9525" cap="flat" cmpd="sng">
            <a:solidFill>
              <a:schemeClr val="tx1"/>
            </a:solidFill>
            <a:prstDash val="solid"/>
            <a:headEnd type="none" w="med" len="med"/>
            <a:tailEnd type="none" w="med" len="med"/>
          </a:ln>
        </p:spPr>
      </p:sp>
      <p:sp>
        <p:nvSpPr>
          <p:cNvPr id="206873" name="Straight Connector 206872"/>
          <p:cNvSpPr/>
          <p:nvPr/>
        </p:nvSpPr>
        <p:spPr>
          <a:xfrm>
            <a:off x="762000" y="5562600"/>
            <a:ext cx="8077200" cy="0"/>
          </a:xfrm>
          <a:prstGeom prst="line">
            <a:avLst/>
          </a:prstGeom>
          <a:ln w="9525" cap="flat" cmpd="sng">
            <a:solidFill>
              <a:schemeClr val="tx1"/>
            </a:solidFill>
            <a:prstDash val="solid"/>
            <a:headEnd type="none" w="med" len="med"/>
            <a:tailEnd type="none" w="med" len="med"/>
          </a:ln>
        </p:spPr>
      </p:sp>
      <p:sp>
        <p:nvSpPr>
          <p:cNvPr id="206874" name="Straight Connector 206873"/>
          <p:cNvSpPr/>
          <p:nvPr/>
        </p:nvSpPr>
        <p:spPr>
          <a:xfrm>
            <a:off x="762000" y="5943600"/>
            <a:ext cx="8077200" cy="0"/>
          </a:xfrm>
          <a:prstGeom prst="line">
            <a:avLst/>
          </a:prstGeom>
          <a:ln w="9525" cap="flat" cmpd="sng">
            <a:solidFill>
              <a:schemeClr val="tx1"/>
            </a:solidFill>
            <a:prstDash val="solid"/>
            <a:headEnd type="none" w="med" len="med"/>
            <a:tailEnd type="none" w="med" len="med"/>
          </a:ln>
        </p:spPr>
      </p:sp>
      <p:sp>
        <p:nvSpPr>
          <p:cNvPr id="206875" name="Straight Connector 206874"/>
          <p:cNvSpPr/>
          <p:nvPr/>
        </p:nvSpPr>
        <p:spPr>
          <a:xfrm>
            <a:off x="2438400" y="1600200"/>
            <a:ext cx="0" cy="4724400"/>
          </a:xfrm>
          <a:prstGeom prst="line">
            <a:avLst/>
          </a:prstGeom>
          <a:ln w="9525" cap="flat" cmpd="sng">
            <a:solidFill>
              <a:schemeClr val="tx1"/>
            </a:solidFill>
            <a:prstDash val="solid"/>
            <a:headEnd type="none" w="med" len="med"/>
            <a:tailEnd type="none" w="med" len="med"/>
          </a:ln>
        </p:spPr>
      </p:sp>
      <p:sp>
        <p:nvSpPr>
          <p:cNvPr id="206876" name="Straight Connector 206875"/>
          <p:cNvSpPr/>
          <p:nvPr/>
        </p:nvSpPr>
        <p:spPr>
          <a:xfrm>
            <a:off x="3048000" y="1600200"/>
            <a:ext cx="0" cy="4724400"/>
          </a:xfrm>
          <a:prstGeom prst="line">
            <a:avLst/>
          </a:prstGeom>
          <a:ln w="9525" cap="flat" cmpd="sng">
            <a:solidFill>
              <a:schemeClr val="tx1"/>
            </a:solidFill>
            <a:prstDash val="solid"/>
            <a:headEnd type="none" w="med" len="med"/>
            <a:tailEnd type="none" w="med" len="med"/>
          </a:ln>
        </p:spPr>
      </p:sp>
      <p:sp>
        <p:nvSpPr>
          <p:cNvPr id="206877" name="Straight Connector 206876"/>
          <p:cNvSpPr/>
          <p:nvPr/>
        </p:nvSpPr>
        <p:spPr>
          <a:xfrm>
            <a:off x="3733800" y="1600200"/>
            <a:ext cx="0" cy="4724400"/>
          </a:xfrm>
          <a:prstGeom prst="line">
            <a:avLst/>
          </a:prstGeom>
          <a:ln w="9525" cap="flat" cmpd="sng">
            <a:solidFill>
              <a:schemeClr val="tx1"/>
            </a:solidFill>
            <a:prstDash val="solid"/>
            <a:headEnd type="none" w="med" len="med"/>
            <a:tailEnd type="none" w="med" len="med"/>
          </a:ln>
        </p:spPr>
      </p:sp>
      <p:sp>
        <p:nvSpPr>
          <p:cNvPr id="206878" name="Straight Connector 206877"/>
          <p:cNvSpPr/>
          <p:nvPr/>
        </p:nvSpPr>
        <p:spPr>
          <a:xfrm>
            <a:off x="4495800" y="1600200"/>
            <a:ext cx="0" cy="4724400"/>
          </a:xfrm>
          <a:prstGeom prst="line">
            <a:avLst/>
          </a:prstGeom>
          <a:ln w="9525" cap="flat" cmpd="sng">
            <a:solidFill>
              <a:schemeClr val="tx1"/>
            </a:solidFill>
            <a:prstDash val="solid"/>
            <a:headEnd type="none" w="med" len="med"/>
            <a:tailEnd type="none" w="med" len="med"/>
          </a:ln>
        </p:spPr>
      </p:sp>
      <p:sp>
        <p:nvSpPr>
          <p:cNvPr id="206879" name="Straight Connector 206878"/>
          <p:cNvSpPr/>
          <p:nvPr/>
        </p:nvSpPr>
        <p:spPr>
          <a:xfrm>
            <a:off x="5257800" y="1600200"/>
            <a:ext cx="0" cy="4724400"/>
          </a:xfrm>
          <a:prstGeom prst="line">
            <a:avLst/>
          </a:prstGeom>
          <a:ln w="9525" cap="flat" cmpd="sng">
            <a:solidFill>
              <a:schemeClr val="tx1"/>
            </a:solidFill>
            <a:prstDash val="solid"/>
            <a:headEnd type="none" w="med" len="med"/>
            <a:tailEnd type="none" w="med" len="med"/>
          </a:ln>
        </p:spPr>
      </p:sp>
      <p:sp>
        <p:nvSpPr>
          <p:cNvPr id="206880" name="Straight Connector 206879"/>
          <p:cNvSpPr/>
          <p:nvPr/>
        </p:nvSpPr>
        <p:spPr>
          <a:xfrm>
            <a:off x="6096000" y="1600200"/>
            <a:ext cx="0" cy="4724400"/>
          </a:xfrm>
          <a:prstGeom prst="line">
            <a:avLst/>
          </a:prstGeom>
          <a:ln w="9525" cap="flat" cmpd="sng">
            <a:solidFill>
              <a:schemeClr val="tx1"/>
            </a:solidFill>
            <a:prstDash val="solid"/>
            <a:headEnd type="none" w="med" len="med"/>
            <a:tailEnd type="none" w="med" len="med"/>
          </a:ln>
        </p:spPr>
      </p:sp>
      <p:sp>
        <p:nvSpPr>
          <p:cNvPr id="206881" name="Straight Connector 206880"/>
          <p:cNvSpPr/>
          <p:nvPr/>
        </p:nvSpPr>
        <p:spPr>
          <a:xfrm>
            <a:off x="6781800" y="1600200"/>
            <a:ext cx="0" cy="4724400"/>
          </a:xfrm>
          <a:prstGeom prst="line">
            <a:avLst/>
          </a:prstGeom>
          <a:ln w="9525" cap="flat" cmpd="sng">
            <a:solidFill>
              <a:schemeClr val="tx1"/>
            </a:solidFill>
            <a:prstDash val="solid"/>
            <a:headEnd type="none" w="med" len="med"/>
            <a:tailEnd type="none" w="med" len="med"/>
          </a:ln>
        </p:spPr>
      </p:sp>
      <p:sp>
        <p:nvSpPr>
          <p:cNvPr id="206882" name="Straight Connector 206881"/>
          <p:cNvSpPr/>
          <p:nvPr/>
        </p:nvSpPr>
        <p:spPr>
          <a:xfrm>
            <a:off x="7467600" y="1600200"/>
            <a:ext cx="0" cy="4724400"/>
          </a:xfrm>
          <a:prstGeom prst="line">
            <a:avLst/>
          </a:prstGeom>
          <a:ln w="9525" cap="flat" cmpd="sng">
            <a:solidFill>
              <a:schemeClr val="tx1"/>
            </a:solidFill>
            <a:prstDash val="solid"/>
            <a:headEnd type="none" w="med" len="med"/>
            <a:tailEnd type="none" w="med" len="med"/>
          </a:ln>
        </p:spPr>
      </p:sp>
      <p:sp>
        <p:nvSpPr>
          <p:cNvPr id="206883" name="Straight Connector 206882"/>
          <p:cNvSpPr/>
          <p:nvPr/>
        </p:nvSpPr>
        <p:spPr>
          <a:xfrm>
            <a:off x="8153400" y="1600200"/>
            <a:ext cx="0" cy="4724400"/>
          </a:xfrm>
          <a:prstGeom prst="line">
            <a:avLst/>
          </a:prstGeom>
          <a:ln w="9525" cap="flat" cmpd="sng">
            <a:solidFill>
              <a:schemeClr val="tx1"/>
            </a:solidFill>
            <a:prstDash val="solid"/>
            <a:headEnd type="none" w="med" len="med"/>
            <a:tailEnd type="none" w="med" len="med"/>
          </a:ln>
        </p:spPr>
      </p:sp>
      <p:sp>
        <p:nvSpPr>
          <p:cNvPr id="206884" name="Straight Connector 206883"/>
          <p:cNvSpPr/>
          <p:nvPr/>
        </p:nvSpPr>
        <p:spPr>
          <a:xfrm>
            <a:off x="2438400" y="1600200"/>
            <a:ext cx="6324600" cy="0"/>
          </a:xfrm>
          <a:prstGeom prst="line">
            <a:avLst/>
          </a:prstGeom>
          <a:ln w="9525" cap="flat" cmpd="sng">
            <a:solidFill>
              <a:schemeClr val="tx1"/>
            </a:solidFill>
            <a:prstDash val="solid"/>
            <a:headEnd type="none" w="med" len="med"/>
            <a:tailEnd type="none" w="med" len="med"/>
          </a:ln>
        </p:spPr>
      </p:sp>
      <p:sp>
        <p:nvSpPr>
          <p:cNvPr id="206885" name="Straight Connector 206884"/>
          <p:cNvSpPr/>
          <p:nvPr/>
        </p:nvSpPr>
        <p:spPr>
          <a:xfrm flipV="1">
            <a:off x="8763000" y="1600200"/>
            <a:ext cx="0" cy="1447800"/>
          </a:xfrm>
          <a:prstGeom prst="line">
            <a:avLst/>
          </a:prstGeom>
          <a:ln w="9525" cap="flat" cmpd="sng">
            <a:solidFill>
              <a:schemeClr val="tx1"/>
            </a:solidFill>
            <a:prstDash val="solid"/>
            <a:headEnd type="none" w="med" len="med"/>
            <a:tailEnd type="none" w="med" len="med"/>
          </a:ln>
        </p:spPr>
      </p:sp>
      <p:sp>
        <p:nvSpPr>
          <p:cNvPr id="206886" name="Text Box 206885"/>
          <p:cNvSpPr txBox="1"/>
          <p:nvPr/>
        </p:nvSpPr>
        <p:spPr>
          <a:xfrm>
            <a:off x="2514600" y="3124200"/>
            <a:ext cx="6273800" cy="304800"/>
          </a:xfrm>
          <a:prstGeom prst="rect">
            <a:avLst/>
          </a:prstGeom>
          <a:noFill/>
          <a:ln w="9525">
            <a:noFill/>
          </a:ln>
        </p:spPr>
        <p:txBody>
          <a:bodyPr wrap="none" anchor="t" anchorCtr="0">
            <a:spAutoFit/>
          </a:bodyPr>
          <a:p>
            <a:pPr eaLnBrk="0" hangingPunct="0"/>
            <a:r>
              <a:rPr sz="1400">
                <a:latin typeface="Times New Roman" panose="02020603050405020304" pitchFamily="18" charset="0"/>
              </a:rPr>
              <a:t>25%      30%         8%                            97%         95%          16          95%               </a:t>
            </a:r>
            <a:endParaRPr sz="1400">
              <a:latin typeface="Times New Roman" panose="02020603050405020304" pitchFamily="18" charset="0"/>
            </a:endParaRPr>
          </a:p>
        </p:txBody>
      </p:sp>
      <p:sp>
        <p:nvSpPr>
          <p:cNvPr id="206887" name="Text Box 206886"/>
          <p:cNvSpPr txBox="1"/>
          <p:nvPr/>
        </p:nvSpPr>
        <p:spPr>
          <a:xfrm>
            <a:off x="5318125" y="4227513"/>
            <a:ext cx="506413" cy="457200"/>
          </a:xfrm>
          <a:prstGeom prst="rect">
            <a:avLst/>
          </a:prstGeom>
          <a:noFill/>
          <a:ln w="9525">
            <a:noFill/>
          </a:ln>
        </p:spPr>
        <p:txBody>
          <a:bodyPr wrap="none" anchor="t" anchorCtr="0">
            <a:spAutoFit/>
          </a:bodyPr>
          <a:p>
            <a:pPr eaLnBrk="0" hangingPunct="0"/>
            <a:r>
              <a:rPr sz="1200" b="0">
                <a:latin typeface="Times New Roman" panose="02020603050405020304" pitchFamily="18" charset="0"/>
              </a:rPr>
              <a:t>ERP/</a:t>
            </a:r>
            <a:endParaRPr sz="1200" b="0">
              <a:latin typeface="Times New Roman" panose="02020603050405020304" pitchFamily="18" charset="0"/>
            </a:endParaRPr>
          </a:p>
          <a:p>
            <a:pPr eaLnBrk="0" hangingPunct="0"/>
            <a:r>
              <a:rPr sz="1200" b="0">
                <a:latin typeface="Times New Roman" panose="02020603050405020304" pitchFamily="18" charset="0"/>
              </a:rPr>
              <a:t>APS</a:t>
            </a:r>
            <a:endParaRPr sz="1200" b="0">
              <a:latin typeface="Times New Roman" panose="02020603050405020304" pitchFamily="18" charset="0"/>
            </a:endParaRPr>
          </a:p>
        </p:txBody>
      </p:sp>
      <p:sp>
        <p:nvSpPr>
          <p:cNvPr id="206888" name="Text Box 206887"/>
          <p:cNvSpPr txBox="1"/>
          <p:nvPr/>
        </p:nvSpPr>
        <p:spPr>
          <a:xfrm>
            <a:off x="6003925" y="4227513"/>
            <a:ext cx="722313" cy="457200"/>
          </a:xfrm>
          <a:prstGeom prst="rect">
            <a:avLst/>
          </a:prstGeom>
          <a:noFill/>
          <a:ln w="9525">
            <a:noFill/>
          </a:ln>
        </p:spPr>
        <p:txBody>
          <a:bodyPr wrap="none" anchor="t" anchorCtr="0">
            <a:spAutoFit/>
          </a:bodyPr>
          <a:p>
            <a:pPr eaLnBrk="0" hangingPunct="0"/>
            <a:r>
              <a:rPr sz="1200" b="0">
                <a:latin typeface="Times New Roman" panose="02020603050405020304" pitchFamily="18" charset="0"/>
              </a:rPr>
              <a:t>  ERP -</a:t>
            </a:r>
            <a:endParaRPr sz="1200" b="0">
              <a:latin typeface="Times New Roman" panose="02020603050405020304" pitchFamily="18" charset="0"/>
            </a:endParaRPr>
          </a:p>
          <a:p>
            <a:pPr eaLnBrk="0" hangingPunct="0"/>
            <a:r>
              <a:rPr sz="1200" b="0">
                <a:latin typeface="Times New Roman" panose="02020603050405020304" pitchFamily="18" charset="0"/>
              </a:rPr>
              <a:t> Quoting</a:t>
            </a:r>
            <a:endParaRPr sz="1200" b="0">
              <a:latin typeface="Times New Roman" panose="02020603050405020304" pitchFamily="18" charset="0"/>
            </a:endParaRPr>
          </a:p>
        </p:txBody>
      </p:sp>
      <p:sp>
        <p:nvSpPr>
          <p:cNvPr id="206889" name="Text Box 206888"/>
          <p:cNvSpPr txBox="1"/>
          <p:nvPr/>
        </p:nvSpPr>
        <p:spPr>
          <a:xfrm>
            <a:off x="3733800" y="5943600"/>
            <a:ext cx="684213" cy="274638"/>
          </a:xfrm>
          <a:prstGeom prst="rect">
            <a:avLst/>
          </a:prstGeom>
          <a:noFill/>
          <a:ln w="9525">
            <a:noFill/>
          </a:ln>
        </p:spPr>
        <p:txBody>
          <a:bodyPr wrap="none" anchor="t" anchorCtr="0">
            <a:spAutoFit/>
          </a:bodyPr>
          <a:p>
            <a:pPr eaLnBrk="0" hangingPunct="0"/>
            <a:r>
              <a:rPr sz="1200" b="0">
                <a:latin typeface="Times New Roman" panose="02020603050405020304" pitchFamily="18" charset="0"/>
              </a:rPr>
              <a:t>Outlook</a:t>
            </a:r>
            <a:endParaRPr sz="1200" b="0">
              <a:latin typeface="Times New Roman" panose="02020603050405020304" pitchFamily="18" charset="0"/>
            </a:endParaRPr>
          </a:p>
        </p:txBody>
      </p:sp>
      <p:sp>
        <p:nvSpPr>
          <p:cNvPr id="206890" name="Text Box 206889"/>
          <p:cNvSpPr txBox="1"/>
          <p:nvPr/>
        </p:nvSpPr>
        <p:spPr>
          <a:xfrm>
            <a:off x="3657600" y="5181600"/>
            <a:ext cx="882650" cy="457200"/>
          </a:xfrm>
          <a:prstGeom prst="rect">
            <a:avLst/>
          </a:prstGeom>
          <a:noFill/>
          <a:ln w="9525">
            <a:noFill/>
          </a:ln>
        </p:spPr>
        <p:txBody>
          <a:bodyPr wrap="none" anchor="t" anchorCtr="0">
            <a:spAutoFit/>
          </a:bodyPr>
          <a:p>
            <a:pPr eaLnBrk="0" hangingPunct="0"/>
            <a:r>
              <a:rPr sz="1200" b="0">
                <a:latin typeface="Times New Roman" panose="02020603050405020304" pitchFamily="18" charset="0"/>
              </a:rPr>
              <a:t>ERP</a:t>
            </a:r>
            <a:endParaRPr sz="1200" b="0">
              <a:latin typeface="Times New Roman" panose="02020603050405020304" pitchFamily="18" charset="0"/>
            </a:endParaRPr>
          </a:p>
          <a:p>
            <a:pPr eaLnBrk="0" hangingPunct="0"/>
            <a:r>
              <a:rPr sz="1200" b="0">
                <a:latin typeface="Times New Roman" panose="02020603050405020304" pitchFamily="18" charset="0"/>
              </a:rPr>
              <a:t>HR System</a:t>
            </a:r>
            <a:endParaRPr sz="1200" b="0">
              <a:latin typeface="Times New Roman" panose="02020603050405020304" pitchFamily="18" charset="0"/>
            </a:endParaRPr>
          </a:p>
        </p:txBody>
      </p:sp>
      <p:sp>
        <p:nvSpPr>
          <p:cNvPr id="206891" name="Text Box 206890"/>
          <p:cNvSpPr txBox="1"/>
          <p:nvPr/>
        </p:nvSpPr>
        <p:spPr>
          <a:xfrm>
            <a:off x="5241925" y="3617913"/>
            <a:ext cx="814388" cy="639762"/>
          </a:xfrm>
          <a:prstGeom prst="rect">
            <a:avLst/>
          </a:prstGeom>
          <a:noFill/>
          <a:ln w="9525">
            <a:noFill/>
          </a:ln>
        </p:spPr>
        <p:txBody>
          <a:bodyPr wrap="none" anchor="t" anchorCtr="0">
            <a:spAutoFit/>
          </a:bodyPr>
          <a:p>
            <a:pPr eaLnBrk="0" hangingPunct="0"/>
            <a:r>
              <a:rPr sz="1200" b="0">
                <a:latin typeface="Times New Roman" panose="02020603050405020304" pitchFamily="18" charset="0"/>
              </a:rPr>
              <a:t>ERP-</a:t>
            </a:r>
            <a:endParaRPr sz="1200" b="0">
              <a:latin typeface="Times New Roman" panose="02020603050405020304" pitchFamily="18" charset="0"/>
            </a:endParaRPr>
          </a:p>
          <a:p>
            <a:pPr eaLnBrk="0" hangingPunct="0"/>
            <a:r>
              <a:rPr sz="1200" b="0">
                <a:latin typeface="Times New Roman" panose="02020603050405020304" pitchFamily="18" charset="0"/>
              </a:rPr>
              <a:t>Electronic</a:t>
            </a:r>
            <a:endParaRPr sz="1200" b="0">
              <a:latin typeface="Times New Roman" panose="02020603050405020304" pitchFamily="18" charset="0"/>
            </a:endParaRPr>
          </a:p>
          <a:p>
            <a:pPr eaLnBrk="0" hangingPunct="0"/>
            <a:r>
              <a:rPr sz="1200" b="0">
                <a:latin typeface="Times New Roman" panose="02020603050405020304" pitchFamily="18" charset="0"/>
              </a:rPr>
              <a:t>Comm</a:t>
            </a:r>
            <a:endParaRPr sz="1200" b="0">
              <a:latin typeface="Times New Roman" panose="02020603050405020304" pitchFamily="18" charset="0"/>
            </a:endParaRPr>
          </a:p>
        </p:txBody>
      </p:sp>
      <p:sp>
        <p:nvSpPr>
          <p:cNvPr id="206892" name="Text Box 206891"/>
          <p:cNvSpPr txBox="1"/>
          <p:nvPr/>
        </p:nvSpPr>
        <p:spPr>
          <a:xfrm>
            <a:off x="6003925" y="3617913"/>
            <a:ext cx="785813" cy="639762"/>
          </a:xfrm>
          <a:prstGeom prst="rect">
            <a:avLst/>
          </a:prstGeom>
          <a:noFill/>
          <a:ln w="9525">
            <a:noFill/>
          </a:ln>
        </p:spPr>
        <p:txBody>
          <a:bodyPr wrap="none" anchor="t" anchorCtr="0">
            <a:spAutoFit/>
          </a:bodyPr>
          <a:p>
            <a:pPr eaLnBrk="0" hangingPunct="0"/>
            <a:r>
              <a:rPr sz="1200" b="0">
                <a:latin typeface="Times New Roman" panose="02020603050405020304" pitchFamily="18" charset="0"/>
              </a:rPr>
              <a:t>ERP</a:t>
            </a:r>
            <a:endParaRPr sz="1200" b="0">
              <a:latin typeface="Times New Roman" panose="02020603050405020304" pitchFamily="18" charset="0"/>
            </a:endParaRPr>
          </a:p>
          <a:p>
            <a:pPr eaLnBrk="0" hangingPunct="0"/>
            <a:r>
              <a:rPr sz="1200" b="0" err="1">
                <a:latin typeface="Times New Roman" panose="02020603050405020304" pitchFamily="18" charset="0"/>
              </a:rPr>
              <a:t>Cust</a:t>
            </a:r>
            <a:r>
              <a:rPr sz="1200" b="0">
                <a:latin typeface="Times New Roman" panose="02020603050405020304" pitchFamily="18" charset="0"/>
              </a:rPr>
              <a:t>. Self</a:t>
            </a:r>
            <a:endParaRPr sz="1200" b="0">
              <a:latin typeface="Times New Roman" panose="02020603050405020304" pitchFamily="18" charset="0"/>
            </a:endParaRPr>
          </a:p>
          <a:p>
            <a:pPr eaLnBrk="0" hangingPunct="0"/>
            <a:r>
              <a:rPr sz="1200" b="0">
                <a:latin typeface="Times New Roman" panose="02020603050405020304" pitchFamily="18" charset="0"/>
              </a:rPr>
              <a:t>  Access</a:t>
            </a:r>
            <a:endParaRPr sz="1200" b="0">
              <a:latin typeface="Times New Roman" panose="02020603050405020304" pitchFamily="18" charset="0"/>
            </a:endParaRPr>
          </a:p>
        </p:txBody>
      </p:sp>
      <p:sp>
        <p:nvSpPr>
          <p:cNvPr id="206893" name="Rectangles 206892"/>
          <p:cNvSpPr/>
          <p:nvPr/>
        </p:nvSpPr>
        <p:spPr>
          <a:xfrm>
            <a:off x="3733800" y="5562600"/>
            <a:ext cx="762000" cy="381000"/>
          </a:xfrm>
          <a:prstGeom prst="rect">
            <a:avLst/>
          </a:prstGeom>
          <a:solidFill>
            <a:schemeClr val="accent2"/>
          </a:solidFill>
          <a:ln w="9525" cap="flat" cmpd="sng">
            <a:solidFill>
              <a:schemeClr val="tx1"/>
            </a:solidFill>
            <a:prstDash val="solid"/>
            <a:miter/>
            <a:headEnd type="none" w="med" len="med"/>
            <a:tailEnd type="none" w="med" len="med"/>
          </a:ln>
        </p:spPr>
        <p:txBody>
          <a:bodyPr wrap="none" anchor="ctr" anchorCtr="0"/>
          <a:p>
            <a:pPr algn="ctr" eaLnBrk="0" hangingPunct="0"/>
            <a:r>
              <a:rPr sz="1200" b="0">
                <a:latin typeface="Times New Roman" panose="02020603050405020304" pitchFamily="18" charset="0"/>
              </a:rPr>
              <a:t>Fin. Consol.</a:t>
            </a:r>
            <a:endParaRPr sz="1200" b="0">
              <a:latin typeface="Times New Roman" panose="02020603050405020304" pitchFamily="18" charset="0"/>
            </a:endParaRPr>
          </a:p>
          <a:p>
            <a:pPr algn="ctr" eaLnBrk="0" hangingPunct="0"/>
            <a:r>
              <a:rPr sz="1200" b="0">
                <a:latin typeface="Times New Roman" panose="02020603050405020304" pitchFamily="18" charset="0"/>
              </a:rPr>
              <a:t>Project</a:t>
            </a:r>
            <a:endParaRPr sz="1200" b="0">
              <a:latin typeface="Times New Roman" panose="02020603050405020304" pitchFamily="18" charset="0"/>
            </a:endParaRPr>
          </a:p>
        </p:txBody>
      </p:sp>
      <p:sp>
        <p:nvSpPr>
          <p:cNvPr id="206894" name="Rectangles 206893"/>
          <p:cNvSpPr/>
          <p:nvPr/>
        </p:nvSpPr>
        <p:spPr>
          <a:xfrm>
            <a:off x="4495800" y="5943600"/>
            <a:ext cx="762000" cy="381000"/>
          </a:xfrm>
          <a:prstGeom prst="rect">
            <a:avLst/>
          </a:prstGeom>
          <a:solidFill>
            <a:schemeClr val="accent2"/>
          </a:solidFill>
          <a:ln w="9525" cap="flat" cmpd="sng">
            <a:solidFill>
              <a:schemeClr val="tx1"/>
            </a:solidFill>
            <a:prstDash val="solid"/>
            <a:miter/>
            <a:headEnd type="none" w="med" len="med"/>
            <a:tailEnd type="none" w="med" len="med"/>
          </a:ln>
        </p:spPr>
        <p:txBody>
          <a:bodyPr wrap="none" anchor="ctr" anchorCtr="0"/>
          <a:p>
            <a:pPr algn="ctr" eaLnBrk="0" hangingPunct="0"/>
            <a:r>
              <a:rPr sz="1200" b="0">
                <a:latin typeface="Times New Roman" panose="02020603050405020304" pitchFamily="18" charset="0"/>
              </a:rPr>
              <a:t>ERP</a:t>
            </a:r>
            <a:endParaRPr sz="1200" b="0">
              <a:latin typeface="Times New Roman" panose="02020603050405020304" pitchFamily="18" charset="0"/>
            </a:endParaRPr>
          </a:p>
          <a:p>
            <a:pPr algn="ctr" eaLnBrk="0" hangingPunct="0"/>
            <a:r>
              <a:rPr sz="1200" b="0" err="1">
                <a:latin typeface="Times New Roman" panose="02020603050405020304" pitchFamily="18" charset="0"/>
              </a:rPr>
              <a:t>Reptng</a:t>
            </a:r>
            <a:endParaRPr b="0">
              <a:latin typeface="Times New Roman" panose="02020603050405020304" pitchFamily="18" charset="0"/>
            </a:endParaRPr>
          </a:p>
        </p:txBody>
      </p:sp>
      <p:sp>
        <p:nvSpPr>
          <p:cNvPr id="206895" name="Rectangles 206894"/>
          <p:cNvSpPr/>
          <p:nvPr/>
        </p:nvSpPr>
        <p:spPr>
          <a:xfrm>
            <a:off x="4495800" y="4191000"/>
            <a:ext cx="762000" cy="609600"/>
          </a:xfrm>
          <a:prstGeom prst="rect">
            <a:avLst/>
          </a:prstGeom>
          <a:solidFill>
            <a:schemeClr val="accent2"/>
          </a:solidFill>
          <a:ln w="9525" cap="flat" cmpd="sng">
            <a:solidFill>
              <a:schemeClr val="tx1"/>
            </a:solidFill>
            <a:prstDash val="solid"/>
            <a:miter/>
            <a:headEnd type="none" w="med" len="med"/>
            <a:tailEnd type="none" w="med" len="med"/>
          </a:ln>
        </p:spPr>
        <p:txBody>
          <a:bodyPr wrap="none" anchor="ctr" anchorCtr="0"/>
          <a:p>
            <a:pPr algn="ctr" eaLnBrk="0" hangingPunct="0"/>
            <a:r>
              <a:rPr sz="1200" b="0">
                <a:latin typeface="Times New Roman" panose="02020603050405020304" pitchFamily="18" charset="0"/>
              </a:rPr>
              <a:t>ERP/</a:t>
            </a:r>
            <a:endParaRPr sz="1200" b="0">
              <a:latin typeface="Times New Roman" panose="02020603050405020304" pitchFamily="18" charset="0"/>
            </a:endParaRPr>
          </a:p>
          <a:p>
            <a:pPr algn="ctr" eaLnBrk="0" hangingPunct="0"/>
            <a:r>
              <a:rPr sz="1200" b="0">
                <a:latin typeface="Times New Roman" panose="02020603050405020304" pitchFamily="18" charset="0"/>
              </a:rPr>
              <a:t>APS</a:t>
            </a:r>
            <a:endParaRPr sz="1200" b="0">
              <a:latin typeface="Times New Roman" panose="02020603050405020304" pitchFamily="18" charset="0"/>
            </a:endParaRPr>
          </a:p>
        </p:txBody>
      </p:sp>
      <p:sp>
        <p:nvSpPr>
          <p:cNvPr id="206896" name="Rectangles 206895"/>
          <p:cNvSpPr/>
          <p:nvPr/>
        </p:nvSpPr>
        <p:spPr>
          <a:xfrm>
            <a:off x="3048000" y="4191000"/>
            <a:ext cx="685800" cy="609600"/>
          </a:xfrm>
          <a:prstGeom prst="rect">
            <a:avLst/>
          </a:prstGeom>
          <a:solidFill>
            <a:schemeClr val="accent2"/>
          </a:solidFill>
          <a:ln w="9525" cap="flat" cmpd="sng">
            <a:solidFill>
              <a:schemeClr val="tx1"/>
            </a:solidFill>
            <a:prstDash val="solid"/>
            <a:miter/>
            <a:headEnd type="none" w="med" len="med"/>
            <a:tailEnd type="none" w="med" len="med"/>
          </a:ln>
        </p:spPr>
        <p:txBody>
          <a:bodyPr wrap="none" anchor="ctr" anchorCtr="0"/>
          <a:p>
            <a:pPr algn="ctr" eaLnBrk="0" hangingPunct="0"/>
            <a:r>
              <a:rPr sz="1200" b="0">
                <a:latin typeface="Times New Roman" panose="02020603050405020304" pitchFamily="18" charset="0"/>
              </a:rPr>
              <a:t>ERP/</a:t>
            </a:r>
            <a:endParaRPr sz="1200" b="0">
              <a:latin typeface="Times New Roman" panose="02020603050405020304" pitchFamily="18" charset="0"/>
            </a:endParaRPr>
          </a:p>
          <a:p>
            <a:pPr algn="ctr" eaLnBrk="0" hangingPunct="0"/>
            <a:r>
              <a:rPr sz="1200" b="0">
                <a:latin typeface="Times New Roman" panose="02020603050405020304" pitchFamily="18" charset="0"/>
              </a:rPr>
              <a:t>APS</a:t>
            </a:r>
            <a:endParaRPr sz="1200" b="0">
              <a:latin typeface="Times New Roman" panose="02020603050405020304" pitchFamily="18" charset="0"/>
            </a:endParaRPr>
          </a:p>
        </p:txBody>
      </p:sp>
      <p:sp>
        <p:nvSpPr>
          <p:cNvPr id="206897" name="Rectangles 206896"/>
          <p:cNvSpPr/>
          <p:nvPr/>
        </p:nvSpPr>
        <p:spPr>
          <a:xfrm>
            <a:off x="6781800" y="4191000"/>
            <a:ext cx="685800" cy="609600"/>
          </a:xfrm>
          <a:prstGeom prst="rect">
            <a:avLst/>
          </a:prstGeom>
          <a:solidFill>
            <a:schemeClr val="accent2"/>
          </a:solidFill>
          <a:ln w="9525" cap="flat" cmpd="sng">
            <a:solidFill>
              <a:schemeClr val="tx1"/>
            </a:solidFill>
            <a:prstDash val="solid"/>
            <a:miter/>
            <a:headEnd type="none" w="med" len="med"/>
            <a:tailEnd type="none" w="med" len="med"/>
          </a:ln>
        </p:spPr>
        <p:txBody>
          <a:bodyPr wrap="none" anchor="ctr" anchorCtr="0"/>
          <a:p>
            <a:pPr algn="ctr" eaLnBrk="0" hangingPunct="0"/>
            <a:r>
              <a:rPr sz="1200" b="0">
                <a:latin typeface="Times New Roman" panose="02020603050405020304" pitchFamily="18" charset="0"/>
              </a:rPr>
              <a:t>ERP/</a:t>
            </a:r>
            <a:endParaRPr sz="1200" b="0">
              <a:latin typeface="Times New Roman" panose="02020603050405020304" pitchFamily="18" charset="0"/>
            </a:endParaRPr>
          </a:p>
          <a:p>
            <a:pPr algn="ctr" eaLnBrk="0" hangingPunct="0"/>
            <a:r>
              <a:rPr sz="1200" b="0">
                <a:latin typeface="Times New Roman" panose="02020603050405020304" pitchFamily="18" charset="0"/>
              </a:rPr>
              <a:t>APS</a:t>
            </a:r>
            <a:endParaRPr sz="1200" b="0">
              <a:latin typeface="Times New Roman" panose="02020603050405020304" pitchFamily="18" charset="0"/>
            </a:endParaRPr>
          </a:p>
        </p:txBody>
      </p:sp>
      <p:sp>
        <p:nvSpPr>
          <p:cNvPr id="206898" name="Rectangles 206897"/>
          <p:cNvSpPr/>
          <p:nvPr/>
        </p:nvSpPr>
        <p:spPr>
          <a:xfrm>
            <a:off x="7467600" y="4191000"/>
            <a:ext cx="685800" cy="609600"/>
          </a:xfrm>
          <a:prstGeom prst="rect">
            <a:avLst/>
          </a:prstGeom>
          <a:solidFill>
            <a:schemeClr val="accent2"/>
          </a:solidFill>
          <a:ln w="9525" cap="flat" cmpd="sng">
            <a:solidFill>
              <a:schemeClr val="tx1"/>
            </a:solidFill>
            <a:prstDash val="solid"/>
            <a:miter/>
            <a:headEnd type="none" w="med" len="med"/>
            <a:tailEnd type="none" w="med" len="med"/>
          </a:ln>
        </p:spPr>
        <p:txBody>
          <a:bodyPr wrap="none" anchor="ctr" anchorCtr="0"/>
          <a:p>
            <a:pPr algn="ctr" eaLnBrk="0" hangingPunct="0"/>
            <a:r>
              <a:rPr sz="1200" b="0">
                <a:latin typeface="Times New Roman" panose="02020603050405020304" pitchFamily="18" charset="0"/>
              </a:rPr>
              <a:t>ERP</a:t>
            </a:r>
            <a:endParaRPr sz="1200" b="0">
              <a:latin typeface="Times New Roman" panose="02020603050405020304" pitchFamily="18" charset="0"/>
            </a:endParaRPr>
          </a:p>
          <a:p>
            <a:pPr algn="ctr" eaLnBrk="0" hangingPunct="0"/>
            <a:r>
              <a:rPr sz="1200" b="0">
                <a:latin typeface="Times New Roman" panose="02020603050405020304" pitchFamily="18" charset="0"/>
              </a:rPr>
              <a:t>Quality</a:t>
            </a:r>
            <a:endParaRPr sz="1200" b="0">
              <a:latin typeface="Times New Roman" panose="02020603050405020304" pitchFamily="18" charset="0"/>
            </a:endParaRPr>
          </a:p>
          <a:p>
            <a:pPr algn="ctr" eaLnBrk="0" hangingPunct="0"/>
            <a:r>
              <a:rPr sz="1200" b="0">
                <a:latin typeface="Times New Roman" panose="02020603050405020304" pitchFamily="18" charset="0"/>
              </a:rPr>
              <a:t>Module</a:t>
            </a:r>
            <a:endParaRPr sz="1200" b="0">
              <a:latin typeface="Times New Roman" panose="02020603050405020304" pitchFamily="18" charset="0"/>
            </a:endParaRPr>
          </a:p>
        </p:txBody>
      </p:sp>
      <p:sp>
        <p:nvSpPr>
          <p:cNvPr id="206899" name="Rectangles 206898"/>
          <p:cNvSpPr/>
          <p:nvPr/>
        </p:nvSpPr>
        <p:spPr>
          <a:xfrm>
            <a:off x="5257800" y="4800600"/>
            <a:ext cx="838200" cy="381000"/>
          </a:xfrm>
          <a:prstGeom prst="rect">
            <a:avLst/>
          </a:prstGeom>
          <a:solidFill>
            <a:schemeClr val="accent2"/>
          </a:solidFill>
          <a:ln w="9525" cap="flat" cmpd="sng">
            <a:solidFill>
              <a:schemeClr val="tx1"/>
            </a:solidFill>
            <a:prstDash val="solid"/>
            <a:miter/>
            <a:headEnd type="none" w="med" len="med"/>
            <a:tailEnd type="none" w="med" len="med"/>
          </a:ln>
        </p:spPr>
        <p:txBody>
          <a:bodyPr wrap="none" anchor="ctr" anchorCtr="0"/>
          <a:p>
            <a:pPr algn="ctr" eaLnBrk="0" hangingPunct="0"/>
            <a:r>
              <a:rPr sz="1200" b="0">
                <a:latin typeface="Times New Roman" panose="02020603050405020304" pitchFamily="18" charset="0"/>
              </a:rPr>
              <a:t>ERP</a:t>
            </a:r>
            <a:endParaRPr sz="1200" b="0">
              <a:latin typeface="Times New Roman" panose="02020603050405020304" pitchFamily="18" charset="0"/>
            </a:endParaRPr>
          </a:p>
          <a:p>
            <a:pPr algn="ctr" eaLnBrk="0" hangingPunct="0"/>
            <a:r>
              <a:rPr sz="1200" b="0">
                <a:latin typeface="Times New Roman" panose="02020603050405020304" pitchFamily="18" charset="0"/>
              </a:rPr>
              <a:t>PDM</a:t>
            </a:r>
            <a:endParaRPr b="0">
              <a:latin typeface="Times New Roman" panose="02020603050405020304" pitchFamily="18" charset="0"/>
            </a:endParaRPr>
          </a:p>
        </p:txBody>
      </p:sp>
      <p:sp>
        <p:nvSpPr>
          <p:cNvPr id="206900" name="Rectangles 206899"/>
          <p:cNvSpPr/>
          <p:nvPr/>
        </p:nvSpPr>
        <p:spPr>
          <a:xfrm>
            <a:off x="6096000" y="4800600"/>
            <a:ext cx="685800" cy="381000"/>
          </a:xfrm>
          <a:prstGeom prst="rect">
            <a:avLst/>
          </a:prstGeom>
          <a:solidFill>
            <a:schemeClr val="accent2"/>
          </a:solidFill>
          <a:ln w="9525" cap="flat" cmpd="sng">
            <a:solidFill>
              <a:schemeClr val="tx1"/>
            </a:solidFill>
            <a:prstDash val="solid"/>
            <a:miter/>
            <a:headEnd type="none" w="med" len="med"/>
            <a:tailEnd type="none" w="med" len="med"/>
          </a:ln>
        </p:spPr>
        <p:txBody>
          <a:bodyPr wrap="none" anchor="ctr" anchorCtr="0"/>
          <a:p>
            <a:pPr algn="ctr" eaLnBrk="0" hangingPunct="0"/>
            <a:r>
              <a:rPr sz="1200" b="0">
                <a:latin typeface="Times New Roman" panose="02020603050405020304" pitchFamily="18" charset="0"/>
              </a:rPr>
              <a:t>ERP</a:t>
            </a:r>
            <a:endParaRPr sz="1200" b="0">
              <a:latin typeface="Times New Roman" panose="02020603050405020304" pitchFamily="18" charset="0"/>
            </a:endParaRPr>
          </a:p>
          <a:p>
            <a:pPr algn="ctr" eaLnBrk="0" hangingPunct="0"/>
            <a:r>
              <a:rPr sz="1200" b="0">
                <a:latin typeface="Times New Roman" panose="02020603050405020304" pitchFamily="18" charset="0"/>
              </a:rPr>
              <a:t>PDM</a:t>
            </a:r>
            <a:endParaRPr b="0">
              <a:latin typeface="Times New Roman" panose="02020603050405020304" pitchFamily="18" charset="0"/>
            </a:endParaRPr>
          </a:p>
        </p:txBody>
      </p:sp>
      <p:sp>
        <p:nvSpPr>
          <p:cNvPr id="206901" name="Rectangles 206900"/>
          <p:cNvSpPr/>
          <p:nvPr/>
        </p:nvSpPr>
        <p:spPr>
          <a:xfrm>
            <a:off x="8153400" y="4800600"/>
            <a:ext cx="685800" cy="381000"/>
          </a:xfrm>
          <a:prstGeom prst="rect">
            <a:avLst/>
          </a:prstGeom>
          <a:solidFill>
            <a:schemeClr val="accent2"/>
          </a:solidFill>
          <a:ln w="9525" cap="flat" cmpd="sng">
            <a:solidFill>
              <a:schemeClr val="tx1"/>
            </a:solidFill>
            <a:prstDash val="solid"/>
            <a:miter/>
            <a:headEnd type="none" w="med" len="med"/>
            <a:tailEnd type="none" w="med" len="med"/>
          </a:ln>
        </p:spPr>
        <p:txBody>
          <a:bodyPr wrap="none" anchor="ctr" anchorCtr="0"/>
          <a:p>
            <a:pPr algn="ctr" eaLnBrk="0" hangingPunct="0"/>
            <a:r>
              <a:rPr sz="1200" b="0">
                <a:latin typeface="Times New Roman" panose="02020603050405020304" pitchFamily="18" charset="0"/>
              </a:rPr>
              <a:t>ERP</a:t>
            </a:r>
            <a:endParaRPr sz="1200" b="0">
              <a:latin typeface="Times New Roman" panose="02020603050405020304" pitchFamily="18" charset="0"/>
            </a:endParaRPr>
          </a:p>
          <a:p>
            <a:pPr algn="ctr" eaLnBrk="0" hangingPunct="0"/>
            <a:r>
              <a:rPr sz="1200" b="0">
                <a:latin typeface="Times New Roman" panose="02020603050405020304" pitchFamily="18" charset="0"/>
              </a:rPr>
              <a:t>PDM</a:t>
            </a:r>
            <a:endParaRPr b="0">
              <a:latin typeface="Times New Roman" panose="02020603050405020304" pitchFamily="18" charset="0"/>
            </a:endParaRPr>
          </a:p>
        </p:txBody>
      </p:sp>
      <p:sp>
        <p:nvSpPr>
          <p:cNvPr id="206902" name="Rectangles 206901"/>
          <p:cNvSpPr/>
          <p:nvPr/>
        </p:nvSpPr>
        <p:spPr>
          <a:xfrm>
            <a:off x="8153400" y="4191000"/>
            <a:ext cx="685800" cy="609600"/>
          </a:xfrm>
          <a:prstGeom prst="rect">
            <a:avLst/>
          </a:prstGeom>
          <a:solidFill>
            <a:schemeClr val="accent2"/>
          </a:solidFill>
          <a:ln w="9525" cap="flat" cmpd="sng">
            <a:solidFill>
              <a:schemeClr val="tx1"/>
            </a:solidFill>
            <a:prstDash val="solid"/>
            <a:miter/>
            <a:headEnd type="none" w="med" len="med"/>
            <a:tailEnd type="none" w="med" len="med"/>
          </a:ln>
        </p:spPr>
        <p:txBody>
          <a:bodyPr wrap="none" anchor="ctr" anchorCtr="0"/>
          <a:p>
            <a:pPr algn="ctr" eaLnBrk="0" hangingPunct="0"/>
            <a:r>
              <a:rPr sz="1200" b="0">
                <a:latin typeface="Times New Roman" panose="02020603050405020304" pitchFamily="18" charset="0"/>
              </a:rPr>
              <a:t>ERP/</a:t>
            </a:r>
            <a:endParaRPr sz="1200" b="0">
              <a:latin typeface="Times New Roman" panose="02020603050405020304" pitchFamily="18" charset="0"/>
            </a:endParaRPr>
          </a:p>
          <a:p>
            <a:pPr algn="ctr" eaLnBrk="0" hangingPunct="0"/>
            <a:r>
              <a:rPr sz="1200" b="0">
                <a:latin typeface="Times New Roman" panose="02020603050405020304" pitchFamily="18" charset="0"/>
              </a:rPr>
              <a:t>APS</a:t>
            </a:r>
            <a:endParaRPr sz="1200" b="0">
              <a:latin typeface="Times New Roman" panose="02020603050405020304" pitchFamily="18" charset="0"/>
            </a:endParaRPr>
          </a:p>
        </p:txBody>
      </p:sp>
      <p:sp>
        <p:nvSpPr>
          <p:cNvPr id="206903" name="Rectangles 206902"/>
          <p:cNvSpPr/>
          <p:nvPr/>
        </p:nvSpPr>
        <p:spPr>
          <a:xfrm>
            <a:off x="8153400" y="3581400"/>
            <a:ext cx="685800" cy="609600"/>
          </a:xfrm>
          <a:prstGeom prst="rect">
            <a:avLst/>
          </a:prstGeom>
          <a:solidFill>
            <a:schemeClr val="accent2"/>
          </a:solidFill>
          <a:ln w="9525" cap="flat" cmpd="sng">
            <a:solidFill>
              <a:schemeClr val="tx1"/>
            </a:solidFill>
            <a:prstDash val="solid"/>
            <a:miter/>
            <a:headEnd type="none" w="med" len="med"/>
            <a:tailEnd type="none" w="med" len="med"/>
          </a:ln>
        </p:spPr>
        <p:txBody>
          <a:bodyPr wrap="none" anchor="ctr" anchorCtr="0"/>
          <a:p>
            <a:pPr algn="ctr" eaLnBrk="0" hangingPunct="0"/>
            <a:r>
              <a:rPr sz="1200" b="0">
                <a:latin typeface="Times New Roman" panose="02020603050405020304" pitchFamily="18" charset="0"/>
              </a:rPr>
              <a:t>ERP/</a:t>
            </a:r>
            <a:endParaRPr sz="1200" b="0">
              <a:latin typeface="Times New Roman" panose="02020603050405020304" pitchFamily="18" charset="0"/>
            </a:endParaRPr>
          </a:p>
          <a:p>
            <a:pPr algn="ctr" eaLnBrk="0" hangingPunct="0"/>
            <a:r>
              <a:rPr sz="1200" b="0">
                <a:latin typeface="Times New Roman" panose="02020603050405020304" pitchFamily="18" charset="0"/>
              </a:rPr>
              <a:t>APS</a:t>
            </a:r>
            <a:endParaRPr sz="1200" b="0">
              <a:latin typeface="Times New Roman" panose="02020603050405020304" pitchFamily="18" charset="0"/>
            </a:endParaRPr>
          </a:p>
        </p:txBody>
      </p:sp>
      <p:sp>
        <p:nvSpPr>
          <p:cNvPr id="206904" name="Rectangles 206903"/>
          <p:cNvSpPr/>
          <p:nvPr/>
        </p:nvSpPr>
        <p:spPr>
          <a:xfrm>
            <a:off x="8153400" y="5562600"/>
            <a:ext cx="685800" cy="381000"/>
          </a:xfrm>
          <a:prstGeom prst="rect">
            <a:avLst/>
          </a:prstGeom>
          <a:solidFill>
            <a:schemeClr val="accent2"/>
          </a:solidFill>
          <a:ln w="9525" cap="flat" cmpd="sng">
            <a:solidFill>
              <a:schemeClr val="tx1"/>
            </a:solidFill>
            <a:prstDash val="solid"/>
            <a:miter/>
            <a:headEnd type="none" w="med" len="med"/>
            <a:tailEnd type="none" w="med" len="med"/>
          </a:ln>
        </p:spPr>
        <p:txBody>
          <a:bodyPr wrap="none" anchor="ctr" anchorCtr="0"/>
          <a:p>
            <a:pPr algn="ctr" eaLnBrk="0" hangingPunct="0"/>
            <a:r>
              <a:rPr sz="1200" b="0">
                <a:latin typeface="Times New Roman" panose="02020603050405020304" pitchFamily="18" charset="0"/>
              </a:rPr>
              <a:t>ERP</a:t>
            </a:r>
            <a:endParaRPr sz="1200" b="0">
              <a:latin typeface="Times New Roman" panose="02020603050405020304" pitchFamily="18" charset="0"/>
            </a:endParaRPr>
          </a:p>
          <a:p>
            <a:pPr algn="ctr" eaLnBrk="0" hangingPunct="0"/>
            <a:r>
              <a:rPr sz="1200" b="0">
                <a:latin typeface="Times New Roman" panose="02020603050405020304" pitchFamily="18" charset="0"/>
              </a:rPr>
              <a:t>Financials</a:t>
            </a:r>
            <a:endParaRPr b="0">
              <a:latin typeface="Times New Roman" panose="02020603050405020304" pitchFamily="18" charset="0"/>
            </a:endParaRPr>
          </a:p>
        </p:txBody>
      </p:sp>
      <p:sp>
        <p:nvSpPr>
          <p:cNvPr id="206905" name="Rectangles 206904"/>
          <p:cNvSpPr/>
          <p:nvPr/>
        </p:nvSpPr>
        <p:spPr>
          <a:xfrm>
            <a:off x="2438400" y="4800600"/>
            <a:ext cx="609600" cy="381000"/>
          </a:xfrm>
          <a:prstGeom prst="rect">
            <a:avLst/>
          </a:prstGeom>
          <a:solidFill>
            <a:schemeClr val="accent2"/>
          </a:solidFill>
          <a:ln w="9525" cap="flat" cmpd="sng">
            <a:solidFill>
              <a:schemeClr val="tx1"/>
            </a:solidFill>
            <a:prstDash val="solid"/>
            <a:miter/>
            <a:headEnd type="none" w="med" len="med"/>
            <a:tailEnd type="none" w="med" len="med"/>
          </a:ln>
        </p:spPr>
        <p:txBody>
          <a:bodyPr wrap="none" anchor="ctr" anchorCtr="0"/>
          <a:p>
            <a:pPr algn="ctr" eaLnBrk="0" hangingPunct="0"/>
            <a:r>
              <a:rPr sz="1200" b="0">
                <a:latin typeface="Times New Roman" panose="02020603050405020304" pitchFamily="18" charset="0"/>
              </a:rPr>
              <a:t>ERP</a:t>
            </a:r>
            <a:endParaRPr sz="1200" b="0">
              <a:latin typeface="Times New Roman" panose="02020603050405020304" pitchFamily="18" charset="0"/>
            </a:endParaRPr>
          </a:p>
          <a:p>
            <a:pPr algn="ctr" eaLnBrk="0" hangingPunct="0"/>
            <a:r>
              <a:rPr sz="1200" b="0">
                <a:latin typeface="Times New Roman" panose="02020603050405020304" pitchFamily="18" charset="0"/>
              </a:rPr>
              <a:t>PDM</a:t>
            </a:r>
            <a:endParaRPr b="0">
              <a:latin typeface="Times New Roman" panose="02020603050405020304" pitchFamily="18" charset="0"/>
            </a:endParaRPr>
          </a:p>
        </p:txBody>
      </p:sp>
      <p:sp>
        <p:nvSpPr>
          <p:cNvPr id="206906" name="Rectangles 206905"/>
          <p:cNvSpPr/>
          <p:nvPr/>
        </p:nvSpPr>
        <p:spPr>
          <a:xfrm>
            <a:off x="2438400" y="3581400"/>
            <a:ext cx="609600" cy="609600"/>
          </a:xfrm>
          <a:prstGeom prst="rect">
            <a:avLst/>
          </a:prstGeom>
          <a:solidFill>
            <a:schemeClr val="accent2"/>
          </a:solidFill>
          <a:ln w="9525" cap="flat" cmpd="sng">
            <a:solidFill>
              <a:schemeClr val="tx1"/>
            </a:solidFill>
            <a:prstDash val="solid"/>
            <a:miter/>
            <a:headEnd type="none" w="med" len="med"/>
            <a:tailEnd type="none" w="med" len="med"/>
          </a:ln>
        </p:spPr>
        <p:txBody>
          <a:bodyPr wrap="none" anchor="ctr" anchorCtr="0"/>
          <a:p>
            <a:pPr algn="ctr" eaLnBrk="0" hangingPunct="0"/>
            <a:r>
              <a:rPr sz="1200" b="0">
                <a:latin typeface="Times New Roman" panose="02020603050405020304" pitchFamily="18" charset="0"/>
              </a:rPr>
              <a:t>ERP</a:t>
            </a:r>
            <a:endParaRPr sz="1200" b="0">
              <a:latin typeface="Times New Roman" panose="02020603050405020304" pitchFamily="18" charset="0"/>
            </a:endParaRPr>
          </a:p>
          <a:p>
            <a:pPr algn="ctr" eaLnBrk="0" hangingPunct="0"/>
            <a:r>
              <a:rPr sz="1200" b="0">
                <a:latin typeface="Times New Roman" panose="02020603050405020304" pitchFamily="18" charset="0"/>
              </a:rPr>
              <a:t>SFA</a:t>
            </a:r>
            <a:endParaRPr sz="1200" b="0">
              <a:latin typeface="Times New Roman" panose="02020603050405020304" pitchFamily="18" charset="0"/>
            </a:endParaRPr>
          </a:p>
        </p:txBody>
      </p:sp>
      <p:sp>
        <p:nvSpPr>
          <p:cNvPr id="206907" name="Rectangles 206906"/>
          <p:cNvSpPr/>
          <p:nvPr/>
        </p:nvSpPr>
        <p:spPr>
          <a:xfrm>
            <a:off x="3733800" y="3581400"/>
            <a:ext cx="762000" cy="609600"/>
          </a:xfrm>
          <a:prstGeom prst="rect">
            <a:avLst/>
          </a:prstGeom>
          <a:solidFill>
            <a:schemeClr val="accent2"/>
          </a:solidFill>
          <a:ln w="9525" cap="flat" cmpd="sng">
            <a:solidFill>
              <a:schemeClr val="tx1"/>
            </a:solidFill>
            <a:prstDash val="solid"/>
            <a:miter/>
            <a:headEnd type="none" w="med" len="med"/>
            <a:tailEnd type="none" w="med" len="med"/>
          </a:ln>
        </p:spPr>
        <p:txBody>
          <a:bodyPr wrap="none" anchor="ctr" anchorCtr="0"/>
          <a:p>
            <a:pPr algn="ctr" eaLnBrk="0" hangingPunct="0"/>
            <a:r>
              <a:rPr sz="1200" b="0">
                <a:latin typeface="Times New Roman" panose="02020603050405020304" pitchFamily="18" charset="0"/>
              </a:rPr>
              <a:t>ERP</a:t>
            </a:r>
            <a:endParaRPr sz="1200" b="0">
              <a:latin typeface="Times New Roman" panose="02020603050405020304" pitchFamily="18" charset="0"/>
            </a:endParaRPr>
          </a:p>
          <a:p>
            <a:pPr algn="ctr" eaLnBrk="0" hangingPunct="0"/>
            <a:r>
              <a:rPr sz="1200" b="0">
                <a:latin typeface="Times New Roman" panose="02020603050405020304" pitchFamily="18" charset="0"/>
              </a:rPr>
              <a:t>SFA</a:t>
            </a:r>
            <a:endParaRPr sz="1200" b="0">
              <a:latin typeface="Times New Roman" panose="02020603050405020304"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Date Placeholder 1"/>
          <p:cNvSpPr/>
          <p:nvPr>
            <p:ph type="dt" sz="half" idx="10"/>
          </p:nvPr>
        </p:nvSpPr>
        <p:spPr/>
        <p:txBody>
          <a:bodyPr/>
          <a:p>
            <a:pPr lvl="0"/>
            <a:endParaRPr lang="en-US">
              <a:latin typeface="Arial Narrow" panose="020B0606020202030204" pitchFamily="34" charset="0"/>
            </a:endParaRPr>
          </a:p>
        </p:txBody>
      </p:sp>
      <p:sp>
        <p:nvSpPr>
          <p:cNvPr id="3" name="Footer Placeholder 2"/>
          <p:cNvSpPr/>
          <p:nvPr>
            <p:ph type="ftr" sz="quarter" idx="11"/>
          </p:nvPr>
        </p:nvSpPr>
        <p:spPr/>
        <p:txBody>
          <a:bodyPr/>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207874" name="Title 207873"/>
          <p:cNvSpPr>
            <a:spLocks noGrp="1"/>
          </p:cNvSpPr>
          <p:nvPr>
            <p:ph type="title"/>
          </p:nvPr>
        </p:nvSpPr>
        <p:spPr/>
        <p:txBody>
          <a:bodyPr anchor="ctr" anchorCtr="0"/>
          <a:p>
            <a:r>
              <a:rPr sz="4000">
                <a:solidFill>
                  <a:srgbClr val="11053B"/>
                </a:solidFill>
              </a:rPr>
              <a:t>Annual Capital Investments</a:t>
            </a:r>
            <a:endParaRPr sz="4000">
              <a:solidFill>
                <a:srgbClr val="11053B"/>
              </a:solidFill>
            </a:endParaRPr>
          </a:p>
        </p:txBody>
      </p:sp>
      <p:sp>
        <p:nvSpPr>
          <p:cNvPr id="207875" name="Text Placeholder 207874"/>
          <p:cNvSpPr>
            <a:spLocks noGrp="1"/>
          </p:cNvSpPr>
          <p:nvPr>
            <p:ph type="body" sz="half" idx="1"/>
          </p:nvPr>
        </p:nvSpPr>
        <p:spPr>
          <a:xfrm>
            <a:off x="101600" y="1828800"/>
            <a:ext cx="4013200" cy="4171950"/>
          </a:xfrm>
        </p:spPr>
        <p:txBody>
          <a:bodyPr/>
          <a:p>
            <a:pPr>
              <a:buClrTx/>
              <a:buSzTx/>
              <a:buFontTx/>
            </a:pPr>
            <a:r>
              <a:rPr sz="1800" b="1" i="1"/>
              <a:t>One Time New Investment Requirements - Directional View</a:t>
            </a:r>
            <a:endParaRPr sz="1800" b="1" i="1"/>
          </a:p>
          <a:p>
            <a:pPr>
              <a:buClrTx/>
              <a:buSzTx/>
              <a:buFontTx/>
            </a:pPr>
            <a:r>
              <a:rPr sz="1800" b="1" i="1"/>
              <a:t>Renewal of existing software &amp; hardware - at run rate spending</a:t>
            </a:r>
            <a:endParaRPr sz="1800" b="1" i="1"/>
          </a:p>
        </p:txBody>
      </p:sp>
      <p:graphicFrame>
        <p:nvGraphicFramePr>
          <p:cNvPr id="207876" name="Chart Placeholder 207875"/>
          <p:cNvGraphicFramePr>
            <a:graphicFrameLocks noGrp="1"/>
          </p:cNvGraphicFramePr>
          <p:nvPr>
            <p:ph type="chart" sz="half" idx="2"/>
          </p:nvPr>
        </p:nvGraphicFramePr>
        <p:xfrm>
          <a:off x="3834289" y="1892935"/>
          <a:ext cx="5258435" cy="4786630"/>
        </p:xfrm>
        <a:graphic>
          <a:graphicData uri="http://schemas.openxmlformats.org/presentationml/2006/ole">
            <mc:AlternateContent xmlns:mc="http://schemas.openxmlformats.org/markup-compatibility/2006">
              <mc:Choice xmlns:v="urn:schemas-microsoft-com:vml" Requires="v">
                <p:oleObj spid="_x0000_s3078" name="" r:id="rId1" imgW="4591050" imgH="4181475" progId="MSGraph.Chart.8">
                  <p:embed/>
                </p:oleObj>
              </mc:Choice>
              <mc:Fallback>
                <p:oleObj name="" r:id="rId1" imgW="4591050" imgH="4181475" progId="MSGraph.Chart.8">
                  <p:embed/>
                  <p:pic>
                    <p:nvPicPr>
                      <p:cNvPr id="0" name="Picture 3077"/>
                      <p:cNvPicPr/>
                      <p:nvPr/>
                    </p:nvPicPr>
                    <p:blipFill>
                      <a:blip r:embed="rId2"/>
                      <a:stretch>
                        <a:fillRect/>
                      </a:stretch>
                    </p:blipFill>
                    <p:spPr>
                      <a:xfrm>
                        <a:off x="3834289" y="1892935"/>
                        <a:ext cx="5258435" cy="4786630"/>
                      </a:xfrm>
                      <a:prstGeom prst="rect">
                        <a:avLst/>
                      </a:prstGeom>
                      <a:noFill/>
                      <a:ln w="38100">
                        <a:miter/>
                      </a:ln>
                    </p:spPr>
                  </p:pic>
                </p:oleObj>
              </mc:Fallback>
            </mc:AlternateContent>
          </a:graphicData>
        </a:graphic>
      </p:graphicFrame>
      <p:sp>
        <p:nvSpPr>
          <p:cNvPr id="207877" name="Text Box 207876"/>
          <p:cNvSpPr txBox="1"/>
          <p:nvPr/>
        </p:nvSpPr>
        <p:spPr>
          <a:xfrm>
            <a:off x="5394325" y="1641475"/>
            <a:ext cx="700088" cy="457200"/>
          </a:xfrm>
          <a:prstGeom prst="rect">
            <a:avLst/>
          </a:prstGeom>
          <a:noFill/>
          <a:ln w="9525">
            <a:noFill/>
          </a:ln>
        </p:spPr>
        <p:txBody>
          <a:bodyPr wrap="none" anchor="t" anchorCtr="0">
            <a:spAutoFit/>
          </a:bodyPr>
          <a:p>
            <a:pPr eaLnBrk="0" hangingPunct="0"/>
            <a:r>
              <a:rPr>
                <a:latin typeface="Times New Roman" panose="02020603050405020304" pitchFamily="18" charset="0"/>
              </a:rPr>
              <a:t>$ M</a:t>
            </a:r>
            <a:endParaRPr>
              <a:latin typeface="Times New Roman" panose="02020603050405020304"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Date Placeholder 1"/>
          <p:cNvSpPr/>
          <p:nvPr>
            <p:ph type="dt" sz="half" idx="10"/>
          </p:nvPr>
        </p:nvSpPr>
        <p:spPr/>
        <p:txBody>
          <a:bodyPr/>
          <a:p>
            <a:pPr lvl="0"/>
            <a:endParaRPr lang="en-US">
              <a:latin typeface="Arial Narrow" panose="020B0606020202030204" pitchFamily="34" charset="0"/>
            </a:endParaRPr>
          </a:p>
        </p:txBody>
      </p:sp>
      <p:sp>
        <p:nvSpPr>
          <p:cNvPr id="3" name="Footer Placeholder 2"/>
          <p:cNvSpPr/>
          <p:nvPr>
            <p:ph type="ftr" sz="quarter" idx="11"/>
          </p:nvPr>
        </p:nvSpPr>
        <p:spPr/>
        <p:txBody>
          <a:bodyPr/>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208898" name="Title 208897"/>
          <p:cNvSpPr>
            <a:spLocks noGrp="1"/>
          </p:cNvSpPr>
          <p:nvPr>
            <p:ph type="title"/>
          </p:nvPr>
        </p:nvSpPr>
        <p:spPr/>
        <p:txBody>
          <a:bodyPr anchor="ctr" anchorCtr="0"/>
          <a:p>
            <a:r>
              <a:rPr>
                <a:solidFill>
                  <a:srgbClr val="11053B"/>
                </a:solidFill>
              </a:rPr>
              <a:t>Annual IT Spending</a:t>
            </a:r>
            <a:endParaRPr>
              <a:solidFill>
                <a:srgbClr val="11053B"/>
              </a:solidFill>
            </a:endParaRPr>
          </a:p>
        </p:txBody>
      </p:sp>
      <p:sp>
        <p:nvSpPr>
          <p:cNvPr id="208899" name="Text Placeholder 208898"/>
          <p:cNvSpPr>
            <a:spLocks noGrp="1"/>
          </p:cNvSpPr>
          <p:nvPr>
            <p:ph type="body" sz="half" idx="1"/>
          </p:nvPr>
        </p:nvSpPr>
        <p:spPr>
          <a:xfrm>
            <a:off x="0" y="1905000"/>
            <a:ext cx="4013200" cy="4171950"/>
          </a:xfrm>
        </p:spPr>
        <p:txBody>
          <a:bodyPr/>
          <a:p>
            <a:pPr>
              <a:lnSpc>
                <a:spcPct val="90000"/>
              </a:lnSpc>
              <a:buClrTx/>
              <a:buSzTx/>
              <a:buFontTx/>
            </a:pPr>
            <a:r>
              <a:rPr sz="2400" b="1" i="1"/>
              <a:t>Impact on annual IT related spending will be substantial </a:t>
            </a:r>
            <a:endParaRPr sz="2400" b="1" i="1"/>
          </a:p>
          <a:p>
            <a:pPr>
              <a:lnSpc>
                <a:spcPct val="90000"/>
              </a:lnSpc>
              <a:buClrTx/>
              <a:buSzTx/>
              <a:buFontTx/>
            </a:pPr>
            <a:endParaRPr sz="2400" b="1" i="1"/>
          </a:p>
          <a:p>
            <a:pPr>
              <a:lnSpc>
                <a:spcPct val="90000"/>
              </a:lnSpc>
              <a:buClrTx/>
              <a:buSzTx/>
              <a:buFontTx/>
              <a:buNone/>
            </a:pPr>
            <a:endParaRPr sz="2400" b="1" i="1"/>
          </a:p>
          <a:p>
            <a:pPr>
              <a:lnSpc>
                <a:spcPct val="90000"/>
              </a:lnSpc>
              <a:buClrTx/>
              <a:buSzTx/>
              <a:buFontTx/>
              <a:buNone/>
            </a:pPr>
            <a:endParaRPr sz="2400" b="1" i="1"/>
          </a:p>
          <a:p>
            <a:pPr>
              <a:lnSpc>
                <a:spcPct val="90000"/>
              </a:lnSpc>
              <a:buClrTx/>
              <a:buSzTx/>
              <a:buFontTx/>
              <a:buNone/>
            </a:pPr>
            <a:endParaRPr sz="2400" b="1" i="1"/>
          </a:p>
          <a:p>
            <a:pPr>
              <a:lnSpc>
                <a:spcPct val="90000"/>
              </a:lnSpc>
              <a:buClrTx/>
              <a:buSzTx/>
              <a:buFontTx/>
              <a:buNone/>
            </a:pPr>
            <a:endParaRPr sz="2400" b="1" i="1"/>
          </a:p>
          <a:p>
            <a:pPr>
              <a:lnSpc>
                <a:spcPct val="90000"/>
              </a:lnSpc>
              <a:buClrTx/>
              <a:buSzTx/>
              <a:buFontTx/>
              <a:buNone/>
            </a:pPr>
            <a:endParaRPr sz="2400" b="1" i="1"/>
          </a:p>
          <a:p>
            <a:pPr>
              <a:lnSpc>
                <a:spcPct val="90000"/>
              </a:lnSpc>
              <a:buClrTx/>
              <a:buSzTx/>
              <a:buFontTx/>
              <a:buNone/>
            </a:pPr>
            <a:endParaRPr sz="2400" b="1" i="1"/>
          </a:p>
          <a:p>
            <a:pPr>
              <a:lnSpc>
                <a:spcPct val="90000"/>
              </a:lnSpc>
              <a:buClrTx/>
              <a:buSzTx/>
              <a:buFontTx/>
              <a:buNone/>
            </a:pPr>
            <a:r>
              <a:rPr sz="1600" b="1" i="1"/>
              <a:t>Notes: Includes field IT staffing, voice &amp; data and project depreciation</a:t>
            </a:r>
            <a:endParaRPr sz="2400" b="1" i="1"/>
          </a:p>
        </p:txBody>
      </p:sp>
      <p:graphicFrame>
        <p:nvGraphicFramePr>
          <p:cNvPr id="208900" name="Chart Placeholder 208899"/>
          <p:cNvGraphicFramePr>
            <a:graphicFrameLocks noGrp="1"/>
          </p:cNvGraphicFramePr>
          <p:nvPr>
            <p:ph type="chart" sz="half" idx="2"/>
          </p:nvPr>
        </p:nvGraphicFramePr>
        <p:xfrm>
          <a:off x="3651250" y="1905000"/>
          <a:ext cx="5062538" cy="4179888"/>
        </p:xfrm>
        <a:graphic>
          <a:graphicData uri="http://schemas.openxmlformats.org/presentationml/2006/ole">
            <mc:AlternateContent xmlns:mc="http://schemas.openxmlformats.org/markup-compatibility/2006">
              <mc:Choice xmlns:v="urn:schemas-microsoft-com:vml" Requires="v">
                <p:oleObj spid="_x0000_s3080" name="" r:id="rId1" imgW="5067300" imgH="4191000" progId="MSGraph.Chart.8">
                  <p:embed/>
                </p:oleObj>
              </mc:Choice>
              <mc:Fallback>
                <p:oleObj name="" r:id="rId1" imgW="5067300" imgH="4191000" progId="MSGraph.Chart.8">
                  <p:embed/>
                  <p:pic>
                    <p:nvPicPr>
                      <p:cNvPr id="0" name="Picture 3079"/>
                      <p:cNvPicPr/>
                      <p:nvPr/>
                    </p:nvPicPr>
                    <p:blipFill>
                      <a:blip r:embed="rId2"/>
                      <a:stretch>
                        <a:fillRect/>
                      </a:stretch>
                    </p:blipFill>
                    <p:spPr>
                      <a:xfrm>
                        <a:off x="3651250" y="1905000"/>
                        <a:ext cx="5062538" cy="4179888"/>
                      </a:xfrm>
                      <a:prstGeom prst="rect">
                        <a:avLst/>
                      </a:prstGeom>
                      <a:noFill/>
                      <a:ln w="38100">
                        <a:miter/>
                      </a:ln>
                    </p:spPr>
                  </p:pic>
                </p:oleObj>
              </mc:Fallback>
            </mc:AlternateContent>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Date Placeholder 1"/>
          <p:cNvSpPr/>
          <p:nvPr>
            <p:ph type="dt" sz="half" idx="10"/>
          </p:nvPr>
        </p:nvSpPr>
        <p:spPr/>
        <p:txBody>
          <a:bodyPr/>
          <a:p>
            <a:pPr lvl="0"/>
            <a:endParaRPr lang="en-US">
              <a:latin typeface="Arial Narrow" panose="020B0606020202030204" pitchFamily="34" charset="0"/>
            </a:endParaRPr>
          </a:p>
        </p:txBody>
      </p:sp>
      <p:sp>
        <p:nvSpPr>
          <p:cNvPr id="3" name="Footer Placeholder 2"/>
          <p:cNvSpPr/>
          <p:nvPr>
            <p:ph type="ftr" sz="quarter" idx="11"/>
          </p:nvPr>
        </p:nvSpPr>
        <p:spPr/>
        <p:txBody>
          <a:bodyPr/>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198658" name="Title 198657"/>
          <p:cNvSpPr>
            <a:spLocks noGrp="1"/>
          </p:cNvSpPr>
          <p:nvPr>
            <p:ph type="title"/>
          </p:nvPr>
        </p:nvSpPr>
        <p:spPr/>
        <p:txBody>
          <a:bodyPr anchor="ctr" anchorCtr="0"/>
          <a:p>
            <a:r>
              <a:rPr>
                <a:solidFill>
                  <a:srgbClr val="11053B"/>
                </a:solidFill>
              </a:rPr>
              <a:t>How to Begin</a:t>
            </a:r>
            <a:endParaRPr>
              <a:solidFill>
                <a:srgbClr val="11053B"/>
              </a:solidFill>
            </a:endParaRPr>
          </a:p>
        </p:txBody>
      </p:sp>
      <p:sp>
        <p:nvSpPr>
          <p:cNvPr id="198659" name="Text Placeholder 198658"/>
          <p:cNvSpPr>
            <a:spLocks noGrp="1"/>
          </p:cNvSpPr>
          <p:nvPr>
            <p:ph type="body" idx="1"/>
          </p:nvPr>
        </p:nvSpPr>
        <p:spPr/>
        <p:txBody>
          <a:bodyPr/>
          <a:p>
            <a:r>
              <a:rPr lang="en-US"/>
              <a:t>CIO</a:t>
            </a:r>
            <a:r>
              <a:t> reviews all current plans and creates:</a:t>
            </a:r>
          </a:p>
          <a:p>
            <a:pPr lvl="1"/>
            <a:r>
              <a:rPr sz="2400"/>
              <a:t>A set of questions to be addressed by the cross functional executive team (needed to fill in holes in the plan or eliminate conflicting messages)</a:t>
            </a:r>
            <a:endParaRPr sz="2400"/>
          </a:p>
          <a:p>
            <a:pPr lvl="1"/>
            <a:r>
              <a:rPr sz="2400"/>
              <a:t>A list of ideas where IT can make a difference</a:t>
            </a:r>
            <a:endParaRPr sz="2400"/>
          </a:p>
          <a:p>
            <a:pPr marL="457200" lvl="1" indent="0">
              <a:buNone/>
            </a:pPr>
            <a:endParaRPr sz="240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Date Placeholder 1"/>
          <p:cNvSpPr/>
          <p:nvPr>
            <p:ph type="dt" sz="half" idx="10"/>
          </p:nvPr>
        </p:nvSpPr>
        <p:spPr/>
        <p:txBody>
          <a:bodyPr/>
          <a:p>
            <a:pPr lvl="0"/>
            <a:endParaRPr lang="en-US">
              <a:latin typeface="Arial Narrow" panose="020B0606020202030204" pitchFamily="34" charset="0"/>
            </a:endParaRPr>
          </a:p>
        </p:txBody>
      </p:sp>
      <p:sp>
        <p:nvSpPr>
          <p:cNvPr id="3" name="Footer Placeholder 2"/>
          <p:cNvSpPr/>
          <p:nvPr>
            <p:ph type="ftr" sz="quarter" idx="11"/>
          </p:nvPr>
        </p:nvSpPr>
        <p:spPr/>
        <p:txBody>
          <a:bodyPr/>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164866" name="Title 164865"/>
          <p:cNvSpPr>
            <a:spLocks noGrp="1"/>
          </p:cNvSpPr>
          <p:nvPr>
            <p:ph type="title"/>
          </p:nvPr>
        </p:nvSpPr>
        <p:spPr/>
        <p:txBody>
          <a:bodyPr anchor="ctr" anchorCtr="0"/>
          <a:p>
            <a:r>
              <a:rPr>
                <a:solidFill>
                  <a:srgbClr val="11053B"/>
                </a:solidFill>
              </a:rPr>
              <a:t>Investment Evaluation</a:t>
            </a:r>
            <a:endParaRPr>
              <a:solidFill>
                <a:srgbClr val="11053B"/>
              </a:solidFill>
            </a:endParaRPr>
          </a:p>
        </p:txBody>
      </p:sp>
      <p:graphicFrame>
        <p:nvGraphicFramePr>
          <p:cNvPr id="164867" name="Object 164866"/>
          <p:cNvGraphicFramePr/>
          <p:nvPr/>
        </p:nvGraphicFramePr>
        <p:xfrm>
          <a:off x="609600" y="1905000"/>
          <a:ext cx="8153400" cy="3816350"/>
        </p:xfrm>
        <a:graphic>
          <a:graphicData uri="http://schemas.openxmlformats.org/presentationml/2006/ole">
            <mc:AlternateContent xmlns:mc="http://schemas.openxmlformats.org/markup-compatibility/2006">
              <mc:Choice xmlns:v="urn:schemas-microsoft-com:vml" Requires="v">
                <p:oleObj spid="_x0000_s3081" name="" r:id="rId1" imgW="4819650" imgH="2124075" progId="Excel.Sheet.8">
                  <p:embed/>
                </p:oleObj>
              </mc:Choice>
              <mc:Fallback>
                <p:oleObj name="" r:id="rId1" imgW="4819650" imgH="2124075" progId="Excel.Sheet.8">
                  <p:embed/>
                  <p:pic>
                    <p:nvPicPr>
                      <p:cNvPr id="0" name="Picture 3080"/>
                      <p:cNvPicPr/>
                      <p:nvPr/>
                    </p:nvPicPr>
                    <p:blipFill>
                      <a:blip r:embed="rId2"/>
                      <a:stretch>
                        <a:fillRect/>
                      </a:stretch>
                    </p:blipFill>
                    <p:spPr>
                      <a:xfrm>
                        <a:off x="609600" y="1905000"/>
                        <a:ext cx="8153400" cy="3816350"/>
                      </a:xfrm>
                      <a:prstGeom prst="rect">
                        <a:avLst/>
                      </a:prstGeom>
                      <a:noFill/>
                      <a:ln w="38100">
                        <a:noFill/>
                        <a:miter/>
                      </a:ln>
                    </p:spPr>
                  </p:pic>
                </p:oleObj>
              </mc:Fallback>
            </mc:AlternateContent>
          </a:graphicData>
        </a:graphic>
      </p:graphicFrame>
      <p:sp>
        <p:nvSpPr>
          <p:cNvPr id="164868" name="Straight Connector 164867"/>
          <p:cNvSpPr/>
          <p:nvPr/>
        </p:nvSpPr>
        <p:spPr>
          <a:xfrm>
            <a:off x="381000" y="5257800"/>
            <a:ext cx="8001000" cy="0"/>
          </a:xfrm>
          <a:prstGeom prst="line">
            <a:avLst/>
          </a:prstGeom>
          <a:ln w="9525" cap="flat" cmpd="sng">
            <a:solidFill>
              <a:schemeClr val="tx1"/>
            </a:solidFill>
            <a:prstDash val="dash"/>
            <a:headEnd type="none" w="med" len="med"/>
            <a:tailEnd type="none" w="med" len="med"/>
          </a:ln>
        </p:spPr>
      </p:sp>
      <p:sp>
        <p:nvSpPr>
          <p:cNvPr id="164869" name="Down Arrow 164868"/>
          <p:cNvSpPr/>
          <p:nvPr/>
        </p:nvSpPr>
        <p:spPr>
          <a:xfrm>
            <a:off x="228600" y="5562600"/>
            <a:ext cx="381000" cy="609600"/>
          </a:xfrm>
          <a:prstGeom prst="downArrow">
            <a:avLst>
              <a:gd name="adj1" fmla="val 50000"/>
              <a:gd name="adj2" fmla="val 40000"/>
            </a:avLst>
          </a:prstGeom>
          <a:solidFill>
            <a:schemeClr val="accent1"/>
          </a:solidFill>
          <a:ln w="9525" cap="flat" cmpd="sng">
            <a:solidFill>
              <a:schemeClr val="tx1"/>
            </a:solidFill>
            <a:prstDash val="solid"/>
            <a:miter/>
            <a:headEnd type="none" w="med" len="med"/>
            <a:tailEnd type="none" w="med" len="med"/>
          </a:ln>
        </p:spPr>
        <p:txBody>
          <a:bodyPr/>
          <a:p>
            <a:endParaRPr lang="en-US"/>
          </a:p>
        </p:txBody>
      </p:sp>
      <p:sp>
        <p:nvSpPr>
          <p:cNvPr id="164870" name="Text Box 164869"/>
          <p:cNvSpPr txBox="1"/>
          <p:nvPr/>
        </p:nvSpPr>
        <p:spPr>
          <a:xfrm>
            <a:off x="669925" y="5954713"/>
            <a:ext cx="4608513" cy="304800"/>
          </a:xfrm>
          <a:prstGeom prst="rect">
            <a:avLst/>
          </a:prstGeom>
          <a:noFill/>
          <a:ln w="9525">
            <a:noFill/>
          </a:ln>
        </p:spPr>
        <p:txBody>
          <a:bodyPr wrap="none" anchor="t" anchorCtr="0">
            <a:spAutoFit/>
          </a:bodyPr>
          <a:p>
            <a:pPr eaLnBrk="0" hangingPunct="0"/>
            <a:r>
              <a:rPr sz="1400" b="0">
                <a:latin typeface="Arial" panose="020B0604020202020204" pitchFamily="34" charset="0"/>
              </a:rPr>
              <a:t>Program D &amp; below represent cost savings opportunities</a:t>
            </a:r>
            <a:endParaRPr sz="1400" b="0">
              <a:latin typeface="Arial" panose="020B0604020202020204"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Date Placeholder 1"/>
          <p:cNvSpPr/>
          <p:nvPr>
            <p:ph type="dt" sz="half" idx="10"/>
          </p:nvPr>
        </p:nvSpPr>
        <p:spPr/>
        <p:txBody>
          <a:bodyPr/>
          <a:p>
            <a:pPr lvl="0"/>
            <a:endParaRPr lang="en-US">
              <a:latin typeface="Arial Narrow" panose="020B0606020202030204" pitchFamily="34" charset="0"/>
            </a:endParaRPr>
          </a:p>
        </p:txBody>
      </p:sp>
      <p:sp>
        <p:nvSpPr>
          <p:cNvPr id="3" name="Footer Placeholder 2"/>
          <p:cNvSpPr/>
          <p:nvPr>
            <p:ph type="ftr" sz="quarter" idx="11"/>
          </p:nvPr>
        </p:nvSpPr>
        <p:spPr/>
        <p:txBody>
          <a:bodyPr/>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167938" name="Title 167937"/>
          <p:cNvSpPr>
            <a:spLocks noGrp="1"/>
          </p:cNvSpPr>
          <p:nvPr>
            <p:ph type="title"/>
          </p:nvPr>
        </p:nvSpPr>
        <p:spPr/>
        <p:txBody>
          <a:bodyPr anchor="ctr" anchorCtr="0"/>
          <a:p>
            <a:r>
              <a:rPr>
                <a:solidFill>
                  <a:srgbClr val="11053B"/>
                </a:solidFill>
              </a:rPr>
              <a:t>ROI Model Output</a:t>
            </a:r>
            <a:endParaRPr>
              <a:solidFill>
                <a:srgbClr val="11053B"/>
              </a:solidFill>
            </a:endParaRPr>
          </a:p>
        </p:txBody>
      </p:sp>
      <p:graphicFrame>
        <p:nvGraphicFramePr>
          <p:cNvPr id="167939" name="Object 167938"/>
          <p:cNvGraphicFramePr/>
          <p:nvPr/>
        </p:nvGraphicFramePr>
        <p:xfrm>
          <a:off x="457200" y="2209800"/>
          <a:ext cx="8153400" cy="3429000"/>
        </p:xfrm>
        <a:graphic>
          <a:graphicData uri="http://schemas.openxmlformats.org/presentationml/2006/ole">
            <mc:AlternateContent xmlns:mc="http://schemas.openxmlformats.org/markup-compatibility/2006">
              <mc:Choice xmlns:v="urn:schemas-microsoft-com:vml" Requires="v">
                <p:oleObj spid="_x0000_s3079" name="" r:id="rId1" imgW="6372225" imgH="2447925" progId="Excel.Sheet.8">
                  <p:embed/>
                </p:oleObj>
              </mc:Choice>
              <mc:Fallback>
                <p:oleObj name="" r:id="rId1" imgW="6372225" imgH="2447925" progId="Excel.Sheet.8">
                  <p:embed/>
                  <p:pic>
                    <p:nvPicPr>
                      <p:cNvPr id="0" name="Picture 3078"/>
                      <p:cNvPicPr/>
                      <p:nvPr/>
                    </p:nvPicPr>
                    <p:blipFill>
                      <a:blip r:embed="rId2"/>
                      <a:stretch>
                        <a:fillRect/>
                      </a:stretch>
                    </p:blipFill>
                    <p:spPr>
                      <a:xfrm>
                        <a:off x="457200" y="2209800"/>
                        <a:ext cx="8153400" cy="3429000"/>
                      </a:xfrm>
                      <a:prstGeom prst="rect">
                        <a:avLst/>
                      </a:prstGeom>
                      <a:noFill/>
                      <a:ln w="38100">
                        <a:noFill/>
                        <a:miter/>
                      </a:ln>
                    </p:spPr>
                  </p:pic>
                </p:oleObj>
              </mc:Fallback>
            </mc:AlternateContent>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Date Placeholder 1"/>
          <p:cNvSpPr/>
          <p:nvPr>
            <p:ph type="dt" sz="half" idx="10"/>
          </p:nvPr>
        </p:nvSpPr>
        <p:spPr/>
        <p:txBody>
          <a:bodyPr/>
          <a:p>
            <a:pPr lvl="0"/>
            <a:endParaRPr lang="en-US">
              <a:latin typeface="Arial Narrow" panose="020B0606020202030204" pitchFamily="34" charset="0"/>
            </a:endParaRPr>
          </a:p>
        </p:txBody>
      </p:sp>
      <p:sp>
        <p:nvSpPr>
          <p:cNvPr id="3" name="Footer Placeholder 2"/>
          <p:cNvSpPr/>
          <p:nvPr>
            <p:ph type="ftr" sz="quarter" idx="11"/>
          </p:nvPr>
        </p:nvSpPr>
        <p:spPr/>
        <p:txBody>
          <a:bodyPr/>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195586" name="Title 195585"/>
          <p:cNvSpPr>
            <a:spLocks noGrp="1"/>
          </p:cNvSpPr>
          <p:nvPr>
            <p:ph type="title"/>
          </p:nvPr>
        </p:nvSpPr>
        <p:spPr/>
        <p:txBody>
          <a:bodyPr anchor="ctr" anchorCtr="0"/>
          <a:p>
            <a:r>
              <a:rPr sz="3600">
                <a:solidFill>
                  <a:srgbClr val="11053B"/>
                </a:solidFill>
              </a:rPr>
              <a:t>Business Success Strategy</a:t>
            </a:r>
            <a:endParaRPr sz="3600">
              <a:solidFill>
                <a:srgbClr val="11053B"/>
              </a:solidFill>
            </a:endParaRPr>
          </a:p>
        </p:txBody>
      </p:sp>
      <p:sp>
        <p:nvSpPr>
          <p:cNvPr id="195587" name="Oval 195586"/>
          <p:cNvSpPr/>
          <p:nvPr/>
        </p:nvSpPr>
        <p:spPr>
          <a:xfrm>
            <a:off x="3078163" y="2133600"/>
            <a:ext cx="2759075" cy="1466850"/>
          </a:xfrm>
          <a:prstGeom prst="ellipse">
            <a:avLst/>
          </a:prstGeom>
          <a:solidFill>
            <a:schemeClr val="accent1"/>
          </a:solidFill>
          <a:ln w="38100" cap="flat" cmpd="sng">
            <a:solidFill>
              <a:schemeClr val="tx1"/>
            </a:solidFill>
            <a:prstDash val="solid"/>
            <a:headEnd type="none" w="med" len="med"/>
            <a:tailEnd type="none" w="med" len="med"/>
          </a:ln>
        </p:spPr>
        <p:txBody>
          <a:bodyPr wrap="none" anchor="ctr" anchorCtr="0"/>
          <a:p>
            <a:pPr algn="ctr" eaLnBrk="0" hangingPunct="0"/>
            <a:r>
              <a:rPr>
                <a:solidFill>
                  <a:srgbClr val="11053B"/>
                </a:solidFill>
                <a:latin typeface="Times New Roman" panose="02020603050405020304" pitchFamily="18" charset="0"/>
              </a:rPr>
              <a:t>People</a:t>
            </a:r>
            <a:endParaRPr>
              <a:solidFill>
                <a:srgbClr val="11053B"/>
              </a:solidFill>
              <a:latin typeface="Times New Roman" panose="02020603050405020304" pitchFamily="18" charset="0"/>
            </a:endParaRPr>
          </a:p>
        </p:txBody>
      </p:sp>
      <p:sp>
        <p:nvSpPr>
          <p:cNvPr id="195588" name="Oval 195587"/>
          <p:cNvSpPr/>
          <p:nvPr/>
        </p:nvSpPr>
        <p:spPr>
          <a:xfrm>
            <a:off x="2057400" y="3181350"/>
            <a:ext cx="2757488" cy="1466850"/>
          </a:xfrm>
          <a:prstGeom prst="ellipse">
            <a:avLst/>
          </a:prstGeom>
          <a:solidFill>
            <a:schemeClr val="accent2"/>
          </a:solidFill>
          <a:ln w="38100" cap="flat" cmpd="sng">
            <a:solidFill>
              <a:schemeClr val="tx1"/>
            </a:solidFill>
            <a:prstDash val="solid"/>
            <a:headEnd type="none" w="med" len="med"/>
            <a:tailEnd type="none" w="med" len="med"/>
          </a:ln>
        </p:spPr>
        <p:txBody>
          <a:bodyPr wrap="none" anchor="ctr" anchorCtr="0"/>
          <a:p>
            <a:pPr algn="ctr" eaLnBrk="0" hangingPunct="0"/>
            <a:r>
              <a:rPr>
                <a:solidFill>
                  <a:srgbClr val="11053B"/>
                </a:solidFill>
                <a:latin typeface="Times New Roman" panose="02020603050405020304" pitchFamily="18" charset="0"/>
              </a:rPr>
              <a:t>Process</a:t>
            </a:r>
            <a:endParaRPr>
              <a:solidFill>
                <a:srgbClr val="11053B"/>
              </a:solidFill>
              <a:latin typeface="Times New Roman" panose="02020603050405020304" pitchFamily="18" charset="0"/>
            </a:endParaRPr>
          </a:p>
        </p:txBody>
      </p:sp>
      <p:sp>
        <p:nvSpPr>
          <p:cNvPr id="195589" name="Oval 195588"/>
          <p:cNvSpPr/>
          <p:nvPr/>
        </p:nvSpPr>
        <p:spPr>
          <a:xfrm>
            <a:off x="4100513" y="3181350"/>
            <a:ext cx="2757487" cy="1466850"/>
          </a:xfrm>
          <a:prstGeom prst="ellipse">
            <a:avLst/>
          </a:prstGeom>
          <a:solidFill>
            <a:srgbClr val="808080"/>
          </a:solidFill>
          <a:ln w="38100" cap="flat" cmpd="sng">
            <a:solidFill>
              <a:schemeClr val="tx1"/>
            </a:solidFill>
            <a:prstDash val="solid"/>
            <a:headEnd type="none" w="med" len="med"/>
            <a:tailEnd type="none" w="med" len="med"/>
          </a:ln>
        </p:spPr>
        <p:txBody>
          <a:bodyPr wrap="none" anchor="ctr" anchorCtr="0"/>
          <a:p>
            <a:pPr algn="ctr" eaLnBrk="0" hangingPunct="0"/>
            <a:r>
              <a:rPr>
                <a:solidFill>
                  <a:schemeClr val="bg1"/>
                </a:solidFill>
                <a:latin typeface="Times New Roman" panose="02020603050405020304" pitchFamily="18" charset="0"/>
              </a:rPr>
              <a:t>Technology</a:t>
            </a:r>
            <a:endParaRPr>
              <a:solidFill>
                <a:schemeClr val="bg1"/>
              </a:solidFill>
              <a:latin typeface="Times New Roman" panose="02020603050405020304" pitchFamily="18" charset="0"/>
            </a:endParaRPr>
          </a:p>
        </p:txBody>
      </p:sp>
      <p:sp>
        <p:nvSpPr>
          <p:cNvPr id="195590" name="Curved Right Arrow 195589"/>
          <p:cNvSpPr/>
          <p:nvPr/>
        </p:nvSpPr>
        <p:spPr>
          <a:xfrm>
            <a:off x="914400" y="2667000"/>
            <a:ext cx="990600" cy="1676400"/>
          </a:xfrm>
          <a:prstGeom prst="curvedRightArrow">
            <a:avLst>
              <a:gd name="adj1" fmla="val 33846"/>
              <a:gd name="adj2" fmla="val 67692"/>
              <a:gd name="adj3" fmla="val 33333"/>
            </a:avLst>
          </a:prstGeom>
          <a:solidFill>
            <a:srgbClr val="11053B"/>
          </a:solidFill>
          <a:ln w="9525" cap="flat" cmpd="sng">
            <a:solidFill>
              <a:schemeClr val="tx1"/>
            </a:solidFill>
            <a:prstDash val="solid"/>
            <a:miter/>
            <a:headEnd type="none" w="med" len="med"/>
            <a:tailEnd type="none" w="med" len="med"/>
          </a:ln>
        </p:spPr>
        <p:txBody>
          <a:bodyPr/>
          <a:p>
            <a:endParaRPr lang="en-US"/>
          </a:p>
        </p:txBody>
      </p:sp>
      <p:sp>
        <p:nvSpPr>
          <p:cNvPr id="195591" name="Text Box 195590"/>
          <p:cNvSpPr txBox="1"/>
          <p:nvPr/>
        </p:nvSpPr>
        <p:spPr>
          <a:xfrm>
            <a:off x="914400" y="2133600"/>
            <a:ext cx="1503363" cy="457200"/>
          </a:xfrm>
          <a:prstGeom prst="rect">
            <a:avLst/>
          </a:prstGeom>
          <a:noFill/>
          <a:ln w="9525">
            <a:noFill/>
          </a:ln>
        </p:spPr>
        <p:txBody>
          <a:bodyPr wrap="none" anchor="t" anchorCtr="0">
            <a:spAutoFit/>
          </a:bodyPr>
          <a:p>
            <a:pPr eaLnBrk="0" hangingPunct="0"/>
            <a:r>
              <a:rPr i="1">
                <a:latin typeface="Times New Roman" panose="02020603050405020304" pitchFamily="18" charset="0"/>
              </a:rPr>
              <a:t>Alignment</a:t>
            </a:r>
            <a:endParaRPr i="1">
              <a:latin typeface="Times New Roman" panose="02020603050405020304" pitchFamily="18" charset="0"/>
            </a:endParaRPr>
          </a:p>
        </p:txBody>
      </p:sp>
      <p:grpSp>
        <p:nvGrpSpPr>
          <p:cNvPr id="195592" name="Group 195591"/>
          <p:cNvGrpSpPr/>
          <p:nvPr/>
        </p:nvGrpSpPr>
        <p:grpSpPr>
          <a:xfrm>
            <a:off x="1641475" y="5002213"/>
            <a:ext cx="6767513" cy="1006475"/>
            <a:chOff x="1034" y="3151"/>
            <a:chExt cx="4263" cy="634"/>
          </a:xfrm>
        </p:grpSpPr>
        <p:sp>
          <p:nvSpPr>
            <p:cNvPr id="195593" name="Text Box 195592"/>
            <p:cNvSpPr txBox="1"/>
            <p:nvPr/>
          </p:nvSpPr>
          <p:spPr>
            <a:xfrm>
              <a:off x="1034" y="3168"/>
              <a:ext cx="2311" cy="518"/>
            </a:xfrm>
            <a:prstGeom prst="rect">
              <a:avLst/>
            </a:prstGeom>
            <a:noFill/>
            <a:ln w="9525">
              <a:noFill/>
            </a:ln>
          </p:spPr>
          <p:txBody>
            <a:bodyPr wrap="none" anchor="t" anchorCtr="0">
              <a:spAutoFit/>
            </a:bodyPr>
            <a:p>
              <a:pPr algn="r" eaLnBrk="0" hangingPunct="0"/>
              <a:r>
                <a:rPr i="1">
                  <a:latin typeface="Times New Roman" panose="02020603050405020304" pitchFamily="18" charset="0"/>
                </a:rPr>
                <a:t>The challenge of achieving </a:t>
              </a:r>
              <a:endParaRPr i="1">
                <a:latin typeface="Times New Roman" panose="02020603050405020304" pitchFamily="18" charset="0"/>
              </a:endParaRPr>
            </a:p>
            <a:p>
              <a:pPr algn="r" eaLnBrk="0" hangingPunct="0"/>
              <a:r>
                <a:rPr i="1">
                  <a:latin typeface="Times New Roman" panose="02020603050405020304" pitchFamily="18" charset="0"/>
                </a:rPr>
                <a:t> goals requires:</a:t>
              </a:r>
              <a:endParaRPr i="1">
                <a:latin typeface="Times New Roman" panose="02020603050405020304" pitchFamily="18" charset="0"/>
              </a:endParaRPr>
            </a:p>
          </p:txBody>
        </p:sp>
        <p:sp>
          <p:nvSpPr>
            <p:cNvPr id="195594" name="Text Box 195593"/>
            <p:cNvSpPr txBox="1"/>
            <p:nvPr/>
          </p:nvSpPr>
          <p:spPr>
            <a:xfrm>
              <a:off x="3504" y="3151"/>
              <a:ext cx="1793" cy="634"/>
            </a:xfrm>
            <a:prstGeom prst="rect">
              <a:avLst/>
            </a:prstGeom>
            <a:noFill/>
            <a:ln w="9525">
              <a:noFill/>
            </a:ln>
          </p:spPr>
          <p:txBody>
            <a:bodyPr wrap="none" anchor="t" anchorCtr="0">
              <a:spAutoFit/>
            </a:bodyPr>
            <a:p>
              <a:pPr eaLnBrk="0" hangingPunct="0">
                <a:buChar char="•"/>
              </a:pPr>
              <a:r>
                <a:rPr sz="2000">
                  <a:latin typeface="Times New Roman" panose="02020603050405020304" pitchFamily="18" charset="0"/>
                </a:rPr>
                <a:t>Continuous learning</a:t>
              </a:r>
              <a:endParaRPr sz="2000">
                <a:latin typeface="Times New Roman" panose="02020603050405020304" pitchFamily="18" charset="0"/>
              </a:endParaRPr>
            </a:p>
            <a:p>
              <a:pPr eaLnBrk="0" hangingPunct="0">
                <a:buChar char="•"/>
              </a:pPr>
              <a:r>
                <a:rPr sz="2000">
                  <a:latin typeface="Times New Roman" panose="02020603050405020304" pitchFamily="18" charset="0"/>
                </a:rPr>
                <a:t>Process ownership</a:t>
              </a:r>
              <a:endParaRPr sz="2000">
                <a:latin typeface="Times New Roman" panose="02020603050405020304" pitchFamily="18" charset="0"/>
              </a:endParaRPr>
            </a:p>
            <a:p>
              <a:pPr eaLnBrk="0" hangingPunct="0">
                <a:buChar char="•"/>
              </a:pPr>
              <a:r>
                <a:rPr sz="2000">
                  <a:latin typeface="Times New Roman" panose="02020603050405020304" pitchFamily="18" charset="0"/>
                </a:rPr>
                <a:t>Technology enablement</a:t>
              </a:r>
              <a:endParaRPr sz="2000">
                <a:latin typeface="Times New Roman" panose="02020603050405020304" pitchFamily="18" charset="0"/>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Date Placeholder 1"/>
          <p:cNvSpPr/>
          <p:nvPr>
            <p:ph type="dt" sz="half" idx="10"/>
          </p:nvPr>
        </p:nvSpPr>
        <p:spPr/>
        <p:txBody>
          <a:bodyPr/>
          <a:p>
            <a:pPr lvl="0"/>
            <a:endParaRPr lang="en-US">
              <a:latin typeface="Arial Narrow" panose="020B0606020202030204" pitchFamily="34" charset="0"/>
            </a:endParaRPr>
          </a:p>
        </p:txBody>
      </p:sp>
      <p:sp>
        <p:nvSpPr>
          <p:cNvPr id="3" name="Footer Placeholder 2"/>
          <p:cNvSpPr/>
          <p:nvPr>
            <p:ph type="ftr" sz="quarter" idx="11"/>
          </p:nvPr>
        </p:nvSpPr>
        <p:spPr/>
        <p:txBody>
          <a:bodyPr/>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196610" name="Title 196609"/>
          <p:cNvSpPr>
            <a:spLocks noGrp="1"/>
          </p:cNvSpPr>
          <p:nvPr>
            <p:ph type="title"/>
          </p:nvPr>
        </p:nvSpPr>
        <p:spPr/>
        <p:txBody>
          <a:bodyPr anchor="ctr" anchorCtr="0"/>
          <a:p>
            <a:r>
              <a:rPr sz="3600">
                <a:solidFill>
                  <a:srgbClr val="11053B"/>
                </a:solidFill>
              </a:rPr>
              <a:t>3 Year Strategic Planning Roadmap</a:t>
            </a:r>
            <a:endParaRPr sz="3600">
              <a:solidFill>
                <a:srgbClr val="11053B"/>
              </a:solidFill>
            </a:endParaRPr>
          </a:p>
        </p:txBody>
      </p:sp>
      <p:sp>
        <p:nvSpPr>
          <p:cNvPr id="196611" name="Rounded Rectangle 196610"/>
          <p:cNvSpPr/>
          <p:nvPr/>
        </p:nvSpPr>
        <p:spPr>
          <a:xfrm>
            <a:off x="533400" y="1981200"/>
            <a:ext cx="2286000" cy="990600"/>
          </a:xfrm>
          <a:prstGeom prst="roundRect">
            <a:avLst>
              <a:gd name="adj" fmla="val 16667"/>
            </a:avLst>
          </a:prstGeom>
          <a:solidFill>
            <a:schemeClr val="accent1"/>
          </a:solidFill>
          <a:ln w="9525" cap="flat" cmpd="sng">
            <a:solidFill>
              <a:schemeClr val="tx1"/>
            </a:solidFill>
            <a:prstDash val="solid"/>
            <a:headEnd type="none" w="med" len="med"/>
            <a:tailEnd type="none" w="med" len="med"/>
          </a:ln>
        </p:spPr>
        <p:txBody>
          <a:bodyPr wrap="none" anchor="ctr" anchorCtr="0"/>
          <a:p>
            <a:pPr algn="ctr" eaLnBrk="0" hangingPunct="0"/>
            <a:r>
              <a:rPr sz="2000">
                <a:solidFill>
                  <a:srgbClr val="11053B"/>
                </a:solidFill>
                <a:latin typeface="Times New Roman" panose="02020603050405020304" pitchFamily="18" charset="0"/>
              </a:rPr>
              <a:t>Business Strategies</a:t>
            </a:r>
            <a:endParaRPr sz="2000">
              <a:solidFill>
                <a:srgbClr val="11053B"/>
              </a:solidFill>
              <a:latin typeface="Times New Roman" panose="02020603050405020304" pitchFamily="18" charset="0"/>
            </a:endParaRPr>
          </a:p>
        </p:txBody>
      </p:sp>
      <p:sp>
        <p:nvSpPr>
          <p:cNvPr id="196612" name="Rounded Rectangle 196611"/>
          <p:cNvSpPr/>
          <p:nvPr/>
        </p:nvSpPr>
        <p:spPr>
          <a:xfrm rot="-5394250">
            <a:off x="1808163" y="3522663"/>
            <a:ext cx="4038600" cy="1257300"/>
          </a:xfrm>
          <a:prstGeom prst="roundRect">
            <a:avLst>
              <a:gd name="adj" fmla="val 16667"/>
            </a:avLst>
          </a:prstGeom>
          <a:gradFill rotWithShape="0">
            <a:gsLst>
              <a:gs pos="0">
                <a:schemeClr val="accent1">
                  <a:gamma/>
                  <a:shade val="46275"/>
                  <a:invGamma/>
                </a:schemeClr>
              </a:gs>
              <a:gs pos="100000">
                <a:schemeClr val="accent1"/>
              </a:gs>
            </a:gsLst>
            <a:lin ang="5400000" scaled="1"/>
            <a:tileRect/>
          </a:gradFill>
          <a:ln w="9525" cap="flat" cmpd="sng">
            <a:solidFill>
              <a:schemeClr val="tx1"/>
            </a:solidFill>
            <a:prstDash val="solid"/>
            <a:headEnd type="none" w="med" len="med"/>
            <a:tailEnd type="none" w="med" len="med"/>
          </a:ln>
        </p:spPr>
        <p:txBody>
          <a:bodyPr wrap="none" anchor="ctr" anchorCtr="0"/>
          <a:p>
            <a:pPr algn="ctr" eaLnBrk="0" hangingPunct="0"/>
            <a:r>
              <a:rPr sz="2000">
                <a:solidFill>
                  <a:srgbClr val="11053B"/>
                </a:solidFill>
                <a:latin typeface="Times New Roman" panose="02020603050405020304" pitchFamily="18" charset="0"/>
              </a:rPr>
              <a:t>Plan</a:t>
            </a:r>
            <a:endParaRPr sz="2000">
              <a:solidFill>
                <a:srgbClr val="11053B"/>
              </a:solidFill>
              <a:latin typeface="Times New Roman" panose="02020603050405020304" pitchFamily="18" charset="0"/>
            </a:endParaRPr>
          </a:p>
        </p:txBody>
      </p:sp>
      <p:sp>
        <p:nvSpPr>
          <p:cNvPr id="196613" name="Rounded Rectangle 196612"/>
          <p:cNvSpPr/>
          <p:nvPr/>
        </p:nvSpPr>
        <p:spPr>
          <a:xfrm rot="-5394250">
            <a:off x="3255963" y="3522663"/>
            <a:ext cx="4038600" cy="1257300"/>
          </a:xfrm>
          <a:prstGeom prst="roundRect">
            <a:avLst>
              <a:gd name="adj" fmla="val 16667"/>
            </a:avLst>
          </a:prstGeom>
          <a:gradFill rotWithShape="0">
            <a:gsLst>
              <a:gs pos="0">
                <a:schemeClr val="accent1">
                  <a:gamma/>
                  <a:shade val="46275"/>
                  <a:invGamma/>
                </a:schemeClr>
              </a:gs>
              <a:gs pos="100000">
                <a:schemeClr val="accent1"/>
              </a:gs>
            </a:gsLst>
            <a:lin ang="5400000" scaled="1"/>
            <a:tileRect/>
          </a:gradFill>
          <a:ln w="9525" cap="flat" cmpd="sng">
            <a:solidFill>
              <a:schemeClr val="tx1"/>
            </a:solidFill>
            <a:prstDash val="solid"/>
            <a:headEnd type="none" w="med" len="med"/>
            <a:tailEnd type="none" w="med" len="med"/>
          </a:ln>
        </p:spPr>
        <p:txBody>
          <a:bodyPr wrap="none" anchor="ctr" anchorCtr="0"/>
          <a:p>
            <a:pPr algn="ctr" eaLnBrk="0" hangingPunct="0"/>
            <a:r>
              <a:rPr sz="2000">
                <a:solidFill>
                  <a:srgbClr val="11053B"/>
                </a:solidFill>
                <a:latin typeface="Times New Roman" panose="02020603050405020304" pitchFamily="18" charset="0"/>
              </a:rPr>
              <a:t>Design</a:t>
            </a:r>
            <a:endParaRPr sz="2000">
              <a:solidFill>
                <a:srgbClr val="11053B"/>
              </a:solidFill>
              <a:latin typeface="Times New Roman" panose="02020603050405020304" pitchFamily="18" charset="0"/>
            </a:endParaRPr>
          </a:p>
        </p:txBody>
      </p:sp>
      <p:sp>
        <p:nvSpPr>
          <p:cNvPr id="196614" name="Rounded Rectangle 196613"/>
          <p:cNvSpPr/>
          <p:nvPr/>
        </p:nvSpPr>
        <p:spPr>
          <a:xfrm rot="-5394250">
            <a:off x="4703763" y="3522663"/>
            <a:ext cx="4038600" cy="1257300"/>
          </a:xfrm>
          <a:prstGeom prst="roundRect">
            <a:avLst>
              <a:gd name="adj" fmla="val 16667"/>
            </a:avLst>
          </a:prstGeom>
          <a:gradFill rotWithShape="0">
            <a:gsLst>
              <a:gs pos="0">
                <a:schemeClr val="accent1">
                  <a:gamma/>
                  <a:shade val="46275"/>
                  <a:invGamma/>
                </a:schemeClr>
              </a:gs>
              <a:gs pos="100000">
                <a:schemeClr val="accent1"/>
              </a:gs>
            </a:gsLst>
            <a:lin ang="5400000" scaled="1"/>
            <a:tileRect/>
          </a:gradFill>
          <a:ln w="9525" cap="flat" cmpd="sng">
            <a:solidFill>
              <a:schemeClr val="tx1"/>
            </a:solidFill>
            <a:prstDash val="solid"/>
            <a:headEnd type="none" w="med" len="med"/>
            <a:tailEnd type="none" w="med" len="med"/>
          </a:ln>
        </p:spPr>
        <p:txBody>
          <a:bodyPr wrap="none" anchor="ctr" anchorCtr="0"/>
          <a:p>
            <a:pPr algn="ctr" eaLnBrk="0" hangingPunct="0"/>
            <a:r>
              <a:rPr sz="2000">
                <a:solidFill>
                  <a:srgbClr val="11053B"/>
                </a:solidFill>
                <a:latin typeface="Times New Roman" panose="02020603050405020304" pitchFamily="18" charset="0"/>
              </a:rPr>
              <a:t>Implement</a:t>
            </a:r>
            <a:endParaRPr sz="2000">
              <a:solidFill>
                <a:srgbClr val="11053B"/>
              </a:solidFill>
              <a:latin typeface="Times New Roman" panose="02020603050405020304" pitchFamily="18" charset="0"/>
            </a:endParaRPr>
          </a:p>
        </p:txBody>
      </p:sp>
      <p:sp>
        <p:nvSpPr>
          <p:cNvPr id="196615" name="Rounded Rectangle 196614"/>
          <p:cNvSpPr/>
          <p:nvPr/>
        </p:nvSpPr>
        <p:spPr>
          <a:xfrm rot="-5394250">
            <a:off x="6151563" y="3522663"/>
            <a:ext cx="4038600" cy="1257300"/>
          </a:xfrm>
          <a:prstGeom prst="roundRect">
            <a:avLst>
              <a:gd name="adj" fmla="val 16667"/>
            </a:avLst>
          </a:prstGeom>
          <a:gradFill rotWithShape="0">
            <a:gsLst>
              <a:gs pos="0">
                <a:schemeClr val="accent1">
                  <a:gamma/>
                  <a:shade val="46275"/>
                  <a:invGamma/>
                </a:schemeClr>
              </a:gs>
              <a:gs pos="100000">
                <a:schemeClr val="accent1"/>
              </a:gs>
            </a:gsLst>
            <a:lin ang="5400000" scaled="1"/>
            <a:tileRect/>
          </a:gradFill>
          <a:ln w="9525" cap="flat" cmpd="sng">
            <a:solidFill>
              <a:schemeClr val="tx1"/>
            </a:solidFill>
            <a:prstDash val="solid"/>
            <a:headEnd type="none" w="med" len="med"/>
            <a:tailEnd type="none" w="med" len="med"/>
          </a:ln>
        </p:spPr>
        <p:txBody>
          <a:bodyPr wrap="none" anchor="ctr" anchorCtr="0"/>
          <a:p>
            <a:pPr algn="ctr" eaLnBrk="0" hangingPunct="0"/>
            <a:r>
              <a:rPr sz="2000">
                <a:solidFill>
                  <a:srgbClr val="11053B"/>
                </a:solidFill>
                <a:latin typeface="Times New Roman" panose="02020603050405020304" pitchFamily="18" charset="0"/>
              </a:rPr>
              <a:t>Manage</a:t>
            </a:r>
            <a:endParaRPr sz="2000">
              <a:solidFill>
                <a:srgbClr val="11053B"/>
              </a:solidFill>
              <a:latin typeface="Times New Roman" panose="02020603050405020304" pitchFamily="18" charset="0"/>
            </a:endParaRPr>
          </a:p>
        </p:txBody>
      </p:sp>
      <p:sp>
        <p:nvSpPr>
          <p:cNvPr id="196616" name="Rounded Rectangle 196615"/>
          <p:cNvSpPr/>
          <p:nvPr/>
        </p:nvSpPr>
        <p:spPr>
          <a:xfrm>
            <a:off x="533400" y="3048000"/>
            <a:ext cx="2286000" cy="990600"/>
          </a:xfrm>
          <a:prstGeom prst="roundRect">
            <a:avLst>
              <a:gd name="adj" fmla="val 16667"/>
            </a:avLst>
          </a:prstGeom>
          <a:solidFill>
            <a:schemeClr val="accent1"/>
          </a:solidFill>
          <a:ln w="9525" cap="flat" cmpd="sng">
            <a:solidFill>
              <a:schemeClr val="tx1"/>
            </a:solidFill>
            <a:prstDash val="solid"/>
            <a:headEnd type="none" w="med" len="med"/>
            <a:tailEnd type="none" w="med" len="med"/>
          </a:ln>
        </p:spPr>
        <p:txBody>
          <a:bodyPr wrap="none" anchor="ctr" anchorCtr="0"/>
          <a:p>
            <a:pPr algn="ctr" eaLnBrk="0" hangingPunct="0"/>
            <a:r>
              <a:rPr sz="2000">
                <a:solidFill>
                  <a:srgbClr val="11053B"/>
                </a:solidFill>
                <a:latin typeface="Times New Roman" panose="02020603050405020304" pitchFamily="18" charset="0"/>
              </a:rPr>
              <a:t>Business Processes</a:t>
            </a:r>
            <a:endParaRPr sz="2000">
              <a:solidFill>
                <a:srgbClr val="11053B"/>
              </a:solidFill>
              <a:latin typeface="Times New Roman" panose="02020603050405020304" pitchFamily="18" charset="0"/>
            </a:endParaRPr>
          </a:p>
        </p:txBody>
      </p:sp>
      <p:sp>
        <p:nvSpPr>
          <p:cNvPr id="196617" name="Rounded Rectangle 196616"/>
          <p:cNvSpPr/>
          <p:nvPr/>
        </p:nvSpPr>
        <p:spPr>
          <a:xfrm>
            <a:off x="533400" y="4114800"/>
            <a:ext cx="2286000" cy="990600"/>
          </a:xfrm>
          <a:prstGeom prst="roundRect">
            <a:avLst>
              <a:gd name="adj" fmla="val 16667"/>
            </a:avLst>
          </a:prstGeom>
          <a:solidFill>
            <a:schemeClr val="accent1"/>
          </a:solidFill>
          <a:ln w="9525" cap="flat" cmpd="sng">
            <a:solidFill>
              <a:schemeClr val="tx1"/>
            </a:solidFill>
            <a:prstDash val="solid"/>
            <a:headEnd type="none" w="med" len="med"/>
            <a:tailEnd type="none" w="med" len="med"/>
          </a:ln>
        </p:spPr>
        <p:txBody>
          <a:bodyPr wrap="none" anchor="ctr" anchorCtr="0"/>
          <a:p>
            <a:pPr algn="ctr" eaLnBrk="0" hangingPunct="0"/>
            <a:r>
              <a:rPr sz="2000">
                <a:solidFill>
                  <a:srgbClr val="11053B"/>
                </a:solidFill>
                <a:latin typeface="Times New Roman" panose="02020603050405020304" pitchFamily="18" charset="0"/>
              </a:rPr>
              <a:t>Information Systems</a:t>
            </a:r>
            <a:endParaRPr sz="2000">
              <a:solidFill>
                <a:srgbClr val="11053B"/>
              </a:solidFill>
              <a:latin typeface="Times New Roman" panose="02020603050405020304" pitchFamily="18" charset="0"/>
            </a:endParaRPr>
          </a:p>
          <a:p>
            <a:pPr algn="ctr" eaLnBrk="0" hangingPunct="0"/>
            <a:r>
              <a:rPr sz="2000">
                <a:solidFill>
                  <a:srgbClr val="11053B"/>
                </a:solidFill>
                <a:latin typeface="Times New Roman" panose="02020603050405020304" pitchFamily="18" charset="0"/>
              </a:rPr>
              <a:t>Strategy</a:t>
            </a:r>
            <a:endParaRPr sz="2000">
              <a:solidFill>
                <a:srgbClr val="11053B"/>
              </a:solidFill>
              <a:latin typeface="Times New Roman" panose="02020603050405020304" pitchFamily="18" charset="0"/>
            </a:endParaRPr>
          </a:p>
        </p:txBody>
      </p:sp>
      <p:sp>
        <p:nvSpPr>
          <p:cNvPr id="196618" name="Rounded Rectangle 196617"/>
          <p:cNvSpPr/>
          <p:nvPr/>
        </p:nvSpPr>
        <p:spPr>
          <a:xfrm>
            <a:off x="533400" y="5181600"/>
            <a:ext cx="2286000" cy="990600"/>
          </a:xfrm>
          <a:prstGeom prst="roundRect">
            <a:avLst>
              <a:gd name="adj" fmla="val 16667"/>
            </a:avLst>
          </a:prstGeom>
          <a:solidFill>
            <a:schemeClr val="accent1"/>
          </a:solidFill>
          <a:ln w="9525" cap="flat" cmpd="sng">
            <a:solidFill>
              <a:schemeClr val="tx1"/>
            </a:solidFill>
            <a:prstDash val="solid"/>
            <a:headEnd type="none" w="med" len="med"/>
            <a:tailEnd type="none" w="med" len="med"/>
          </a:ln>
        </p:spPr>
        <p:txBody>
          <a:bodyPr wrap="none" anchor="ctr" anchorCtr="0"/>
          <a:p>
            <a:pPr algn="ctr" eaLnBrk="0" hangingPunct="0"/>
            <a:r>
              <a:rPr sz="2000">
                <a:solidFill>
                  <a:srgbClr val="11053B"/>
                </a:solidFill>
                <a:latin typeface="Times New Roman" panose="02020603050405020304" pitchFamily="18" charset="0"/>
              </a:rPr>
              <a:t>Information Systems</a:t>
            </a:r>
            <a:endParaRPr sz="2000">
              <a:solidFill>
                <a:srgbClr val="11053B"/>
              </a:solidFill>
              <a:latin typeface="Times New Roman" panose="02020603050405020304" pitchFamily="18" charset="0"/>
            </a:endParaRPr>
          </a:p>
          <a:p>
            <a:pPr algn="ctr" eaLnBrk="0" hangingPunct="0"/>
            <a:r>
              <a:rPr sz="2000">
                <a:solidFill>
                  <a:srgbClr val="11053B"/>
                </a:solidFill>
                <a:latin typeface="Times New Roman" panose="02020603050405020304" pitchFamily="18" charset="0"/>
              </a:rPr>
              <a:t>Infrastructure</a:t>
            </a:r>
            <a:endParaRPr sz="2000">
              <a:solidFill>
                <a:srgbClr val="11053B"/>
              </a:solidFill>
              <a:latin typeface="Times New Roman" panose="02020603050405020304" pitchFamily="18" charset="0"/>
            </a:endParaRPr>
          </a:p>
        </p:txBody>
      </p:sp>
      <p:sp>
        <p:nvSpPr>
          <p:cNvPr id="196619" name="Left-Right Arrow 196618"/>
          <p:cNvSpPr/>
          <p:nvPr/>
        </p:nvSpPr>
        <p:spPr>
          <a:xfrm>
            <a:off x="3352800" y="5181600"/>
            <a:ext cx="5257800" cy="609600"/>
          </a:xfrm>
          <a:prstGeom prst="leftRightArrow">
            <a:avLst>
              <a:gd name="adj1" fmla="val 50000"/>
              <a:gd name="adj2" fmla="val 172500"/>
            </a:avLst>
          </a:prstGeom>
          <a:solidFill>
            <a:schemeClr val="accent2"/>
          </a:solidFill>
          <a:ln w="9525" cap="flat" cmpd="sng">
            <a:solidFill>
              <a:schemeClr val="tx1"/>
            </a:solidFill>
            <a:prstDash val="solid"/>
            <a:miter/>
            <a:headEnd type="none" w="med" len="med"/>
            <a:tailEnd type="none" w="med" len="med"/>
          </a:ln>
        </p:spPr>
        <p:txBody>
          <a:bodyPr wrap="none" anchor="ctr" anchorCtr="0"/>
          <a:p>
            <a:pPr algn="ctr" eaLnBrk="0" hangingPunct="0"/>
            <a:r>
              <a:rPr sz="2000">
                <a:solidFill>
                  <a:srgbClr val="11053B"/>
                </a:solidFill>
                <a:latin typeface="Times New Roman" panose="02020603050405020304" pitchFamily="18" charset="0"/>
              </a:rPr>
              <a:t>People</a:t>
            </a:r>
            <a:endParaRPr sz="2000">
              <a:solidFill>
                <a:srgbClr val="11053B"/>
              </a:solidFill>
              <a:latin typeface="Times New Roman" panose="02020603050405020304" pitchFamily="18" charset="0"/>
            </a:endParaRPr>
          </a:p>
        </p:txBody>
      </p:sp>
      <p:sp>
        <p:nvSpPr>
          <p:cNvPr id="196620" name="Flowchart: Merge 196619"/>
          <p:cNvSpPr/>
          <p:nvPr/>
        </p:nvSpPr>
        <p:spPr>
          <a:xfrm>
            <a:off x="685800" y="2819400"/>
            <a:ext cx="838200" cy="381000"/>
          </a:xfrm>
          <a:prstGeom prst="flowChartMerge">
            <a:avLst/>
          </a:prstGeom>
          <a:solidFill>
            <a:schemeClr val="accent2"/>
          </a:solidFill>
          <a:ln w="9525" cap="flat" cmpd="sng">
            <a:solidFill>
              <a:schemeClr val="tx1"/>
            </a:solidFill>
            <a:prstDash val="solid"/>
            <a:miter/>
            <a:headEnd type="none" w="med" len="med"/>
            <a:tailEnd type="none" w="med" len="med"/>
          </a:ln>
          <a:effectLst>
            <a:outerShdw dist="107763" dir="2699999" algn="ctr" rotWithShape="0">
              <a:schemeClr val="bg2"/>
            </a:outerShdw>
          </a:effectLst>
        </p:spPr>
        <p:txBody>
          <a:bodyPr/>
          <a:p>
            <a:endParaRPr lang="en-US"/>
          </a:p>
        </p:txBody>
      </p:sp>
      <p:sp>
        <p:nvSpPr>
          <p:cNvPr id="196621" name="Flowchart: Merge 196620"/>
          <p:cNvSpPr/>
          <p:nvPr/>
        </p:nvSpPr>
        <p:spPr>
          <a:xfrm>
            <a:off x="1219200" y="3886200"/>
            <a:ext cx="838200" cy="381000"/>
          </a:xfrm>
          <a:prstGeom prst="flowChartMerge">
            <a:avLst/>
          </a:prstGeom>
          <a:solidFill>
            <a:schemeClr val="accent2"/>
          </a:solidFill>
          <a:ln w="9525" cap="flat" cmpd="sng">
            <a:solidFill>
              <a:schemeClr val="tx1"/>
            </a:solidFill>
            <a:prstDash val="solid"/>
            <a:miter/>
            <a:headEnd type="none" w="med" len="med"/>
            <a:tailEnd type="none" w="med" len="med"/>
          </a:ln>
          <a:effectLst>
            <a:outerShdw dist="107763" dir="2699999" algn="ctr" rotWithShape="0">
              <a:schemeClr val="bg2"/>
            </a:outerShdw>
          </a:effectLst>
        </p:spPr>
        <p:txBody>
          <a:bodyPr/>
          <a:p>
            <a:endParaRPr lang="en-US"/>
          </a:p>
        </p:txBody>
      </p:sp>
      <p:sp>
        <p:nvSpPr>
          <p:cNvPr id="196622" name="Flowchart: Merge 196621"/>
          <p:cNvSpPr/>
          <p:nvPr/>
        </p:nvSpPr>
        <p:spPr>
          <a:xfrm>
            <a:off x="1828800" y="4953000"/>
            <a:ext cx="838200" cy="381000"/>
          </a:xfrm>
          <a:prstGeom prst="flowChartMerge">
            <a:avLst/>
          </a:prstGeom>
          <a:solidFill>
            <a:schemeClr val="accent2"/>
          </a:solidFill>
          <a:ln w="9525" cap="flat" cmpd="sng">
            <a:solidFill>
              <a:schemeClr val="tx1"/>
            </a:solidFill>
            <a:prstDash val="solid"/>
            <a:miter/>
            <a:headEnd type="none" w="med" len="med"/>
            <a:tailEnd type="none" w="med" len="med"/>
          </a:ln>
          <a:effectLst>
            <a:outerShdw dist="107763" dir="2699999" algn="ctr" rotWithShape="0">
              <a:schemeClr val="bg2"/>
            </a:outerShdw>
          </a:effectLst>
        </p:spPr>
        <p:txBody>
          <a:bodyPr/>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96611"/>
                                        </p:tgtEl>
                                        <p:attrNameLst>
                                          <p:attrName>style.visibility</p:attrName>
                                        </p:attrNameLst>
                                      </p:cBhvr>
                                      <p:to>
                                        <p:strVal val="visible"/>
                                      </p:to>
                                    </p:set>
                                    <p:anim calcmode="lin" valueType="num">
                                      <p:cBhvr additive="base">
                                        <p:cTn id="7" dur="500" fill="hold"/>
                                        <p:tgtEl>
                                          <p:spTgt spid="196611"/>
                                        </p:tgtEl>
                                        <p:attrNameLst>
                                          <p:attrName>ppt_x</p:attrName>
                                        </p:attrNameLst>
                                      </p:cBhvr>
                                      <p:tavLst>
                                        <p:tav tm="0">
                                          <p:val>
                                            <p:strVal val="0-#ppt_w/2"/>
                                          </p:val>
                                        </p:tav>
                                        <p:tav tm="100000">
                                          <p:val>
                                            <p:strVal val="#ppt_x"/>
                                          </p:val>
                                        </p:tav>
                                      </p:tavLst>
                                    </p:anim>
                                    <p:anim calcmode="lin" valueType="num">
                                      <p:cBhvr additive="base">
                                        <p:cTn id="8" dur="500" fill="hold"/>
                                        <p:tgtEl>
                                          <p:spTgt spid="19661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nodeType="clickEffect">
                                  <p:stCondLst>
                                    <p:cond delay="0"/>
                                  </p:stCondLst>
                                  <p:childTnLst>
                                    <p:set>
                                      <p:cBhvr>
                                        <p:cTn id="12" dur="1" fill="hold">
                                          <p:stCondLst>
                                            <p:cond delay="0"/>
                                          </p:stCondLst>
                                        </p:cTn>
                                        <p:tgtEl>
                                          <p:spTgt spid="196620"/>
                                        </p:tgtEl>
                                        <p:attrNameLst>
                                          <p:attrName>style.visibility</p:attrName>
                                        </p:attrNameLst>
                                      </p:cBhvr>
                                      <p:to>
                                        <p:strVal val="visible"/>
                                      </p:to>
                                    </p:set>
                                    <p:animEffect transition="in" filter="dissolve">
                                      <p:cBhvr>
                                        <p:cTn id="13" dur="500"/>
                                        <p:tgtEl>
                                          <p:spTgt spid="196620"/>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196616"/>
                                        </p:tgtEl>
                                        <p:attrNameLst>
                                          <p:attrName>style.visibility</p:attrName>
                                        </p:attrNameLst>
                                      </p:cBhvr>
                                      <p:to>
                                        <p:strVal val="visible"/>
                                      </p:to>
                                    </p:set>
                                    <p:anim calcmode="lin" valueType="num">
                                      <p:cBhvr additive="base">
                                        <p:cTn id="18" dur="500" fill="hold"/>
                                        <p:tgtEl>
                                          <p:spTgt spid="196616"/>
                                        </p:tgtEl>
                                        <p:attrNameLst>
                                          <p:attrName>ppt_x</p:attrName>
                                        </p:attrNameLst>
                                      </p:cBhvr>
                                      <p:tavLst>
                                        <p:tav tm="0">
                                          <p:val>
                                            <p:strVal val="0-#ppt_w/2"/>
                                          </p:val>
                                        </p:tav>
                                        <p:tav tm="100000">
                                          <p:val>
                                            <p:strVal val="#ppt_x"/>
                                          </p:val>
                                        </p:tav>
                                      </p:tavLst>
                                    </p:anim>
                                    <p:anim calcmode="lin" valueType="num">
                                      <p:cBhvr additive="base">
                                        <p:cTn id="19" dur="500" fill="hold"/>
                                        <p:tgtEl>
                                          <p:spTgt spid="196616"/>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nodeType="clickEffect">
                                  <p:stCondLst>
                                    <p:cond delay="0"/>
                                  </p:stCondLst>
                                  <p:childTnLst>
                                    <p:set>
                                      <p:cBhvr>
                                        <p:cTn id="23" dur="1" fill="hold">
                                          <p:stCondLst>
                                            <p:cond delay="0"/>
                                          </p:stCondLst>
                                        </p:cTn>
                                        <p:tgtEl>
                                          <p:spTgt spid="196621"/>
                                        </p:tgtEl>
                                        <p:attrNameLst>
                                          <p:attrName>style.visibility</p:attrName>
                                        </p:attrNameLst>
                                      </p:cBhvr>
                                      <p:to>
                                        <p:strVal val="visible"/>
                                      </p:to>
                                    </p:set>
                                    <p:animEffect transition="in" filter="dissolve">
                                      <p:cBhvr>
                                        <p:cTn id="24" dur="500"/>
                                        <p:tgtEl>
                                          <p:spTgt spid="196621"/>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196617"/>
                                        </p:tgtEl>
                                        <p:attrNameLst>
                                          <p:attrName>style.visibility</p:attrName>
                                        </p:attrNameLst>
                                      </p:cBhvr>
                                      <p:to>
                                        <p:strVal val="visible"/>
                                      </p:to>
                                    </p:set>
                                    <p:anim calcmode="lin" valueType="num">
                                      <p:cBhvr additive="base">
                                        <p:cTn id="29" dur="500" fill="hold"/>
                                        <p:tgtEl>
                                          <p:spTgt spid="196617"/>
                                        </p:tgtEl>
                                        <p:attrNameLst>
                                          <p:attrName>ppt_x</p:attrName>
                                        </p:attrNameLst>
                                      </p:cBhvr>
                                      <p:tavLst>
                                        <p:tav tm="0">
                                          <p:val>
                                            <p:strVal val="0-#ppt_w/2"/>
                                          </p:val>
                                        </p:tav>
                                        <p:tav tm="100000">
                                          <p:val>
                                            <p:strVal val="#ppt_x"/>
                                          </p:val>
                                        </p:tav>
                                      </p:tavLst>
                                    </p:anim>
                                    <p:anim calcmode="lin" valueType="num">
                                      <p:cBhvr additive="base">
                                        <p:cTn id="30" dur="500" fill="hold"/>
                                        <p:tgtEl>
                                          <p:spTgt spid="196617"/>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nodeType="clickEffect">
                                  <p:stCondLst>
                                    <p:cond delay="0"/>
                                  </p:stCondLst>
                                  <p:childTnLst>
                                    <p:set>
                                      <p:cBhvr>
                                        <p:cTn id="34" dur="1" fill="hold">
                                          <p:stCondLst>
                                            <p:cond delay="0"/>
                                          </p:stCondLst>
                                        </p:cTn>
                                        <p:tgtEl>
                                          <p:spTgt spid="196622"/>
                                        </p:tgtEl>
                                        <p:attrNameLst>
                                          <p:attrName>style.visibility</p:attrName>
                                        </p:attrNameLst>
                                      </p:cBhvr>
                                      <p:to>
                                        <p:strVal val="visible"/>
                                      </p:to>
                                    </p:set>
                                    <p:animEffect transition="in" filter="dissolve">
                                      <p:cBhvr>
                                        <p:cTn id="35" dur="500"/>
                                        <p:tgtEl>
                                          <p:spTgt spid="196622"/>
                                        </p:tgtEl>
                                      </p:cBhvr>
                                    </p:animEffect>
                                  </p:childTnLst>
                                </p:cTn>
                              </p:par>
                            </p:childTnLst>
                          </p:cTn>
                        </p:par>
                      </p:childTnLst>
                    </p:cTn>
                  </p:par>
                  <p:par>
                    <p:cTn id="36" fill="hold">
                      <p:stCondLst>
                        <p:cond delay="indefinite"/>
                      </p:stCondLst>
                      <p:childTnLst>
                        <p:par>
                          <p:cTn id="37" fill="hold">
                            <p:stCondLst>
                              <p:cond delay="0"/>
                            </p:stCondLst>
                            <p:childTnLst>
                              <p:par>
                                <p:cTn id="38" presetID="2" presetClass="entr" presetSubtype="8" fill="hold" grpId="0" nodeType="clickEffect">
                                  <p:stCondLst>
                                    <p:cond delay="0"/>
                                  </p:stCondLst>
                                  <p:childTnLst>
                                    <p:set>
                                      <p:cBhvr>
                                        <p:cTn id="39" dur="1" fill="hold">
                                          <p:stCondLst>
                                            <p:cond delay="0"/>
                                          </p:stCondLst>
                                        </p:cTn>
                                        <p:tgtEl>
                                          <p:spTgt spid="196618"/>
                                        </p:tgtEl>
                                        <p:attrNameLst>
                                          <p:attrName>style.visibility</p:attrName>
                                        </p:attrNameLst>
                                      </p:cBhvr>
                                      <p:to>
                                        <p:strVal val="visible"/>
                                      </p:to>
                                    </p:set>
                                    <p:anim calcmode="lin" valueType="num">
                                      <p:cBhvr additive="base">
                                        <p:cTn id="40" dur="500" fill="hold"/>
                                        <p:tgtEl>
                                          <p:spTgt spid="196618"/>
                                        </p:tgtEl>
                                        <p:attrNameLst>
                                          <p:attrName>ppt_x</p:attrName>
                                        </p:attrNameLst>
                                      </p:cBhvr>
                                      <p:tavLst>
                                        <p:tav tm="0">
                                          <p:val>
                                            <p:strVal val="0-#ppt_w/2"/>
                                          </p:val>
                                        </p:tav>
                                        <p:tav tm="100000">
                                          <p:val>
                                            <p:strVal val="#ppt_x"/>
                                          </p:val>
                                        </p:tav>
                                      </p:tavLst>
                                    </p:anim>
                                    <p:anim calcmode="lin" valueType="num">
                                      <p:cBhvr additive="base">
                                        <p:cTn id="41" dur="500" fill="hold"/>
                                        <p:tgtEl>
                                          <p:spTgt spid="196618"/>
                                        </p:tgtEl>
                                        <p:attrNameLst>
                                          <p:attrName>ppt_y</p:attrName>
                                        </p:attrNameLst>
                                      </p:cBhvr>
                                      <p:tavLst>
                                        <p:tav tm="0">
                                          <p:val>
                                            <p:strVal val="#ppt_y"/>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9" presetClass="entr" presetSubtype="0" fill="hold" grpId="0" nodeType="clickEffect">
                                  <p:stCondLst>
                                    <p:cond delay="0"/>
                                  </p:stCondLst>
                                  <p:childTnLst>
                                    <p:set>
                                      <p:cBhvr>
                                        <p:cTn id="45" dur="1" fill="hold">
                                          <p:stCondLst>
                                            <p:cond delay="0"/>
                                          </p:stCondLst>
                                        </p:cTn>
                                        <p:tgtEl>
                                          <p:spTgt spid="196612"/>
                                        </p:tgtEl>
                                        <p:attrNameLst>
                                          <p:attrName>style.visibility</p:attrName>
                                        </p:attrNameLst>
                                      </p:cBhvr>
                                      <p:to>
                                        <p:strVal val="visible"/>
                                      </p:to>
                                    </p:set>
                                    <p:animEffect transition="in" filter="dissolve">
                                      <p:cBhvr>
                                        <p:cTn id="46" dur="500"/>
                                        <p:tgtEl>
                                          <p:spTgt spid="196612"/>
                                        </p:tgtEl>
                                      </p:cBhvr>
                                    </p:animEffect>
                                  </p:childTnLst>
                                </p:cTn>
                              </p:par>
                            </p:childTnLst>
                          </p:cTn>
                        </p:par>
                      </p:childTnLst>
                    </p:cTn>
                  </p:par>
                  <p:par>
                    <p:cTn id="47" fill="hold">
                      <p:stCondLst>
                        <p:cond delay="indefinite"/>
                      </p:stCondLst>
                      <p:childTnLst>
                        <p:par>
                          <p:cTn id="48" fill="hold">
                            <p:stCondLst>
                              <p:cond delay="0"/>
                            </p:stCondLst>
                            <p:childTnLst>
                              <p:par>
                                <p:cTn id="49" presetID="9" presetClass="entr" presetSubtype="0" fill="hold" grpId="0" nodeType="clickEffect">
                                  <p:stCondLst>
                                    <p:cond delay="0"/>
                                  </p:stCondLst>
                                  <p:childTnLst>
                                    <p:set>
                                      <p:cBhvr>
                                        <p:cTn id="50" dur="1" fill="hold">
                                          <p:stCondLst>
                                            <p:cond delay="0"/>
                                          </p:stCondLst>
                                        </p:cTn>
                                        <p:tgtEl>
                                          <p:spTgt spid="196613"/>
                                        </p:tgtEl>
                                        <p:attrNameLst>
                                          <p:attrName>style.visibility</p:attrName>
                                        </p:attrNameLst>
                                      </p:cBhvr>
                                      <p:to>
                                        <p:strVal val="visible"/>
                                      </p:to>
                                    </p:set>
                                    <p:animEffect transition="in" filter="dissolve">
                                      <p:cBhvr>
                                        <p:cTn id="51" dur="500"/>
                                        <p:tgtEl>
                                          <p:spTgt spid="196613"/>
                                        </p:tgtEl>
                                      </p:cBhvr>
                                    </p:animEffect>
                                  </p:childTnLst>
                                </p:cTn>
                              </p:par>
                            </p:childTnLst>
                          </p:cTn>
                        </p:par>
                      </p:childTnLst>
                    </p:cTn>
                  </p:par>
                  <p:par>
                    <p:cTn id="52" fill="hold">
                      <p:stCondLst>
                        <p:cond delay="indefinite"/>
                      </p:stCondLst>
                      <p:childTnLst>
                        <p:par>
                          <p:cTn id="53" fill="hold">
                            <p:stCondLst>
                              <p:cond delay="0"/>
                            </p:stCondLst>
                            <p:childTnLst>
                              <p:par>
                                <p:cTn id="54" presetID="9" presetClass="entr" presetSubtype="0" fill="hold" grpId="0" nodeType="clickEffect">
                                  <p:stCondLst>
                                    <p:cond delay="0"/>
                                  </p:stCondLst>
                                  <p:childTnLst>
                                    <p:set>
                                      <p:cBhvr>
                                        <p:cTn id="55" dur="1" fill="hold">
                                          <p:stCondLst>
                                            <p:cond delay="0"/>
                                          </p:stCondLst>
                                        </p:cTn>
                                        <p:tgtEl>
                                          <p:spTgt spid="196614"/>
                                        </p:tgtEl>
                                        <p:attrNameLst>
                                          <p:attrName>style.visibility</p:attrName>
                                        </p:attrNameLst>
                                      </p:cBhvr>
                                      <p:to>
                                        <p:strVal val="visible"/>
                                      </p:to>
                                    </p:set>
                                    <p:animEffect transition="in" filter="dissolve">
                                      <p:cBhvr>
                                        <p:cTn id="56" dur="500"/>
                                        <p:tgtEl>
                                          <p:spTgt spid="196614"/>
                                        </p:tgtEl>
                                      </p:cBhvr>
                                    </p:animEffect>
                                  </p:childTnLst>
                                </p:cTn>
                              </p:par>
                            </p:childTnLst>
                          </p:cTn>
                        </p:par>
                      </p:childTnLst>
                    </p:cTn>
                  </p:par>
                  <p:par>
                    <p:cTn id="57" fill="hold">
                      <p:stCondLst>
                        <p:cond delay="indefinite"/>
                      </p:stCondLst>
                      <p:childTnLst>
                        <p:par>
                          <p:cTn id="58" fill="hold">
                            <p:stCondLst>
                              <p:cond delay="0"/>
                            </p:stCondLst>
                            <p:childTnLst>
                              <p:par>
                                <p:cTn id="59" presetID="9" presetClass="entr" presetSubtype="0" fill="hold" grpId="0" nodeType="clickEffect">
                                  <p:stCondLst>
                                    <p:cond delay="0"/>
                                  </p:stCondLst>
                                  <p:childTnLst>
                                    <p:set>
                                      <p:cBhvr>
                                        <p:cTn id="60" dur="1" fill="hold">
                                          <p:stCondLst>
                                            <p:cond delay="0"/>
                                          </p:stCondLst>
                                        </p:cTn>
                                        <p:tgtEl>
                                          <p:spTgt spid="196615"/>
                                        </p:tgtEl>
                                        <p:attrNameLst>
                                          <p:attrName>style.visibility</p:attrName>
                                        </p:attrNameLst>
                                      </p:cBhvr>
                                      <p:to>
                                        <p:strVal val="visible"/>
                                      </p:to>
                                    </p:set>
                                    <p:animEffect transition="in" filter="dissolve">
                                      <p:cBhvr>
                                        <p:cTn id="61" dur="500"/>
                                        <p:tgtEl>
                                          <p:spTgt spid="196615"/>
                                        </p:tgtEl>
                                      </p:cBhvr>
                                    </p:animEffect>
                                  </p:childTnLst>
                                </p:cTn>
                              </p:par>
                            </p:childTnLst>
                          </p:cTn>
                        </p:par>
                      </p:childTnLst>
                    </p:cTn>
                  </p:par>
                  <p:par>
                    <p:cTn id="62" fill="hold">
                      <p:stCondLst>
                        <p:cond delay="indefinite"/>
                      </p:stCondLst>
                      <p:childTnLst>
                        <p:par>
                          <p:cTn id="63" fill="hold">
                            <p:stCondLst>
                              <p:cond delay="0"/>
                            </p:stCondLst>
                            <p:childTnLst>
                              <p:par>
                                <p:cTn id="64" presetID="3" presetClass="entr" presetSubtype="10" fill="hold" grpId="0" nodeType="clickEffect">
                                  <p:stCondLst>
                                    <p:cond delay="0"/>
                                  </p:stCondLst>
                                  <p:childTnLst>
                                    <p:set>
                                      <p:cBhvr>
                                        <p:cTn id="65" dur="1" fill="hold">
                                          <p:stCondLst>
                                            <p:cond delay="0"/>
                                          </p:stCondLst>
                                        </p:cTn>
                                        <p:tgtEl>
                                          <p:spTgt spid="196619"/>
                                        </p:tgtEl>
                                        <p:attrNameLst>
                                          <p:attrName>style.visibility</p:attrName>
                                        </p:attrNameLst>
                                      </p:cBhvr>
                                      <p:to>
                                        <p:strVal val="visible"/>
                                      </p:to>
                                    </p:set>
                                    <p:animEffect transition="in" filter="blinds(horizontal)">
                                      <p:cBhvr>
                                        <p:cTn id="66" dur="500"/>
                                        <p:tgtEl>
                                          <p:spTgt spid="1966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6611" grpId="0" animBg="1"/>
      <p:bldP spid="196612" grpId="0" animBg="1"/>
      <p:bldP spid="196613" grpId="0" animBg="1"/>
      <p:bldP spid="196614" grpId="0" animBg="1"/>
      <p:bldP spid="196615" grpId="0" animBg="1"/>
      <p:bldP spid="196616" grpId="0" animBg="1"/>
      <p:bldP spid="196617" grpId="0" animBg="1"/>
      <p:bldP spid="196618" grpId="0" animBg="1"/>
      <p:bldP spid="19661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Date Placeholder 1"/>
          <p:cNvSpPr/>
          <p:nvPr>
            <p:ph type="dt" sz="half" idx="10"/>
          </p:nvPr>
        </p:nvSpPr>
        <p:spPr/>
        <p:txBody>
          <a:bodyPr/>
          <a:p>
            <a:pPr lvl="0"/>
            <a:endParaRPr lang="en-US">
              <a:latin typeface="Arial Narrow" panose="020B0606020202030204" pitchFamily="34" charset="0"/>
            </a:endParaRPr>
          </a:p>
        </p:txBody>
      </p:sp>
      <p:sp>
        <p:nvSpPr>
          <p:cNvPr id="3" name="Footer Placeholder 2"/>
          <p:cNvSpPr/>
          <p:nvPr>
            <p:ph type="ftr" sz="quarter" idx="11"/>
          </p:nvPr>
        </p:nvSpPr>
        <p:spPr/>
        <p:txBody>
          <a:bodyPr/>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197634" name="Title 197633"/>
          <p:cNvSpPr>
            <a:spLocks noGrp="1"/>
          </p:cNvSpPr>
          <p:nvPr>
            <p:ph type="title"/>
          </p:nvPr>
        </p:nvSpPr>
        <p:spPr/>
        <p:txBody>
          <a:bodyPr anchor="ctr" anchorCtr="0"/>
          <a:p>
            <a:r>
              <a:rPr>
                <a:solidFill>
                  <a:srgbClr val="11053B"/>
                </a:solidFill>
              </a:rPr>
              <a:t>Process/Approach</a:t>
            </a:r>
            <a:endParaRPr>
              <a:solidFill>
                <a:srgbClr val="11053B"/>
              </a:solidFill>
            </a:endParaRPr>
          </a:p>
        </p:txBody>
      </p:sp>
      <p:sp>
        <p:nvSpPr>
          <p:cNvPr id="197635" name="Rectangles 197634"/>
          <p:cNvSpPr/>
          <p:nvPr/>
        </p:nvSpPr>
        <p:spPr>
          <a:xfrm>
            <a:off x="1600200" y="4648200"/>
            <a:ext cx="2427288" cy="1066800"/>
          </a:xfrm>
          <a:prstGeom prst="rect">
            <a:avLst/>
          </a:prstGeom>
          <a:solidFill>
            <a:schemeClr val="accent1"/>
          </a:solidFill>
          <a:ln w="9525" cap="flat" cmpd="sng">
            <a:solidFill>
              <a:schemeClr val="tx1"/>
            </a:solidFill>
            <a:prstDash val="solid"/>
            <a:miter/>
            <a:headEnd type="none" w="med" len="med"/>
            <a:tailEnd type="none" w="med" len="med"/>
          </a:ln>
          <a:effectLst>
            <a:outerShdw dist="107763" dir="18900000" algn="ctr" rotWithShape="0">
              <a:schemeClr val="bg2"/>
            </a:outerShdw>
          </a:effectLst>
        </p:spPr>
        <p:txBody>
          <a:bodyPr wrap="none" anchor="ctr" anchorCtr="0"/>
          <a:p>
            <a:pPr algn="ctr" eaLnBrk="0" hangingPunct="0"/>
            <a:r>
              <a:rPr b="0">
                <a:latin typeface="Times New Roman" panose="02020603050405020304" pitchFamily="18" charset="0"/>
              </a:rPr>
              <a:t>Weight IT Project</a:t>
            </a:r>
            <a:endParaRPr b="0">
              <a:latin typeface="Times New Roman" panose="02020603050405020304" pitchFamily="18" charset="0"/>
            </a:endParaRPr>
          </a:p>
          <a:p>
            <a:pPr algn="ctr" eaLnBrk="0" hangingPunct="0"/>
            <a:r>
              <a:rPr b="0">
                <a:latin typeface="Times New Roman" panose="02020603050405020304" pitchFamily="18" charset="0"/>
              </a:rPr>
              <a:t>Evaluation</a:t>
            </a:r>
            <a:endParaRPr b="0">
              <a:latin typeface="Times New Roman" panose="02020603050405020304" pitchFamily="18" charset="0"/>
            </a:endParaRPr>
          </a:p>
          <a:p>
            <a:pPr algn="ctr" eaLnBrk="0" hangingPunct="0"/>
            <a:r>
              <a:rPr b="0">
                <a:latin typeface="Times New Roman" panose="02020603050405020304" pitchFamily="18" charset="0"/>
              </a:rPr>
              <a:t>Criteria</a:t>
            </a:r>
            <a:endParaRPr b="0">
              <a:latin typeface="Times New Roman" panose="02020603050405020304" pitchFamily="18" charset="0"/>
            </a:endParaRPr>
          </a:p>
        </p:txBody>
      </p:sp>
      <p:sp>
        <p:nvSpPr>
          <p:cNvPr id="197637" name="Rectangles 197636"/>
          <p:cNvSpPr/>
          <p:nvPr/>
        </p:nvSpPr>
        <p:spPr>
          <a:xfrm>
            <a:off x="4592638" y="4648200"/>
            <a:ext cx="2265362" cy="1066800"/>
          </a:xfrm>
          <a:prstGeom prst="rect">
            <a:avLst/>
          </a:prstGeom>
          <a:solidFill>
            <a:schemeClr val="accent1"/>
          </a:solidFill>
          <a:ln w="9525" cap="flat" cmpd="sng">
            <a:solidFill>
              <a:schemeClr val="tx1"/>
            </a:solidFill>
            <a:prstDash val="solid"/>
            <a:miter/>
            <a:headEnd type="none" w="med" len="med"/>
            <a:tailEnd type="none" w="med" len="med"/>
          </a:ln>
          <a:effectLst>
            <a:outerShdw dist="107763" dir="18900000" algn="ctr" rotWithShape="0">
              <a:schemeClr val="bg2"/>
            </a:outerShdw>
          </a:effectLst>
        </p:spPr>
        <p:txBody>
          <a:bodyPr wrap="none" anchor="ctr" anchorCtr="0"/>
          <a:p>
            <a:pPr algn="ctr" eaLnBrk="0" hangingPunct="0"/>
            <a:r>
              <a:rPr b="0">
                <a:latin typeface="Times New Roman" panose="02020603050405020304" pitchFamily="18" charset="0"/>
              </a:rPr>
              <a:t>Discuss IT </a:t>
            </a:r>
            <a:endParaRPr b="0">
              <a:latin typeface="Times New Roman" panose="02020603050405020304" pitchFamily="18" charset="0"/>
            </a:endParaRPr>
          </a:p>
          <a:p>
            <a:pPr algn="ctr" eaLnBrk="0" hangingPunct="0"/>
            <a:r>
              <a:rPr b="0">
                <a:latin typeface="Times New Roman" panose="02020603050405020304" pitchFamily="18" charset="0"/>
              </a:rPr>
              <a:t>Challenges &amp;</a:t>
            </a:r>
            <a:endParaRPr b="0">
              <a:latin typeface="Times New Roman" panose="02020603050405020304" pitchFamily="18" charset="0"/>
            </a:endParaRPr>
          </a:p>
          <a:p>
            <a:pPr algn="ctr" eaLnBrk="0" hangingPunct="0"/>
            <a:r>
              <a:rPr b="0">
                <a:latin typeface="Times New Roman" panose="02020603050405020304" pitchFamily="18" charset="0"/>
              </a:rPr>
              <a:t>potential projects</a:t>
            </a:r>
            <a:endParaRPr b="0">
              <a:latin typeface="Times New Roman" panose="02020603050405020304" pitchFamily="18" charset="0"/>
            </a:endParaRPr>
          </a:p>
        </p:txBody>
      </p:sp>
      <p:sp>
        <p:nvSpPr>
          <p:cNvPr id="197638" name="Rectangles 197637"/>
          <p:cNvSpPr/>
          <p:nvPr/>
        </p:nvSpPr>
        <p:spPr>
          <a:xfrm>
            <a:off x="549275" y="2549525"/>
            <a:ext cx="2133600" cy="1143000"/>
          </a:xfrm>
          <a:prstGeom prst="rect">
            <a:avLst/>
          </a:prstGeom>
          <a:solidFill>
            <a:schemeClr val="accent1"/>
          </a:solidFill>
          <a:ln w="9525" cap="flat" cmpd="sng">
            <a:solidFill>
              <a:schemeClr val="tx1"/>
            </a:solidFill>
            <a:prstDash val="solid"/>
            <a:miter/>
            <a:headEnd type="none" w="med" len="med"/>
            <a:tailEnd type="none" w="med" len="med"/>
          </a:ln>
          <a:effectLst>
            <a:outerShdw dist="107763" dir="18900000" algn="ctr" rotWithShape="0">
              <a:schemeClr val="bg2"/>
            </a:outerShdw>
          </a:effectLst>
        </p:spPr>
        <p:txBody>
          <a:bodyPr wrap="none" anchor="ctr" anchorCtr="0"/>
          <a:p>
            <a:pPr algn="ctr" eaLnBrk="0" hangingPunct="0"/>
            <a:r>
              <a:rPr b="0">
                <a:latin typeface="Times New Roman" panose="02020603050405020304" pitchFamily="18" charset="0"/>
              </a:rPr>
              <a:t>Validate</a:t>
            </a:r>
            <a:endParaRPr b="0">
              <a:latin typeface="Times New Roman" panose="02020603050405020304" pitchFamily="18" charset="0"/>
            </a:endParaRPr>
          </a:p>
          <a:p>
            <a:pPr algn="ctr" eaLnBrk="0" hangingPunct="0"/>
            <a:r>
              <a:rPr b="0">
                <a:latin typeface="Times New Roman" panose="02020603050405020304" pitchFamily="18" charset="0"/>
              </a:rPr>
              <a:t>Base Business</a:t>
            </a:r>
            <a:endParaRPr b="0">
              <a:latin typeface="Times New Roman" panose="02020603050405020304" pitchFamily="18" charset="0"/>
            </a:endParaRPr>
          </a:p>
          <a:p>
            <a:pPr algn="ctr" eaLnBrk="0" hangingPunct="0"/>
            <a:r>
              <a:rPr b="0">
                <a:latin typeface="Times New Roman" panose="02020603050405020304" pitchFamily="18" charset="0"/>
              </a:rPr>
              <a:t>Assumptions</a:t>
            </a:r>
            <a:endParaRPr b="0">
              <a:latin typeface="Times New Roman" panose="02020603050405020304" pitchFamily="18" charset="0"/>
            </a:endParaRPr>
          </a:p>
        </p:txBody>
      </p:sp>
      <p:sp>
        <p:nvSpPr>
          <p:cNvPr id="197639" name="Rectangles 197638"/>
          <p:cNvSpPr/>
          <p:nvPr/>
        </p:nvSpPr>
        <p:spPr>
          <a:xfrm>
            <a:off x="2987675" y="2549525"/>
            <a:ext cx="2133600" cy="1143000"/>
          </a:xfrm>
          <a:prstGeom prst="rect">
            <a:avLst/>
          </a:prstGeom>
          <a:solidFill>
            <a:schemeClr val="accent1"/>
          </a:solidFill>
          <a:ln w="9525" cap="flat" cmpd="sng">
            <a:solidFill>
              <a:schemeClr val="tx1"/>
            </a:solidFill>
            <a:prstDash val="solid"/>
            <a:miter/>
            <a:headEnd type="none" w="med" len="med"/>
            <a:tailEnd type="none" w="med" len="med"/>
          </a:ln>
          <a:effectLst>
            <a:outerShdw dist="107763" dir="18900000" algn="ctr" rotWithShape="0">
              <a:schemeClr val="bg2"/>
            </a:outerShdw>
          </a:effectLst>
        </p:spPr>
        <p:txBody>
          <a:bodyPr wrap="none" anchor="ctr" anchorCtr="0"/>
          <a:p>
            <a:pPr algn="ctr" eaLnBrk="0" hangingPunct="0"/>
            <a:r>
              <a:rPr b="0">
                <a:latin typeface="Times New Roman" panose="02020603050405020304" pitchFamily="18" charset="0"/>
              </a:rPr>
              <a:t>Business Goals,</a:t>
            </a:r>
            <a:endParaRPr b="0">
              <a:latin typeface="Times New Roman" panose="02020603050405020304" pitchFamily="18" charset="0"/>
            </a:endParaRPr>
          </a:p>
          <a:p>
            <a:pPr algn="ctr" eaLnBrk="0" hangingPunct="0"/>
            <a:r>
              <a:rPr b="0">
                <a:latin typeface="Times New Roman" panose="02020603050405020304" pitchFamily="18" charset="0"/>
              </a:rPr>
              <a:t>Objectives &amp;</a:t>
            </a:r>
            <a:endParaRPr b="0">
              <a:latin typeface="Times New Roman" panose="02020603050405020304" pitchFamily="18" charset="0"/>
            </a:endParaRPr>
          </a:p>
          <a:p>
            <a:pPr algn="ctr" eaLnBrk="0" hangingPunct="0"/>
            <a:r>
              <a:rPr b="0">
                <a:latin typeface="Times New Roman" panose="02020603050405020304" pitchFamily="18" charset="0"/>
              </a:rPr>
              <a:t>Strategies (2yrs)</a:t>
            </a:r>
            <a:endParaRPr b="0">
              <a:latin typeface="Times New Roman" panose="02020603050405020304" pitchFamily="18" charset="0"/>
            </a:endParaRPr>
          </a:p>
        </p:txBody>
      </p:sp>
      <p:sp>
        <p:nvSpPr>
          <p:cNvPr id="197640" name="Rectangles 197639"/>
          <p:cNvSpPr/>
          <p:nvPr/>
        </p:nvSpPr>
        <p:spPr>
          <a:xfrm>
            <a:off x="5562600" y="2514600"/>
            <a:ext cx="2057400" cy="1143000"/>
          </a:xfrm>
          <a:prstGeom prst="rect">
            <a:avLst/>
          </a:prstGeom>
          <a:solidFill>
            <a:schemeClr val="accent1"/>
          </a:solidFill>
          <a:ln w="9525" cap="flat" cmpd="sng">
            <a:solidFill>
              <a:schemeClr val="tx1"/>
            </a:solidFill>
            <a:prstDash val="solid"/>
            <a:miter/>
            <a:headEnd type="none" w="med" len="med"/>
            <a:tailEnd type="none" w="med" len="med"/>
          </a:ln>
          <a:effectLst>
            <a:outerShdw dist="107763" dir="18900000" algn="ctr" rotWithShape="0">
              <a:schemeClr val="bg2"/>
            </a:outerShdw>
          </a:effectLst>
        </p:spPr>
        <p:txBody>
          <a:bodyPr wrap="none" anchor="ctr" anchorCtr="0"/>
          <a:p>
            <a:pPr algn="ctr" eaLnBrk="0" hangingPunct="0"/>
            <a:r>
              <a:rPr b="0">
                <a:latin typeface="Times New Roman" panose="02020603050405020304" pitchFamily="18" charset="0"/>
              </a:rPr>
              <a:t>Process</a:t>
            </a:r>
            <a:endParaRPr b="0">
              <a:latin typeface="Times New Roman" panose="02020603050405020304" pitchFamily="18" charset="0"/>
            </a:endParaRPr>
          </a:p>
          <a:p>
            <a:pPr algn="ctr" eaLnBrk="0" hangingPunct="0"/>
            <a:r>
              <a:rPr b="0">
                <a:latin typeface="Times New Roman" panose="02020603050405020304" pitchFamily="18" charset="0"/>
              </a:rPr>
              <a:t>Importance</a:t>
            </a:r>
            <a:endParaRPr b="0">
              <a:latin typeface="Times New Roman" panose="02020603050405020304" pitchFamily="18" charset="0"/>
            </a:endParaRPr>
          </a:p>
          <a:p>
            <a:pPr algn="ctr" eaLnBrk="0" hangingPunct="0"/>
            <a:r>
              <a:rPr b="0">
                <a:latin typeface="Times New Roman" panose="02020603050405020304" pitchFamily="18" charset="0"/>
              </a:rPr>
              <a:t>Defined</a:t>
            </a:r>
            <a:endParaRPr b="0">
              <a:latin typeface="Times New Roman" panose="02020603050405020304" pitchFamily="18" charset="0"/>
            </a:endParaRPr>
          </a:p>
        </p:txBody>
      </p:sp>
      <p:sp>
        <p:nvSpPr>
          <p:cNvPr id="197641" name="Text Box 197640"/>
          <p:cNvSpPr txBox="1"/>
          <p:nvPr/>
        </p:nvSpPr>
        <p:spPr>
          <a:xfrm>
            <a:off x="457200" y="1778000"/>
            <a:ext cx="5346700" cy="519113"/>
          </a:xfrm>
          <a:prstGeom prst="rect">
            <a:avLst/>
          </a:prstGeom>
          <a:noFill/>
          <a:ln w="9525">
            <a:noFill/>
          </a:ln>
        </p:spPr>
        <p:txBody>
          <a:bodyPr wrap="none" anchor="t" anchorCtr="0">
            <a:spAutoFit/>
          </a:bodyPr>
          <a:p>
            <a:pPr eaLnBrk="0" hangingPunct="0"/>
            <a:r>
              <a:rPr sz="2800" u="sng">
                <a:latin typeface="Times New Roman" panose="02020603050405020304" pitchFamily="18" charset="0"/>
              </a:rPr>
              <a:t>Meeting 1 – With Executive Team</a:t>
            </a:r>
            <a:endParaRPr sz="2800" u="sng">
              <a:latin typeface="Times New Roman" panose="02020603050405020304" pitchFamily="18" charset="0"/>
            </a:endParaRPr>
          </a:p>
        </p:txBody>
      </p:sp>
      <p:sp>
        <p:nvSpPr>
          <p:cNvPr id="197642" name="Text Box 197641"/>
          <p:cNvSpPr txBox="1"/>
          <p:nvPr/>
        </p:nvSpPr>
        <p:spPr>
          <a:xfrm>
            <a:off x="990600" y="3810000"/>
            <a:ext cx="5346700" cy="519113"/>
          </a:xfrm>
          <a:prstGeom prst="rect">
            <a:avLst/>
          </a:prstGeom>
          <a:noFill/>
          <a:ln w="9525">
            <a:noFill/>
          </a:ln>
        </p:spPr>
        <p:txBody>
          <a:bodyPr wrap="none" anchor="t" anchorCtr="0">
            <a:spAutoFit/>
          </a:bodyPr>
          <a:p>
            <a:pPr eaLnBrk="0" hangingPunct="0"/>
            <a:r>
              <a:rPr sz="2800" u="sng">
                <a:latin typeface="Times New Roman" panose="02020603050405020304" pitchFamily="18" charset="0"/>
              </a:rPr>
              <a:t>Meeting 2 – With Executive Team</a:t>
            </a:r>
            <a:endParaRPr sz="2800" u="sng">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97641">
                                            <p:txEl>
                                              <p:charRg st="0" end="32"/>
                                            </p:txEl>
                                          </p:spTgt>
                                        </p:tgtEl>
                                        <p:attrNameLst>
                                          <p:attrName>style.visibility</p:attrName>
                                        </p:attrNameLst>
                                      </p:cBhvr>
                                      <p:to>
                                        <p:strVal val="visible"/>
                                      </p:to>
                                    </p:set>
                                    <p:anim calcmode="lin" valueType="num">
                                      <p:cBhvr additive="base">
                                        <p:cTn id="7" dur="500" fill="hold"/>
                                        <p:tgtEl>
                                          <p:spTgt spid="197641">
                                            <p:txEl>
                                              <p:charRg st="0" end="3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97641">
                                            <p:txEl>
                                              <p:charRg st="0" end="3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1" name="whoosh.wav"/>
                                        </p:tgtEl>
                                      </p:cMediaNode>
                                    </p:audio>
                                  </p:subTnLst>
                                </p:cTn>
                              </p:par>
                            </p:childTnLst>
                          </p:cTn>
                        </p:par>
                      </p:childTnLst>
                    </p:cTn>
                  </p:par>
                  <p:par>
                    <p:cTn id="9" fill="hold">
                      <p:stCondLst>
                        <p:cond delay="indefinite"/>
                      </p:stCondLst>
                      <p:childTnLst>
                        <p:par>
                          <p:cTn id="10" fill="hold">
                            <p:stCondLst>
                              <p:cond delay="0"/>
                            </p:stCondLst>
                            <p:childTnLst>
                              <p:par>
                                <p:cTn id="11" presetID="4" presetClass="entr" presetSubtype="32" fill="hold" grpId="0" nodeType="clickEffect">
                                  <p:stCondLst>
                                    <p:cond delay="0"/>
                                  </p:stCondLst>
                                  <p:childTnLst>
                                    <p:set>
                                      <p:cBhvr>
                                        <p:cTn id="12" dur="1" fill="hold">
                                          <p:stCondLst>
                                            <p:cond delay="0"/>
                                          </p:stCondLst>
                                        </p:cTn>
                                        <p:tgtEl>
                                          <p:spTgt spid="197638"/>
                                        </p:tgtEl>
                                        <p:attrNameLst>
                                          <p:attrName>style.visibility</p:attrName>
                                        </p:attrNameLst>
                                      </p:cBhvr>
                                      <p:to>
                                        <p:strVal val="visible"/>
                                      </p:to>
                                    </p:set>
                                    <p:animEffect transition="in" filter="box(out)">
                                      <p:cBhvr>
                                        <p:cTn id="13" dur="500"/>
                                        <p:tgtEl>
                                          <p:spTgt spid="197638"/>
                                        </p:tgtEl>
                                      </p:cBhvr>
                                    </p:animEffect>
                                  </p:childTnLst>
                                  <p:subTnLst>
                                    <p:audio>
                                      <p:cMediaNode>
                                        <p:cTn display="0" masterRel="sameClick">
                                          <p:stCondLst>
                                            <p:cond evt="begin" delay="0">
                                              <p:tn val="11"/>
                                            </p:cond>
                                          </p:stCondLst>
                                          <p:endCondLst>
                                            <p:cond evt="onStopAudio" delay="0">
                                              <p:tgtEl>
                                                <p:sldTgt/>
                                              </p:tgtEl>
                                            </p:cond>
                                          </p:endCondLst>
                                        </p:cTn>
                                        <p:tgtEl>
                                          <p:sndTgt r:embed="rId2" name="camera.wav"/>
                                        </p:tgtEl>
                                      </p:cMediaNode>
                                    </p:audio>
                                  </p:subTnLst>
                                </p:cTn>
                              </p:par>
                            </p:childTnLst>
                          </p:cTn>
                        </p:par>
                      </p:childTnLst>
                    </p:cTn>
                  </p:par>
                  <p:par>
                    <p:cTn id="14" fill="hold">
                      <p:stCondLst>
                        <p:cond delay="indefinite"/>
                      </p:stCondLst>
                      <p:childTnLst>
                        <p:par>
                          <p:cTn id="15" fill="hold">
                            <p:stCondLst>
                              <p:cond delay="0"/>
                            </p:stCondLst>
                            <p:childTnLst>
                              <p:par>
                                <p:cTn id="16" presetID="4" presetClass="entr" presetSubtype="32" fill="hold" grpId="0" nodeType="clickEffect">
                                  <p:stCondLst>
                                    <p:cond delay="0"/>
                                  </p:stCondLst>
                                  <p:childTnLst>
                                    <p:set>
                                      <p:cBhvr>
                                        <p:cTn id="17" dur="1" fill="hold">
                                          <p:stCondLst>
                                            <p:cond delay="0"/>
                                          </p:stCondLst>
                                        </p:cTn>
                                        <p:tgtEl>
                                          <p:spTgt spid="197639"/>
                                        </p:tgtEl>
                                        <p:attrNameLst>
                                          <p:attrName>style.visibility</p:attrName>
                                        </p:attrNameLst>
                                      </p:cBhvr>
                                      <p:to>
                                        <p:strVal val="visible"/>
                                      </p:to>
                                    </p:set>
                                    <p:animEffect transition="in" filter="box(out)">
                                      <p:cBhvr>
                                        <p:cTn id="18" dur="500"/>
                                        <p:tgtEl>
                                          <p:spTgt spid="197639"/>
                                        </p:tgtEl>
                                      </p:cBhvr>
                                    </p:animEffect>
                                  </p:childTnLst>
                                  <p:subTnLst>
                                    <p:audio>
                                      <p:cMediaNode>
                                        <p:cTn display="0" masterRel="sameClick">
                                          <p:stCondLst>
                                            <p:cond evt="begin" delay="0">
                                              <p:tn val="16"/>
                                            </p:cond>
                                          </p:stCondLst>
                                          <p:endCondLst>
                                            <p:cond evt="onStopAudio" delay="0">
                                              <p:tgtEl>
                                                <p:sldTgt/>
                                              </p:tgtEl>
                                            </p:cond>
                                          </p:endCondLst>
                                        </p:cTn>
                                        <p:tgtEl>
                                          <p:sndTgt r:embed="rId2" name="camera.wav"/>
                                        </p:tgtEl>
                                      </p:cMediaNode>
                                    </p:audio>
                                  </p:subTnLst>
                                </p:cTn>
                              </p:par>
                            </p:childTnLst>
                          </p:cTn>
                        </p:par>
                      </p:childTnLst>
                    </p:cTn>
                  </p:par>
                  <p:par>
                    <p:cTn id="19" fill="hold">
                      <p:stCondLst>
                        <p:cond delay="indefinite"/>
                      </p:stCondLst>
                      <p:childTnLst>
                        <p:par>
                          <p:cTn id="20" fill="hold">
                            <p:stCondLst>
                              <p:cond delay="0"/>
                            </p:stCondLst>
                            <p:childTnLst>
                              <p:par>
                                <p:cTn id="21" presetID="4" presetClass="entr" presetSubtype="32" fill="hold" grpId="0" nodeType="clickEffect">
                                  <p:stCondLst>
                                    <p:cond delay="0"/>
                                  </p:stCondLst>
                                  <p:childTnLst>
                                    <p:set>
                                      <p:cBhvr>
                                        <p:cTn id="22" dur="1" fill="hold">
                                          <p:stCondLst>
                                            <p:cond delay="0"/>
                                          </p:stCondLst>
                                        </p:cTn>
                                        <p:tgtEl>
                                          <p:spTgt spid="197640"/>
                                        </p:tgtEl>
                                        <p:attrNameLst>
                                          <p:attrName>style.visibility</p:attrName>
                                        </p:attrNameLst>
                                      </p:cBhvr>
                                      <p:to>
                                        <p:strVal val="visible"/>
                                      </p:to>
                                    </p:set>
                                    <p:animEffect transition="in" filter="box(out)">
                                      <p:cBhvr>
                                        <p:cTn id="23" dur="500"/>
                                        <p:tgtEl>
                                          <p:spTgt spid="197640"/>
                                        </p:tgtEl>
                                      </p:cBhvr>
                                    </p:animEffect>
                                  </p:childTnLst>
                                  <p:subTnLst>
                                    <p:audio>
                                      <p:cMediaNode>
                                        <p:cTn display="0" masterRel="sameClick">
                                          <p:stCondLst>
                                            <p:cond evt="begin" delay="0">
                                              <p:tn val="21"/>
                                            </p:cond>
                                          </p:stCondLst>
                                          <p:endCondLst>
                                            <p:cond evt="onStopAudio" delay="0">
                                              <p:tgtEl>
                                                <p:sldTgt/>
                                              </p:tgtEl>
                                            </p:cond>
                                          </p:endCondLst>
                                        </p:cTn>
                                        <p:tgtEl>
                                          <p:sndTgt r:embed="rId2" name="camera.wav"/>
                                        </p:tgtEl>
                                      </p:cMediaNode>
                                    </p:audio>
                                  </p:subTnLst>
                                </p:cTn>
                              </p:par>
                            </p:childTnLst>
                          </p:cTn>
                        </p:par>
                      </p:childTnLst>
                    </p:cTn>
                  </p:par>
                  <p:par>
                    <p:cTn id="24" fill="hold">
                      <p:stCondLst>
                        <p:cond delay="indefinite"/>
                      </p:stCondLst>
                      <p:childTnLst>
                        <p:par>
                          <p:cTn id="25" fill="hold">
                            <p:stCondLst>
                              <p:cond delay="0"/>
                            </p:stCondLst>
                            <p:childTnLst>
                              <p:par>
                                <p:cTn id="26" presetID="2" presetClass="entr" presetSubtype="8" fill="hold" grpId="0" nodeType="clickEffect">
                                  <p:stCondLst>
                                    <p:cond delay="0"/>
                                  </p:stCondLst>
                                  <p:childTnLst>
                                    <p:set>
                                      <p:cBhvr>
                                        <p:cTn id="27" dur="1" fill="hold">
                                          <p:stCondLst>
                                            <p:cond delay="0"/>
                                          </p:stCondLst>
                                        </p:cTn>
                                        <p:tgtEl>
                                          <p:spTgt spid="197642">
                                            <p:txEl>
                                              <p:charRg st="0" end="32"/>
                                            </p:txEl>
                                          </p:spTgt>
                                        </p:tgtEl>
                                        <p:attrNameLst>
                                          <p:attrName>style.visibility</p:attrName>
                                        </p:attrNameLst>
                                      </p:cBhvr>
                                      <p:to>
                                        <p:strVal val="visible"/>
                                      </p:to>
                                    </p:set>
                                    <p:anim calcmode="lin" valueType="num">
                                      <p:cBhvr additive="base">
                                        <p:cTn id="28" dur="500" fill="hold"/>
                                        <p:tgtEl>
                                          <p:spTgt spid="197642">
                                            <p:txEl>
                                              <p:charRg st="0" end="32"/>
                                            </p:txEl>
                                          </p:spTgt>
                                        </p:tgtEl>
                                        <p:attrNameLst>
                                          <p:attrName>ppt_x</p:attrName>
                                        </p:attrNameLst>
                                      </p:cBhvr>
                                      <p:tavLst>
                                        <p:tav tm="0">
                                          <p:val>
                                            <p:strVal val="0-#ppt_w/2"/>
                                          </p:val>
                                        </p:tav>
                                        <p:tav tm="100000">
                                          <p:val>
                                            <p:strVal val="#ppt_x"/>
                                          </p:val>
                                        </p:tav>
                                      </p:tavLst>
                                    </p:anim>
                                    <p:anim calcmode="lin" valueType="num">
                                      <p:cBhvr additive="base">
                                        <p:cTn id="29" dur="500" fill="hold"/>
                                        <p:tgtEl>
                                          <p:spTgt spid="197642">
                                            <p:txEl>
                                              <p:charRg st="0" end="3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6"/>
                                            </p:cond>
                                          </p:stCondLst>
                                          <p:endCondLst>
                                            <p:cond evt="onStopAudio" delay="0">
                                              <p:tgtEl>
                                                <p:sldTgt/>
                                              </p:tgtEl>
                                            </p:cond>
                                          </p:endCondLst>
                                        </p:cTn>
                                        <p:tgtEl>
                                          <p:sndTgt r:embed="rId1" name="whoosh.wav"/>
                                        </p:tgtEl>
                                      </p:cMediaNode>
                                    </p:audio>
                                  </p:subTnLst>
                                </p:cTn>
                              </p:par>
                            </p:childTnLst>
                          </p:cTn>
                        </p:par>
                      </p:childTnLst>
                    </p:cTn>
                  </p:par>
                  <p:par>
                    <p:cTn id="30" fill="hold">
                      <p:stCondLst>
                        <p:cond delay="indefinite"/>
                      </p:stCondLst>
                      <p:childTnLst>
                        <p:par>
                          <p:cTn id="31" fill="hold">
                            <p:stCondLst>
                              <p:cond delay="0"/>
                            </p:stCondLst>
                            <p:childTnLst>
                              <p:par>
                                <p:cTn id="32" presetID="4" presetClass="entr" presetSubtype="32" fill="hold" grpId="0" nodeType="clickEffect">
                                  <p:stCondLst>
                                    <p:cond delay="0"/>
                                  </p:stCondLst>
                                  <p:childTnLst>
                                    <p:set>
                                      <p:cBhvr>
                                        <p:cTn id="33" dur="1" fill="hold">
                                          <p:stCondLst>
                                            <p:cond delay="0"/>
                                          </p:stCondLst>
                                        </p:cTn>
                                        <p:tgtEl>
                                          <p:spTgt spid="197635"/>
                                        </p:tgtEl>
                                        <p:attrNameLst>
                                          <p:attrName>style.visibility</p:attrName>
                                        </p:attrNameLst>
                                      </p:cBhvr>
                                      <p:to>
                                        <p:strVal val="visible"/>
                                      </p:to>
                                    </p:set>
                                    <p:animEffect transition="in" filter="box(out)">
                                      <p:cBhvr>
                                        <p:cTn id="34" dur="500"/>
                                        <p:tgtEl>
                                          <p:spTgt spid="197635"/>
                                        </p:tgtEl>
                                      </p:cBhvr>
                                    </p:animEffect>
                                  </p:childTnLst>
                                  <p:subTnLst>
                                    <p:audio>
                                      <p:cMediaNode>
                                        <p:cTn display="0" masterRel="sameClick">
                                          <p:stCondLst>
                                            <p:cond evt="begin" delay="0">
                                              <p:tn val="32"/>
                                            </p:cond>
                                          </p:stCondLst>
                                          <p:endCondLst>
                                            <p:cond evt="onStopAudio" delay="0">
                                              <p:tgtEl>
                                                <p:sldTgt/>
                                              </p:tgtEl>
                                            </p:cond>
                                          </p:endCondLst>
                                        </p:cTn>
                                        <p:tgtEl>
                                          <p:sndTgt r:embed="rId2" name="camera.wav"/>
                                        </p:tgtEl>
                                      </p:cMediaNode>
                                    </p:audio>
                                  </p:subTnLst>
                                </p:cTn>
                              </p:par>
                            </p:childTnLst>
                          </p:cTn>
                        </p:par>
                      </p:childTnLst>
                    </p:cTn>
                  </p:par>
                  <p:par>
                    <p:cTn id="35" fill="hold">
                      <p:stCondLst>
                        <p:cond delay="indefinite"/>
                      </p:stCondLst>
                      <p:childTnLst>
                        <p:par>
                          <p:cTn id="36" fill="hold">
                            <p:stCondLst>
                              <p:cond delay="0"/>
                            </p:stCondLst>
                            <p:childTnLst>
                              <p:par>
                                <p:cTn id="37" presetID="4" presetClass="entr" presetSubtype="32" fill="hold" grpId="0" nodeType="clickEffect">
                                  <p:stCondLst>
                                    <p:cond delay="0"/>
                                  </p:stCondLst>
                                  <p:childTnLst>
                                    <p:set>
                                      <p:cBhvr>
                                        <p:cTn id="38" dur="1" fill="hold">
                                          <p:stCondLst>
                                            <p:cond delay="0"/>
                                          </p:stCondLst>
                                        </p:cTn>
                                        <p:tgtEl>
                                          <p:spTgt spid="197637"/>
                                        </p:tgtEl>
                                        <p:attrNameLst>
                                          <p:attrName>style.visibility</p:attrName>
                                        </p:attrNameLst>
                                      </p:cBhvr>
                                      <p:to>
                                        <p:strVal val="visible"/>
                                      </p:to>
                                    </p:set>
                                    <p:animEffect transition="in" filter="box(out)">
                                      <p:cBhvr>
                                        <p:cTn id="39" dur="500"/>
                                        <p:tgtEl>
                                          <p:spTgt spid="197637"/>
                                        </p:tgtEl>
                                      </p:cBhvr>
                                    </p:animEffect>
                                  </p:childTnLst>
                                  <p:subTnLst>
                                    <p:audio>
                                      <p:cMediaNode>
                                        <p:cTn display="0" masterRel="sameClick">
                                          <p:stCondLst>
                                            <p:cond evt="begin" delay="0">
                                              <p:tn val="37"/>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635" grpId="0" animBg="1"/>
      <p:bldP spid="197637" grpId="0" animBg="1"/>
      <p:bldP spid="197638" grpId="0" animBg="1"/>
      <p:bldP spid="197639" grpId="0" animBg="1"/>
      <p:bldP spid="197640" grpId="0" animBg="1"/>
      <p:bldP spid="197641" grpId="0" build="p"/>
      <p:bldP spid="19764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Date Placeholder 1"/>
          <p:cNvSpPr/>
          <p:nvPr>
            <p:ph type="dt" sz="half" idx="10"/>
          </p:nvPr>
        </p:nvSpPr>
        <p:spPr/>
        <p:txBody>
          <a:bodyPr/>
          <a:p>
            <a:pPr lvl="0"/>
            <a:endParaRPr lang="en-US">
              <a:latin typeface="Arial Narrow" panose="020B0606020202030204" pitchFamily="34" charset="0"/>
            </a:endParaRPr>
          </a:p>
        </p:txBody>
      </p:sp>
      <p:sp>
        <p:nvSpPr>
          <p:cNvPr id="3" name="Footer Placeholder 2"/>
          <p:cNvSpPr/>
          <p:nvPr>
            <p:ph type="ftr" sz="quarter" idx="11"/>
          </p:nvPr>
        </p:nvSpPr>
        <p:spPr/>
        <p:txBody>
          <a:bodyPr/>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200706" name="Title 200705"/>
          <p:cNvSpPr>
            <a:spLocks noGrp="1"/>
          </p:cNvSpPr>
          <p:nvPr>
            <p:ph type="title"/>
          </p:nvPr>
        </p:nvSpPr>
        <p:spPr/>
        <p:txBody>
          <a:bodyPr anchor="ctr" anchorCtr="0"/>
          <a:p>
            <a:r>
              <a:rPr>
                <a:solidFill>
                  <a:srgbClr val="11053B"/>
                </a:solidFill>
              </a:rPr>
              <a:t>Outputs</a:t>
            </a:r>
            <a:endParaRPr>
              <a:solidFill>
                <a:srgbClr val="11053B"/>
              </a:solidFill>
            </a:endParaRPr>
          </a:p>
        </p:txBody>
      </p:sp>
      <p:sp>
        <p:nvSpPr>
          <p:cNvPr id="200707" name="Rectangles 200706"/>
          <p:cNvSpPr/>
          <p:nvPr/>
        </p:nvSpPr>
        <p:spPr>
          <a:xfrm>
            <a:off x="762000" y="2743200"/>
            <a:ext cx="2209800" cy="1143000"/>
          </a:xfrm>
          <a:prstGeom prst="rect">
            <a:avLst/>
          </a:prstGeom>
          <a:solidFill>
            <a:schemeClr val="accent1"/>
          </a:solidFill>
          <a:ln w="9525" cap="flat" cmpd="sng">
            <a:solidFill>
              <a:schemeClr val="tx1"/>
            </a:solidFill>
            <a:prstDash val="solid"/>
            <a:miter/>
            <a:headEnd type="none" w="med" len="med"/>
            <a:tailEnd type="none" w="med" len="med"/>
          </a:ln>
          <a:effectLst>
            <a:outerShdw dist="107763" dir="18900000" algn="ctr" rotWithShape="0">
              <a:schemeClr val="bg2"/>
            </a:outerShdw>
          </a:effectLst>
        </p:spPr>
        <p:txBody>
          <a:bodyPr wrap="none" anchor="ctr" anchorCtr="0"/>
          <a:p>
            <a:pPr algn="ctr" eaLnBrk="0" hangingPunct="0"/>
            <a:r>
              <a:rPr b="0">
                <a:latin typeface="Times New Roman" panose="02020603050405020304" pitchFamily="18" charset="0"/>
              </a:rPr>
              <a:t>IT Strategy</a:t>
            </a:r>
            <a:endParaRPr b="0">
              <a:latin typeface="Times New Roman" panose="02020603050405020304" pitchFamily="18" charset="0"/>
            </a:endParaRPr>
          </a:p>
          <a:p>
            <a:pPr algn="ctr" eaLnBrk="0" hangingPunct="0"/>
            <a:r>
              <a:rPr b="0">
                <a:latin typeface="Times New Roman" panose="02020603050405020304" pitchFamily="18" charset="0"/>
              </a:rPr>
              <a:t>Plan Creation</a:t>
            </a:r>
            <a:endParaRPr b="0">
              <a:latin typeface="Times New Roman" panose="02020603050405020304" pitchFamily="18" charset="0"/>
            </a:endParaRPr>
          </a:p>
        </p:txBody>
      </p:sp>
      <p:sp>
        <p:nvSpPr>
          <p:cNvPr id="200708" name="Rectangles 200707"/>
          <p:cNvSpPr/>
          <p:nvPr/>
        </p:nvSpPr>
        <p:spPr>
          <a:xfrm>
            <a:off x="3429000" y="2743200"/>
            <a:ext cx="2286000" cy="1143000"/>
          </a:xfrm>
          <a:prstGeom prst="rect">
            <a:avLst/>
          </a:prstGeom>
          <a:solidFill>
            <a:schemeClr val="accent1"/>
          </a:solidFill>
          <a:ln w="9525" cap="flat" cmpd="sng">
            <a:solidFill>
              <a:schemeClr val="tx1"/>
            </a:solidFill>
            <a:prstDash val="solid"/>
            <a:miter/>
            <a:headEnd type="none" w="med" len="med"/>
            <a:tailEnd type="none" w="med" len="med"/>
          </a:ln>
          <a:effectLst>
            <a:outerShdw dist="107763" dir="18900000" algn="ctr" rotWithShape="0">
              <a:schemeClr val="bg2"/>
            </a:outerShdw>
          </a:effectLst>
        </p:spPr>
        <p:txBody>
          <a:bodyPr wrap="none" anchor="ctr" anchorCtr="0"/>
          <a:p>
            <a:pPr algn="ctr" eaLnBrk="0" hangingPunct="0"/>
            <a:r>
              <a:rPr b="0">
                <a:latin typeface="Times New Roman" panose="02020603050405020304" pitchFamily="18" charset="0"/>
              </a:rPr>
              <a:t>IT Strategy/</a:t>
            </a:r>
            <a:endParaRPr b="0">
              <a:latin typeface="Times New Roman" panose="02020603050405020304" pitchFamily="18" charset="0"/>
            </a:endParaRPr>
          </a:p>
          <a:p>
            <a:pPr algn="ctr" eaLnBrk="0" hangingPunct="0"/>
            <a:r>
              <a:rPr b="0">
                <a:latin typeface="Times New Roman" panose="02020603050405020304" pitchFamily="18" charset="0"/>
              </a:rPr>
              <a:t>Plan</a:t>
            </a:r>
            <a:endParaRPr b="0">
              <a:latin typeface="Times New Roman" panose="02020603050405020304" pitchFamily="18" charset="0"/>
            </a:endParaRPr>
          </a:p>
          <a:p>
            <a:pPr algn="ctr" eaLnBrk="0" hangingPunct="0"/>
            <a:r>
              <a:rPr b="0">
                <a:latin typeface="Times New Roman" panose="02020603050405020304" pitchFamily="18" charset="0"/>
              </a:rPr>
              <a:t>Alignment</a:t>
            </a:r>
            <a:endParaRPr b="0">
              <a:latin typeface="Times New Roman" panose="02020603050405020304" pitchFamily="18" charset="0"/>
            </a:endParaRPr>
          </a:p>
        </p:txBody>
      </p:sp>
      <p:grpSp>
        <p:nvGrpSpPr>
          <p:cNvPr id="200709" name="Group 200708"/>
          <p:cNvGrpSpPr/>
          <p:nvPr/>
        </p:nvGrpSpPr>
        <p:grpSpPr>
          <a:xfrm>
            <a:off x="762000" y="3314700"/>
            <a:ext cx="4953000" cy="1104900"/>
            <a:chOff x="480" y="2088"/>
            <a:chExt cx="3120" cy="696"/>
          </a:xfrm>
        </p:grpSpPr>
        <p:sp>
          <p:nvSpPr>
            <p:cNvPr id="200710" name="Rectangles 200709"/>
            <p:cNvSpPr/>
            <p:nvPr/>
          </p:nvSpPr>
          <p:spPr>
            <a:xfrm>
              <a:off x="960" y="2496"/>
              <a:ext cx="2256" cy="288"/>
            </a:xfrm>
            <a:prstGeom prst="rect">
              <a:avLst/>
            </a:prstGeom>
            <a:solidFill>
              <a:schemeClr val="accent2"/>
            </a:solidFill>
            <a:ln w="9525" cap="flat" cmpd="sng">
              <a:solidFill>
                <a:schemeClr val="tx1"/>
              </a:solidFill>
              <a:prstDash val="solid"/>
              <a:miter/>
              <a:headEnd type="none" w="med" len="med"/>
              <a:tailEnd type="none" w="med" len="med"/>
            </a:ln>
          </p:spPr>
          <p:txBody>
            <a:bodyPr wrap="none" anchor="ctr" anchorCtr="0"/>
            <a:p>
              <a:pPr algn="ctr" eaLnBrk="0" hangingPunct="0"/>
              <a:r>
                <a:rPr b="0">
                  <a:latin typeface="Times New Roman" panose="02020603050405020304" pitchFamily="18" charset="0"/>
                </a:rPr>
                <a:t>Infrastructure Assessment</a:t>
              </a:r>
              <a:endParaRPr b="0">
                <a:latin typeface="Times New Roman" panose="02020603050405020304" pitchFamily="18" charset="0"/>
              </a:endParaRPr>
            </a:p>
          </p:txBody>
        </p:sp>
        <p:cxnSp>
          <p:nvCxnSpPr>
            <p:cNvPr id="200711" name="Elbow Connector 200710"/>
            <p:cNvCxnSpPr>
              <a:stCxn id="200707" idx="1"/>
              <a:endCxn id="200710" idx="1"/>
            </p:cNvCxnSpPr>
            <p:nvPr/>
          </p:nvCxnSpPr>
          <p:spPr>
            <a:xfrm rot="10800000" flipH="1" flipV="1">
              <a:off x="480" y="2088"/>
              <a:ext cx="480" cy="552"/>
            </a:xfrm>
            <a:prstGeom prst="bentConnector3">
              <a:avLst>
                <a:gd name="adj1" fmla="val -30000"/>
              </a:avLst>
            </a:prstGeom>
            <a:ln w="9525" cap="flat" cmpd="sng">
              <a:solidFill>
                <a:schemeClr val="tx1"/>
              </a:solidFill>
              <a:prstDash val="solid"/>
              <a:miter/>
              <a:headEnd type="none" w="med" len="med"/>
              <a:tailEnd type="triangle" w="med" len="med"/>
            </a:ln>
          </p:spPr>
        </p:cxnSp>
        <p:cxnSp>
          <p:nvCxnSpPr>
            <p:cNvPr id="200712" name="Elbow Connector 200711"/>
            <p:cNvCxnSpPr>
              <a:stCxn id="200707" idx="1"/>
              <a:endCxn id="200710" idx="1"/>
            </p:cNvCxnSpPr>
            <p:nvPr/>
          </p:nvCxnSpPr>
          <p:spPr>
            <a:xfrm rot="10800000" flipH="1" flipV="1">
              <a:off x="480" y="2088"/>
              <a:ext cx="480" cy="552"/>
            </a:xfrm>
            <a:prstGeom prst="bentConnector3">
              <a:avLst>
                <a:gd name="adj1" fmla="val -30000"/>
              </a:avLst>
            </a:prstGeom>
            <a:ln w="9525" cap="flat" cmpd="sng">
              <a:solidFill>
                <a:schemeClr val="tx1"/>
              </a:solidFill>
              <a:prstDash val="solid"/>
              <a:miter/>
              <a:headEnd type="triangle" w="med" len="med"/>
              <a:tailEnd type="triangle" w="med" len="med"/>
            </a:ln>
          </p:spPr>
        </p:cxnSp>
        <p:cxnSp>
          <p:nvCxnSpPr>
            <p:cNvPr id="200713" name="Elbow Connector 200712"/>
            <p:cNvCxnSpPr>
              <a:stCxn id="200708" idx="3"/>
              <a:endCxn id="200710" idx="3"/>
            </p:cNvCxnSpPr>
            <p:nvPr/>
          </p:nvCxnSpPr>
          <p:spPr>
            <a:xfrm flipH="1">
              <a:off x="3216" y="2088"/>
              <a:ext cx="384" cy="552"/>
            </a:xfrm>
            <a:prstGeom prst="bentConnector3">
              <a:avLst>
                <a:gd name="adj1" fmla="val -37500"/>
              </a:avLst>
            </a:prstGeom>
            <a:ln w="9525" cap="flat" cmpd="sng">
              <a:solidFill>
                <a:schemeClr val="tx1"/>
              </a:solidFill>
              <a:prstDash val="solid"/>
              <a:miter/>
              <a:headEnd type="triangle" w="med" len="med"/>
              <a:tailEnd type="triangle" w="med" len="med"/>
            </a:ln>
          </p:spPr>
        </p:cxnSp>
      </p:grpSp>
      <p:grpSp>
        <p:nvGrpSpPr>
          <p:cNvPr id="200714" name="Group 200713"/>
          <p:cNvGrpSpPr/>
          <p:nvPr/>
        </p:nvGrpSpPr>
        <p:grpSpPr>
          <a:xfrm>
            <a:off x="3314700" y="4191000"/>
            <a:ext cx="5219700" cy="1143000"/>
            <a:chOff x="2088" y="2640"/>
            <a:chExt cx="3288" cy="720"/>
          </a:xfrm>
        </p:grpSpPr>
        <p:sp>
          <p:nvSpPr>
            <p:cNvPr id="200715" name="Rectangles 200714"/>
            <p:cNvSpPr/>
            <p:nvPr/>
          </p:nvSpPr>
          <p:spPr>
            <a:xfrm>
              <a:off x="3936" y="2640"/>
              <a:ext cx="1440" cy="720"/>
            </a:xfrm>
            <a:prstGeom prst="rect">
              <a:avLst/>
            </a:prstGeom>
            <a:solidFill>
              <a:schemeClr val="accent1"/>
            </a:solidFill>
            <a:ln w="9525" cap="flat" cmpd="sng">
              <a:solidFill>
                <a:schemeClr val="tx1"/>
              </a:solidFill>
              <a:prstDash val="solid"/>
              <a:miter/>
              <a:headEnd type="none" w="med" len="med"/>
              <a:tailEnd type="none" w="med" len="med"/>
            </a:ln>
            <a:effectLst>
              <a:outerShdw dist="107763" dir="18900000" algn="ctr" rotWithShape="0">
                <a:schemeClr val="bg2"/>
              </a:outerShdw>
            </a:effectLst>
          </p:spPr>
          <p:txBody>
            <a:bodyPr wrap="none" anchor="ctr" anchorCtr="0"/>
            <a:p>
              <a:pPr algn="ctr" eaLnBrk="0" hangingPunct="0"/>
              <a:r>
                <a:rPr b="0">
                  <a:latin typeface="Times New Roman" panose="02020603050405020304" pitchFamily="18" charset="0"/>
                </a:rPr>
                <a:t>IT Strategy/Plan</a:t>
              </a:r>
              <a:endParaRPr b="0">
                <a:latin typeface="Times New Roman" panose="02020603050405020304" pitchFamily="18" charset="0"/>
              </a:endParaRPr>
            </a:p>
            <a:p>
              <a:pPr algn="ctr" eaLnBrk="0" hangingPunct="0"/>
              <a:r>
                <a:rPr b="0">
                  <a:latin typeface="Times New Roman" panose="02020603050405020304" pitchFamily="18" charset="0"/>
                </a:rPr>
                <a:t>&amp; project </a:t>
              </a:r>
              <a:endParaRPr b="0">
                <a:latin typeface="Times New Roman" panose="02020603050405020304" pitchFamily="18" charset="0"/>
              </a:endParaRPr>
            </a:p>
            <a:p>
              <a:pPr algn="ctr" eaLnBrk="0" hangingPunct="0"/>
              <a:r>
                <a:rPr b="0">
                  <a:latin typeface="Times New Roman" panose="02020603050405020304" pitchFamily="18" charset="0"/>
                </a:rPr>
                <a:t>priorities</a:t>
              </a:r>
              <a:endParaRPr b="0">
                <a:latin typeface="Times New Roman" panose="02020603050405020304" pitchFamily="18" charset="0"/>
              </a:endParaRPr>
            </a:p>
          </p:txBody>
        </p:sp>
        <p:cxnSp>
          <p:nvCxnSpPr>
            <p:cNvPr id="200716" name="Elbow Connector 200715"/>
            <p:cNvCxnSpPr>
              <a:stCxn id="200710" idx="2"/>
              <a:endCxn id="200715" idx="1"/>
            </p:cNvCxnSpPr>
            <p:nvPr/>
          </p:nvCxnSpPr>
          <p:spPr>
            <a:xfrm rot="-5400000" flipH="1">
              <a:off x="2904" y="1968"/>
              <a:ext cx="216" cy="1848"/>
            </a:xfrm>
            <a:prstGeom prst="bentConnector2">
              <a:avLst/>
            </a:prstGeom>
            <a:ln w="9525" cap="flat" cmpd="sng">
              <a:solidFill>
                <a:schemeClr val="tx1"/>
              </a:solidFill>
              <a:prstDash val="solid"/>
              <a:miter/>
              <a:headEnd type="none" w="med" len="med"/>
              <a:tailEnd type="triangle" w="med" len="med"/>
            </a:ln>
          </p:spPr>
        </p:cxnSp>
      </p:grpSp>
      <p:sp>
        <p:nvSpPr>
          <p:cNvPr id="200719" name="Text Box 200718"/>
          <p:cNvSpPr txBox="1"/>
          <p:nvPr/>
        </p:nvSpPr>
        <p:spPr>
          <a:xfrm>
            <a:off x="1050925" y="2022475"/>
            <a:ext cx="3378835" cy="460375"/>
          </a:xfrm>
          <a:prstGeom prst="rect">
            <a:avLst/>
          </a:prstGeom>
          <a:noFill/>
          <a:ln w="9525">
            <a:noFill/>
          </a:ln>
        </p:spPr>
        <p:txBody>
          <a:bodyPr wrap="none" anchor="t" anchorCtr="0">
            <a:spAutoFit/>
          </a:bodyPr>
          <a:p>
            <a:r>
              <a:rPr lang="en-US" u="sng">
                <a:latin typeface="Times New Roman" panose="02020603050405020304" pitchFamily="18" charset="0"/>
              </a:rPr>
              <a:t>CIO</a:t>
            </a:r>
            <a:r>
              <a:rPr u="sng">
                <a:latin typeface="Times New Roman" panose="02020603050405020304" pitchFamily="18" charset="0"/>
              </a:rPr>
              <a:t> works with IT Staff</a:t>
            </a:r>
            <a:endParaRPr u="sng">
              <a:latin typeface="Times New Roman" panose="02020603050405020304" pitchFamily="18" charset="0"/>
            </a:endParaRPr>
          </a:p>
        </p:txBody>
      </p:sp>
      <p:sp>
        <p:nvSpPr>
          <p:cNvPr id="200721" name="Text Box 200720"/>
          <p:cNvSpPr txBox="1"/>
          <p:nvPr/>
        </p:nvSpPr>
        <p:spPr>
          <a:xfrm>
            <a:off x="6248400" y="3124200"/>
            <a:ext cx="2273300" cy="822325"/>
          </a:xfrm>
          <a:prstGeom prst="rect">
            <a:avLst/>
          </a:prstGeom>
          <a:noFill/>
          <a:ln w="9525">
            <a:noFill/>
          </a:ln>
        </p:spPr>
        <p:txBody>
          <a:bodyPr wrap="none" anchor="t" anchorCtr="0">
            <a:spAutoFit/>
          </a:bodyPr>
          <a:p>
            <a:r>
              <a:rPr u="sng">
                <a:latin typeface="Times New Roman" panose="02020603050405020304" pitchFamily="18" charset="0"/>
              </a:rPr>
              <a:t>Executive Team</a:t>
            </a:r>
            <a:endParaRPr u="sng">
              <a:latin typeface="Times New Roman" panose="02020603050405020304" pitchFamily="18" charset="0"/>
            </a:endParaRPr>
          </a:p>
          <a:p>
            <a:r>
              <a:rPr u="sng">
                <a:latin typeface="Times New Roman" panose="02020603050405020304" pitchFamily="18" charset="0"/>
              </a:rPr>
              <a:t>Approval</a:t>
            </a:r>
            <a:endParaRPr u="sng">
              <a:latin typeface="Times New Roman" panose="02020603050405020304" pitchFamily="18" charset="0"/>
            </a:endParaRPr>
          </a:p>
        </p:txBody>
      </p:sp>
      <p:grpSp>
        <p:nvGrpSpPr>
          <p:cNvPr id="200725" name="Group 200724"/>
          <p:cNvGrpSpPr/>
          <p:nvPr/>
        </p:nvGrpSpPr>
        <p:grpSpPr>
          <a:xfrm>
            <a:off x="5943600" y="1676400"/>
            <a:ext cx="2590800" cy="1143000"/>
            <a:chOff x="3744" y="1056"/>
            <a:chExt cx="1632" cy="720"/>
          </a:xfrm>
        </p:grpSpPr>
        <p:sp>
          <p:nvSpPr>
            <p:cNvPr id="200722" name="Straight Connector 200721"/>
            <p:cNvSpPr/>
            <p:nvPr/>
          </p:nvSpPr>
          <p:spPr>
            <a:xfrm flipV="1">
              <a:off x="3744" y="1488"/>
              <a:ext cx="480" cy="288"/>
            </a:xfrm>
            <a:prstGeom prst="line">
              <a:avLst/>
            </a:prstGeom>
            <a:ln w="57150" cap="flat" cmpd="sng">
              <a:solidFill>
                <a:schemeClr val="tx1"/>
              </a:solidFill>
              <a:prstDash val="solid"/>
              <a:headEnd type="triangle" w="med" len="med"/>
              <a:tailEnd type="triangle" w="med" len="med"/>
            </a:ln>
          </p:spPr>
        </p:sp>
        <p:sp>
          <p:nvSpPr>
            <p:cNvPr id="200724" name="Oval 200723"/>
            <p:cNvSpPr/>
            <p:nvPr/>
          </p:nvSpPr>
          <p:spPr>
            <a:xfrm>
              <a:off x="4224" y="1056"/>
              <a:ext cx="1152" cy="672"/>
            </a:xfrm>
            <a:prstGeom prst="ellipse">
              <a:avLst/>
            </a:prstGeom>
            <a:solidFill>
              <a:schemeClr val="accent1"/>
            </a:solidFill>
            <a:ln w="9525" cap="flat" cmpd="sng">
              <a:solidFill>
                <a:schemeClr val="tx1"/>
              </a:solidFill>
              <a:prstDash val="dash"/>
              <a:headEnd type="none" w="med" len="med"/>
              <a:tailEnd type="none" w="med" len="med"/>
            </a:ln>
          </p:spPr>
          <p:txBody>
            <a:bodyPr wrap="none" anchor="ctr" anchorCtr="0"/>
            <a:p>
              <a:pPr algn="ctr"/>
              <a:r>
                <a:rPr sz="2000">
                  <a:latin typeface="Times New Roman" panose="02020603050405020304" pitchFamily="18" charset="0"/>
                </a:rPr>
                <a:t>Apply</a:t>
              </a:r>
              <a:endParaRPr sz="2000">
                <a:latin typeface="Times New Roman" panose="02020603050405020304" pitchFamily="18" charset="0"/>
              </a:endParaRPr>
            </a:p>
            <a:p>
              <a:pPr algn="ctr"/>
              <a:r>
                <a:rPr sz="2000">
                  <a:latin typeface="Times New Roman" panose="02020603050405020304" pitchFamily="18" charset="0"/>
                </a:rPr>
                <a:t>Evaluation</a:t>
              </a:r>
              <a:endParaRPr sz="2000">
                <a:latin typeface="Times New Roman" panose="02020603050405020304" pitchFamily="18" charset="0"/>
              </a:endParaRPr>
            </a:p>
            <a:p>
              <a:pPr algn="ctr"/>
              <a:r>
                <a:rPr sz="2000">
                  <a:latin typeface="Times New Roman" panose="02020603050405020304" pitchFamily="18" charset="0"/>
                </a:rPr>
                <a:t>Criteria</a:t>
              </a:r>
              <a:endParaRPr sz="2000">
                <a:latin typeface="Times New Roman" panose="02020603050405020304" pitchFamily="18"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00719"/>
                                        </p:tgtEl>
                                        <p:attrNameLst>
                                          <p:attrName>style.visibility</p:attrName>
                                        </p:attrNameLst>
                                      </p:cBhvr>
                                      <p:to>
                                        <p:strVal val="visible"/>
                                      </p:to>
                                    </p:set>
                                    <p:animEffect transition="in" filter="dissolve">
                                      <p:cBhvr>
                                        <p:cTn id="7" dur="500"/>
                                        <p:tgtEl>
                                          <p:spTgt spid="200719"/>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200707"/>
                                        </p:tgtEl>
                                        <p:attrNameLst>
                                          <p:attrName>style.visibility</p:attrName>
                                        </p:attrNameLst>
                                      </p:cBhvr>
                                      <p:to>
                                        <p:strVal val="visible"/>
                                      </p:to>
                                    </p:set>
                                    <p:animEffect transition="in" filter="box(out)">
                                      <p:cBhvr>
                                        <p:cTn id="12" dur="500"/>
                                        <p:tgtEl>
                                          <p:spTgt spid="200707"/>
                                        </p:tgtEl>
                                      </p:cBhvr>
                                    </p:animEffect>
                                  </p:childTnLst>
                                  <p:subTnLst>
                                    <p:audio>
                                      <p:cMediaNode>
                                        <p:cTn display="0" masterRel="sameClick">
                                          <p:stCondLst>
                                            <p:cond evt="begin" delay="0">
                                              <p:tn val="10"/>
                                            </p:cond>
                                          </p:stCondLst>
                                          <p:endCondLst>
                                            <p:cond evt="onStopAudio" delay="0">
                                              <p:tgtEl>
                                                <p:sldTgt/>
                                              </p:tgtEl>
                                            </p:cond>
                                          </p:endCondLst>
                                        </p:cTn>
                                        <p:tgtEl>
                                          <p:sndTgt r:embed="rId1" name="camera.wav"/>
                                        </p:tgtEl>
                                      </p:cMediaNode>
                                    </p:audio>
                                  </p:sub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200708"/>
                                        </p:tgtEl>
                                        <p:attrNameLst>
                                          <p:attrName>style.visibility</p:attrName>
                                        </p:attrNameLst>
                                      </p:cBhvr>
                                      <p:to>
                                        <p:strVal val="visible"/>
                                      </p:to>
                                    </p:set>
                                    <p:animEffect transition="in" filter="box(out)">
                                      <p:cBhvr>
                                        <p:cTn id="17" dur="500"/>
                                        <p:tgtEl>
                                          <p:spTgt spid="200708"/>
                                        </p:tgtEl>
                                      </p:cBhvr>
                                    </p:animEffect>
                                  </p:childTnLst>
                                  <p:subTnLst>
                                    <p:audio>
                                      <p:cMediaNode>
                                        <p:cTn display="0" masterRel="sameClick">
                                          <p:stCondLst>
                                            <p:cond evt="begin" delay="0">
                                              <p:tn val="15"/>
                                            </p:cond>
                                          </p:stCondLst>
                                          <p:endCondLst>
                                            <p:cond evt="onStopAudio" delay="0">
                                              <p:tgtEl>
                                                <p:sldTgt/>
                                              </p:tgtEl>
                                            </p:cond>
                                          </p:endCondLst>
                                        </p:cTn>
                                        <p:tgtEl>
                                          <p:sndTgt r:embed="rId1" name="camera.wav"/>
                                        </p:tgtEl>
                                      </p:cMediaNode>
                                    </p:audio>
                                  </p:sub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00709"/>
                                        </p:tgtEl>
                                        <p:attrNameLst>
                                          <p:attrName>style.visibility</p:attrName>
                                        </p:attrNameLst>
                                      </p:cBhvr>
                                      <p:to>
                                        <p:strVal val="visible"/>
                                      </p:to>
                                    </p:set>
                                    <p:animEffect transition="in" filter="dissolve">
                                      <p:cBhvr>
                                        <p:cTn id="22" dur="500"/>
                                        <p:tgtEl>
                                          <p:spTgt spid="200709"/>
                                        </p:tgtEl>
                                      </p:cBhvr>
                                    </p:animEffect>
                                  </p:childTnLst>
                                  <p:subTnLst>
                                    <p:audio>
                                      <p:cMediaNode>
                                        <p:cTn display="0" masterRel="sameClick">
                                          <p:stCondLst>
                                            <p:cond evt="begin" delay="0">
                                              <p:tn val="20"/>
                                            </p:cond>
                                          </p:stCondLst>
                                          <p:endCondLst>
                                            <p:cond evt="onStopAudio" delay="0">
                                              <p:tgtEl>
                                                <p:sldTgt/>
                                              </p:tgtEl>
                                            </p:cond>
                                          </p:endCondLst>
                                        </p:cTn>
                                        <p:tgtEl>
                                          <p:sndTgt r:embed="rId1" name="camera.wav"/>
                                        </p:tgtEl>
                                      </p:cMediaNode>
                                    </p:audio>
                                  </p:sub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00725"/>
                                        </p:tgtEl>
                                        <p:attrNameLst>
                                          <p:attrName>style.visibility</p:attrName>
                                        </p:attrNameLst>
                                      </p:cBhvr>
                                      <p:to>
                                        <p:strVal val="visible"/>
                                      </p:to>
                                    </p:set>
                                    <p:animEffect transition="in" filter="dissolve">
                                      <p:cBhvr>
                                        <p:cTn id="27" dur="500"/>
                                        <p:tgtEl>
                                          <p:spTgt spid="200725"/>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00721"/>
                                        </p:tgtEl>
                                        <p:attrNameLst>
                                          <p:attrName>style.visibility</p:attrName>
                                        </p:attrNameLst>
                                      </p:cBhvr>
                                      <p:to>
                                        <p:strVal val="visible"/>
                                      </p:to>
                                    </p:set>
                                    <p:animEffect transition="in" filter="dissolve">
                                      <p:cBhvr>
                                        <p:cTn id="32" dur="500"/>
                                        <p:tgtEl>
                                          <p:spTgt spid="200721"/>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200714"/>
                                        </p:tgtEl>
                                        <p:attrNameLst>
                                          <p:attrName>style.visibility</p:attrName>
                                        </p:attrNameLst>
                                      </p:cBhvr>
                                      <p:to>
                                        <p:strVal val="visible"/>
                                      </p:to>
                                    </p:set>
                                    <p:anim calcmode="lin" valueType="num">
                                      <p:cBhvr additive="base">
                                        <p:cTn id="37" dur="500" fill="hold"/>
                                        <p:tgtEl>
                                          <p:spTgt spid="200714"/>
                                        </p:tgtEl>
                                        <p:attrNameLst>
                                          <p:attrName>ppt_x</p:attrName>
                                        </p:attrNameLst>
                                      </p:cBhvr>
                                      <p:tavLst>
                                        <p:tav tm="0">
                                          <p:val>
                                            <p:strVal val="0-#ppt_w/2"/>
                                          </p:val>
                                        </p:tav>
                                        <p:tav tm="100000">
                                          <p:val>
                                            <p:strVal val="#ppt_x"/>
                                          </p:val>
                                        </p:tav>
                                      </p:tavLst>
                                    </p:anim>
                                    <p:anim calcmode="lin" valueType="num">
                                      <p:cBhvr additive="base">
                                        <p:cTn id="38" dur="500" fill="hold"/>
                                        <p:tgtEl>
                                          <p:spTgt spid="200714"/>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0707" grpId="0" animBg="1"/>
      <p:bldP spid="200708" grpId="0" animBg="1"/>
      <p:bldP spid="200719" grpId="0"/>
      <p:bldP spid="20072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Date Placeholder 1"/>
          <p:cNvSpPr/>
          <p:nvPr>
            <p:ph type="dt" sz="half" idx="10"/>
          </p:nvPr>
        </p:nvSpPr>
        <p:spPr/>
        <p:txBody>
          <a:bodyPr/>
          <a:p>
            <a:pPr lvl="0"/>
            <a:endParaRPr lang="en-US">
              <a:latin typeface="Arial Narrow" panose="020B0606020202030204" pitchFamily="34" charset="0"/>
            </a:endParaRPr>
          </a:p>
        </p:txBody>
      </p:sp>
      <p:sp>
        <p:nvSpPr>
          <p:cNvPr id="3" name="Footer Placeholder 2"/>
          <p:cNvSpPr/>
          <p:nvPr>
            <p:ph type="ftr" sz="quarter" idx="11"/>
          </p:nvPr>
        </p:nvSpPr>
        <p:spPr/>
        <p:txBody>
          <a:bodyPr/>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166914" name="Title 166913"/>
          <p:cNvSpPr>
            <a:spLocks noGrp="1"/>
          </p:cNvSpPr>
          <p:nvPr>
            <p:ph type="title"/>
          </p:nvPr>
        </p:nvSpPr>
        <p:spPr/>
        <p:txBody>
          <a:bodyPr anchor="ctr" anchorCtr="0"/>
          <a:p>
            <a:r>
              <a:rPr>
                <a:solidFill>
                  <a:srgbClr val="11053B"/>
                </a:solidFill>
              </a:rPr>
              <a:t>What is IT Strategic Alignment?</a:t>
            </a:r>
            <a:endParaRPr>
              <a:solidFill>
                <a:srgbClr val="11053B"/>
              </a:solidFill>
            </a:endParaRPr>
          </a:p>
        </p:txBody>
      </p:sp>
      <p:sp>
        <p:nvSpPr>
          <p:cNvPr id="166915" name="Text Placeholder 166914"/>
          <p:cNvSpPr>
            <a:spLocks noGrp="1"/>
          </p:cNvSpPr>
          <p:nvPr>
            <p:ph type="body" idx="1"/>
          </p:nvPr>
        </p:nvSpPr>
        <p:spPr/>
        <p:txBody>
          <a:bodyPr/>
          <a:p>
            <a:pPr>
              <a:lnSpc>
                <a:spcPct val="90000"/>
              </a:lnSpc>
            </a:pPr>
            <a:r>
              <a:rPr sz="2400"/>
              <a:t>IT Strategic Alignment is the fit between business strategy and IT strategy.</a:t>
            </a:r>
            <a:endParaRPr sz="2400"/>
          </a:p>
          <a:p>
            <a:pPr>
              <a:lnSpc>
                <a:spcPct val="90000"/>
              </a:lnSpc>
            </a:pPr>
            <a:r>
              <a:rPr sz="2400"/>
              <a:t>It is just one dimension of an IT Strategy, but is considered the most important and difficult.</a:t>
            </a:r>
            <a:endParaRPr sz="2400"/>
          </a:p>
          <a:p>
            <a:pPr>
              <a:lnSpc>
                <a:spcPct val="90000"/>
              </a:lnSpc>
            </a:pPr>
            <a:r>
              <a:rPr sz="2400"/>
              <a:t>Effective IT Strategic Alignment is characterized by:</a:t>
            </a:r>
            <a:endParaRPr sz="2400"/>
          </a:p>
          <a:p>
            <a:pPr lvl="1">
              <a:lnSpc>
                <a:spcPct val="90000"/>
              </a:lnSpc>
            </a:pPr>
            <a:r>
              <a:rPr sz="2000"/>
              <a:t>CIO and CEO have strong working relationship</a:t>
            </a:r>
            <a:endParaRPr sz="2000"/>
          </a:p>
          <a:p>
            <a:pPr lvl="1">
              <a:lnSpc>
                <a:spcPct val="90000"/>
              </a:lnSpc>
            </a:pPr>
            <a:r>
              <a:rPr sz="2000"/>
              <a:t>Business and IT plans are closely linked</a:t>
            </a:r>
            <a:endParaRPr sz="2000"/>
          </a:p>
          <a:p>
            <a:pPr lvl="1">
              <a:lnSpc>
                <a:spcPct val="90000"/>
              </a:lnSpc>
            </a:pPr>
            <a:r>
              <a:rPr sz="2000"/>
              <a:t>IT personnel participate in corporate/business planning</a:t>
            </a:r>
            <a:endParaRPr sz="2000"/>
          </a:p>
          <a:p>
            <a:pPr lvl="1">
              <a:lnSpc>
                <a:spcPct val="90000"/>
              </a:lnSpc>
            </a:pPr>
            <a:r>
              <a:rPr sz="2000"/>
              <a:t>IT projects have business sponsors</a:t>
            </a:r>
            <a:endParaRPr sz="2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66915">
                                            <p:txEl>
                                              <p:charRg st="0" end="77"/>
                                            </p:txEl>
                                          </p:spTgt>
                                        </p:tgtEl>
                                        <p:attrNameLst>
                                          <p:attrName>style.visibility</p:attrName>
                                        </p:attrNameLst>
                                      </p:cBhvr>
                                      <p:to>
                                        <p:strVal val="visible"/>
                                      </p:to>
                                    </p:set>
                                    <p:anim calcmode="lin" valueType="num">
                                      <p:cBhvr additive="base">
                                        <p:cTn id="7" dur="500" fill="hold"/>
                                        <p:tgtEl>
                                          <p:spTgt spid="166915">
                                            <p:txEl>
                                              <p:charRg st="0" end="77"/>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66915">
                                            <p:txEl>
                                              <p:charRg st="0" end="77"/>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66915">
                                            <p:txEl>
                                              <p:charRg st="77" end="173"/>
                                            </p:txEl>
                                          </p:spTgt>
                                        </p:tgtEl>
                                        <p:attrNameLst>
                                          <p:attrName>style.visibility</p:attrName>
                                        </p:attrNameLst>
                                      </p:cBhvr>
                                      <p:to>
                                        <p:strVal val="visible"/>
                                      </p:to>
                                    </p:set>
                                    <p:anim calcmode="lin" valueType="num">
                                      <p:cBhvr additive="base">
                                        <p:cTn id="13" dur="500" fill="hold"/>
                                        <p:tgtEl>
                                          <p:spTgt spid="166915">
                                            <p:txEl>
                                              <p:charRg st="77" end="17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66915">
                                            <p:txEl>
                                              <p:charRg st="77" end="17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66915">
                                            <p:txEl>
                                              <p:charRg st="173" end="227"/>
                                            </p:txEl>
                                          </p:spTgt>
                                        </p:tgtEl>
                                        <p:attrNameLst>
                                          <p:attrName>style.visibility</p:attrName>
                                        </p:attrNameLst>
                                      </p:cBhvr>
                                      <p:to>
                                        <p:strVal val="visible"/>
                                      </p:to>
                                    </p:set>
                                    <p:anim calcmode="lin" valueType="num">
                                      <p:cBhvr additive="base">
                                        <p:cTn id="19" dur="500" fill="hold"/>
                                        <p:tgtEl>
                                          <p:spTgt spid="166915">
                                            <p:txEl>
                                              <p:charRg st="173" end="227"/>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66915">
                                            <p:txEl>
                                              <p:charRg st="173" end="227"/>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166915">
                                            <p:txEl>
                                              <p:charRg st="227" end="272"/>
                                            </p:txEl>
                                          </p:spTgt>
                                        </p:tgtEl>
                                        <p:attrNameLst>
                                          <p:attrName>style.visibility</p:attrName>
                                        </p:attrNameLst>
                                      </p:cBhvr>
                                      <p:to>
                                        <p:strVal val="visible"/>
                                      </p:to>
                                    </p:set>
                                    <p:anim calcmode="lin" valueType="num">
                                      <p:cBhvr additive="base">
                                        <p:cTn id="23" dur="500" fill="hold"/>
                                        <p:tgtEl>
                                          <p:spTgt spid="166915">
                                            <p:txEl>
                                              <p:charRg st="227" end="272"/>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166915">
                                            <p:txEl>
                                              <p:charRg st="227" end="272"/>
                                            </p:txEl>
                                          </p:spTgt>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166915">
                                            <p:txEl>
                                              <p:charRg st="272" end="313"/>
                                            </p:txEl>
                                          </p:spTgt>
                                        </p:tgtEl>
                                        <p:attrNameLst>
                                          <p:attrName>style.visibility</p:attrName>
                                        </p:attrNameLst>
                                      </p:cBhvr>
                                      <p:to>
                                        <p:strVal val="visible"/>
                                      </p:to>
                                    </p:set>
                                    <p:anim calcmode="lin" valueType="num">
                                      <p:cBhvr additive="base">
                                        <p:cTn id="27" dur="500" fill="hold"/>
                                        <p:tgtEl>
                                          <p:spTgt spid="166915">
                                            <p:txEl>
                                              <p:charRg st="272" end="313"/>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166915">
                                            <p:txEl>
                                              <p:charRg st="272" end="313"/>
                                            </p:txEl>
                                          </p:spTgt>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0"/>
                                  </p:stCondLst>
                                  <p:childTnLst>
                                    <p:set>
                                      <p:cBhvr>
                                        <p:cTn id="30" dur="1" fill="hold">
                                          <p:stCondLst>
                                            <p:cond delay="0"/>
                                          </p:stCondLst>
                                        </p:cTn>
                                        <p:tgtEl>
                                          <p:spTgt spid="166915">
                                            <p:txEl>
                                              <p:charRg st="313" end="369"/>
                                            </p:txEl>
                                          </p:spTgt>
                                        </p:tgtEl>
                                        <p:attrNameLst>
                                          <p:attrName>style.visibility</p:attrName>
                                        </p:attrNameLst>
                                      </p:cBhvr>
                                      <p:to>
                                        <p:strVal val="visible"/>
                                      </p:to>
                                    </p:set>
                                    <p:anim calcmode="lin" valueType="num">
                                      <p:cBhvr additive="base">
                                        <p:cTn id="31" dur="500" fill="hold"/>
                                        <p:tgtEl>
                                          <p:spTgt spid="166915">
                                            <p:txEl>
                                              <p:charRg st="313" end="369"/>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66915">
                                            <p:txEl>
                                              <p:charRg st="313" end="369"/>
                                            </p:txEl>
                                          </p:spTgt>
                                        </p:tgtEl>
                                        <p:attrNameLst>
                                          <p:attrName>ppt_y</p:attrName>
                                        </p:attrNameLst>
                                      </p:cBhvr>
                                      <p:tavLst>
                                        <p:tav tm="0">
                                          <p:val>
                                            <p:strVal val="#ppt_y"/>
                                          </p:val>
                                        </p:tav>
                                        <p:tav tm="100000">
                                          <p:val>
                                            <p:strVal val="#ppt_y"/>
                                          </p:val>
                                        </p:tav>
                                      </p:tavLst>
                                    </p:anim>
                                  </p:childTnLst>
                                </p:cTn>
                              </p:par>
                              <p:par>
                                <p:cTn id="33" presetID="2" presetClass="entr" presetSubtype="8" fill="hold" grpId="0" nodeType="withEffect">
                                  <p:stCondLst>
                                    <p:cond delay="0"/>
                                  </p:stCondLst>
                                  <p:childTnLst>
                                    <p:set>
                                      <p:cBhvr>
                                        <p:cTn id="34" dur="1" fill="hold">
                                          <p:stCondLst>
                                            <p:cond delay="0"/>
                                          </p:stCondLst>
                                        </p:cTn>
                                        <p:tgtEl>
                                          <p:spTgt spid="166915">
                                            <p:txEl>
                                              <p:charRg st="369" end="404"/>
                                            </p:txEl>
                                          </p:spTgt>
                                        </p:tgtEl>
                                        <p:attrNameLst>
                                          <p:attrName>style.visibility</p:attrName>
                                        </p:attrNameLst>
                                      </p:cBhvr>
                                      <p:to>
                                        <p:strVal val="visible"/>
                                      </p:to>
                                    </p:set>
                                    <p:anim calcmode="lin" valueType="num">
                                      <p:cBhvr additive="base">
                                        <p:cTn id="35" dur="500" fill="hold"/>
                                        <p:tgtEl>
                                          <p:spTgt spid="166915">
                                            <p:txEl>
                                              <p:charRg st="369" end="404"/>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166915">
                                            <p:txEl>
                                              <p:charRg st="369" end="40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91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Date Placeholder 1"/>
          <p:cNvSpPr/>
          <p:nvPr>
            <p:ph type="dt" sz="half" idx="10"/>
          </p:nvPr>
        </p:nvSpPr>
        <p:spPr/>
        <p:txBody>
          <a:bodyPr/>
          <a:p>
            <a:pPr lvl="0"/>
            <a:endParaRPr lang="en-US">
              <a:latin typeface="Arial Narrow" panose="020B0606020202030204" pitchFamily="34" charset="0"/>
            </a:endParaRPr>
          </a:p>
        </p:txBody>
      </p:sp>
      <p:sp>
        <p:nvSpPr>
          <p:cNvPr id="3" name="Footer Placeholder 2"/>
          <p:cNvSpPr/>
          <p:nvPr>
            <p:ph type="ftr" sz="quarter" idx="11"/>
          </p:nvPr>
        </p:nvSpPr>
        <p:spPr/>
        <p:txBody>
          <a:bodyPr/>
          <a:p>
            <a:pPr lvl="0"/>
            <a:r>
              <a:rPr lang="en-US">
                <a:latin typeface="Arial Narrow" panose="020B0606020202030204" pitchFamily="34" charset="0"/>
              </a:rPr>
              <a:t>IT Strategic Planning Process </a:t>
            </a:r>
            <a:endParaRPr lang="en-US">
              <a:latin typeface="Arial Narrow" panose="020B0606020202030204" pitchFamily="34" charset="0"/>
            </a:endParaRPr>
          </a:p>
        </p:txBody>
      </p:sp>
      <p:sp>
        <p:nvSpPr>
          <p:cNvPr id="168962" name="Title 168961"/>
          <p:cNvSpPr>
            <a:spLocks noGrp="1"/>
          </p:cNvSpPr>
          <p:nvPr>
            <p:ph type="title"/>
          </p:nvPr>
        </p:nvSpPr>
        <p:spPr/>
        <p:txBody>
          <a:bodyPr anchor="ctr" anchorCtr="0"/>
          <a:p>
            <a:r>
              <a:rPr>
                <a:solidFill>
                  <a:srgbClr val="11053B"/>
                </a:solidFill>
              </a:rPr>
              <a:t>Why is it Important?</a:t>
            </a:r>
            <a:endParaRPr>
              <a:solidFill>
                <a:srgbClr val="11053B"/>
              </a:solidFill>
            </a:endParaRPr>
          </a:p>
        </p:txBody>
      </p:sp>
      <p:sp>
        <p:nvSpPr>
          <p:cNvPr id="168963" name="Text Placeholder 168962"/>
          <p:cNvSpPr>
            <a:spLocks noGrp="1"/>
          </p:cNvSpPr>
          <p:nvPr>
            <p:ph type="body" sz="half" idx="1"/>
          </p:nvPr>
        </p:nvSpPr>
        <p:spPr>
          <a:xfrm>
            <a:off x="685800" y="2133600"/>
            <a:ext cx="4635500" cy="3048000"/>
          </a:xfrm>
        </p:spPr>
        <p:txBody>
          <a:bodyPr/>
          <a:p>
            <a:pPr>
              <a:buClrTx/>
              <a:buSzTx/>
              <a:buFontTx/>
            </a:pPr>
            <a:r>
              <a:rPr lang="en-US" sz="2800"/>
              <a:t>Cloud</a:t>
            </a:r>
            <a:r>
              <a:rPr sz="2800"/>
              <a:t>, </a:t>
            </a:r>
            <a:r>
              <a:rPr lang="en-US" sz="2800"/>
              <a:t>AI, ML, Blockchain, IoT, big data</a:t>
            </a:r>
            <a:r>
              <a:rPr sz="2800"/>
              <a:t> and the knowledge economy are changing the rules of competition </a:t>
            </a:r>
            <a:endParaRPr sz="2800"/>
          </a:p>
          <a:p>
            <a:pPr>
              <a:spcBef>
                <a:spcPct val="50000"/>
              </a:spcBef>
              <a:buClrTx/>
              <a:buSzTx/>
              <a:buFontTx/>
            </a:pPr>
            <a:r>
              <a:rPr sz="2800"/>
              <a:t>Emerging business models are heavily dependent on IT </a:t>
            </a:r>
            <a:endParaRPr sz="2800"/>
          </a:p>
          <a:p>
            <a:pPr algn="r">
              <a:buClrTx/>
              <a:buSzTx/>
              <a:buFontTx/>
              <a:buNone/>
            </a:pPr>
            <a:endParaRPr sz="2800"/>
          </a:p>
        </p:txBody>
      </p:sp>
      <p:sp>
        <p:nvSpPr>
          <p:cNvPr id="168964" name="Text Box 168963"/>
          <p:cNvSpPr txBox="1"/>
          <p:nvPr/>
        </p:nvSpPr>
        <p:spPr>
          <a:xfrm>
            <a:off x="5638800" y="1752600"/>
            <a:ext cx="2895600" cy="2482850"/>
          </a:xfrm>
          <a:prstGeom prst="rect">
            <a:avLst/>
          </a:prstGeom>
          <a:solidFill>
            <a:srgbClr val="FFCC66"/>
          </a:solidFill>
          <a:ln w="12700" cap="flat" cmpd="sng">
            <a:solidFill>
              <a:schemeClr val="bg1"/>
            </a:solidFill>
            <a:prstDash val="solid"/>
            <a:miter/>
            <a:headEnd type="none" w="med" len="med"/>
            <a:tailEnd type="none" w="med" len="med"/>
          </a:ln>
        </p:spPr>
        <p:txBody>
          <a:bodyPr tIns="137160" bIns="137160">
            <a:spAutoFit/>
          </a:bodyPr>
          <a:p>
            <a:pPr algn="ctr">
              <a:lnSpc>
                <a:spcPct val="90000"/>
              </a:lnSpc>
              <a:spcBef>
                <a:spcPct val="20000"/>
              </a:spcBef>
            </a:pPr>
            <a:r>
              <a:rPr sz="2000" b="0" i="1">
                <a:solidFill>
                  <a:schemeClr val="bg2"/>
                </a:solidFill>
                <a:latin typeface="Arial" panose="020B0604020202020204" pitchFamily="34" charset="0"/>
              </a:rPr>
              <a:t>“Increasingly, business strategy and IT strategy are inseparable, as opposed to IT strategy being a ‘back office’ technical strategy that only responds to business strategy.” </a:t>
            </a:r>
            <a:endParaRPr sz="2000" b="0" i="1">
              <a:solidFill>
                <a:schemeClr val="bg2"/>
              </a:solidFill>
              <a:latin typeface="Arial" panose="020B0604020202020204" pitchFamily="34" charset="0"/>
            </a:endParaRPr>
          </a:p>
        </p:txBody>
      </p:sp>
      <p:sp>
        <p:nvSpPr>
          <p:cNvPr id="168965" name="Rectangles 168964"/>
          <p:cNvSpPr/>
          <p:nvPr/>
        </p:nvSpPr>
        <p:spPr>
          <a:xfrm>
            <a:off x="4572000" y="4387850"/>
            <a:ext cx="4191000" cy="1287780"/>
          </a:xfrm>
          <a:prstGeom prst="rect">
            <a:avLst/>
          </a:prstGeom>
          <a:noFill/>
          <a:ln w="9525">
            <a:noFill/>
          </a:ln>
        </p:spPr>
        <p:txBody>
          <a:bodyPr/>
          <a:p>
            <a:pPr marL="342900" indent="-342900" algn="r">
              <a:lnSpc>
                <a:spcPct val="90000"/>
              </a:lnSpc>
              <a:spcBef>
                <a:spcPct val="20000"/>
              </a:spcBef>
              <a:buClr>
                <a:schemeClr val="tx1"/>
              </a:buClr>
              <a:buSzPct val="75000"/>
              <a:buFont typeface="Wingdings" panose="05000000000000000000" pitchFamily="2" charset="2"/>
            </a:pPr>
            <a:endParaRPr>
              <a:solidFill>
                <a:srgbClr val="FFCC66"/>
              </a:solidFill>
              <a:latin typeface="Arial" panose="020B0604020202020204" pitchFamily="34" charset="0"/>
            </a:endParaRPr>
          </a:p>
          <a:p>
            <a:pPr marL="342900" indent="-342900">
              <a:lnSpc>
                <a:spcPct val="90000"/>
              </a:lnSpc>
              <a:spcBef>
                <a:spcPct val="20000"/>
              </a:spcBef>
              <a:buClr>
                <a:schemeClr val="tx1"/>
              </a:buClr>
              <a:buSzPct val="75000"/>
              <a:buFont typeface="Wingdings" panose="05000000000000000000" pitchFamily="2" charset="2"/>
              <a:buChar char="Ø"/>
            </a:pPr>
            <a:r>
              <a:rPr sz="1800">
                <a:solidFill>
                  <a:schemeClr val="accent2"/>
                </a:solidFill>
                <a:latin typeface="Arial" panose="020B0604020202020204" pitchFamily="34" charset="0"/>
              </a:rPr>
              <a:t>Focusing on the right IT priorities, reviewing them more frequently, and delivering solutions more quickly is imperative</a:t>
            </a:r>
            <a:endParaRPr sz="1800">
              <a:solidFill>
                <a:schemeClr val="accent2"/>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68963">
                                            <p:txEl>
                                              <p:charRg st="0" end="92"/>
                                            </p:txEl>
                                          </p:spTgt>
                                        </p:tgtEl>
                                        <p:attrNameLst>
                                          <p:attrName>style.visibility</p:attrName>
                                        </p:attrNameLst>
                                      </p:cBhvr>
                                      <p:to>
                                        <p:strVal val="visible"/>
                                      </p:to>
                                    </p:set>
                                    <p:anim calcmode="lin" valueType="num">
                                      <p:cBhvr additive="base">
                                        <p:cTn id="7" dur="500" fill="hold"/>
                                        <p:tgtEl>
                                          <p:spTgt spid="168963">
                                            <p:txEl>
                                              <p:charRg st="0" end="9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68963">
                                            <p:txEl>
                                              <p:charRg st="0" end="9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68963">
                                            <p:txEl>
                                              <p:charRg st="92" end="146"/>
                                            </p:txEl>
                                          </p:spTgt>
                                        </p:tgtEl>
                                        <p:attrNameLst>
                                          <p:attrName>style.visibility</p:attrName>
                                        </p:attrNameLst>
                                      </p:cBhvr>
                                      <p:to>
                                        <p:strVal val="visible"/>
                                      </p:to>
                                    </p:set>
                                    <p:anim calcmode="lin" valueType="num">
                                      <p:cBhvr additive="base">
                                        <p:cTn id="13" dur="500" fill="hold"/>
                                        <p:tgtEl>
                                          <p:spTgt spid="168963">
                                            <p:txEl>
                                              <p:charRg st="92" end="146"/>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68963">
                                            <p:txEl>
                                              <p:charRg st="92" end="146"/>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68964"/>
                                        </p:tgtEl>
                                        <p:attrNameLst>
                                          <p:attrName>style.visibility</p:attrName>
                                        </p:attrNameLst>
                                      </p:cBhvr>
                                      <p:to>
                                        <p:strVal val="visible"/>
                                      </p:to>
                                    </p:set>
                                    <p:anim calcmode="lin" valueType="num">
                                      <p:cBhvr additive="base">
                                        <p:cTn id="19" dur="500" fill="hold"/>
                                        <p:tgtEl>
                                          <p:spTgt spid="168964"/>
                                        </p:tgtEl>
                                        <p:attrNameLst>
                                          <p:attrName>ppt_x</p:attrName>
                                        </p:attrNameLst>
                                      </p:cBhvr>
                                      <p:tavLst>
                                        <p:tav tm="0">
                                          <p:val>
                                            <p:strVal val="0-#ppt_w/2"/>
                                          </p:val>
                                        </p:tav>
                                        <p:tav tm="100000">
                                          <p:val>
                                            <p:strVal val="#ppt_x"/>
                                          </p:val>
                                        </p:tav>
                                      </p:tavLst>
                                    </p:anim>
                                    <p:anim calcmode="lin" valueType="num">
                                      <p:cBhvr additive="base">
                                        <p:cTn id="20" dur="500" fill="hold"/>
                                        <p:tgtEl>
                                          <p:spTgt spid="168964"/>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68965"/>
                                        </p:tgtEl>
                                        <p:attrNameLst>
                                          <p:attrName>style.visibility</p:attrName>
                                        </p:attrNameLst>
                                      </p:cBhvr>
                                      <p:to>
                                        <p:strVal val="visible"/>
                                      </p:to>
                                    </p:set>
                                    <p:anim calcmode="lin" valueType="num">
                                      <p:cBhvr additive="base">
                                        <p:cTn id="25" dur="500" fill="hold"/>
                                        <p:tgtEl>
                                          <p:spTgt spid="168965"/>
                                        </p:tgtEl>
                                        <p:attrNameLst>
                                          <p:attrName>ppt_x</p:attrName>
                                        </p:attrNameLst>
                                      </p:cBhvr>
                                      <p:tavLst>
                                        <p:tav tm="0">
                                          <p:val>
                                            <p:strVal val="0-#ppt_w/2"/>
                                          </p:val>
                                        </p:tav>
                                        <p:tav tm="100000">
                                          <p:val>
                                            <p:strVal val="#ppt_x"/>
                                          </p:val>
                                        </p:tav>
                                      </p:tavLst>
                                    </p:anim>
                                    <p:anim calcmode="lin" valueType="num">
                                      <p:cBhvr additive="base">
                                        <p:cTn id="26" dur="500" fill="hold"/>
                                        <p:tgtEl>
                                          <p:spTgt spid="16896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963" grpId="0" build="p"/>
      <p:bldP spid="168964" grpId="0" animBg="1"/>
      <p:bldP spid="168965" grpId="0"/>
    </p:bldLst>
  </p:timing>
</p:sld>
</file>

<file path=ppt/theme/theme1.xml><?xml version="1.0" encoding="utf-8"?>
<a:theme xmlns:a="http://schemas.openxmlformats.org/drawingml/2006/main" name="Cactus">
  <a:themeElements>
    <a:clrScheme name="">
      <a:dk1>
        <a:srgbClr val="000000"/>
      </a:dk1>
      <a:lt1>
        <a:srgbClr val="FFFFFF"/>
      </a:lt1>
      <a:dk2>
        <a:srgbClr val="000000"/>
      </a:dk2>
      <a:lt2>
        <a:srgbClr val="11053B"/>
      </a:lt2>
      <a:accent1>
        <a:srgbClr val="F5EBC1"/>
      </a:accent1>
      <a:accent2>
        <a:srgbClr val="FF6600"/>
      </a:accent2>
      <a:accent3>
        <a:srgbClr val="FFFFFF"/>
      </a:accent3>
      <a:accent4>
        <a:srgbClr val="000000"/>
      </a:accent4>
      <a:accent5>
        <a:srgbClr val="F9F3DC"/>
      </a:accent5>
      <a:accent6>
        <a:srgbClr val="E55B00"/>
      </a:accent6>
      <a:hlink>
        <a:srgbClr val="D4876C"/>
      </a:hlink>
      <a:folHlink>
        <a:srgbClr val="B2B2B2"/>
      </a:folHlink>
    </a:clrScheme>
    <a:fontScheme name="">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FFFFCC"/>
        </a:dk1>
        <a:lt1>
          <a:srgbClr val="000000"/>
        </a:lt1>
        <a:dk2>
          <a:srgbClr val="FFCC00"/>
        </a:dk2>
        <a:lt2>
          <a:srgbClr val="FF9900"/>
        </a:lt2>
        <a:accent1>
          <a:srgbClr val="6B6253"/>
        </a:accent1>
        <a:accent2>
          <a:srgbClr val="72543E"/>
        </a:accent2>
        <a:accent3>
          <a:srgbClr val="AAAAAA"/>
        </a:accent3>
        <a:accent4>
          <a:srgbClr val="DCDCAF"/>
        </a:accent4>
        <a:accent5>
          <a:srgbClr val="BAB8B4"/>
        </a:accent5>
        <a:accent6>
          <a:srgbClr val="664B37"/>
        </a:accent6>
        <a:hlink>
          <a:srgbClr val="DA9880"/>
        </a:hlink>
        <a:folHlink>
          <a:srgbClr val="B2B2B2"/>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006600"/>
        </a:lt2>
        <a:accent1>
          <a:srgbClr val="F5EBC1"/>
        </a:accent1>
        <a:accent2>
          <a:srgbClr val="FFCC00"/>
        </a:accent2>
        <a:accent3>
          <a:srgbClr val="FFFFFF"/>
        </a:accent3>
        <a:accent4>
          <a:srgbClr val="000000"/>
        </a:accent4>
        <a:accent5>
          <a:srgbClr val="F9F3DC"/>
        </a:accent5>
        <a:accent6>
          <a:srgbClr val="E5B700"/>
        </a:accent6>
        <a:hlink>
          <a:srgbClr val="D4876C"/>
        </a:hlink>
        <a:folHlink>
          <a:srgbClr val="B2B2B2"/>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292929"/>
        </a:lt2>
        <a:accent1>
          <a:srgbClr val="EAEAEA"/>
        </a:accent1>
        <a:accent2>
          <a:srgbClr val="969696"/>
        </a:accent2>
        <a:accent3>
          <a:srgbClr val="FFFFFF"/>
        </a:accent3>
        <a:accent4>
          <a:srgbClr val="000000"/>
        </a:accent4>
        <a:accent5>
          <a:srgbClr val="F2F2F2"/>
        </a:accent5>
        <a:accent6>
          <a:srgbClr val="868686"/>
        </a:accent6>
        <a:hlink>
          <a:srgbClr val="5F5F5F"/>
        </a:hlink>
        <a:folHlink>
          <a:srgbClr val="B2B2B2"/>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006600"/>
        </a:lt2>
        <a:accent1>
          <a:srgbClr val="D8EBB3"/>
        </a:accent1>
        <a:accent2>
          <a:srgbClr val="CCCC00"/>
        </a:accent2>
        <a:accent3>
          <a:srgbClr val="FFFFFF"/>
        </a:accent3>
        <a:accent4>
          <a:srgbClr val="000000"/>
        </a:accent4>
        <a:accent5>
          <a:srgbClr val="E8F3D5"/>
        </a:accent5>
        <a:accent6>
          <a:srgbClr val="B7B700"/>
        </a:accent6>
        <a:hlink>
          <a:srgbClr val="FFBE7D"/>
        </a:hlink>
        <a:folHlink>
          <a:srgbClr val="B2B2B2"/>
        </a:folHlink>
      </a:clrScheme>
      <a:clrMap bg1="lt1" tx1="dk1" bg2="lt2" tx2="dk2" accent1="accent1" accent2="accent2" accent3="accent3" accent4="accent4" accent5="accent5" accent6="accent6" hlink="hlink" folHlink="folHlink"/>
    </a:extraClrScheme>
    <a:extraClrScheme>
      <a:clrScheme name="">
        <a:dk1>
          <a:srgbClr val="000000"/>
        </a:dk1>
        <a:lt1>
          <a:srgbClr val="E5D3B3"/>
        </a:lt1>
        <a:dk2>
          <a:srgbClr val="800000"/>
        </a:dk2>
        <a:lt2>
          <a:srgbClr val="009900"/>
        </a:lt2>
        <a:accent1>
          <a:srgbClr val="D5B095"/>
        </a:accent1>
        <a:accent2>
          <a:srgbClr val="E28666"/>
        </a:accent2>
        <a:accent3>
          <a:srgbClr val="EFE5D5"/>
        </a:accent3>
        <a:accent4>
          <a:srgbClr val="000000"/>
        </a:accent4>
        <a:accent5>
          <a:srgbClr val="E6D4C9"/>
        </a:accent5>
        <a:accent6>
          <a:srgbClr val="CA785B"/>
        </a:accent6>
        <a:hlink>
          <a:srgbClr val="B75735"/>
        </a:hlink>
        <a:folHlink>
          <a:srgbClr val="B2B2B2"/>
        </a:folHlink>
      </a:clrScheme>
      <a:clrMap bg1="lt1" tx1="dk1" bg2="lt2" tx2="dk2" accent1="accent1" accent2="accent2" accent3="accent3" accent4="accent4" accent5="accent5" accent6="accent6" hlink="hlink" folHlink="folHlink"/>
    </a:extraClrScheme>
    <a:extraClrScheme>
      <a:clrScheme name="">
        <a:dk1>
          <a:srgbClr val="FFFFFF"/>
        </a:dk1>
        <a:lt1>
          <a:srgbClr val="51399D"/>
        </a:lt1>
        <a:dk2>
          <a:srgbClr val="FFFFCC"/>
        </a:dk2>
        <a:lt2>
          <a:srgbClr val="99CC00"/>
        </a:lt2>
        <a:accent1>
          <a:srgbClr val="877CAA"/>
        </a:accent1>
        <a:accent2>
          <a:srgbClr val="000058"/>
        </a:accent2>
        <a:accent3>
          <a:srgbClr val="B3AECC"/>
        </a:accent3>
        <a:accent4>
          <a:srgbClr val="DCDCDC"/>
        </a:accent4>
        <a:accent5>
          <a:srgbClr val="C3BFD1"/>
        </a:accent5>
        <a:accent6>
          <a:srgbClr val="00004E"/>
        </a:accent6>
        <a:hlink>
          <a:srgbClr val="FFCC00"/>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Designs\Cactus.pot</Template>
  <TotalTime>0</TotalTime>
  <Words>11226</Words>
  <Application>WPS Presentation</Application>
  <PresentationFormat>On-screen Show</PresentationFormat>
  <Paragraphs>925</Paragraphs>
  <Slides>31</Slides>
  <Notes>8</Notes>
  <HiddenSlides>0</HiddenSlides>
  <MMClips>0</MMClips>
  <ScaleCrop>false</ScaleCrop>
  <HeadingPairs>
    <vt:vector size="8" baseType="variant">
      <vt:variant>
        <vt:lpstr>已用的字体</vt:lpstr>
      </vt:variant>
      <vt:variant>
        <vt:i4>12</vt:i4>
      </vt:variant>
      <vt:variant>
        <vt:lpstr>主题</vt:lpstr>
      </vt:variant>
      <vt:variant>
        <vt:i4>1</vt:i4>
      </vt:variant>
      <vt:variant>
        <vt:lpstr>嵌入 OLE 服务器</vt:lpstr>
      </vt:variant>
      <vt:variant>
        <vt:i4>6</vt:i4>
      </vt:variant>
      <vt:variant>
        <vt:lpstr>幻灯片标题</vt:lpstr>
      </vt:variant>
      <vt:variant>
        <vt:i4>31</vt:i4>
      </vt:variant>
    </vt:vector>
  </HeadingPairs>
  <TitlesOfParts>
    <vt:vector size="50" baseType="lpstr">
      <vt:lpstr>Arial</vt:lpstr>
      <vt:lpstr>SimSun</vt:lpstr>
      <vt:lpstr>Wingdings</vt:lpstr>
      <vt:lpstr>Times New Roman</vt:lpstr>
      <vt:lpstr>Arial Narrow</vt:lpstr>
      <vt:lpstr>BankGothic Md BT</vt:lpstr>
      <vt:lpstr>Segoe Print</vt:lpstr>
      <vt:lpstr>Microsoft YaHei</vt:lpstr>
      <vt:lpstr>Arial Unicode MS</vt:lpstr>
      <vt:lpstr>Arial Black</vt:lpstr>
      <vt:lpstr>Segoe UI Variable Text Semiligh</vt:lpstr>
      <vt:lpstr>Segoe UI</vt:lpstr>
      <vt:lpstr>Cactus</vt:lpstr>
      <vt:lpstr>Excel.Sheet.8</vt:lpstr>
      <vt:lpstr>MS_ClipArt_Gallery.2</vt:lpstr>
      <vt:lpstr>MSGraph.Chart.8</vt:lpstr>
      <vt:lpstr>MSGraph.Chart.8</vt:lpstr>
      <vt:lpstr>Excel.Sheet.8</vt:lpstr>
      <vt:lpstr>Excel.Sheet.8</vt:lpstr>
      <vt:lpstr>IT Strategy/Planning Process Overview</vt:lpstr>
      <vt:lpstr>How to Begin</vt:lpstr>
      <vt:lpstr>How to Begin</vt:lpstr>
      <vt:lpstr>Business Success Strategy</vt:lpstr>
      <vt:lpstr>3 Year Strategic Planning Roadmap</vt:lpstr>
      <vt:lpstr>Process/Approach</vt:lpstr>
      <vt:lpstr>Outputs</vt:lpstr>
      <vt:lpstr>What is IT Strategic Alignment?</vt:lpstr>
      <vt:lpstr>Why is it Important?</vt:lpstr>
      <vt:lpstr>Key Issues &amp; Challenges</vt:lpstr>
      <vt:lpstr>Understanding Business Strategy</vt:lpstr>
      <vt:lpstr>Understanding Business Strategy:  Effective Practices </vt:lpstr>
      <vt:lpstr>Identifying Enabling Opportunities</vt:lpstr>
      <vt:lpstr>    Identifying Enabling Opportunities: Effective Practices</vt:lpstr>
      <vt:lpstr>Evaluating Opportunities</vt:lpstr>
      <vt:lpstr>Making Investment Decisions</vt:lpstr>
      <vt:lpstr>IT Value Proposition Methodology</vt:lpstr>
      <vt:lpstr>Outputs</vt:lpstr>
      <vt:lpstr>High Level Planning Outputs</vt:lpstr>
      <vt:lpstr>PowerPoint 演示文稿</vt:lpstr>
      <vt:lpstr>Process Assessment  Summary </vt:lpstr>
      <vt:lpstr>Process Importance</vt:lpstr>
      <vt:lpstr>PowerPoint 演示文稿</vt:lpstr>
      <vt:lpstr>Supply Chain - Customer/Reps.</vt:lpstr>
      <vt:lpstr>Application and Tools Future State –  (End Point Example)</vt:lpstr>
      <vt:lpstr>Hardware Systems 0-3 Year Plan</vt:lpstr>
      <vt:lpstr>Initiative Impact on P&amp;L/Key Metrics</vt:lpstr>
      <vt:lpstr>Annual Capital Investments</vt:lpstr>
      <vt:lpstr>Annual IT Spending</vt:lpstr>
      <vt:lpstr>Investment Evaluation</vt:lpstr>
      <vt:lpstr>ROI Model Output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Align-IT Income Sources</dc:title>
  <dc:creator>Garry Wheeler</dc:creator>
  <cp:lastModifiedBy>google1600378577</cp:lastModifiedBy>
  <cp:revision>157</cp:revision>
  <dcterms:created xsi:type="dcterms:W3CDTF">2001-03-12T10:33:00Z</dcterms:created>
  <dcterms:modified xsi:type="dcterms:W3CDTF">2024-09-05T15:51:55Z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7DB70FFC8A924035B07EC962E6BED0ED_13</vt:lpwstr>
  </property>
  <property fmtid="{D5CDD505-2E9C-101B-9397-08002B2CF9AE}" pid="3" name="KSOProductBuildVer">
    <vt:lpwstr>1033-12.2.0.17545</vt:lpwstr>
  </property>
</Properties>
</file>