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wmf" ContentType="image/x-wmf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07" r:id="rId3"/>
    <p:sldId id="321" r:id="rId5"/>
    <p:sldId id="334" r:id="rId6"/>
    <p:sldId id="325" r:id="rId7"/>
    <p:sldId id="309" r:id="rId8"/>
    <p:sldId id="310" r:id="rId9"/>
    <p:sldId id="311" r:id="rId10"/>
    <p:sldId id="313" r:id="rId11"/>
    <p:sldId id="312" r:id="rId12"/>
    <p:sldId id="317" r:id="rId13"/>
    <p:sldId id="315" r:id="rId14"/>
    <p:sldId id="314" r:id="rId15"/>
    <p:sldId id="322" r:id="rId16"/>
    <p:sldId id="338" r:id="rId17"/>
    <p:sldId id="335" r:id="rId18"/>
    <p:sldId id="323" r:id="rId19"/>
    <p:sldId id="332" r:id="rId20"/>
    <p:sldId id="333" r:id="rId21"/>
    <p:sldId id="336" r:id="rId22"/>
    <p:sldId id="337" r:id="rId23"/>
    <p:sldId id="326" r:id="rId24"/>
    <p:sldId id="327" r:id="rId25"/>
    <p:sldId id="328" r:id="rId26"/>
    <p:sldId id="329" r:id="rId27"/>
    <p:sldId id="330" r:id="rId28"/>
    <p:sldId id="331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12" userDrawn="1">
          <p15:clr>
            <a:srgbClr val="A4A3A4"/>
          </p15:clr>
        </p15:guide>
        <p15:guide id="2" orient="horz" pos="751" userDrawn="1">
          <p15:clr>
            <a:srgbClr val="A4A3A4"/>
          </p15:clr>
        </p15:guide>
        <p15:guide id="3" orient="horz" pos="623" userDrawn="1">
          <p15:clr>
            <a:srgbClr val="A4A3A4"/>
          </p15:clr>
        </p15:guide>
        <p15:guide id="4" orient="horz" pos="942" userDrawn="1">
          <p15:clr>
            <a:srgbClr val="A4A3A4"/>
          </p15:clr>
        </p15:guide>
        <p15:guide id="5" orient="horz" pos="3893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pos="5489" userDrawn="1">
          <p15:clr>
            <a:srgbClr val="A4A3A4"/>
          </p15:clr>
        </p15:guide>
        <p15:guide id="8" pos="260" userDrawn="1">
          <p15:clr>
            <a:srgbClr val="A4A3A4"/>
          </p15:clr>
        </p15:guide>
        <p15:guide id="9" pos="2922" userDrawn="1">
          <p15:clr>
            <a:srgbClr val="A4A3A4"/>
          </p15:clr>
        </p15:guide>
        <p15:guide id="10" pos="2822" userDrawn="1">
          <p15:clr>
            <a:srgbClr val="A4A3A4"/>
          </p15:clr>
        </p15:guide>
        <p15:guide id="11" pos="3832" userDrawn="1">
          <p15:clr>
            <a:srgbClr val="A4A3A4"/>
          </p15:clr>
        </p15:guide>
        <p15:guide id="12" pos="3716" userDrawn="1">
          <p15:clr>
            <a:srgbClr val="A4A3A4"/>
          </p15:clr>
        </p15:guide>
        <p15:guide id="13" pos="2047" userDrawn="1">
          <p15:clr>
            <a:srgbClr val="A4A3A4"/>
          </p15:clr>
        </p15:guide>
        <p15:guide id="14" pos="1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80000"/>
    <a:srgbClr val="FFFF66"/>
    <a:srgbClr val="009900"/>
    <a:srgbClr val="808080"/>
    <a:srgbClr val="66FF33"/>
    <a:srgbClr val="FF00FF"/>
    <a:srgbClr val="FF0000"/>
    <a:srgbClr val="9C7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9" autoAdjust="0"/>
    <p:restoredTop sz="90821" autoAdjust="0"/>
  </p:normalViewPr>
  <p:slideViewPr>
    <p:cSldViewPr snapToGrid="0" snapToObjects="1">
      <p:cViewPr>
        <p:scale>
          <a:sx n="80" d="100"/>
          <a:sy n="80" d="100"/>
        </p:scale>
        <p:origin x="-480" y="-72"/>
      </p:cViewPr>
      <p:guideLst>
        <p:guide orient="horz" pos="4012"/>
        <p:guide orient="horz" pos="751"/>
        <p:guide orient="horz" pos="623"/>
        <p:guide orient="horz" pos="942"/>
        <p:guide orient="horz" pos="3893"/>
        <p:guide orient="horz" pos="1154"/>
        <p:guide pos="5489"/>
        <p:guide pos="260"/>
        <p:guide pos="2922"/>
        <p:guide pos="2822"/>
        <p:guide pos="3832"/>
        <p:guide pos="3716"/>
        <p:guide pos="2047"/>
        <p:guide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998" y="-90"/>
      </p:cViewPr>
      <p:guideLst>
        <p:guide orient="horz" pos="2928"/>
        <p:guide pos="2204"/>
      </p:guideLst>
    </p:cSldViewPr>
  </p:notesViewPr>
  <p:gridSpacing cx="356615" cy="35661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35" Type="http://schemas.openxmlformats.org/officeDocument/2006/relationships/customXml" Target="../customXml/item2.xml"/><Relationship Id="rId34" Type="http://schemas.openxmlformats.org/officeDocument/2006/relationships/customXml" Target="../customXml/item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5C59BFA-3BB6-459A-9FF7-105A7C81C3E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2" tIns="46586" rIns="93172" bIns="46586" numCol="1" anchor="b" anchorCtr="0" compatLnSpc="1"/>
          <a:lstStyle>
            <a:lvl1pPr algn="r" defTabSz="93218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E09C7A0-C29F-48F5-B1B8-437B2CF7990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F7579-8ED7-49F1-89DE-E8049F3C5A19}" type="slidenum">
              <a:rPr lang="en-US" smtClean="0">
                <a:latin typeface="Times" pitchFamily="18" charset="0"/>
              </a:rPr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1827B-EF57-495D-A0E8-BD6B03E2AB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4F81C-0D71-40D7-BCFE-9DDE37D1072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0DF82-67F5-4BD3-8474-7F2A2EB30A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D9A93-92BA-4017-A40E-6E03DC36521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C610B-7517-4AE1-9795-CECE11833A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25A2B-12FD-4F25-9F2B-4F71BB8AFE23}" type="slidenum">
              <a:rPr lang="en-US"/>
            </a:fld>
            <a:endParaRPr 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263" tIns="46128" rIns="92263" bIns="46128" anchor="b"/>
          <a:lstStyle/>
          <a:p>
            <a:pPr algn="r" defTabSz="920750"/>
            <a:fld id="{4D8BFAA4-BA01-4E2E-8A5C-1C75D1391AFC}" type="slidenum">
              <a:rPr lang="en-US" sz="1200">
                <a:ea typeface="MS PGothic" panose="020B0600070205080204" pitchFamily="1" charset="-128"/>
                <a:cs typeface="MS PGothic" panose="020B0600070205080204" pitchFamily="1" charset="-128"/>
              </a:rPr>
            </a:fld>
            <a:endParaRPr lang="en-US" sz="1200">
              <a:ea typeface="MS PGothic" panose="020B0600070205080204" pitchFamily="1" charset="-128"/>
              <a:cs typeface="MS PGothic" panose="020B0600070205080204" pitchFamily="1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3250"/>
            <a:ext cx="5143500" cy="4186238"/>
          </a:xfrm>
          <a:noFill/>
        </p:spPr>
        <p:txBody>
          <a:bodyPr lIns="93114" tIns="46557" rIns="93114" bIns="4655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78EA00-4F25-40D0-BA60-40C27D567B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E22A5-A826-4F71-8A91-6C679A781BC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F7ACE-E3F8-4C76-B79F-DB9E0E95CD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CF590-316A-445E-BFA0-7CFF724135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DA13A-D772-4E9E-853C-C26CCA9BA31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D337E-642F-4C25-9363-2CBC1E98C6E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2AAB7-684D-4662-82CD-32CA773F46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B1B30-4EF4-42DC-AAD2-09EFA740A4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31A9A-FDD7-4733-8EEE-DAB9D26E7F0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34F58-FD39-4761-9F55-A71C361BF10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6B857-A957-477B-8534-C40EDF70E71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A7152A-44FC-475E-B910-1E517EEB16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09875-9C46-44AE-9DBD-C84335643B4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9EF85-D003-4C15-A79A-890DA0163862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18C2B-19B0-4E8F-811E-316CD81EB358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C6DBE-636F-4C06-BB30-A32EAEA65F21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CEDD0-5E25-4628-8767-6E62E00F6D4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0FC191-3CB7-4272-A243-70D10CF46CA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1D2FF1-49F8-40DD-915E-BDCAF55368C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154666" y="3047185"/>
            <a:ext cx="4817634" cy="1439089"/>
          </a:xfrm>
        </p:spPr>
        <p:txBody>
          <a:bodyPr anchor="ctr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154664" y="4662215"/>
            <a:ext cx="4817635" cy="314869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>
            <a:lvl1pPr marL="0" indent="0">
              <a:buFontTx/>
              <a:buNone/>
              <a:defRPr sz="1800" i="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9"/>
          <p:cNvSpPr txBox="1"/>
          <p:nvPr userDrawn="1"/>
        </p:nvSpPr>
        <p:spPr bwMode="white">
          <a:xfrm>
            <a:off x="412750" y="1179513"/>
            <a:ext cx="2651125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defTabSz="457200"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437" y="1180070"/>
            <a:ext cx="5467351" cy="499974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49" y="2017122"/>
            <a:ext cx="2651126" cy="41626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/>
          <p:nvPr userDrawn="1"/>
        </p:nvSpPr>
        <p:spPr bwMode="white">
          <a:xfrm>
            <a:off x="1830388" y="5084763"/>
            <a:ext cx="5484812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defTabSz="457200">
              <a:defRPr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9593" y="1180069"/>
            <a:ext cx="5486400" cy="3903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594" y="5650707"/>
            <a:ext cx="5486399" cy="529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49" y="1495168"/>
            <a:ext cx="8301039" cy="4684651"/>
          </a:xfrm>
          <a:prstGeom prst="rect">
            <a:avLst/>
          </a:prstGeom>
        </p:spPr>
        <p:txBody>
          <a:bodyPr vert="eaVert"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 descr="BodySlide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3913"/>
            <a:ext cx="4762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4500" y="944563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23"/>
          <p:cNvSpPr/>
          <p:nvPr userDrawn="1"/>
        </p:nvSpPr>
        <p:spPr bwMode="auto">
          <a:xfrm rot="5400000" flipH="1">
            <a:off x="85725" y="6113463"/>
            <a:ext cx="293688" cy="334962"/>
          </a:xfrm>
          <a:custGeom>
            <a:avLst/>
            <a:gdLst>
              <a:gd name="T0" fmla="*/ 29017361 w 128"/>
              <a:gd name="T1" fmla="*/ 6848760 h 146"/>
              <a:gd name="T2" fmla="*/ 8534056 w 128"/>
              <a:gd name="T3" fmla="*/ 5137224 h 146"/>
              <a:gd name="T4" fmla="*/ 1707595 w 128"/>
              <a:gd name="T5" fmla="*/ 22259127 h 146"/>
              <a:gd name="T6" fmla="*/ 17069419 w 128"/>
              <a:gd name="T7" fmla="*/ 124991834 h 146"/>
              <a:gd name="T8" fmla="*/ 1707595 w 128"/>
              <a:gd name="T9" fmla="*/ 227723243 h 146"/>
              <a:gd name="T10" fmla="*/ 10241651 w 128"/>
              <a:gd name="T11" fmla="*/ 246557981 h 146"/>
              <a:gd name="T12" fmla="*/ 29017361 w 128"/>
              <a:gd name="T13" fmla="*/ 243133602 h 146"/>
              <a:gd name="T14" fmla="*/ 109244293 w 128"/>
              <a:gd name="T15" fmla="*/ 179781938 h 146"/>
              <a:gd name="T16" fmla="*/ 206539342 w 128"/>
              <a:gd name="T17" fmla="*/ 140400885 h 146"/>
              <a:gd name="T18" fmla="*/ 218488585 w 128"/>
              <a:gd name="T19" fmla="*/ 124991834 h 146"/>
              <a:gd name="T20" fmla="*/ 206539342 w 128"/>
              <a:gd name="T21" fmla="*/ 109581475 h 146"/>
              <a:gd name="T22" fmla="*/ 110950581 w 128"/>
              <a:gd name="T23" fmla="*/ 71913286 h 146"/>
              <a:gd name="T24" fmla="*/ 29017361 w 128"/>
              <a:gd name="T25" fmla="*/ 6848760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46"/>
              <a:gd name="T41" fmla="*/ 128 w 128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46">
                <a:moveTo>
                  <a:pt x="17" y="4"/>
                </a:moveTo>
                <a:cubicBezTo>
                  <a:pt x="14" y="1"/>
                  <a:pt x="9" y="0"/>
                  <a:pt x="5" y="3"/>
                </a:cubicBezTo>
                <a:cubicBezTo>
                  <a:pt x="1" y="5"/>
                  <a:pt x="0" y="10"/>
                  <a:pt x="1" y="13"/>
                </a:cubicBezTo>
                <a:cubicBezTo>
                  <a:pt x="1" y="13"/>
                  <a:pt x="10" y="43"/>
                  <a:pt x="10" y="73"/>
                </a:cubicBezTo>
                <a:cubicBezTo>
                  <a:pt x="9" y="103"/>
                  <a:pt x="1" y="133"/>
                  <a:pt x="1" y="133"/>
                </a:cubicBezTo>
                <a:cubicBezTo>
                  <a:pt x="0" y="137"/>
                  <a:pt x="2" y="142"/>
                  <a:pt x="6" y="144"/>
                </a:cubicBezTo>
                <a:cubicBezTo>
                  <a:pt x="10" y="146"/>
                  <a:pt x="14" y="145"/>
                  <a:pt x="17" y="142"/>
                </a:cubicBezTo>
                <a:cubicBezTo>
                  <a:pt x="17" y="142"/>
                  <a:pt x="38" y="120"/>
                  <a:pt x="64" y="105"/>
                </a:cubicBezTo>
                <a:cubicBezTo>
                  <a:pt x="91" y="90"/>
                  <a:pt x="121" y="82"/>
                  <a:pt x="121" y="82"/>
                </a:cubicBezTo>
                <a:cubicBezTo>
                  <a:pt x="125" y="81"/>
                  <a:pt x="128" y="78"/>
                  <a:pt x="128" y="73"/>
                </a:cubicBezTo>
                <a:cubicBezTo>
                  <a:pt x="128" y="69"/>
                  <a:pt x="125" y="65"/>
                  <a:pt x="121" y="64"/>
                </a:cubicBezTo>
                <a:cubicBezTo>
                  <a:pt x="121" y="64"/>
                  <a:pt x="91" y="57"/>
                  <a:pt x="65" y="42"/>
                </a:cubicBezTo>
                <a:cubicBezTo>
                  <a:pt x="39" y="26"/>
                  <a:pt x="25" y="12"/>
                  <a:pt x="17" y="4"/>
                </a:cubicBezTo>
              </a:path>
            </a:pathLst>
          </a:custGeom>
          <a:solidFill>
            <a:schemeClr val="bg1"/>
          </a:solidFill>
          <a:ln w="25400" cmpd="sng">
            <a:noFill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 rot="5400000">
            <a:off x="48420" y="6241256"/>
            <a:ext cx="328612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ctr" defTabSz="457200" eaLnBrk="0" hangingPunct="0">
              <a:defRPr/>
            </a:pPr>
            <a:fld id="{F0924424-528C-4C9B-8038-1CA52FF02717}" type="slidenum">
              <a:rPr lang="en-US" sz="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 rot="5400000">
            <a:off x="-2382043" y="3317081"/>
            <a:ext cx="5207000" cy="150813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457200" eaLnBrk="0" hangingPunct="0">
              <a:tabLst>
                <a:tab pos="1371600" algn="r"/>
                <a:tab pos="1485900" algn="l"/>
              </a:tabLs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Title of presentation here	│	Month Day, Year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rot="10800000" flipH="1">
            <a:off x="8175625" y="412750"/>
            <a:ext cx="741363" cy="1588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186" y="412749"/>
            <a:ext cx="7239991" cy="6032500"/>
          </a:xfrm>
          <a:prstGeom prst="rect">
            <a:avLst/>
          </a:prstGeom>
        </p:spPr>
        <p:txBody>
          <a:bodyPr vert="eaVert"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 rot="5400000">
            <a:off x="5597094" y="3058763"/>
            <a:ext cx="5889245" cy="88372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495168"/>
            <a:ext cx="8301038" cy="468465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spcBef>
                <a:spcPts val="6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spcBef>
                <a:spcPts val="6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spcBef>
                <a:spcPts val="600"/>
              </a:spcBef>
              <a:buClr>
                <a:schemeClr val="accent6"/>
              </a:buClr>
              <a:buSzPct val="100000"/>
              <a:buFont typeface="Symbol" panose="05050102010706020507" pitchFamily="18" charset="2"/>
              <a:buChar char="·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5013325"/>
            <a:ext cx="61690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75513"/>
            <a:ext cx="9143999" cy="401050"/>
          </a:xfrm>
        </p:spPr>
        <p:txBody>
          <a:bodyPr anchor="t"/>
          <a:lstStyle>
            <a:lvl1pPr algn="ctr">
              <a:lnSpc>
                <a:spcPct val="80000"/>
              </a:lnSpc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495168"/>
            <a:ext cx="8301039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49" y="1495168"/>
            <a:ext cx="5473300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437" y="1495168"/>
            <a:ext cx="5467351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gray_background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660400" y="969963"/>
            <a:ext cx="46038" cy="8683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g_title_marke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1913"/>
            <a:ext cx="9144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49" y="971767"/>
            <a:ext cx="7869239" cy="86660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6" y="2263435"/>
            <a:ext cx="7886702" cy="7172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48" y="1495168"/>
            <a:ext cx="4058639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567" y="1495168"/>
            <a:ext cx="4060221" cy="468465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48" y="1181550"/>
            <a:ext cx="4076064" cy="5891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49" y="1904826"/>
            <a:ext cx="4058638" cy="427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1550"/>
            <a:ext cx="4068763" cy="5891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4826"/>
            <a:ext cx="4068763" cy="427499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71500" indent="-228600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01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-22860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7300" indent="-228600">
              <a:buClr>
                <a:schemeClr val="accent6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3953" y="576304"/>
            <a:ext cx="8149836" cy="479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9.png"/><Relationship Id="rId17" Type="http://schemas.openxmlformats.org/officeDocument/2006/relationships/image" Target="../media/image8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BodySlideFooter.png"/>
          <p:cNvPicPr>
            <a:picLocks noChangeAspect="1"/>
          </p:cNvPicPr>
          <p:nvPr userDrawn="1"/>
        </p:nvPicPr>
        <p:blipFill>
          <a:blip r:embed="rId17" cstate="print"/>
          <a:srcRect r="662"/>
          <a:stretch>
            <a:fillRect/>
          </a:stretch>
        </p:blipFill>
        <p:spPr bwMode="auto">
          <a:xfrm>
            <a:off x="2792413" y="6369050"/>
            <a:ext cx="6351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23"/>
          <p:cNvSpPr/>
          <p:nvPr userDrawn="1"/>
        </p:nvSpPr>
        <p:spPr bwMode="auto">
          <a:xfrm flipH="1">
            <a:off x="8429625" y="6448425"/>
            <a:ext cx="293688" cy="334963"/>
          </a:xfrm>
          <a:custGeom>
            <a:avLst/>
            <a:gdLst>
              <a:gd name="T0" fmla="*/ 29017361 w 128"/>
              <a:gd name="T1" fmla="*/ 6848760 h 146"/>
              <a:gd name="T2" fmla="*/ 8534056 w 128"/>
              <a:gd name="T3" fmla="*/ 5137224 h 146"/>
              <a:gd name="T4" fmla="*/ 1707595 w 128"/>
              <a:gd name="T5" fmla="*/ 22259127 h 146"/>
              <a:gd name="T6" fmla="*/ 17069419 w 128"/>
              <a:gd name="T7" fmla="*/ 124991834 h 146"/>
              <a:gd name="T8" fmla="*/ 1707595 w 128"/>
              <a:gd name="T9" fmla="*/ 227723243 h 146"/>
              <a:gd name="T10" fmla="*/ 10241651 w 128"/>
              <a:gd name="T11" fmla="*/ 246557981 h 146"/>
              <a:gd name="T12" fmla="*/ 29017361 w 128"/>
              <a:gd name="T13" fmla="*/ 243133602 h 146"/>
              <a:gd name="T14" fmla="*/ 109244293 w 128"/>
              <a:gd name="T15" fmla="*/ 179781938 h 146"/>
              <a:gd name="T16" fmla="*/ 206539342 w 128"/>
              <a:gd name="T17" fmla="*/ 140400885 h 146"/>
              <a:gd name="T18" fmla="*/ 218488585 w 128"/>
              <a:gd name="T19" fmla="*/ 124991834 h 146"/>
              <a:gd name="T20" fmla="*/ 206539342 w 128"/>
              <a:gd name="T21" fmla="*/ 109581475 h 146"/>
              <a:gd name="T22" fmla="*/ 110950581 w 128"/>
              <a:gd name="T23" fmla="*/ 71913286 h 146"/>
              <a:gd name="T24" fmla="*/ 29017361 w 128"/>
              <a:gd name="T25" fmla="*/ 6848760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"/>
              <a:gd name="T40" fmla="*/ 0 h 146"/>
              <a:gd name="T41" fmla="*/ 128 w 128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" h="146">
                <a:moveTo>
                  <a:pt x="17" y="4"/>
                </a:moveTo>
                <a:cubicBezTo>
                  <a:pt x="14" y="1"/>
                  <a:pt x="9" y="0"/>
                  <a:pt x="5" y="3"/>
                </a:cubicBezTo>
                <a:cubicBezTo>
                  <a:pt x="1" y="5"/>
                  <a:pt x="0" y="10"/>
                  <a:pt x="1" y="13"/>
                </a:cubicBezTo>
                <a:cubicBezTo>
                  <a:pt x="1" y="13"/>
                  <a:pt x="10" y="43"/>
                  <a:pt x="10" y="73"/>
                </a:cubicBezTo>
                <a:cubicBezTo>
                  <a:pt x="9" y="103"/>
                  <a:pt x="1" y="133"/>
                  <a:pt x="1" y="133"/>
                </a:cubicBezTo>
                <a:cubicBezTo>
                  <a:pt x="0" y="137"/>
                  <a:pt x="2" y="142"/>
                  <a:pt x="6" y="144"/>
                </a:cubicBezTo>
                <a:cubicBezTo>
                  <a:pt x="10" y="146"/>
                  <a:pt x="14" y="145"/>
                  <a:pt x="17" y="142"/>
                </a:cubicBezTo>
                <a:cubicBezTo>
                  <a:pt x="17" y="142"/>
                  <a:pt x="38" y="120"/>
                  <a:pt x="64" y="105"/>
                </a:cubicBezTo>
                <a:cubicBezTo>
                  <a:pt x="91" y="90"/>
                  <a:pt x="121" y="82"/>
                  <a:pt x="121" y="82"/>
                </a:cubicBezTo>
                <a:cubicBezTo>
                  <a:pt x="125" y="81"/>
                  <a:pt x="128" y="78"/>
                  <a:pt x="128" y="73"/>
                </a:cubicBezTo>
                <a:cubicBezTo>
                  <a:pt x="128" y="69"/>
                  <a:pt x="125" y="65"/>
                  <a:pt x="121" y="64"/>
                </a:cubicBezTo>
                <a:cubicBezTo>
                  <a:pt x="121" y="64"/>
                  <a:pt x="91" y="57"/>
                  <a:pt x="65" y="42"/>
                </a:cubicBezTo>
                <a:cubicBezTo>
                  <a:pt x="39" y="26"/>
                  <a:pt x="25" y="12"/>
                  <a:pt x="17" y="4"/>
                </a:cubicBezTo>
              </a:path>
            </a:pathLst>
          </a:custGeom>
          <a:solidFill>
            <a:schemeClr val="bg1"/>
          </a:solidFill>
          <a:ln w="25400" cmpd="sng">
            <a:noFill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3563" y="595313"/>
            <a:ext cx="8150225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smtClean="0"/>
              <a:t>Click to edit slide title</a:t>
            </a:r>
            <a:endParaRPr lang="en-US" smtClean="0"/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8456613" y="6551613"/>
            <a:ext cx="328612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algn="ctr" defTabSz="457200" eaLnBrk="0" hangingPunct="0">
              <a:defRPr/>
            </a:pPr>
            <a:fld id="{50B62700-2D86-4449-A0A8-457602CDFB50}" type="slidenum">
              <a:rPr lang="en-US" sz="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0"/>
          <p:cNvSpPr txBox="1"/>
          <p:nvPr userDrawn="1"/>
        </p:nvSpPr>
        <p:spPr>
          <a:xfrm>
            <a:off x="3084513" y="6551613"/>
            <a:ext cx="5207000" cy="150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defTabSz="457200" eaLnBrk="0" hangingPunct="0"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OPS IT Strategy Summary│ </a:t>
            </a:r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</a:rPr>
              <a:t>11-29-10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 userDrawn="1"/>
        </p:nvCxnSpPr>
        <p:spPr bwMode="auto">
          <a:xfrm rot="16200000" flipH="1">
            <a:off x="49213" y="619125"/>
            <a:ext cx="741362" cy="1588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59595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SzPct val="100000"/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999B9E"/>
        </a:buClr>
        <a:buSzPct val="100000"/>
        <a:buFont typeface="Symbol" panose="05050102010706020507" pitchFamily="18" charset="2"/>
        <a:buChar char="·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package" Target="../embeddings/Workbook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package" Target="../embeddings/Workbook2.xls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 sz="quarter"/>
          </p:nvPr>
        </p:nvSpPr>
        <p:spPr>
          <a:xfrm>
            <a:off x="2154238" y="3046413"/>
            <a:ext cx="4818062" cy="1439862"/>
          </a:xfrm>
        </p:spPr>
        <p:txBody>
          <a:bodyPr/>
          <a:lstStyle/>
          <a:p>
            <a:pPr eaLnBrk="1" hangingPunct="1"/>
            <a:r>
              <a:rPr lang="en-US" smtClean="0"/>
              <a:t>OPS IT Strategy Overview</a:t>
            </a:r>
            <a:endParaRPr lang="en-US" smtClean="0"/>
          </a:p>
        </p:txBody>
      </p:sp>
      <p:sp>
        <p:nvSpPr>
          <p:cNvPr id="11267" name="Subtitle 4"/>
          <p:cNvSpPr>
            <a:spLocks noGrp="1"/>
          </p:cNvSpPr>
          <p:nvPr>
            <p:ph type="subTitle" sz="quarter" idx="1"/>
          </p:nvPr>
        </p:nvSpPr>
        <p:spPr>
          <a:xfrm>
            <a:off x="2154238" y="4662488"/>
            <a:ext cx="4818062" cy="31432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cs typeface="Arial" panose="020B0604020202020204" pitchFamily="34" charset="0"/>
              </a:rPr>
              <a:t>November </a:t>
            </a:r>
            <a:r>
              <a:rPr lang="en-US" dirty="0" smtClean="0">
                <a:cs typeface="Arial" panose="020B0604020202020204" pitchFamily="34" charset="0"/>
              </a:rPr>
              <a:t>29, </a:t>
            </a:r>
            <a:r>
              <a:rPr lang="en-US" dirty="0" smtClean="0">
                <a:cs typeface="Arial" panose="020B0604020202020204" pitchFamily="34" charset="0"/>
              </a:rPr>
              <a:t>2010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Sales forecasts/demand plans do not exist at a level that Ops can work with for Supply Planning purposes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Ops lacks Supply Planning tools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Ops relies heavily on spreadsheets to communicate build plan requirements to Celestica and other manufacturing partners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Revise the sales forecasting process to capture data needed by Operations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Develop a S&amp;OP process to leverage into a demand plan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supply planning tools once the demand planning process is defined and working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FDM Enhancements: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400" dirty="0" smtClean="0"/>
              <a:t>Supply –demand match (Shortage workbench and pegging)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Item Setup workflow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Standard inventory replenishment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Use of incoming inspection</a:t>
            </a:r>
            <a:endParaRPr lang="en-US" sz="14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204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Supply Planning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Need to increase efficiency to scale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Enhance FDM: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Workflow re-design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Deploy Requisition Globally</a:t>
            </a:r>
            <a:endParaRPr lang="en-US" dirty="0"/>
          </a:p>
        </p:txBody>
      </p:sp>
      <p:sp>
        <p:nvSpPr>
          <p:cNvPr id="215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- Procurement</a:t>
            </a: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Business complexity is creating higher risks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LOBs will drive a different mix of end user accounts (SMB customers) creating a need for more due diligence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Need to be able to scale the business by automating manual tasks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Enhance FDM: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Workflow to assure product reference data is created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Globally compliant commercial invoice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Packing sessions/standards based shipping labels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Holds management (multiple)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Request date (multiple)</a:t>
            </a:r>
            <a:endParaRPr lang="en-US" dirty="0"/>
          </a:p>
        </p:txBody>
      </p:sp>
      <p:sp>
        <p:nvSpPr>
          <p:cNvPr id="225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- Compliance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Sales Forecast and S &amp; OP Planning Process (Business design) – 1 PM and 1 BA for 6 months = $150K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E-Business Corporate Strategy Formation – 1 PM and Booze Allen Consulting Work for 60 days = $100K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FDM Internal Staff (supplemented with consultants as necessary):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Order Automation/</a:t>
            </a:r>
            <a:r>
              <a:rPr lang="en-US" dirty="0" err="1" smtClean="0"/>
              <a:t>Touchless</a:t>
            </a:r>
            <a:r>
              <a:rPr lang="en-US" dirty="0" smtClean="0"/>
              <a:t> Orders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Fulfillment Methods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Compliance Automation (several enhancements)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Contracts Database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Procurement (Workflow/</a:t>
            </a:r>
            <a:r>
              <a:rPr lang="en-US" dirty="0" err="1" smtClean="0"/>
              <a:t>Reqs</a:t>
            </a:r>
            <a:r>
              <a:rPr lang="en-US" dirty="0" smtClean="0"/>
              <a:t>.)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Planning (Supply-Demand Match – Workbench/Pegging)</a:t>
            </a:r>
            <a:endParaRPr lang="en-US" dirty="0"/>
          </a:p>
        </p:txBody>
      </p:sp>
      <p:sp>
        <p:nvSpPr>
          <p:cNvPr id="2355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OPS IT Investments - 2011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412750" y="115888"/>
            <a:ext cx="7350125" cy="479425"/>
          </a:xfrm>
        </p:spPr>
        <p:txBody>
          <a:bodyPr/>
          <a:lstStyle/>
          <a:p>
            <a:pPr eaLnBrk="1" hangingPunct="1"/>
            <a:r>
              <a:rPr lang="en-US" sz="2400" smtClean="0"/>
              <a:t>Order Fulfillment Projects and Initiatives for Efficiency</a:t>
            </a:r>
            <a:endParaRPr lang="en-US" sz="24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0" y="1074738"/>
            <a:ext cx="8301038" cy="52022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86725" y="2381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showAsIcon="1" r:id="rId1" imgW="914400" imgH="714375" progId="Excel.Sheet.12">
                  <p:embed/>
                </p:oleObj>
              </mc:Choice>
              <mc:Fallback>
                <p:oleObj name="Worksheet" showAsIcon="1" r:id="rId1" imgW="914400" imgH="714375" progId="Excel.Sheet.12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86725" y="238125"/>
                        <a:ext cx="91440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828675"/>
            <a:ext cx="89344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0"/>
          <p:cNvSpPr>
            <a:spLocks noGrp="1"/>
          </p:cNvSpPr>
          <p:nvPr>
            <p:ph type="title" idx="4294967295"/>
          </p:nvPr>
        </p:nvSpPr>
        <p:spPr>
          <a:xfrm>
            <a:off x="831850" y="95250"/>
            <a:ext cx="6283325" cy="557213"/>
          </a:xfrm>
        </p:spPr>
        <p:txBody>
          <a:bodyPr anchor="t"/>
          <a:lstStyle/>
          <a:p>
            <a:pPr eaLnBrk="1" hangingPunct="1"/>
            <a:r>
              <a:rPr lang="en-US" smtClean="0"/>
              <a:t>2011 Approach (OPS and PGS)</a:t>
            </a:r>
            <a:endParaRPr lang="en-US" smtClean="0"/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2065316" y="4740269"/>
            <a:ext cx="2005939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Order Automation – </a:t>
            </a:r>
            <a:r>
              <a:rPr lang="en-US" sz="1000" b="1" dirty="0" err="1">
                <a:solidFill>
                  <a:srgbClr val="FBFED2"/>
                </a:solidFill>
              </a:rPr>
              <a:t>Touchless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Orders &amp; Fulfillment Standards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2065316" y="5251760"/>
            <a:ext cx="1342456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EDI Order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Processing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585" name="Group 82"/>
          <p:cNvGrpSpPr/>
          <p:nvPr/>
        </p:nvGrpSpPr>
        <p:grpSpPr bwMode="auto">
          <a:xfrm>
            <a:off x="261938" y="703263"/>
            <a:ext cx="8620125" cy="5561012"/>
            <a:chOff x="262250" y="762992"/>
            <a:chExt cx="8620500" cy="5560585"/>
          </a:xfrm>
        </p:grpSpPr>
        <p:sp>
          <p:nvSpPr>
            <p:cNvPr id="55299" name="Rectangle 10"/>
            <p:cNvSpPr>
              <a:spLocks noChangeArrowheads="1"/>
            </p:cNvSpPr>
            <p:nvPr/>
          </p:nvSpPr>
          <p:spPr bwMode="auto">
            <a:xfrm>
              <a:off x="262250" y="1032846"/>
              <a:ext cx="8610975" cy="5208187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cxnSp>
          <p:nvCxnSpPr>
            <p:cNvPr id="55306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1556792" y="3625034"/>
              <a:ext cx="5182790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1288926" y="3592489"/>
              <a:ext cx="5200251" cy="58740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2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805078" y="3724246"/>
              <a:ext cx="5197076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5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-88290" y="3707578"/>
              <a:ext cx="5208188" cy="1588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9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576902" y="3659956"/>
              <a:ext cx="5208188" cy="1587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sp>
          <p:nvSpPr>
            <p:cNvPr id="407554" name="Rectangle 2"/>
            <p:cNvSpPr>
              <a:spLocks noChangeArrowheads="1"/>
            </p:cNvSpPr>
            <p:nvPr/>
          </p:nvSpPr>
          <p:spPr bwMode="auto">
            <a:xfrm>
              <a:off x="262250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1934279" y="3655192"/>
              <a:ext cx="5295493" cy="28576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38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2662970" y="3661543"/>
              <a:ext cx="5262159" cy="26989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5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3315469" y="3528203"/>
              <a:ext cx="5370100" cy="17464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7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4084640" y="3655986"/>
              <a:ext cx="5262158" cy="28576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48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4794283" y="3667098"/>
              <a:ext cx="5263746" cy="26988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cxnSp>
          <p:nvCxnSpPr>
            <p:cNvPr id="51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5510276" y="3635351"/>
              <a:ext cx="5263746" cy="26989"/>
            </a:xfrm>
            <a:prstGeom prst="line">
              <a:avLst/>
            </a:prstGeom>
            <a:noFill/>
            <a:ln w="9525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p:spPr>
        </p:cxnSp>
        <p:sp>
          <p:nvSpPr>
            <p:cNvPr id="67" name="Rectangle 2"/>
            <p:cNvSpPr>
              <a:spLocks noChangeArrowheads="1"/>
            </p:cNvSpPr>
            <p:nvPr/>
          </p:nvSpPr>
          <p:spPr bwMode="auto">
            <a:xfrm>
              <a:off x="973481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2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1684712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3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69" name="Rectangle 2"/>
            <p:cNvSpPr>
              <a:spLocks noChangeArrowheads="1"/>
            </p:cNvSpPr>
            <p:nvPr/>
          </p:nvSpPr>
          <p:spPr bwMode="auto">
            <a:xfrm>
              <a:off x="2395943" y="764579"/>
              <a:ext cx="795372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4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3108761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5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3819992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6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2" name="Rectangle 2"/>
            <p:cNvSpPr>
              <a:spLocks noChangeArrowheads="1"/>
            </p:cNvSpPr>
            <p:nvPr/>
          </p:nvSpPr>
          <p:spPr bwMode="auto">
            <a:xfrm>
              <a:off x="4531223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7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3" name="Rectangle 2"/>
            <p:cNvSpPr>
              <a:spLocks noChangeArrowheads="1"/>
            </p:cNvSpPr>
            <p:nvPr/>
          </p:nvSpPr>
          <p:spPr bwMode="auto">
            <a:xfrm>
              <a:off x="5242454" y="764579"/>
              <a:ext cx="793785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8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5953685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9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6664916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10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7376146" y="764579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11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  <p:sp>
          <p:nvSpPr>
            <p:cNvPr id="78" name="Rectangle 2"/>
            <p:cNvSpPr>
              <a:spLocks noChangeArrowheads="1"/>
            </p:cNvSpPr>
            <p:nvPr/>
          </p:nvSpPr>
          <p:spPr bwMode="auto">
            <a:xfrm>
              <a:off x="8087377" y="762992"/>
              <a:ext cx="795373" cy="3206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</a:ln>
            <a:effectLst/>
          </p:spPr>
          <p:txBody>
            <a:bodyPr lIns="0" tIns="0" rIns="0" bIns="0" anchor="ctr"/>
            <a:lstStyle/>
            <a:p>
              <a:pPr algn="ctr" defTabSz="846455">
                <a:spcBef>
                  <a:spcPct val="50000"/>
                </a:spcBef>
                <a:defRPr/>
              </a:pPr>
              <a:r>
                <a:rPr lang="en-US" sz="1200" dirty="0">
                  <a:latin typeface="Arial" panose="020B0604020202020204" pitchFamily="34" charset="0"/>
                  <a:ea typeface="MS PGothic" panose="020B0600070205080204" pitchFamily="1" charset="-128"/>
                  <a:cs typeface="Arial" panose="020B0604020202020204" pitchFamily="34" charset="0"/>
                </a:rPr>
                <a:t>Month 12</a:t>
              </a:r>
              <a:endParaRPr lang="en-US" sz="1200" dirty="0">
                <a:latin typeface="Arial" panose="020B0604020202020204" pitchFamily="34" charset="0"/>
                <a:ea typeface="MS PGothic" panose="020B0600070205080204" pitchFamily="1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AutoShape 18"/>
          <p:cNvSpPr>
            <a:spLocks noChangeArrowheads="1"/>
          </p:cNvSpPr>
          <p:nvPr/>
        </p:nvSpPr>
        <p:spPr bwMode="auto">
          <a:xfrm>
            <a:off x="1278401" y="1608409"/>
            <a:ext cx="2442355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Enhance Supply-Demand Match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(Shortage Workbench &amp; Order Pegging)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1266888" y="2654540"/>
            <a:ext cx="3100451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Spares Planning and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 Forecasting for Spares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" name="Right Arrow 81"/>
          <p:cNvSpPr/>
          <p:nvPr/>
        </p:nvSpPr>
        <p:spPr bwMode="auto">
          <a:xfrm flipH="1">
            <a:off x="6450013" y="1739900"/>
            <a:ext cx="1293812" cy="701675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AutoShape 18"/>
          <p:cNvSpPr>
            <a:spLocks noChangeArrowheads="1"/>
          </p:cNvSpPr>
          <p:nvPr/>
        </p:nvSpPr>
        <p:spPr bwMode="auto">
          <a:xfrm>
            <a:off x="1033157" y="4718867"/>
            <a:ext cx="1012861" cy="15018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Corporate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E-Business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Strategy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25400" y="4978400"/>
            <a:ext cx="1031875" cy="700088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AutoShape 18"/>
          <p:cNvSpPr>
            <a:spLocks noChangeArrowheads="1"/>
          </p:cNvSpPr>
          <p:nvPr/>
        </p:nvSpPr>
        <p:spPr bwMode="auto">
          <a:xfrm>
            <a:off x="6667259" y="3175801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Operations Order Promising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and Planning Analytics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6665212" y="3768718"/>
            <a:ext cx="2135648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Service Safety Stock Optimization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and Planning Analytic</a:t>
            </a: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" name="Right Arrow 88"/>
          <p:cNvSpPr/>
          <p:nvPr/>
        </p:nvSpPr>
        <p:spPr bwMode="auto">
          <a:xfrm>
            <a:off x="5156200" y="3355975"/>
            <a:ext cx="1293813" cy="701675"/>
          </a:xfrm>
          <a:prstGeom prst="rightArrow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2075" tIns="46038" rIns="92075" bIns="46038" anchor="ctr"/>
          <a:lstStyle/>
          <a:p>
            <a:pPr marL="170180" indent="-170180" algn="ctr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utoShape 18"/>
          <p:cNvSpPr>
            <a:spLocks noChangeArrowheads="1"/>
          </p:cNvSpPr>
          <p:nvPr/>
        </p:nvSpPr>
        <p:spPr bwMode="auto">
          <a:xfrm>
            <a:off x="4618014" y="1680800"/>
            <a:ext cx="1380508" cy="8035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Adoption 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&amp; Stabilization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272461" y="1595683"/>
            <a:ext cx="1002970" cy="1510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Forecasting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Process </a:t>
            </a:r>
            <a:endParaRPr lang="en-US" sz="1000" b="1" dirty="0">
              <a:solidFill>
                <a:schemeClr val="tx1"/>
              </a:solidFill>
            </a:endParaRPr>
          </a:p>
          <a:p>
            <a:pPr marL="170180" indent="-170180" algn="ctr">
              <a:spcBef>
                <a:spcPts val="0"/>
              </a:spcBef>
              <a:buClr>
                <a:srgbClr val="FF0000"/>
              </a:buClr>
              <a:buSzPct val="115000"/>
              <a:defRPr/>
            </a:pPr>
            <a:r>
              <a:rPr lang="en-US" sz="1000" b="1" dirty="0">
                <a:solidFill>
                  <a:schemeClr val="tx1"/>
                </a:solidFill>
              </a:rPr>
              <a:t>Design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254863" y="1073900"/>
            <a:ext cx="283587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Compliance Automation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2233019" y="2142281"/>
            <a:ext cx="2200256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Fulfillment Capabilities (Cross dock,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Merge &amp; Collaboration)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2065315" y="5745823"/>
            <a:ext cx="2386323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Support Portal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Enhancements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8"/>
          <p:cNvSpPr>
            <a:spLocks noChangeArrowheads="1"/>
          </p:cNvSpPr>
          <p:nvPr/>
        </p:nvSpPr>
        <p:spPr bwMode="auto">
          <a:xfrm>
            <a:off x="292428" y="3180301"/>
            <a:ext cx="3100451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Services Automation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3739833" y="1608409"/>
            <a:ext cx="710720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Available to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promise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6671223" y="3175801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Advanced 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Supply </a:t>
            </a:r>
            <a:r>
              <a:rPr lang="en-US" sz="1000" b="1" dirty="0">
                <a:solidFill>
                  <a:srgbClr val="FBFED2"/>
                </a:solidFill>
              </a:rPr>
              <a:t>Chain Planning RFP</a:t>
            </a:r>
            <a:endParaRPr lang="en-US" sz="1000" b="1" dirty="0">
              <a:solidFill>
                <a:srgbClr val="FBFED2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Selection Process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1297451" y="2142281"/>
            <a:ext cx="889901" cy="474159"/>
          </a:xfrm>
          <a:prstGeom prst="rect">
            <a:avLst/>
          </a:prstGeom>
          <a:solidFill>
            <a:srgbClr val="80808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chemeClr val="tx1"/>
                </a:solidFill>
              </a:rPr>
              <a:t>Implement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chemeClr val="tx1"/>
                </a:solidFill>
              </a:rPr>
              <a:t>Sales Forecast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AutoShape 18"/>
          <p:cNvSpPr>
            <a:spLocks noChangeArrowheads="1"/>
          </p:cNvSpPr>
          <p:nvPr/>
        </p:nvSpPr>
        <p:spPr bwMode="auto">
          <a:xfrm>
            <a:off x="294034" y="3706543"/>
            <a:ext cx="2273614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Siebel 8.1 Upgrade – Knowledge Base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BCG 13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292428" y="4219980"/>
            <a:ext cx="4325586" cy="45126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BCG 14 Support – BI Analysis &amp; Scorecards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000" b="1" dirty="0">
              <a:solidFill>
                <a:srgbClr val="FBFED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>
            <a:off x="3129683" y="1073900"/>
            <a:ext cx="2133601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Procurement – Workflow &amp; </a:t>
            </a:r>
            <a:r>
              <a:rPr lang="en-US" sz="1000" b="1" dirty="0" err="1">
                <a:solidFill>
                  <a:srgbClr val="FBFED2"/>
                </a:solidFill>
              </a:rPr>
              <a:t>Reqs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7" name="AutoShape 18"/>
          <p:cNvSpPr>
            <a:spLocks noChangeArrowheads="1"/>
          </p:cNvSpPr>
          <p:nvPr/>
        </p:nvSpPr>
        <p:spPr bwMode="auto">
          <a:xfrm>
            <a:off x="4128405" y="4718867"/>
            <a:ext cx="2005939" cy="4741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Contracts Database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7878256" y="95250"/>
            <a:ext cx="586100" cy="21614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OPS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7872841" y="355721"/>
            <a:ext cx="586100" cy="216143"/>
          </a:xfrm>
          <a:prstGeom prst="rect">
            <a:avLst/>
          </a:prstGeom>
          <a:solidFill>
            <a:srgbClr val="78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846455">
              <a:defRPr/>
            </a:pPr>
            <a:r>
              <a:rPr lang="en-US" sz="1000" b="1" dirty="0">
                <a:solidFill>
                  <a:srgbClr val="FBFED2"/>
                </a:solidFill>
              </a:rPr>
              <a:t>PGS</a:t>
            </a:r>
            <a:endParaRPr lang="en-US" sz="1000" b="1" dirty="0">
              <a:solidFill>
                <a:srgbClr val="FBFED2"/>
              </a:solidFill>
            </a:endParaRPr>
          </a:p>
        </p:txBody>
      </p:sp>
      <p:sp>
        <p:nvSpPr>
          <p:cNvPr id="24649" name="TextBox 59"/>
          <p:cNvSpPr txBox="1">
            <a:spLocks noChangeArrowheads="1"/>
          </p:cNvSpPr>
          <p:nvPr/>
        </p:nvSpPr>
        <p:spPr bwMode="auto">
          <a:xfrm>
            <a:off x="7097713" y="127000"/>
            <a:ext cx="7143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/>
              <a:t>Key =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EPM (Factor in Operations Execution requirements)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CDI (Factor in Operations Execution requirements)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Salesforce.com enhancements e.g. SKU level planning, NST automation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Sales participation in the Forecasting/Demand Planning business process work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Executive Sponsorship of E-Business Plan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Dependencies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 sz="quarter"/>
          </p:nvPr>
        </p:nvSpPr>
        <p:spPr>
          <a:xfrm>
            <a:off x="2154238" y="3046413"/>
            <a:ext cx="4818062" cy="1439862"/>
          </a:xfrm>
        </p:spPr>
        <p:txBody>
          <a:bodyPr/>
          <a:lstStyle/>
          <a:p>
            <a:pPr eaLnBrk="1" hangingPunct="1"/>
            <a:r>
              <a:rPr lang="en-US" smtClean="0"/>
              <a:t>PGS IT Projects</a:t>
            </a:r>
            <a:endParaRPr lang="en-US" smtClean="0"/>
          </a:p>
        </p:txBody>
      </p:sp>
      <p:sp>
        <p:nvSpPr>
          <p:cNvPr id="26627" name="Subtitle 4"/>
          <p:cNvSpPr>
            <a:spLocks noGrp="1"/>
          </p:cNvSpPr>
          <p:nvPr>
            <p:ph type="subTitle" sz="quarter" idx="1"/>
          </p:nvPr>
        </p:nvSpPr>
        <p:spPr>
          <a:xfrm>
            <a:off x="2154238" y="4662488"/>
            <a:ext cx="4818062" cy="314325"/>
          </a:xfrm>
          <a:noFill/>
        </p:spPr>
        <p:txBody>
          <a:bodyPr/>
          <a:lstStyle/>
          <a:p>
            <a:pPr eaLnBrk="1" hangingPunct="1"/>
            <a:endParaRPr 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err="1" smtClean="0"/>
              <a:t>Peoplesoft</a:t>
            </a:r>
            <a:r>
              <a:rPr lang="en-US" sz="1400" dirty="0" smtClean="0"/>
              <a:t> was not configured to handle a complex service logistics business… many manual workarounds exist to run the business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PGS does all of its supply chain planning outside of FDM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The current </a:t>
            </a:r>
            <a:r>
              <a:rPr lang="en-US" sz="1400" dirty="0" err="1" smtClean="0"/>
              <a:t>webstore</a:t>
            </a:r>
            <a:r>
              <a:rPr lang="en-US" sz="1400" dirty="0" smtClean="0"/>
              <a:t> does not handle stand alone service orders or renewals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Siebel PM module is no longer supported… Pro Services growth plan requires a replacement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Transaction processing with outside vendors does not meet business requirements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Support portal requires additional features to support SMB customers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We could prevent RMAs with a better knowledge base for partners and internal Tech Support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Need BI to help with quality improvement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Implement new functionality available in FDM to support services business model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Implement a </a:t>
            </a:r>
            <a:r>
              <a:rPr lang="en-US" sz="1600" dirty="0" err="1" smtClean="0"/>
              <a:t>SaaS</a:t>
            </a:r>
            <a:r>
              <a:rPr lang="en-US" sz="1600" dirty="0" smtClean="0"/>
              <a:t> model for spares/repair planning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Build EDI capability to handle service orders and renewals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Turn on PS9 Project Accounting &amp; integrate with Microsoft Project Server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Fix XML transaction processing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Add “My Account” feature on the support portal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Upgrade Siebel to better support the knowledge base integration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BI Repairs Scorecard and quality analysis</a:t>
            </a: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276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PGS Situation Analysis</a:t>
            </a: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Strategic PGS IT Focus Areas</a:t>
            </a:r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563" y="1323975"/>
          <a:ext cx="7896226" cy="475996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903272"/>
                <a:gridCol w="3992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en-US" sz="1400" dirty="0" smtClean="0"/>
                        <a:t>#1:	Improve PGS Supply Chain Performance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 &amp; LOS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Inventory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Audit concern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/>
                        <a:t># 2: Improve service request data collection and knowledge base integration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Product quality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BCG # 13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3:	Implement best-in class professional services management environment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Improved staff utilization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Profitability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4:	Create an integrated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eBusiness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environment for services and products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 reduction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Order to cash cycle time improvement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Audit concern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5:	Extend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support.polycom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support end-customers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Cost reduction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CSAT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# 6:	Improve PGS Business Intelligence and align with Corporate Data Warehouse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Product quality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Services profitability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 BCG #14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1300" y="1200150"/>
            <a:ext cx="8610600" cy="5159375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Improve Product Quality and Reliability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Provide Effective Support to the WW Sales Teams, LOB’s, Channel Partners and End User 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Drive Supply Chain Performance Improvements 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Drive Initiatives that will enable Operations to Scale effectively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r>
              <a:rPr lang="en-US" sz="2000" dirty="0" smtClean="0"/>
              <a:t>Establish Polycom as a best place to work</a:t>
            </a:r>
            <a:endParaRPr lang="en-US" sz="20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457200" indent="-457200" eaLnBrk="1" hangingPunct="1">
              <a:lnSpc>
                <a:spcPct val="105000"/>
              </a:lnSpc>
              <a:spcBef>
                <a:spcPct val="65000"/>
              </a:spcBef>
              <a:defRPr/>
            </a:pPr>
            <a:endParaRPr lang="en-US" sz="1800" dirty="0" smtClean="0"/>
          </a:p>
          <a:p>
            <a:pPr marL="685800" lvl="1" indent="-457200" eaLnBrk="1" hangingPunct="1">
              <a:lnSpc>
                <a:spcPct val="105000"/>
              </a:lnSpc>
              <a:spcBef>
                <a:spcPct val="65000"/>
              </a:spcBef>
              <a:buFont typeface="Symbol" panose="05050102010706020507" pitchFamily="18" charset="2"/>
              <a:buNone/>
              <a:defRPr/>
            </a:pPr>
            <a:endParaRPr lang="en-US" sz="1400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– Core Initiatives 2011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PGS IT Project Impact Matrix</a:t>
            </a:r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8150" y="1476375"/>
          <a:ext cx="861853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1" imgW="9873615" imgH="4387215" progId="Excel.Sheet.12">
                  <p:embed/>
                </p:oleObj>
              </mc:Choice>
              <mc:Fallback>
                <p:oleObj name="Worksheet" r:id="rId1" imgW="9873615" imgH="4387215" progId="Excel.Sheet.12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8150" y="1476375"/>
                        <a:ext cx="8618538" cy="3819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333500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Scope: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Automate 60% - 70% of the 40,000+ service orders handled manually today (91% of orders for less than $5k)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Extend EDI capability to support service orders (new &amp; renewal) and </a:t>
            </a:r>
            <a:r>
              <a:rPr lang="en-US" sz="1800" dirty="0" err="1" smtClean="0"/>
              <a:t>RainMaker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Cost: $451K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Project duration: 6 months (IT development)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ROI: 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Within 12 months of go-live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Annualized cost savings of up to $1.088M (2013)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Acceleration option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Dedicated EDI deployment project manager to on-board partners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Acceleration cost (2011): $100K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Impact: ROI within 9-12 months; full impact by end of 2012 </a:t>
            </a: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eBusiness Phase I – High Volume EDI</a:t>
            </a: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Scope: 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Demand Planning, Supply Planning, Inventory Planning for Service Parts Business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Support rapidly growing number of Advanced Depots and diversified service offerings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Achieve 97% LOS without explosive growth of spare parts inventory and/or planning staff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 Cost: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One-time implementation cost: $395K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 </a:t>
            </a:r>
            <a:r>
              <a:rPr lang="en-US" sz="1800" dirty="0" err="1" smtClean="0"/>
              <a:t>SaaS</a:t>
            </a:r>
            <a:r>
              <a:rPr lang="en-US" sz="1800" dirty="0" smtClean="0"/>
              <a:t> fees: $230K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ROI: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Within 12 months of go-live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Annualized cost savings of $1.2M (2013) due to head count avoidance, repair cost reduction and reduction of new buys</a:t>
            </a:r>
            <a:endParaRPr lang="en-US" sz="1800" dirty="0"/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Service Parts Planning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Management of cost, schedules, resources and profitability for the Professional Services Business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Reporting on backlog, revenue, profitability and resource utilization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Implementation and license cost: $509K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(based on best practice results driven by PSA implementation)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Increase resource utilization by 8%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Reduce revenue leakage by 2%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Improve project margin by 10%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Professional Services Automation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Support </a:t>
            </a:r>
            <a:r>
              <a:rPr lang="en-US" dirty="0" err="1" smtClean="0"/>
              <a:t>LoB</a:t>
            </a:r>
            <a:r>
              <a:rPr lang="en-US" dirty="0" smtClean="0"/>
              <a:t> Strategy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“My Account” for End Customers and Tier 2 Partners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Localization to support APAC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Integration with Social Media and support for Rich Media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Partner tools and integration (</a:t>
            </a:r>
            <a:r>
              <a:rPr lang="en-US" dirty="0" err="1" smtClean="0"/>
              <a:t>eBonding</a:t>
            </a:r>
            <a:r>
              <a:rPr lang="en-US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Cost: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$331K (Capital &amp; </a:t>
            </a:r>
            <a:r>
              <a:rPr lang="en-US" dirty="0" err="1" smtClean="0"/>
              <a:t>OpEx</a:t>
            </a:r>
            <a:r>
              <a:rPr lang="en-US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Business Driver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CSAT &amp; </a:t>
            </a:r>
            <a:r>
              <a:rPr lang="en-US" dirty="0" err="1" smtClean="0"/>
              <a:t>LoB</a:t>
            </a:r>
            <a:r>
              <a:rPr lang="en-US" dirty="0" smtClean="0"/>
              <a:t> strategic support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Support.xyz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 (PGS IT sub-scope)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Siebel 8.1 Upgrade to support task-based UI and allow for better data collection in support of quality initiative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Upgrade </a:t>
            </a:r>
            <a:r>
              <a:rPr lang="en-US" dirty="0" err="1" smtClean="0"/>
              <a:t>support.polycom</a:t>
            </a:r>
            <a:r>
              <a:rPr lang="en-US" dirty="0" smtClean="0"/>
              <a:t> to support task-based UI and quality-driven data collection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Integration of JIRA into knowledge base search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Translation of key knowledge base entries into Japanese, Korean and Simplified Chinese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 (PGS IT sub-scope):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$327K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(of the overall BCG #13 Initiative)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$1.288M – $2.676M (Year 4)</a:t>
            </a: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BCG #13 – Knowledge Management Quality Initiative</a:t>
            </a: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Scope (PGS IT sub-scope) :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Provides quantitative insight into failures, capturing serialized failure information, and implementing data driven quality / cost / delivery improvements.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Cost (PGS IT sub-scope)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$245K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ROI (of the overall BCG #14 Initiative)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$5.9M (Year 4)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BCG # 14 - Quality Incentives and Monitoring for Repair Vendors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495425"/>
            <a:ext cx="8301038" cy="4684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We have an opportunity to leverage PS9 now that the technical upgrade is behind us.  Currently, many manual processes exist that need to be automated to gain efficiencies. Primary issues include: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Quote to order (too many manual checks and rework) e.g. pricing, contract management, NST processing, compliance checking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Available to Promise capability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Supply Chain Planning capability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Business Processes need reengineering in order to support scaling the company to $2+B.  Primary areas of concern are: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a comprehensive E-Business strategy/plan for the company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Lack of Sales/Demand forecast - S&amp;OP planning process </a:t>
            </a:r>
            <a:endParaRPr lang="en-US" sz="1800" dirty="0" smtClean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State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239000" y="1333500"/>
            <a:ext cx="1600200" cy="13525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2686050"/>
            <a:ext cx="3633787" cy="1657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76400" y="4343400"/>
            <a:ext cx="1676400" cy="2209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76400" y="854075"/>
            <a:ext cx="3529013" cy="3489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  <a:t>Enterprise Processes</a:t>
            </a:r>
            <a:br>
              <a:rPr kumimoji="1" lang="en-US" sz="3200">
                <a:solidFill>
                  <a:srgbClr val="11053B"/>
                </a:solidFill>
                <a:latin typeface="Arial Black" panose="020B0A04020102020204" pitchFamily="34" charset="0"/>
              </a:rPr>
            </a:br>
            <a:endParaRPr kumimoji="1" lang="en-US" sz="3200">
              <a:solidFill>
                <a:srgbClr val="11053B"/>
              </a:solidFill>
              <a:latin typeface="Arial Black" panose="020B0A040201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05000" y="1676400"/>
            <a:ext cx="11938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Sales &amp; </a:t>
            </a:r>
            <a:endParaRPr lang="en-US" sz="1600"/>
          </a:p>
          <a:p>
            <a:pPr algn="ctr" eaLnBrk="0" hangingPunct="0"/>
            <a:r>
              <a:rPr lang="en-US" sz="1600"/>
              <a:t>Marketing</a:t>
            </a:r>
            <a:endParaRPr lang="en-US" sz="16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905000" y="2686050"/>
            <a:ext cx="11938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Pricing/</a:t>
            </a:r>
            <a:endParaRPr lang="en-US" sz="1400"/>
          </a:p>
          <a:p>
            <a:pPr algn="ctr" eaLnBrk="0" hangingPunct="0"/>
            <a:r>
              <a:rPr lang="en-US" sz="1400"/>
              <a:t>Contract</a:t>
            </a:r>
            <a:endParaRPr lang="en-US" sz="1400"/>
          </a:p>
          <a:p>
            <a:pPr algn="ctr" eaLnBrk="0" hangingPunct="0"/>
            <a:r>
              <a:rPr lang="en-US" sz="1400"/>
              <a:t>Management</a:t>
            </a:r>
            <a:endParaRPr lang="en-US" sz="14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905000" y="3695700"/>
            <a:ext cx="11938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Order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9050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Billing</a:t>
            </a:r>
            <a:endParaRPr lang="en-US" sz="1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05000" y="57150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Accounts</a:t>
            </a:r>
            <a:endParaRPr lang="en-US" sz="1600"/>
          </a:p>
          <a:p>
            <a:pPr algn="ctr" eaLnBrk="0" hangingPunct="0"/>
            <a:r>
              <a:rPr lang="en-US" sz="1600"/>
              <a:t>Receivable</a:t>
            </a:r>
            <a:endParaRPr lang="en-US" sz="160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581400" y="167640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Warehouse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581400" y="268605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 dirty="0"/>
              <a:t>Transportation</a:t>
            </a:r>
            <a:endParaRPr lang="en-US" sz="1400" dirty="0"/>
          </a:p>
          <a:p>
            <a:pPr algn="ctr" eaLnBrk="0" hangingPunct="0"/>
            <a:r>
              <a:rPr lang="en-US" sz="1400" dirty="0"/>
              <a:t>Mgmt/</a:t>
            </a:r>
            <a:endParaRPr lang="en-US" sz="1400" dirty="0"/>
          </a:p>
          <a:p>
            <a:pPr algn="ctr" eaLnBrk="0" hangingPunct="0"/>
            <a:r>
              <a:rPr lang="en-US" sz="1400" dirty="0"/>
              <a:t>Compliance</a:t>
            </a:r>
            <a:endParaRPr lang="en-US" sz="1400" dirty="0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581400" y="3695700"/>
            <a:ext cx="11938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Forecasting</a:t>
            </a:r>
            <a:endParaRPr lang="en-US" sz="16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5814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Financial</a:t>
            </a:r>
            <a:endParaRPr lang="en-US" sz="1400"/>
          </a:p>
          <a:p>
            <a:pPr algn="ctr" eaLnBrk="0" hangingPunct="0"/>
            <a:r>
              <a:rPr lang="en-US" sz="1400"/>
              <a:t>Management</a:t>
            </a:r>
            <a:endParaRPr lang="en-US" sz="1400"/>
          </a:p>
          <a:p>
            <a:pPr algn="ctr" eaLnBrk="0" hangingPunct="0"/>
            <a:r>
              <a:rPr lang="en-US" sz="1400"/>
              <a:t>Info</a:t>
            </a:r>
            <a:endParaRPr lang="en-US" sz="1400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581400" y="57150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General</a:t>
            </a:r>
            <a:endParaRPr lang="en-US" sz="1600"/>
          </a:p>
          <a:p>
            <a:pPr algn="ctr" eaLnBrk="0" hangingPunct="0"/>
            <a:r>
              <a:rPr lang="en-US" sz="1600"/>
              <a:t>Ledger</a:t>
            </a:r>
            <a:endParaRPr lang="en-US" sz="1600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486400" y="16764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Product</a:t>
            </a:r>
            <a:endParaRPr lang="en-US" sz="1600"/>
          </a:p>
          <a:p>
            <a:pPr algn="ctr" eaLnBrk="0" hangingPunct="0"/>
            <a:r>
              <a:rPr lang="en-US" sz="1600"/>
              <a:t>Development</a:t>
            </a:r>
            <a:endParaRPr lang="en-US" sz="16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86400" y="268605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Material</a:t>
            </a:r>
            <a:endParaRPr lang="en-US" sz="1400"/>
          </a:p>
          <a:p>
            <a:pPr algn="ctr" eaLnBrk="0" hangingPunct="0"/>
            <a:r>
              <a:rPr lang="en-US" sz="1400"/>
              <a:t>Requirements</a:t>
            </a:r>
            <a:endParaRPr lang="en-US" sz="1400"/>
          </a:p>
          <a:p>
            <a:pPr algn="ctr" eaLnBrk="0" hangingPunct="0"/>
            <a:r>
              <a:rPr lang="en-US" sz="1400"/>
              <a:t>Planning</a:t>
            </a:r>
            <a:endParaRPr lang="en-US" sz="1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486400" y="3695700"/>
            <a:ext cx="1193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/>
              <a:t>Demand/</a:t>
            </a:r>
            <a:endParaRPr lang="en-US" sz="1400"/>
          </a:p>
          <a:p>
            <a:pPr algn="ctr" eaLnBrk="0" hangingPunct="0"/>
            <a:r>
              <a:rPr lang="en-US" sz="1400"/>
              <a:t>Supply Plan</a:t>
            </a:r>
            <a:endParaRPr lang="en-US" sz="1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486400" y="470535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Payroll</a:t>
            </a:r>
            <a:endParaRPr lang="en-US" sz="1600"/>
          </a:p>
          <a:p>
            <a:pPr algn="ctr" eaLnBrk="0" hangingPunct="0"/>
            <a:r>
              <a:rPr lang="en-US" sz="1600"/>
              <a:t>&amp; HR</a:t>
            </a:r>
            <a:endParaRPr lang="en-US" sz="16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239000" y="1676400"/>
            <a:ext cx="1193800" cy="6096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Shop Floor &amp;</a:t>
            </a:r>
            <a:endParaRPr lang="en-US" sz="1600"/>
          </a:p>
          <a:p>
            <a:pPr algn="ctr" eaLnBrk="0" hangingPunct="0"/>
            <a:r>
              <a:rPr lang="en-US" sz="1600"/>
              <a:t>Quality Cntrl</a:t>
            </a:r>
            <a:endParaRPr lang="en-US" sz="16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239000" y="26860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Inventory</a:t>
            </a:r>
            <a:endParaRPr lang="en-US" sz="1600"/>
          </a:p>
          <a:p>
            <a:pPr algn="ctr" eaLnBrk="0" hangingPunct="0"/>
            <a:r>
              <a:rPr lang="en-US" sz="1600"/>
              <a:t>Management</a:t>
            </a:r>
            <a:endParaRPr lang="en-US" sz="16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239000" y="369570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Purchasing</a:t>
            </a:r>
            <a:endParaRPr lang="en-US" sz="1600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7239000" y="4705350"/>
            <a:ext cx="1193800" cy="609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Accounts</a:t>
            </a:r>
            <a:endParaRPr lang="en-US" sz="1600"/>
          </a:p>
          <a:p>
            <a:pPr algn="ctr" eaLnBrk="0" hangingPunct="0"/>
            <a:r>
              <a:rPr lang="en-US" sz="1600"/>
              <a:t>Payable</a:t>
            </a:r>
            <a:endParaRPr lang="en-US" sz="1600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228600" y="1676400"/>
            <a:ext cx="12192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i="1"/>
              <a:t>Customer</a:t>
            </a:r>
            <a:endParaRPr lang="en-US" sz="2000" i="1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7620000" y="5715000"/>
            <a:ext cx="12192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i="1"/>
              <a:t>Supplier</a:t>
            </a:r>
            <a:endParaRPr lang="en-US" sz="2000" i="1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14478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1676400" y="1981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16764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16764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16764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16764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25146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25146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5146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25146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2514600" y="137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25146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6172200" y="137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213100" y="815975"/>
            <a:ext cx="210661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Supply Chain - Enterprise</a:t>
            </a:r>
            <a:endParaRPr lang="en-US" sz="1400" i="1"/>
          </a:p>
          <a:p>
            <a:pPr eaLnBrk="0" hangingPunct="0"/>
            <a:r>
              <a:rPr lang="en-US" sz="1400" i="1"/>
              <a:t>Planning &amp; Execution</a:t>
            </a:r>
            <a:endParaRPr lang="en-US" sz="1400" i="1"/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406400" y="2486025"/>
            <a:ext cx="1347788" cy="517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Supply Chain -</a:t>
            </a:r>
            <a:endParaRPr lang="en-US" sz="1400" i="1"/>
          </a:p>
          <a:p>
            <a:pPr eaLnBrk="0" hangingPunct="0"/>
            <a:r>
              <a:rPr lang="en-US" sz="1400" i="1"/>
              <a:t>Customer/Reps.</a:t>
            </a:r>
            <a:endParaRPr lang="en-US" sz="1400" i="1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3352800" y="1981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352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3098800" y="6019800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3098800" y="39624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33528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>
            <a:off x="41910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41910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4775200" y="19812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5105400" y="1981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4775200" y="3048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51054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4775200" y="39624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60960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60960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6680200" y="3048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>
            <a:off x="70104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V="1">
            <a:off x="7010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Line 59"/>
          <p:cNvSpPr>
            <a:spLocks noChangeShapeType="1"/>
          </p:cNvSpPr>
          <p:nvPr/>
        </p:nvSpPr>
        <p:spPr bwMode="auto">
          <a:xfrm>
            <a:off x="70104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7848600" y="2286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70104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Line 62"/>
          <p:cNvSpPr>
            <a:spLocks noChangeShapeType="1"/>
          </p:cNvSpPr>
          <p:nvPr/>
        </p:nvSpPr>
        <p:spPr bwMode="auto">
          <a:xfrm>
            <a:off x="7848600" y="43053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78486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6096000" y="53149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Line 65"/>
          <p:cNvSpPr>
            <a:spLocks noChangeShapeType="1"/>
          </p:cNvSpPr>
          <p:nvPr/>
        </p:nvSpPr>
        <p:spPr bwMode="auto">
          <a:xfrm flipH="1">
            <a:off x="4775200" y="57150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Line 66"/>
          <p:cNvSpPr>
            <a:spLocks noChangeShapeType="1"/>
          </p:cNvSpPr>
          <p:nvPr/>
        </p:nvSpPr>
        <p:spPr bwMode="auto">
          <a:xfrm>
            <a:off x="7391400" y="5314950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Line 67"/>
          <p:cNvSpPr>
            <a:spLocks noChangeShapeType="1"/>
          </p:cNvSpPr>
          <p:nvPr/>
        </p:nvSpPr>
        <p:spPr bwMode="auto">
          <a:xfrm flipH="1">
            <a:off x="4775200" y="6019800"/>
            <a:ext cx="261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8839200" y="3048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 flipH="1">
            <a:off x="8432800" y="30480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>
            <a:off x="8432800" y="39624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Line 71"/>
          <p:cNvSpPr>
            <a:spLocks noChangeShapeType="1"/>
          </p:cNvSpPr>
          <p:nvPr/>
        </p:nvSpPr>
        <p:spPr bwMode="auto">
          <a:xfrm>
            <a:off x="8432800" y="5029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5570538" y="815975"/>
            <a:ext cx="138112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Product/Process</a:t>
            </a:r>
            <a:endParaRPr lang="en-US" sz="1400" i="1"/>
          </a:p>
          <a:p>
            <a:pPr eaLnBrk="0" hangingPunct="0"/>
            <a:r>
              <a:rPr lang="en-US" sz="1400" i="1"/>
              <a:t>Development</a:t>
            </a:r>
            <a:endParaRPr lang="en-US" sz="1400" i="1"/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5319713" y="762000"/>
            <a:ext cx="1690687" cy="17240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Line 74"/>
          <p:cNvSpPr>
            <a:spLocks noChangeShapeType="1"/>
          </p:cNvSpPr>
          <p:nvPr/>
        </p:nvSpPr>
        <p:spPr bwMode="auto">
          <a:xfrm>
            <a:off x="3213100" y="914400"/>
            <a:ext cx="0" cy="2628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3213100" y="3543300"/>
            <a:ext cx="12827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>
            <a:off x="4191000" y="32956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Line 77"/>
          <p:cNvSpPr>
            <a:spLocks noChangeShapeType="1"/>
          </p:cNvSpPr>
          <p:nvPr/>
        </p:nvSpPr>
        <p:spPr bwMode="auto">
          <a:xfrm>
            <a:off x="3098800" y="1981200"/>
            <a:ext cx="48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Line 78"/>
          <p:cNvSpPr>
            <a:spLocks noChangeShapeType="1"/>
          </p:cNvSpPr>
          <p:nvPr/>
        </p:nvSpPr>
        <p:spPr bwMode="auto">
          <a:xfrm>
            <a:off x="4495800" y="3543300"/>
            <a:ext cx="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Line 79"/>
          <p:cNvSpPr>
            <a:spLocks noChangeShapeType="1"/>
          </p:cNvSpPr>
          <p:nvPr/>
        </p:nvSpPr>
        <p:spPr bwMode="auto">
          <a:xfrm>
            <a:off x="3505200" y="4495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Line 80"/>
          <p:cNvSpPr>
            <a:spLocks noChangeShapeType="1"/>
          </p:cNvSpPr>
          <p:nvPr/>
        </p:nvSpPr>
        <p:spPr bwMode="auto">
          <a:xfrm>
            <a:off x="3505200" y="63246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 flipV="1">
            <a:off x="7010400" y="5638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>
            <a:off x="7010400" y="56388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Line 83"/>
          <p:cNvSpPr>
            <a:spLocks noChangeShapeType="1"/>
          </p:cNvSpPr>
          <p:nvPr/>
        </p:nvSpPr>
        <p:spPr bwMode="auto">
          <a:xfrm>
            <a:off x="3505200" y="4495800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0" name="Line 84"/>
          <p:cNvSpPr>
            <a:spLocks noChangeShapeType="1"/>
          </p:cNvSpPr>
          <p:nvPr/>
        </p:nvSpPr>
        <p:spPr bwMode="auto">
          <a:xfrm>
            <a:off x="8686800" y="4495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Text Box 85"/>
          <p:cNvSpPr txBox="1">
            <a:spLocks noChangeArrowheads="1"/>
          </p:cNvSpPr>
          <p:nvPr/>
        </p:nvSpPr>
        <p:spPr bwMode="auto">
          <a:xfrm>
            <a:off x="5464175" y="5334000"/>
            <a:ext cx="17748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Administration &amp; HR</a:t>
            </a:r>
            <a:endParaRPr lang="en-US" sz="1400" i="1"/>
          </a:p>
        </p:txBody>
      </p:sp>
      <p:sp>
        <p:nvSpPr>
          <p:cNvPr id="14422" name="Text Box 86"/>
          <p:cNvSpPr txBox="1">
            <a:spLocks noChangeArrowheads="1"/>
          </p:cNvSpPr>
          <p:nvPr/>
        </p:nvSpPr>
        <p:spPr bwMode="auto">
          <a:xfrm>
            <a:off x="4495800" y="4487863"/>
            <a:ext cx="13843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/>
              <a:t>Financial Mgmt</a:t>
            </a:r>
            <a:endParaRPr lang="en-US" sz="1400" i="1"/>
          </a:p>
        </p:txBody>
      </p: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388938" y="4268788"/>
            <a:ext cx="1387475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Systems</a:t>
            </a:r>
            <a:endParaRPr lang="en-US" sz="1200"/>
          </a:p>
          <a:p>
            <a:pPr eaLnBrk="0" hangingPunct="0"/>
            <a:r>
              <a:rPr lang="en-US" sz="1200"/>
              <a:t>fully supports</a:t>
            </a:r>
            <a:endParaRPr lang="en-US" sz="1200"/>
          </a:p>
          <a:p>
            <a:pPr eaLnBrk="0" hangingPunct="0"/>
            <a:r>
              <a:rPr lang="en-US" sz="1200"/>
              <a:t>Systems</a:t>
            </a:r>
            <a:endParaRPr lang="en-US" sz="1200"/>
          </a:p>
          <a:p>
            <a:pPr eaLnBrk="0" hangingPunct="0"/>
            <a:r>
              <a:rPr lang="en-US" sz="1200"/>
              <a:t>partially support</a:t>
            </a:r>
            <a:endParaRPr lang="en-US" sz="1200"/>
          </a:p>
          <a:p>
            <a:pPr eaLnBrk="0" hangingPunct="0"/>
            <a:r>
              <a:rPr lang="en-US" sz="1200"/>
              <a:t>Known problem </a:t>
            </a:r>
            <a:endParaRPr lang="en-US" sz="1200"/>
          </a:p>
          <a:p>
            <a:pPr eaLnBrk="0" hangingPunct="0"/>
            <a:r>
              <a:rPr lang="en-US" sz="1200"/>
              <a:t>area for Systems</a:t>
            </a:r>
            <a:endParaRPr lang="en-US" sz="1200"/>
          </a:p>
          <a:p>
            <a:pPr eaLnBrk="0" hangingPunct="0"/>
            <a:r>
              <a:rPr lang="en-US" sz="1200"/>
              <a:t>Outsourced</a:t>
            </a:r>
            <a:endParaRPr lang="en-US" sz="1200"/>
          </a:p>
          <a:p>
            <a:pPr eaLnBrk="0" hangingPunct="0"/>
            <a:endParaRPr lang="en-US" sz="1200"/>
          </a:p>
          <a:p>
            <a:pPr eaLnBrk="0" hangingPunct="0"/>
            <a:endParaRPr lang="en-US" sz="1200"/>
          </a:p>
          <a:p>
            <a:pPr eaLnBrk="0" hangingPunct="0"/>
            <a:endParaRPr lang="en-US" sz="1200"/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160338" y="4343400"/>
            <a:ext cx="228600" cy="152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160338" y="470535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160338" y="51054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Rectangle 91"/>
          <p:cNvSpPr>
            <a:spLocks noChangeArrowheads="1"/>
          </p:cNvSpPr>
          <p:nvPr/>
        </p:nvSpPr>
        <p:spPr bwMode="auto">
          <a:xfrm>
            <a:off x="152400" y="5410200"/>
            <a:ext cx="228600" cy="152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Left-Right Arrow 91"/>
          <p:cNvSpPr>
            <a:spLocks noChangeArrowheads="1"/>
          </p:cNvSpPr>
          <p:nvPr/>
        </p:nvSpPr>
        <p:spPr bwMode="auto">
          <a:xfrm>
            <a:off x="685800" y="1152525"/>
            <a:ext cx="1352550" cy="6762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66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E-Business</a:t>
            </a:r>
            <a:endParaRPr lang="en-US" sz="1400"/>
          </a:p>
        </p:txBody>
      </p:sp>
      <p:sp>
        <p:nvSpPr>
          <p:cNvPr id="14429" name="Left-Right Arrow 92"/>
          <p:cNvSpPr>
            <a:spLocks noChangeArrowheads="1"/>
          </p:cNvSpPr>
          <p:nvPr/>
        </p:nvSpPr>
        <p:spPr bwMode="auto">
          <a:xfrm>
            <a:off x="6275388" y="5715000"/>
            <a:ext cx="1352550" cy="6762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E-Business</a:t>
            </a:r>
            <a:endParaRPr 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576263"/>
            <a:ext cx="8150225" cy="4794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11053B"/>
                </a:solidFill>
              </a:rPr>
              <a:t>Process </a:t>
            </a:r>
            <a:r>
              <a:rPr lang="en-US" sz="3200" smtClean="0">
                <a:solidFill>
                  <a:srgbClr val="11053B"/>
                </a:solidFill>
              </a:rPr>
              <a:t>Assessment</a:t>
            </a:r>
            <a:r>
              <a:rPr lang="en-US" sz="3600" smtClean="0">
                <a:solidFill>
                  <a:srgbClr val="11053B"/>
                </a:solidFill>
              </a:rPr>
              <a:t> </a:t>
            </a:r>
            <a:br>
              <a:rPr lang="en-US" sz="3600" smtClean="0">
                <a:solidFill>
                  <a:srgbClr val="11053B"/>
                </a:solidFill>
              </a:rPr>
            </a:br>
            <a:r>
              <a:rPr lang="en-US" sz="3600" smtClean="0">
                <a:solidFill>
                  <a:srgbClr val="11053B"/>
                </a:solidFill>
              </a:rPr>
              <a:t>Summary</a:t>
            </a:r>
            <a:endParaRPr lang="en-US" sz="36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90600" y="2209800"/>
            <a:ext cx="75438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66800" y="6096000"/>
            <a:ext cx="7467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accent1"/>
                </a:solidFill>
              </a:rPr>
              <a:t>Key:     4</a:t>
            </a:r>
            <a:r>
              <a:rPr lang="en-US" sz="1400"/>
              <a:t> = Best Practice   </a:t>
            </a:r>
            <a:r>
              <a:rPr lang="en-US" sz="1400">
                <a:solidFill>
                  <a:schemeClr val="accent1"/>
                </a:solidFill>
              </a:rPr>
              <a:t> 3</a:t>
            </a:r>
            <a:r>
              <a:rPr lang="en-US" sz="1400"/>
              <a:t> = Highly Competitive  </a:t>
            </a:r>
            <a:r>
              <a:rPr lang="en-US" sz="1400">
                <a:solidFill>
                  <a:schemeClr val="accent1"/>
                </a:solidFill>
              </a:rPr>
              <a:t>  2</a:t>
            </a:r>
            <a:r>
              <a:rPr lang="en-US" sz="1400"/>
              <a:t> = Competitive   </a:t>
            </a:r>
            <a:r>
              <a:rPr lang="en-US" sz="1400">
                <a:solidFill>
                  <a:schemeClr val="accent1"/>
                </a:solidFill>
              </a:rPr>
              <a:t> 1</a:t>
            </a:r>
            <a:r>
              <a:rPr lang="en-US" sz="1400"/>
              <a:t> = Non-competitive</a:t>
            </a:r>
            <a:endParaRPr lang="en-US" sz="1400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7912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FUTURE STATE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NEED</a:t>
            </a:r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1628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BUSINESS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IMPACT</a:t>
            </a:r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4196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7912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86600" y="2209800"/>
            <a:ext cx="0" cy="37338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419600" y="1752600"/>
            <a:ext cx="1295400" cy="457200"/>
          </a:xfrm>
          <a:prstGeom prst="flowChartAlternateProcess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CURRENT</a:t>
            </a:r>
            <a:endParaRPr lang="en-US" sz="1200">
              <a:solidFill>
                <a:srgbClr val="CC3300"/>
              </a:solidFill>
            </a:endParaRPr>
          </a:p>
          <a:p>
            <a:pPr algn="ctr" eaLnBrk="0" hangingPunct="0"/>
            <a:r>
              <a:rPr lang="en-US" sz="1200">
                <a:solidFill>
                  <a:srgbClr val="CC3300"/>
                </a:solidFill>
              </a:rPr>
              <a:t>STATE STATUS</a:t>
            </a:r>
            <a:endParaRPr lang="en-US">
              <a:solidFill>
                <a:srgbClr val="CC33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990600" y="27432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990600" y="33528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990600" y="39624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990600" y="45720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990600" y="5181600"/>
            <a:ext cx="7543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0600" y="2300288"/>
            <a:ext cx="84105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 Process/Ebusiness/Pricing         </a:t>
            </a:r>
            <a:r>
              <a:rPr lang="en-US" sz="2000"/>
              <a:t>2                   4               High              </a:t>
            </a:r>
            <a:endParaRPr lang="en-US" sz="20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90600" y="2743200"/>
            <a:ext cx="26717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 Fulfillment/Quality</a:t>
            </a:r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020763" y="3478213"/>
            <a:ext cx="72834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Demand Planning                         	   </a:t>
            </a:r>
            <a:r>
              <a:rPr lang="en-US" sz="2000"/>
              <a:t>2                   3               High</a:t>
            </a:r>
            <a:endParaRPr lang="en-US" sz="2000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050925" y="4087813"/>
            <a:ext cx="74866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Supply Planning                                  </a:t>
            </a:r>
            <a:r>
              <a:rPr lang="en-US" sz="2000"/>
              <a:t>2                   2             Medium</a:t>
            </a:r>
            <a:endParaRPr lang="en-US" sz="2000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050925" y="4662488"/>
            <a:ext cx="72040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Procurement </a:t>
            </a:r>
            <a:r>
              <a:rPr lang="en-US" sz="2000"/>
              <a:t>                                   3                   3               Low</a:t>
            </a:r>
            <a:endParaRPr lang="en-US" sz="20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876800" y="2895600"/>
            <a:ext cx="3132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2                   4               High</a:t>
            </a:r>
            <a:endParaRPr lang="en-US" sz="20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1066800" y="5334000"/>
            <a:ext cx="71516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Compliance                                   2                   3              High</a:t>
            </a: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576263"/>
            <a:ext cx="8150225" cy="479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1053B"/>
                </a:solidFill>
              </a:rPr>
              <a:t>Process Importance </a:t>
            </a:r>
            <a:endParaRPr lang="en-US" smtClean="0">
              <a:solidFill>
                <a:srgbClr val="11053B"/>
              </a:solidFill>
            </a:endParaRPr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381000" y="1447800"/>
            <a:ext cx="7575550" cy="4910138"/>
            <a:chOff x="240" y="912"/>
            <a:chExt cx="4772" cy="3093"/>
          </a:xfrm>
        </p:grpSpPr>
        <p:sp>
          <p:nvSpPr>
            <p:cNvPr id="16389" name="Rectangle 4"/>
            <p:cNvSpPr>
              <a:spLocks noChangeArrowheads="1"/>
            </p:cNvSpPr>
            <p:nvPr/>
          </p:nvSpPr>
          <p:spPr bwMode="auto">
            <a:xfrm>
              <a:off x="240" y="2400"/>
              <a:ext cx="4772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 rot="10800000" flipH="1" flipV="1">
              <a:off x="2976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 marL="228600" indent="-228600" algn="ctr" eaLnBrk="0" hangingPunct="0">
                <a:buFontTx/>
                <a:buAutoNum type="arabicParenR"/>
              </a:pPr>
              <a:r>
                <a:rPr lang="en-US" sz="1100">
                  <a:solidFill>
                    <a:schemeClr val="bg1"/>
                  </a:solidFill>
                </a:rPr>
                <a:t>Improve Product </a:t>
              </a:r>
              <a:endParaRPr lang="en-US" sz="1100">
                <a:solidFill>
                  <a:schemeClr val="bg1"/>
                </a:solidFill>
              </a:endParaRPr>
            </a:p>
            <a:p>
              <a:pPr marL="228600" indent="-228600" algn="ctr" eaLnBrk="0" hangingPunct="0"/>
              <a:r>
                <a:rPr lang="en-US" sz="1100">
                  <a:solidFill>
                    <a:schemeClr val="bg1"/>
                  </a:solidFill>
                </a:rPr>
                <a:t>Quality &amp; Reliability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 rot="10800000">
              <a:off x="3648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3) Supply Chain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improvements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3984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4) Enable Ops to 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Scale</a:t>
              </a:r>
              <a:endParaRPr lang="en-US" sz="1200">
                <a:solidFill>
                  <a:schemeClr val="bg1"/>
                </a:solidFill>
              </a:endParaRPr>
            </a:p>
            <a:p>
              <a:pPr algn="ctr" eaLnBrk="0" hangingPunct="0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 rot="10800000">
              <a:off x="4656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Impact Summary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 rot="10800000">
              <a:off x="3312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100">
                  <a:solidFill>
                    <a:schemeClr val="bg1"/>
                  </a:solidFill>
                </a:rPr>
                <a:t>2) Effective Support to</a:t>
              </a:r>
              <a:endParaRPr lang="en-US" sz="110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100">
                  <a:solidFill>
                    <a:schemeClr val="bg1"/>
                  </a:solidFill>
                </a:rPr>
                <a:t>Customers &amp; Partners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240" y="2640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240" y="29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240" y="3216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>
              <a:off x="240" y="350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14"/>
            <p:cNvSpPr>
              <a:spLocks noChangeArrowheads="1"/>
            </p:cNvSpPr>
            <p:nvPr/>
          </p:nvSpPr>
          <p:spPr bwMode="auto">
            <a:xfrm>
              <a:off x="2976" y="912"/>
              <a:ext cx="2036" cy="43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OPS 2011 Objectives</a:t>
              </a:r>
              <a:endParaRPr lang="en-US"/>
            </a:p>
          </p:txBody>
        </p:sp>
        <p:sp>
          <p:nvSpPr>
            <p:cNvPr id="16400" name="AutoShape 15"/>
            <p:cNvSpPr>
              <a:spLocks noChangeArrowheads="1"/>
            </p:cNvSpPr>
            <p:nvPr/>
          </p:nvSpPr>
          <p:spPr bwMode="auto">
            <a:xfrm>
              <a:off x="240" y="2064"/>
              <a:ext cx="2688" cy="33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OPS Major Processes</a:t>
              </a:r>
              <a:endParaRPr lang="en-US"/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 rot="10800000">
              <a:off x="4320" y="1344"/>
              <a:ext cx="336" cy="105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</a:rPr>
                <a:t>5) Best Place to Work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3857" name="AutoShape 17"/>
            <p:cNvSpPr>
              <a:spLocks noChangeArrowheads="1"/>
            </p:cNvSpPr>
            <p:nvPr/>
          </p:nvSpPr>
          <p:spPr bwMode="auto">
            <a:xfrm>
              <a:off x="326" y="1104"/>
              <a:ext cx="1996" cy="81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326" y="1191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Legend</a:t>
              </a:r>
              <a:endParaRPr lang="en-US" sz="1600"/>
            </a:p>
          </p:txBody>
        </p:sp>
        <p:sp>
          <p:nvSpPr>
            <p:cNvPr id="16404" name="Rectangle 19"/>
            <p:cNvSpPr>
              <a:spLocks noChangeArrowheads="1"/>
            </p:cNvSpPr>
            <p:nvPr/>
          </p:nvSpPr>
          <p:spPr bwMode="auto">
            <a:xfrm>
              <a:off x="326" y="1399"/>
              <a:ext cx="250" cy="1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H</a:t>
              </a:r>
              <a:endParaRPr lang="en-US" sz="1400"/>
            </a:p>
          </p:txBody>
        </p:sp>
        <p:sp>
          <p:nvSpPr>
            <p:cNvPr id="16405" name="Rectangle 20"/>
            <p:cNvSpPr>
              <a:spLocks noChangeArrowheads="1"/>
            </p:cNvSpPr>
            <p:nvPr/>
          </p:nvSpPr>
          <p:spPr bwMode="auto">
            <a:xfrm>
              <a:off x="326" y="1536"/>
              <a:ext cx="250" cy="1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/>
                <a:t>M</a:t>
              </a:r>
              <a:endParaRPr lang="en-US" sz="1400"/>
            </a:p>
          </p:txBody>
        </p:sp>
        <p:sp>
          <p:nvSpPr>
            <p:cNvPr id="16406" name="Rectangle 21"/>
            <p:cNvSpPr>
              <a:spLocks noChangeArrowheads="1"/>
            </p:cNvSpPr>
            <p:nvPr/>
          </p:nvSpPr>
          <p:spPr bwMode="auto">
            <a:xfrm>
              <a:off x="326" y="1673"/>
              <a:ext cx="250" cy="13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solidFill>
                    <a:schemeClr val="bg1"/>
                  </a:solidFill>
                </a:rPr>
                <a:t>L</a:t>
              </a:r>
              <a:endParaRPr lang="en-US" sz="1400"/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576" y="1399"/>
              <a:ext cx="1524" cy="4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High investment impact = 9</a:t>
              </a:r>
              <a:endParaRPr lang="en-US" sz="1400"/>
            </a:p>
            <a:p>
              <a:pPr eaLnBrk="0" hangingPunct="0"/>
              <a:r>
                <a:rPr lang="en-US" sz="1400"/>
                <a:t>Medium investment impact = 5</a:t>
              </a:r>
              <a:endParaRPr lang="en-US" sz="1400"/>
            </a:p>
            <a:p>
              <a:pPr eaLnBrk="0" hangingPunct="0"/>
              <a:r>
                <a:rPr lang="en-US" sz="1400"/>
                <a:t>Low investment impact = 1</a:t>
              </a:r>
              <a:endParaRPr lang="en-US" sz="1400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240" y="374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>
              <a:off x="2976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>
              <a:off x="3312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26"/>
            <p:cNvSpPr>
              <a:spLocks noChangeShapeType="1"/>
            </p:cNvSpPr>
            <p:nvPr/>
          </p:nvSpPr>
          <p:spPr bwMode="auto">
            <a:xfrm>
              <a:off x="3648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>
              <a:off x="3984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28"/>
            <p:cNvSpPr>
              <a:spLocks noChangeShapeType="1"/>
            </p:cNvSpPr>
            <p:nvPr/>
          </p:nvSpPr>
          <p:spPr bwMode="auto">
            <a:xfrm>
              <a:off x="4320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29"/>
            <p:cNvSpPr>
              <a:spLocks noChangeShapeType="1"/>
            </p:cNvSpPr>
            <p:nvPr/>
          </p:nvSpPr>
          <p:spPr bwMode="auto">
            <a:xfrm>
              <a:off x="4656" y="2400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285" y="2431"/>
              <a:ext cx="2540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Order Process/E-business/Pricing</a:t>
              </a:r>
              <a:endParaRPr lang="en-US" sz="2000"/>
            </a:p>
          </p:txBody>
        </p:sp>
        <p:sp>
          <p:nvSpPr>
            <p:cNvPr id="16416" name="Text Box 31"/>
            <p:cNvSpPr txBox="1">
              <a:spLocks noChangeArrowheads="1"/>
            </p:cNvSpPr>
            <p:nvPr/>
          </p:nvSpPr>
          <p:spPr bwMode="auto">
            <a:xfrm>
              <a:off x="288" y="2678"/>
              <a:ext cx="185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Order Fulfillment/Quality</a:t>
              </a:r>
              <a:endParaRPr lang="en-US" sz="2000"/>
            </a:p>
          </p:txBody>
        </p:sp>
        <p:sp>
          <p:nvSpPr>
            <p:cNvPr id="16417" name="Text Box 32"/>
            <p:cNvSpPr txBox="1">
              <a:spLocks noChangeArrowheads="1"/>
            </p:cNvSpPr>
            <p:nvPr/>
          </p:nvSpPr>
          <p:spPr bwMode="auto">
            <a:xfrm>
              <a:off x="285" y="2966"/>
              <a:ext cx="1402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Demand Planning</a:t>
              </a:r>
              <a:endParaRPr lang="en-US" sz="2000"/>
            </a:p>
          </p:txBody>
        </p:sp>
        <p:sp>
          <p:nvSpPr>
            <p:cNvPr id="16418" name="Rectangle 33"/>
            <p:cNvSpPr>
              <a:spLocks noChangeArrowheads="1"/>
            </p:cNvSpPr>
            <p:nvPr/>
          </p:nvSpPr>
          <p:spPr bwMode="auto">
            <a:xfrm>
              <a:off x="2976" y="2400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19" name="Rectangle 34"/>
            <p:cNvSpPr>
              <a:spLocks noChangeArrowheads="1"/>
            </p:cNvSpPr>
            <p:nvPr/>
          </p:nvSpPr>
          <p:spPr bwMode="auto">
            <a:xfrm>
              <a:off x="3648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0" name="Rectangle 35"/>
            <p:cNvSpPr>
              <a:spLocks noChangeArrowheads="1"/>
            </p:cNvSpPr>
            <p:nvPr/>
          </p:nvSpPr>
          <p:spPr bwMode="auto">
            <a:xfrm>
              <a:off x="3312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1" name="Rectangle 36"/>
            <p:cNvSpPr>
              <a:spLocks noChangeArrowheads="1"/>
            </p:cNvSpPr>
            <p:nvPr/>
          </p:nvSpPr>
          <p:spPr bwMode="auto">
            <a:xfrm>
              <a:off x="3984" y="2400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2" name="Text Box 37"/>
            <p:cNvSpPr txBox="1">
              <a:spLocks noChangeArrowheads="1"/>
            </p:cNvSpPr>
            <p:nvPr/>
          </p:nvSpPr>
          <p:spPr bwMode="auto">
            <a:xfrm>
              <a:off x="288" y="3254"/>
              <a:ext cx="1286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Supply Planning</a:t>
              </a:r>
              <a:endParaRPr lang="en-US" sz="2000"/>
            </a:p>
          </p:txBody>
        </p:sp>
        <p:sp>
          <p:nvSpPr>
            <p:cNvPr id="16423" name="Text Box 38"/>
            <p:cNvSpPr txBox="1">
              <a:spLocks noChangeArrowheads="1"/>
            </p:cNvSpPr>
            <p:nvPr/>
          </p:nvSpPr>
          <p:spPr bwMode="auto">
            <a:xfrm>
              <a:off x="288" y="3504"/>
              <a:ext cx="1040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Procurement</a:t>
              </a:r>
              <a:endParaRPr lang="en-US" sz="2000"/>
            </a:p>
          </p:txBody>
        </p:sp>
        <p:sp>
          <p:nvSpPr>
            <p:cNvPr id="16424" name="Rectangle 39"/>
            <p:cNvSpPr>
              <a:spLocks noChangeArrowheads="1"/>
            </p:cNvSpPr>
            <p:nvPr/>
          </p:nvSpPr>
          <p:spPr bwMode="auto">
            <a:xfrm>
              <a:off x="4320" y="2400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25" name="Rectangle 40"/>
            <p:cNvSpPr>
              <a:spLocks noChangeArrowheads="1"/>
            </p:cNvSpPr>
            <p:nvPr/>
          </p:nvSpPr>
          <p:spPr bwMode="auto">
            <a:xfrm>
              <a:off x="2976" y="3216"/>
              <a:ext cx="336" cy="27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26" name="Rectangle 41"/>
            <p:cNvSpPr>
              <a:spLocks noChangeArrowheads="1"/>
            </p:cNvSpPr>
            <p:nvPr/>
          </p:nvSpPr>
          <p:spPr bwMode="auto">
            <a:xfrm>
              <a:off x="3312" y="3216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7" name="Rectangle 42"/>
            <p:cNvSpPr>
              <a:spLocks noChangeArrowheads="1"/>
            </p:cNvSpPr>
            <p:nvPr/>
          </p:nvSpPr>
          <p:spPr bwMode="auto">
            <a:xfrm>
              <a:off x="3648" y="3216"/>
              <a:ext cx="336" cy="27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28" name="Rectangle 43"/>
            <p:cNvSpPr>
              <a:spLocks noChangeArrowheads="1"/>
            </p:cNvSpPr>
            <p:nvPr/>
          </p:nvSpPr>
          <p:spPr bwMode="auto">
            <a:xfrm>
              <a:off x="3984" y="3216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29" name="Rectangle 44"/>
            <p:cNvSpPr>
              <a:spLocks noChangeArrowheads="1"/>
            </p:cNvSpPr>
            <p:nvPr/>
          </p:nvSpPr>
          <p:spPr bwMode="auto">
            <a:xfrm>
              <a:off x="4320" y="3216"/>
              <a:ext cx="336" cy="2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0" name="Rectangle 45"/>
            <p:cNvSpPr>
              <a:spLocks noChangeArrowheads="1"/>
            </p:cNvSpPr>
            <p:nvPr/>
          </p:nvSpPr>
          <p:spPr bwMode="auto">
            <a:xfrm>
              <a:off x="2976" y="2640"/>
              <a:ext cx="33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31" name="Rectangle 46"/>
            <p:cNvSpPr>
              <a:spLocks noChangeArrowheads="1"/>
            </p:cNvSpPr>
            <p:nvPr/>
          </p:nvSpPr>
          <p:spPr bwMode="auto">
            <a:xfrm>
              <a:off x="2976" y="2928"/>
              <a:ext cx="33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2" name="Rectangle 47"/>
            <p:cNvSpPr>
              <a:spLocks noChangeArrowheads="1"/>
            </p:cNvSpPr>
            <p:nvPr/>
          </p:nvSpPr>
          <p:spPr bwMode="auto">
            <a:xfrm>
              <a:off x="3312" y="2640"/>
              <a:ext cx="33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33" name="Rectangle 48"/>
            <p:cNvSpPr>
              <a:spLocks noChangeArrowheads="1"/>
            </p:cNvSpPr>
            <p:nvPr/>
          </p:nvSpPr>
          <p:spPr bwMode="auto">
            <a:xfrm>
              <a:off x="3648" y="2640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4" name="Rectangle 49"/>
            <p:cNvSpPr>
              <a:spLocks noChangeArrowheads="1"/>
            </p:cNvSpPr>
            <p:nvPr/>
          </p:nvSpPr>
          <p:spPr bwMode="auto">
            <a:xfrm>
              <a:off x="3984" y="2640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5" name="Rectangle 50"/>
            <p:cNvSpPr>
              <a:spLocks noChangeArrowheads="1"/>
            </p:cNvSpPr>
            <p:nvPr/>
          </p:nvSpPr>
          <p:spPr bwMode="auto">
            <a:xfrm>
              <a:off x="4320" y="2640"/>
              <a:ext cx="336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36" name="Rectangle 51"/>
            <p:cNvSpPr>
              <a:spLocks noChangeArrowheads="1"/>
            </p:cNvSpPr>
            <p:nvPr/>
          </p:nvSpPr>
          <p:spPr bwMode="auto">
            <a:xfrm>
              <a:off x="3312" y="2938"/>
              <a:ext cx="336" cy="27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7" name="Rectangle 52"/>
            <p:cNvSpPr>
              <a:spLocks noChangeArrowheads="1"/>
            </p:cNvSpPr>
            <p:nvPr/>
          </p:nvSpPr>
          <p:spPr bwMode="auto">
            <a:xfrm>
              <a:off x="3648" y="2928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8" name="Rectangle 53"/>
            <p:cNvSpPr>
              <a:spLocks noChangeArrowheads="1"/>
            </p:cNvSpPr>
            <p:nvPr/>
          </p:nvSpPr>
          <p:spPr bwMode="auto">
            <a:xfrm>
              <a:off x="3984" y="2928"/>
              <a:ext cx="336" cy="28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39" name="Rectangle 54"/>
            <p:cNvSpPr>
              <a:spLocks noChangeArrowheads="1"/>
            </p:cNvSpPr>
            <p:nvPr/>
          </p:nvSpPr>
          <p:spPr bwMode="auto">
            <a:xfrm>
              <a:off x="4320" y="2928"/>
              <a:ext cx="336" cy="27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0" name="Rectangle 55"/>
            <p:cNvSpPr>
              <a:spLocks noChangeArrowheads="1"/>
            </p:cNvSpPr>
            <p:nvPr/>
          </p:nvSpPr>
          <p:spPr bwMode="auto">
            <a:xfrm>
              <a:off x="2976" y="350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1" name="Rectangle 56"/>
            <p:cNvSpPr>
              <a:spLocks noChangeArrowheads="1"/>
            </p:cNvSpPr>
            <p:nvPr/>
          </p:nvSpPr>
          <p:spPr bwMode="auto">
            <a:xfrm>
              <a:off x="3648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2" name="Rectangle 57"/>
            <p:cNvSpPr>
              <a:spLocks noChangeArrowheads="1"/>
            </p:cNvSpPr>
            <p:nvPr/>
          </p:nvSpPr>
          <p:spPr bwMode="auto">
            <a:xfrm>
              <a:off x="3984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3" name="Rectangle 58"/>
            <p:cNvSpPr>
              <a:spLocks noChangeArrowheads="1"/>
            </p:cNvSpPr>
            <p:nvPr/>
          </p:nvSpPr>
          <p:spPr bwMode="auto">
            <a:xfrm>
              <a:off x="4320" y="350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44" name="Rectangle 59"/>
            <p:cNvSpPr>
              <a:spLocks noChangeArrowheads="1"/>
            </p:cNvSpPr>
            <p:nvPr/>
          </p:nvSpPr>
          <p:spPr bwMode="auto">
            <a:xfrm>
              <a:off x="3312" y="350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5" name="Text Box 60"/>
            <p:cNvSpPr txBox="1">
              <a:spLocks noChangeArrowheads="1"/>
            </p:cNvSpPr>
            <p:nvPr/>
          </p:nvSpPr>
          <p:spPr bwMode="auto">
            <a:xfrm>
              <a:off x="278" y="3753"/>
              <a:ext cx="971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Compliance</a:t>
              </a:r>
              <a:endParaRPr lang="en-US" sz="2000"/>
            </a:p>
          </p:txBody>
        </p:sp>
        <p:sp>
          <p:nvSpPr>
            <p:cNvPr id="16446" name="Rectangle 61"/>
            <p:cNvSpPr>
              <a:spLocks noChangeArrowheads="1"/>
            </p:cNvSpPr>
            <p:nvPr/>
          </p:nvSpPr>
          <p:spPr bwMode="auto">
            <a:xfrm>
              <a:off x="3312" y="3744"/>
              <a:ext cx="336" cy="24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  <a:endParaRPr lang="en-US"/>
            </a:p>
          </p:txBody>
        </p:sp>
        <p:sp>
          <p:nvSpPr>
            <p:cNvPr id="16447" name="Rectangle 62"/>
            <p:cNvSpPr>
              <a:spLocks noChangeArrowheads="1"/>
            </p:cNvSpPr>
            <p:nvPr/>
          </p:nvSpPr>
          <p:spPr bwMode="auto">
            <a:xfrm>
              <a:off x="3648" y="374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8" name="Rectangle 63"/>
            <p:cNvSpPr>
              <a:spLocks noChangeArrowheads="1"/>
            </p:cNvSpPr>
            <p:nvPr/>
          </p:nvSpPr>
          <p:spPr bwMode="auto">
            <a:xfrm>
              <a:off x="3984" y="3744"/>
              <a:ext cx="33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  <a:endParaRPr lang="en-US"/>
            </a:p>
          </p:txBody>
        </p:sp>
        <p:sp>
          <p:nvSpPr>
            <p:cNvPr id="16449" name="Rectangle 64"/>
            <p:cNvSpPr>
              <a:spLocks noChangeArrowheads="1"/>
            </p:cNvSpPr>
            <p:nvPr/>
          </p:nvSpPr>
          <p:spPr bwMode="auto">
            <a:xfrm>
              <a:off x="4320" y="374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50" name="Rectangle 65"/>
            <p:cNvSpPr>
              <a:spLocks noChangeArrowheads="1"/>
            </p:cNvSpPr>
            <p:nvPr/>
          </p:nvSpPr>
          <p:spPr bwMode="auto">
            <a:xfrm>
              <a:off x="2976" y="3744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  <a:endParaRPr lang="en-US"/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4656" y="2400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 33</a:t>
              </a:r>
              <a:endParaRPr lang="en-US"/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4656" y="3206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 25</a:t>
              </a:r>
              <a:endParaRPr lang="en-US"/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4694" y="2640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29</a:t>
              </a:r>
              <a:endParaRPr lang="en-US"/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4698" y="291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29</a:t>
              </a:r>
              <a:endParaRPr lang="en-US"/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4684" y="3498"/>
              <a:ext cx="27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17</a:t>
              </a:r>
              <a:endParaRPr lang="en-US"/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4704" y="37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21</a:t>
              </a:r>
              <a:endParaRPr lang="en-US"/>
            </a:p>
          </p:txBody>
        </p:sp>
        <p:sp>
          <p:nvSpPr>
            <p:cNvPr id="16457" name="Line 79"/>
            <p:cNvSpPr>
              <a:spLocks noChangeShapeType="1"/>
            </p:cNvSpPr>
            <p:nvPr/>
          </p:nvSpPr>
          <p:spPr bwMode="auto">
            <a:xfrm flipV="1">
              <a:off x="4992" y="2633"/>
              <a:ext cx="2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80"/>
            <p:cNvSpPr>
              <a:spLocks noChangeShapeType="1"/>
            </p:cNvSpPr>
            <p:nvPr/>
          </p:nvSpPr>
          <p:spPr bwMode="auto">
            <a:xfrm>
              <a:off x="4896" y="2928"/>
              <a:ext cx="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9" name="Line 81"/>
            <p:cNvSpPr>
              <a:spLocks noChangeShapeType="1"/>
            </p:cNvSpPr>
            <p:nvPr/>
          </p:nvSpPr>
          <p:spPr bwMode="auto">
            <a:xfrm flipV="1">
              <a:off x="4992" y="3206"/>
              <a:ext cx="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0" name="Line 82"/>
            <p:cNvSpPr>
              <a:spLocks noChangeShapeType="1"/>
            </p:cNvSpPr>
            <p:nvPr/>
          </p:nvSpPr>
          <p:spPr bwMode="auto">
            <a:xfrm flipV="1">
              <a:off x="4992" y="3494"/>
              <a:ext cx="2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Line 83"/>
            <p:cNvSpPr>
              <a:spLocks noChangeShapeType="1"/>
            </p:cNvSpPr>
            <p:nvPr/>
          </p:nvSpPr>
          <p:spPr bwMode="auto">
            <a:xfrm>
              <a:off x="4992" y="3744"/>
              <a:ext cx="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" name="AutoShape 3"/>
          <p:cNvSpPr>
            <a:spLocks noChangeArrowheads="1"/>
          </p:cNvSpPr>
          <p:nvPr/>
        </p:nvSpPr>
        <p:spPr bwMode="auto">
          <a:xfrm>
            <a:off x="7956550" y="3810000"/>
            <a:ext cx="50165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		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 Business Sponsor &amp; Scattered IT Resources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Current capabilities (Transact)</a:t>
            </a:r>
            <a:endParaRPr lang="en-US" sz="1400" dirty="0" smtClean="0"/>
          </a:p>
          <a:p>
            <a:pPr lvl="2" eaLnBrk="1" hangingPunct="1">
              <a:defRPr/>
            </a:pPr>
            <a:r>
              <a:rPr lang="en-US" sz="1400" dirty="0" smtClean="0"/>
              <a:t>Online product orders (w. bundled service) with PO or CC</a:t>
            </a:r>
            <a:endParaRPr lang="en-US" sz="1400" dirty="0" smtClean="0"/>
          </a:p>
          <a:p>
            <a:pPr lvl="2" eaLnBrk="1" hangingPunct="1">
              <a:defRPr/>
            </a:pPr>
            <a:r>
              <a:rPr lang="en-US" sz="1400" dirty="0" smtClean="0"/>
              <a:t>EDI product orders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Lack of business requirements to support SMB and SP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Manual hand offs of orders and NST pricing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Out of scope (not addressed in current investment proposal)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Quoting, configuring, ATP/CTP, Bill Presentment, Landed Cost, Combined Product &amp; Service Orders, Global Fulfillment, EDI Invoice, EDI Payment, Integration with provisioning, etc</a:t>
            </a:r>
            <a:endParaRPr lang="en-US" sz="1400" dirty="0" smtClean="0"/>
          </a:p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232275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Appoint a small dedicated exploratory Team &amp; Engage with the LOBs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Assign Business Champion &amp; Form Exec Steering Committee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Clear IT Ownership established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Support EPM and NST Automation/</a:t>
            </a:r>
            <a:r>
              <a:rPr lang="en-US" sz="1400" dirty="0" err="1" smtClean="0"/>
              <a:t>Touchless</a:t>
            </a:r>
            <a:r>
              <a:rPr lang="en-US" sz="1400" dirty="0" smtClean="0"/>
              <a:t> Order Processing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Extend EDI capability to: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Service ONLY Orders (Includes New &amp; Renewals)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Rain Maker Service Renewal Orders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Automated Contract Creation and entitlement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 smtClean="0"/>
              <a:t>Extend Online capability to: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Online new service orders (no renewals)</a:t>
            </a:r>
            <a:endParaRPr lang="en-US" sz="1400" dirty="0" smtClean="0"/>
          </a:p>
          <a:p>
            <a:pPr lvl="1" eaLnBrk="1" hangingPunct="1">
              <a:defRPr/>
            </a:pPr>
            <a:r>
              <a:rPr lang="en-US" sz="1400" dirty="0" smtClean="0"/>
              <a:t>Enhance EDI for change orders, catalog, etc.</a:t>
            </a:r>
            <a:endParaRPr lang="en-US" sz="1400" dirty="0" smtClean="0"/>
          </a:p>
          <a:p>
            <a:pPr eaLnBrk="1" hangingPunct="1">
              <a:buFontTx/>
              <a:buNone/>
              <a:defRPr/>
            </a:pPr>
            <a:endParaRPr lang="en-US" sz="1400" dirty="0"/>
          </a:p>
        </p:txBody>
      </p:sp>
      <p:sp>
        <p:nvSpPr>
          <p:cNvPr id="174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Order Processing/E-Business/Pricing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Challenged by end of quarter volume (lack of linearity)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Need additional efficiencies to scale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Business is becoming more complex e.g. global fulfillment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LOBs demand new processes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Enhance FDM: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600" dirty="0" smtClean="0"/>
              <a:t>Direct fulfillment extensions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Direct fulfillment for EMEA &amp; Mexico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Cross Dock (all regions)</a:t>
            </a:r>
            <a:endParaRPr lang="en-US" sz="1600" dirty="0" smtClean="0"/>
          </a:p>
          <a:p>
            <a:pPr lvl="1" eaLnBrk="1" hangingPunct="1">
              <a:defRPr/>
            </a:pPr>
            <a:r>
              <a:rPr lang="en-US" sz="1600" dirty="0" smtClean="0"/>
              <a:t>Merge in-transit at cross dock</a:t>
            </a:r>
            <a:endParaRPr lang="en-US" sz="1600" dirty="0"/>
          </a:p>
        </p:txBody>
      </p:sp>
      <p:sp>
        <p:nvSpPr>
          <p:cNvPr id="184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Fulfillment/Quality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2750" y="1181100"/>
            <a:ext cx="4076700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2750" y="1905000"/>
            <a:ext cx="4059238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SFDC is being used to track opportunities, but not at a SKU level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The Sales forecasting process has not been designed to support supply based planning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We do not require certain information (like quantities and product line) to be captured as the opportunity moves along in the sales funnel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We do not measure and report on the accuracy of forecasts/ opportunities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81100"/>
            <a:ext cx="4068763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68763" cy="42751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Revise the sales forecasting process to capture data needed by Operations (document definitions and </a:t>
            </a:r>
            <a:r>
              <a:rPr lang="en-US" sz="1800" smtClean="0"/>
              <a:t>monitor progress)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Adopt best practices of opportunity management/sales forecasting for multi-channel distribution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options to enhance SFDC to assist in forecasting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Research demand planning tools once the process is defined and working</a:t>
            </a:r>
            <a:endParaRPr lang="en-US" sz="1800" dirty="0"/>
          </a:p>
        </p:txBody>
      </p:sp>
      <p:sp>
        <p:nvSpPr>
          <p:cNvPr id="194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Situation Analysis – Demand Planning</a:t>
            </a: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cm_CorpPPT_Template_Public_080616_v04_Kadient_Version(AE)">
  <a:themeElements>
    <a:clrScheme name="Corp Public 081210">
      <a:dk1>
        <a:srgbClr val="000000"/>
      </a:dk1>
      <a:lt1>
        <a:srgbClr val="FFFFFF"/>
      </a:lt1>
      <a:dk2>
        <a:srgbClr val="FF0000"/>
      </a:dk2>
      <a:lt2>
        <a:srgbClr val="737775"/>
      </a:lt2>
      <a:accent1>
        <a:srgbClr val="0490C7"/>
      </a:accent1>
      <a:accent2>
        <a:srgbClr val="004677"/>
      </a:accent2>
      <a:accent3>
        <a:srgbClr val="ABBD26"/>
      </a:accent3>
      <a:accent4>
        <a:srgbClr val="FFD520"/>
      </a:accent4>
      <a:accent5>
        <a:srgbClr val="780000"/>
      </a:accent5>
      <a:accent6>
        <a:srgbClr val="999B9E"/>
      </a:accent6>
      <a:hlink>
        <a:srgbClr val="ABBD26"/>
      </a:hlink>
      <a:folHlink>
        <a:srgbClr val="0490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rp Public 080609.c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Public 080609.c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Public 080609.c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D 0 A 2 2 0 8 5 5 D A D 3 6 4 E 9 4 D 1 9 F 8 F E C 7 D 9 C 6 C "   m a : c o n t e n t T y p e V e r s i o n = " 3 "   m a : c o n t e n t T y p e D e s c r i p t i o n = " C r e a t e   a   n e w   d o c u m e n t . "   m a : c o n t e n t T y p e S c o p e = " "   m a : v e r s i o n I D = " 9 d 7 3 9 d 9 1 f 3 c 1 d e 4 e d 1 7 3 5 d e 2 7 d 1 2 9 5 e 7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0 c e 2 0 a 8 9 2 7 3 3 7 1 b c d 7 d 4 4 0 6 6 7 8 9 3 2 2 4 c "   n s 2 : _ = " "   x m l n s : x s d = " h t t p : / / w w w . w 3 . o r g / 2 0 0 1 / X M L S c h e m a "   x m l n s : p = " h t t p : / / s c h e m a s . m i c r o s o f t . c o m / o f f i c e / 2 0 0 6 / m e t a d a t a / p r o p e r t i e s "   x m l n s : n s 2 = " 7 5 e b 4 e e 6 - 2 5 e f - 4 6 c 7 - 9 e 6 5 - 9 3 8 9 6 d 9 8 4 a 7 4 " >  
 < x s d : i m p o r t   n a m e s p a c e = " 7 5 e b 4 e e 6 - 2 5 e f - 4 6 c 7 - 9 e 6 5 - 9 3 8 9 6 d 9 8 4 a 7 4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R a t e _ x 0 0 2 0 _ T h i s _ x 0 0 2 0 _ C o n t e n t "   m i n O c c u r s = " 0 " / >  
 < x s d : e l e m e n t   r e f = " n s 2 : _ x 0 0 3 2 _ R a t e _ x 0 0 2 0 _ T h i s _ x 0 0 2 0 _ C o n t e n t "   m i n O c c u r s = " 0 " / >  
 < x s d : e l e m e n t   r e f = " n s 2 : _ x 0 0 3 2 _ R a t e _ x 0 0 2 0 _ T h i s _ x 0 0 2 0 _ C o n t e n t 0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7 5 e b 4 e e 6 - 2 5 e f - 4 6 c 7 - 9 e 6 5 - 9 3 8 9 6 d 9 8 4 a 7 4 "   e l e m e n t F o r m D e f a u l t = " q u a l i f i e d "   x m l n s : x s d = " h t t p : / / w w w . w 3 . o r g / 2 0 0 1 / X M L S c h e m a "   x m l n s : d m s = " h t t p : / / s c h e m a s . m i c r o s o f t . c o m / o f f i c e / 2 0 0 6 / d o c u m e n t M a n a g e m e n t / t y p e s " >  
 < x s d : i m p o r t   n a m e s p a c e = " h t t p : / / s c h e m a s . m i c r o s o f t . c o m / o f f i c e / 2 0 0 6 / d o c u m e n t M a n a g e m e n t / t y p e s " / >  
 < x s d : e l e m e n t   n a m e = " R a t e _ x 0 0 2 0 _ T h i s _ x 0 0 2 0 _ C o n t e n t "   m a : i n d e x = " 8 "   n i l l a b l e = " t r u e "   m a : d i s p l a y N a m e = " R a t e   T h i s   C o n t e n t "   m a : i n t e r n a l N a m e = " R a t e _ x 0 0 2 0 _ T h i s _ x 0 0 2 0 _ C o n t e n t " >  
 < x s d : s i m p l e T y p e >  
 < x s d : r e s t r i c t i o n   b a s e = " d m s : U n k n o w n " / >  
 < / x s d : s i m p l e T y p e >  
 < / x s d : e l e m e n t >  
 < x s d : e l e m e n t   n a m e = " _ x 0 0 3 2 _ R a t e _ x 0 0 2 0 _ T h i s _ x 0 0 2 0 _ C o n t e n t "   m a : i n d e x = " 9 "   n i l l a b l e = " t r u e "   m a : d i s p l a y N a m e = " 2 R a t e   T h i s   C o n t e n t "   m a : i n t e r n a l N a m e = " _ x 0 0 3 2 _ R a t e _ x 0 0 2 0 _ T h i s _ x 0 0 2 0 _ C o n t e n t " >  
 < x s d : s i m p l e T y p e >  
 < x s d : r e s t r i c t i o n   b a s e = " d m s : N u m b e r " / >  
 < / x s d : s i m p l e T y p e >  
 < / x s d : e l e m e n t >  
 < x s d : e l e m e n t   n a m e = " _ x 0 0 3 2 _ R a t e _ x 0 0 2 0 _ T h i s _ x 0 0 2 0 _ C o n t e n t 0 "   m a : i n d e x = " 1 0 "   n i l l a b l e = " t r u e "   m a : d i s p l a y N a m e = " 2 R a t e   T h i s   C o n t e n t "   m a : i n t e r n a l N a m e = " _ x 0 0 3 2 _ R a t e _ x 0 0 2 0 _ T h i s _ x 0 0 2 0 _ C o n t e n t 0 " >  
 < x s d : s i m p l e T y p e >  
 < x s d : r e s t r i c t i o n   b a s e = " d m s : N u m b e r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o f f i c e / i n t e r n a l / 2 0 0 5 / i n t e r n a l D o c u m e n t a t i o n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  m a : r e a d O n l y = " t r u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l a s t P r i n t e d "   m i n O c c u r s = " 0 "   m a x O c c u r s = " 1 "   t y p e = " x s d : d a t e T i m e " / >  
 < x s d : e l e m e n t   n a m e = " c o n t e n t S t a t u s "   m i n O c c u r s = " 0 "   m a x O c c u r s = " 1 "   t y p e = " x s d : s t r i n g " / >  
 < / x s d : a l l >  
 < / x s d : c o m p l e x T y p e >  
 < / x s d : s c h e m a >  
 < / c t : c o n t e n t T y p e S c h e m a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> < d o c u m e n t M a n a g e m e n t > < _ x 0 0 3 2 _ R a t e _ x 0 0 2 0 _ T h i s _ x 0 0 2 0 _ C o n t e n t 0   x m l n s = " 7 5 e b 4 e e 6 - 2 5 e f - 4 6 c 7 - 9 e 6 5 - 9 3 8 9 6 d 9 8 4 a 7 4 "   x s i : n i l = " t r u e " / > < R a t e _ x 0 0 2 0 _ T h i s _ x 0 0 2 0 _ C o n t e n t   x m l n s = " 7 5 e b 4 e e 6 - 2 5 e f - 4 6 c 7 - 9 e 6 5 - 9 3 8 9 6 d 9 8 4 a 7 4 " > 0 < / R a t e _ x 0 0 2 0 _ T h i s _ x 0 0 2 0 _ C o n t e n t > < _ x 0 0 3 2 _ R a t e _ x 0 0 2 0 _ T h i s _ x 0 0 2 0 _ C o n t e n t   x m l n s = " 7 5 e b 4 e e 6 - 2 5 e f - 4 6 c 7 - 9 e 6 5 - 9 3 8 9 6 d 9 8 4 a 7 4 "   x s i : n i l = " t r u e " / > < / d o c u m e n t M a n a g e m e n t > < / p : p r o p e r t i e s > 
</file>

<file path=customXml/itemProps1.xml><?xml version="1.0" encoding="utf-8"?>
<ds:datastoreItem xmlns:ds="http://schemas.openxmlformats.org/officeDocument/2006/customXml" ds:itemID="{826ED82B-1E8E-43BC-8C47-4B961BECFC84}">
  <ds:schemaRefs/>
</ds:datastoreItem>
</file>

<file path=customXml/itemProps2.xml><?xml version="1.0" encoding="utf-8"?>
<ds:datastoreItem xmlns:ds="http://schemas.openxmlformats.org/officeDocument/2006/customXml" ds:itemID="{24C1D79B-12CB-4158-9BD0-2ADF64A4D6B6}">
  <ds:schemaRefs/>
</ds:datastoreItem>
</file>

<file path=customXml/itemProps3.xml><?xml version="1.0" encoding="utf-8"?>
<ds:datastoreItem xmlns:ds="http://schemas.openxmlformats.org/officeDocument/2006/customXml" ds:itemID="{BC72C4F0-7E81-4796-8071-6551654F045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12199</Words>
  <Application>WPS Presentation</Application>
  <PresentationFormat>On-screen Show (4:3)</PresentationFormat>
  <Paragraphs>657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Symbol</vt:lpstr>
      <vt:lpstr>Times</vt:lpstr>
      <vt:lpstr>Arial Black</vt:lpstr>
      <vt:lpstr>Microsoft YaHei</vt:lpstr>
      <vt:lpstr>Arial Unicode MS</vt:lpstr>
      <vt:lpstr>Times New Roman</vt:lpstr>
      <vt:lpstr>MS PGothic</vt:lpstr>
      <vt:lpstr>Plcm_CorpPPT_Template_Public_080616_v04_Kadient_Version(AE)</vt:lpstr>
      <vt:lpstr>Excel.Sheet.12</vt:lpstr>
      <vt:lpstr>Excel.Sheet.12</vt:lpstr>
      <vt:lpstr>OPS IT Strategy Overview</vt:lpstr>
      <vt:lpstr>Operations – Core Initiatives 2011</vt:lpstr>
      <vt:lpstr>Current State</vt:lpstr>
      <vt:lpstr>PowerPoint 演示文稿</vt:lpstr>
      <vt:lpstr>Process Assessment  Summary</vt:lpstr>
      <vt:lpstr>Process Importance </vt:lpstr>
      <vt:lpstr>Situation Analysis – Order Processing/E-Business/Pricing</vt:lpstr>
      <vt:lpstr>Situation Analysis – Fulfillment/Quality</vt:lpstr>
      <vt:lpstr>Situation Analysis – Demand Planning</vt:lpstr>
      <vt:lpstr>Situation Analysis – Supply Planning</vt:lpstr>
      <vt:lpstr>Situation Analysis - Procurement</vt:lpstr>
      <vt:lpstr>Situation Analysis - Compliance</vt:lpstr>
      <vt:lpstr>OPS IT Investments - 2011</vt:lpstr>
      <vt:lpstr>Order Fulfillment Projects and Initiatives for Efficiency</vt:lpstr>
      <vt:lpstr>2011 Approach (OPS and PGS)</vt:lpstr>
      <vt:lpstr>Dependencies</vt:lpstr>
      <vt:lpstr>PGS IT Projects</vt:lpstr>
      <vt:lpstr>PGS Situation Analysis</vt:lpstr>
      <vt:lpstr>Strategic PGS IT Focus Areas</vt:lpstr>
      <vt:lpstr>PGS IT Project Impact Matrix</vt:lpstr>
      <vt:lpstr>eBusiness Phase I – High Volume EDI</vt:lpstr>
      <vt:lpstr>Service Parts Planning</vt:lpstr>
      <vt:lpstr>Professional Services Automation</vt:lpstr>
      <vt:lpstr>Support.polycom</vt:lpstr>
      <vt:lpstr>BCG #13 – Knowledge Management Quality Initiative</vt:lpstr>
      <vt:lpstr>BCG # 14 - Quality Incentives and Monitoring for Repair Vendors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Polycom Corporate PPT Template (Shell Only)</dc:title>
  <dc:creator>Polycom, Inc.</dc:creator>
  <cp:keywords>corporate template</cp:keywords>
  <dc:subject>powerpoint template</dc:subject>
  <cp:lastModifiedBy>google1600378577</cp:lastModifiedBy>
  <cp:revision>239</cp:revision>
  <dcterms:created xsi:type="dcterms:W3CDTF">2010-08-16T15:10:00Z</dcterms:created>
  <dcterms:modified xsi:type="dcterms:W3CDTF">2024-09-05T15:50:38Z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0x010100D0A220855DAD364E94D19F8FEC7D9C6C</vt:lpwstr>
  </property>
  <property fmtid="{D5CDD505-2E9C-101B-9397-08002B2CF9AE}" pid="3" name="ICV">
    <vt:lpwstr>DA5E20A7A2ED4038ACD9CB73F11AF7AC_13</vt:lpwstr>
  </property>
  <property fmtid="{D5CDD505-2E9C-101B-9397-08002B2CF9AE}" pid="4" name="KSOProductBuildVer">
    <vt:lpwstr>1033-12.2.0.17545</vt:lpwstr>
  </property>
</Properties>
</file>