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452" r:id="rId3"/>
  </p:sldIdLst>
  <p:sldSz cx="9144000" cy="6858000" type="screen4x3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bin " initials="R" lastIdx="0" clrIdx="0"/>
  <p:cmAuthor id="1" name="Information Technology" initials="IT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547" autoAdjust="0"/>
  </p:normalViewPr>
  <p:slideViewPr>
    <p:cSldViewPr snapToGrid="0" snapToObjects="1" showGuides="1">
      <p:cViewPr>
        <p:scale>
          <a:sx n="70" d="100"/>
          <a:sy n="70" d="100"/>
        </p:scale>
        <p:origin x="-2022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8159EEF0-B53C-9243-85F4-EC5ECA097658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915871D3-8430-2444-85C8-B2ECC946714E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jpeg"/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52600"/>
            <a:ext cx="91440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comcast_XFN_cover_new2"/>
          <p:cNvPicPr>
            <a:picLocks noChangeAspect="1" noChangeArrowheads="1"/>
          </p:cNvPicPr>
          <p:nvPr userDrawn="1"/>
        </p:nvPicPr>
        <p:blipFill>
          <a:blip r:embed="rId3" cstate="print"/>
          <a:srcRect l="69987" r="4182" b="83337"/>
          <a:stretch>
            <a:fillRect/>
          </a:stretch>
        </p:blipFill>
        <p:spPr bwMode="auto">
          <a:xfrm>
            <a:off x="6781800" y="0"/>
            <a:ext cx="236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4" cstate="print"/>
          <a:srcRect b="35678"/>
          <a:stretch>
            <a:fillRect/>
          </a:stretch>
        </p:blipFill>
        <p:spPr bwMode="auto">
          <a:xfrm>
            <a:off x="0" y="6308725"/>
            <a:ext cx="8331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981200"/>
            <a:ext cx="8610600" cy="914400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046413"/>
            <a:ext cx="8610600" cy="763587"/>
          </a:xfrm>
        </p:spPr>
        <p:txBody>
          <a:bodyPr/>
          <a:lstStyle>
            <a:lvl1pPr>
              <a:defRPr sz="2400">
                <a:solidFill>
                  <a:srgbClr val="5A5A5C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/>
          </p:cNvPicPr>
          <p:nvPr userDrawn="1"/>
        </p:nvPicPr>
        <p:blipFill>
          <a:blip r:embed="rId2" cstate="print"/>
          <a:srcRect l="17010" t="64445" b="-2"/>
          <a:stretch>
            <a:fillRect/>
          </a:stretch>
        </p:blipFill>
        <p:spPr bwMode="auto">
          <a:xfrm>
            <a:off x="0" y="6629400"/>
            <a:ext cx="15541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 r="29668" b="29321"/>
          <a:stretch>
            <a:fillRect/>
          </a:stretch>
        </p:blipFill>
        <p:spPr bwMode="auto">
          <a:xfrm>
            <a:off x="8305800" y="6583363"/>
            <a:ext cx="7381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304800"/>
            <a:ext cx="7772400" cy="411162"/>
          </a:xfrm>
        </p:spPr>
        <p:txBody>
          <a:bodyPr/>
          <a:lstStyle>
            <a:lvl1pPr>
              <a:defRPr sz="2400" baseline="0"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914400"/>
            <a:ext cx="7772400" cy="5181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baseline="0">
                <a:solidFill>
                  <a:srgbClr val="5A5A5C"/>
                </a:solidFill>
                <a:latin typeface="Calibri" panose="020F0502020204030204" pitchFamily="34" charset="0"/>
              </a:defRPr>
            </a:lvl2pPr>
            <a:lvl3pPr>
              <a:defRPr baseline="0">
                <a:solidFill>
                  <a:srgbClr val="5A5A5C"/>
                </a:solidFill>
                <a:latin typeface="Calibri" panose="020F0502020204030204" pitchFamily="34" charset="0"/>
              </a:defRPr>
            </a:lvl3pPr>
            <a:lvl4pPr>
              <a:defRPr baseline="0">
                <a:solidFill>
                  <a:srgbClr val="5A5A5C"/>
                </a:solidFill>
                <a:latin typeface="Calibri" panose="020F0502020204030204" pitchFamily="34" charset="0"/>
              </a:defRPr>
            </a:lvl4pPr>
            <a:lvl5pPr>
              <a:defRPr baseline="0">
                <a:solidFill>
                  <a:srgbClr val="5A5A5C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B0850A3-DBFD-4650-997A-77A9394D0D71}" type="slidenum">
              <a:rPr lang="en-US">
                <a:solidFill>
                  <a:srgbClr val="000000"/>
                </a:solidFill>
                <a:ea typeface="MS PGothic" panose="020B0600070205080204" charset="-128"/>
              </a:rPr>
            </a:fld>
            <a:endParaRPr lang="en-US" sz="1100" dirty="0">
              <a:solidFill>
                <a:srgbClr val="000000"/>
              </a:solidFill>
              <a:ea typeface="MS PGothic" panose="020B0600070205080204" charset="-128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9"/>
          <p:cNvSpPr txBox="1">
            <a:spLocks noChangeArrowheads="1"/>
          </p:cNvSpPr>
          <p:nvPr userDrawn="1"/>
        </p:nvSpPr>
        <p:spPr bwMode="auto">
          <a:xfrm>
            <a:off x="2801938" y="6699250"/>
            <a:ext cx="3540125" cy="1238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7F7F7F"/>
                </a:solidFill>
                <a:latin typeface="Calibri" panose="020F0502020204030204" pitchFamily="34" charset="0"/>
                <a:ea typeface="MS PGothic" panose="020B0600070205080204" charset="-128"/>
              </a:rPr>
              <a:t>Comcast Confidential – For Internal Use Only</a:t>
            </a:r>
            <a:endParaRPr lang="en-US" sz="800" dirty="0">
              <a:solidFill>
                <a:srgbClr val="7F7F7F"/>
              </a:solidFill>
              <a:latin typeface="Calibri" panose="020F0502020204030204" pitchFamily="34" charset="0"/>
              <a:ea typeface="MS PGothic" panose="020B0600070205080204" charset="-128"/>
            </a:endParaRPr>
          </a:p>
        </p:txBody>
      </p:sp>
      <p:pic>
        <p:nvPicPr>
          <p:cNvPr id="4" name="Picture 8"/>
          <p:cNvPicPr>
            <a:picLocks noChangeAspect="1"/>
          </p:cNvPicPr>
          <p:nvPr userDrawn="1"/>
        </p:nvPicPr>
        <p:blipFill>
          <a:blip r:embed="rId2" cstate="print"/>
          <a:srcRect l="17010" t="64445" b="-2"/>
          <a:stretch>
            <a:fillRect/>
          </a:stretch>
        </p:blipFill>
        <p:spPr bwMode="auto">
          <a:xfrm>
            <a:off x="0" y="6629400"/>
            <a:ext cx="15541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 r="29668" b="29321"/>
          <a:stretch>
            <a:fillRect/>
          </a:stretch>
        </p:blipFill>
        <p:spPr bwMode="auto">
          <a:xfrm>
            <a:off x="8305800" y="6583363"/>
            <a:ext cx="7381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274637"/>
            <a:ext cx="7772400" cy="411163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368F0C6-0C42-4137-8BBC-A1AE641E29CF}" type="slidenum">
              <a:rPr lang="en-US">
                <a:solidFill>
                  <a:srgbClr val="000000"/>
                </a:solidFill>
                <a:ea typeface="MS PGothic" panose="020B0600070205080204" charset="-128"/>
              </a:rPr>
            </a:fld>
            <a:endParaRPr lang="en-US" sz="1100" dirty="0">
              <a:solidFill>
                <a:srgbClr val="000000"/>
              </a:solidFill>
              <a:ea typeface="MS PGothic" panose="020B0600070205080204" charset="-128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228600"/>
            <a:ext cx="7772400" cy="4111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0" rIns="0" bIns="0" numCol="1" anchor="t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838200"/>
            <a:ext cx="7772400" cy="5257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0" rIns="0" bIns="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24363" y="6553200"/>
            <a:ext cx="296862" cy="228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/>
          <a:lstStyle>
            <a:lvl1pPr algn="ctr" eaLnBrk="0" hangingPunct="0">
              <a:defRPr sz="1000" smtClean="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F23C575C-5837-4358-B165-A9D0DAFEFBA2}" type="slidenum">
              <a:rPr lang="en-US">
                <a:ea typeface="MS PGothic" panose="020B0600070205080204" charset="-128"/>
              </a:rPr>
            </a:fld>
            <a:endParaRPr lang="en-US" sz="1100" dirty="0">
              <a:ea typeface="MS PGothic" panose="020B0600070205080204" charset="-128"/>
            </a:endParaRPr>
          </a:p>
        </p:txBody>
      </p:sp>
      <p:sp>
        <p:nvSpPr>
          <p:cNvPr id="1029" name="TextBox 9"/>
          <p:cNvSpPr txBox="1">
            <a:spLocks noChangeArrowheads="1"/>
          </p:cNvSpPr>
          <p:nvPr userDrawn="1"/>
        </p:nvSpPr>
        <p:spPr bwMode="auto">
          <a:xfrm>
            <a:off x="2801938" y="6699250"/>
            <a:ext cx="3540125" cy="1238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7F7F7F"/>
                </a:solidFill>
                <a:latin typeface="Calibri" panose="020F0502020204030204" pitchFamily="34" charset="0"/>
                <a:ea typeface="MS PGothic" panose="020B0600070205080204" charset="-128"/>
              </a:rPr>
              <a:t>Comcast Confidential – For Internal Use Only</a:t>
            </a:r>
            <a:endParaRPr lang="en-US" sz="800" dirty="0">
              <a:solidFill>
                <a:srgbClr val="7F7F7F"/>
              </a:solidFill>
              <a:latin typeface="Calibri" panose="020F0502020204030204" pitchFamily="34" charset="0"/>
              <a:ea typeface="MS PGothic" panose="020B0600070205080204" charset="-128"/>
            </a:endParaRPr>
          </a:p>
        </p:txBody>
      </p:sp>
      <p:pic>
        <p:nvPicPr>
          <p:cNvPr id="1030" name="Picture 8"/>
          <p:cNvPicPr>
            <a:picLocks noChangeAspect="1"/>
          </p:cNvPicPr>
          <p:nvPr userDrawn="1"/>
        </p:nvPicPr>
        <p:blipFill>
          <a:blip r:embed="rId4" cstate="print"/>
          <a:srcRect l="17010" t="64445" b="-2"/>
          <a:stretch>
            <a:fillRect/>
          </a:stretch>
        </p:blipFill>
        <p:spPr bwMode="auto">
          <a:xfrm>
            <a:off x="0" y="6629400"/>
            <a:ext cx="15541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5" cstate="print"/>
          <a:srcRect r="29668" b="29321"/>
          <a:stretch>
            <a:fillRect/>
          </a:stretch>
        </p:blipFill>
        <p:spPr bwMode="auto">
          <a:xfrm>
            <a:off x="8305800" y="6583363"/>
            <a:ext cx="7381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  <a:ea typeface="MS PGothic" panose="020B060007020508020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  <a:ea typeface="MS PGothic" panose="020B060007020508020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  <a:ea typeface="MS PGothic" panose="020B060007020508020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  <a:ea typeface="MS PGothic" panose="020B060007020508020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1pPr>
      <a:lvl2pPr marL="682625" indent="-22733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Times" pitchFamily="18" charset="0"/>
        <a:buChar char="•"/>
        <a:defRPr sz="14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2pPr>
      <a:lvl3pPr marL="10287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12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3pPr>
      <a:lvl4pPr marL="1371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12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4pPr>
      <a:lvl5pPr marL="17145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12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5pPr>
      <a:lvl6pPr marL="21717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6289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0861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5433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389" y="22032"/>
            <a:ext cx="430887" cy="1667492"/>
          </a:xfrm>
          <a:prstGeom prst="rect">
            <a:avLst/>
          </a:prstGeom>
          <a:solidFill>
            <a:srgbClr val="FFFFFF">
              <a:lumMod val="95000"/>
            </a:srgbClr>
          </a:solidFill>
          <a:ln w="19050" cap="rnd"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rtlCol="0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B0F0"/>
                </a:solidFill>
                <a:cs typeface="Arial" panose="020B0604020202020204" pitchFamily="34" charset="0"/>
              </a:rPr>
              <a:t>&lt;Prgm Phase&gt;</a:t>
            </a:r>
            <a:endParaRPr lang="en-US" sz="1600" dirty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 bwMode="gray">
          <a:xfrm>
            <a:off x="497463" y="23255"/>
            <a:ext cx="2686412" cy="593688"/>
          </a:xfrm>
          <a:prstGeom prst="rect">
            <a:avLst/>
          </a:prstGeom>
          <a:solidFill>
            <a:srgbClr val="FFFFFF">
              <a:lumMod val="95000"/>
            </a:srgbClr>
          </a:solidFill>
          <a:ln w="19050"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1440" anchor="ctr"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Program Name:</a:t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lang="en-US" sz="1600" b="1" dirty="0">
                <a:solidFill>
                  <a:srgbClr val="00B0F0"/>
                </a:solidFill>
              </a:rPr>
              <a:t>&lt;Name&gt;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  <p:sp>
        <p:nvSpPr>
          <p:cNvPr id="6" name="Title 2"/>
          <p:cNvSpPr txBox="1"/>
          <p:nvPr/>
        </p:nvSpPr>
        <p:spPr bwMode="white">
          <a:xfrm>
            <a:off x="3271886" y="22031"/>
            <a:ext cx="2302658" cy="597740"/>
          </a:xfrm>
          <a:prstGeom prst="rect">
            <a:avLst/>
          </a:prstGeom>
          <a:solidFill>
            <a:srgbClr val="FFFFFF">
              <a:lumMod val="95000"/>
            </a:srgbClr>
          </a:solidFill>
          <a:ln w="19050">
            <a:solidFill>
              <a:srgbClr val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0" rIns="0" bIns="0" numCol="1" anchor="ctr" anchorCtr="0" compatLnSpc="1">
            <a:norm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Program Manager:</a:t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</a:br>
            <a:r>
              <a:rPr lang="en-US" sz="1600" b="1" dirty="0">
                <a:solidFill>
                  <a:srgbClr val="00B0F0"/>
                </a:solidFill>
              </a:rPr>
              <a:t>&lt;Name&gt;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/>
              <a:ea typeface="+mj-ea"/>
              <a:cs typeface="+mj-cs"/>
            </a:endParaRPr>
          </a:p>
        </p:txBody>
      </p:sp>
      <p:sp>
        <p:nvSpPr>
          <p:cNvPr id="7" name="Title 2"/>
          <p:cNvSpPr txBox="1"/>
          <p:nvPr/>
        </p:nvSpPr>
        <p:spPr bwMode="white">
          <a:xfrm>
            <a:off x="5677288" y="22031"/>
            <a:ext cx="1483685" cy="597740"/>
          </a:xfrm>
          <a:prstGeom prst="rect">
            <a:avLst/>
          </a:prstGeom>
          <a:solidFill>
            <a:srgbClr val="FFFFFF">
              <a:lumMod val="95000"/>
            </a:srgbClr>
          </a:solidFill>
          <a:ln w="19050">
            <a:solidFill>
              <a:srgbClr val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0" rIns="0" bIns="0" numCol="1" anchor="ctr" anchorCtr="0" compatLnSpc="1">
            <a:norm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Update Date:</a:t>
            </a:r>
            <a:b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</a:br>
            <a:r>
              <a:rPr lang="en-US" sz="1600" b="1" dirty="0" smtClean="0">
                <a:solidFill>
                  <a:srgbClr val="00B0F0"/>
                </a:solidFill>
              </a:rPr>
              <a:t>&lt;Date&gt;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/>
              <a:ea typeface="+mj-ea"/>
              <a:cs typeface="+mj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249107" y="22034"/>
          <a:ext cx="1817783" cy="59774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787983"/>
                <a:gridCol w="385343"/>
                <a:gridCol w="326767"/>
                <a:gridCol w="317690"/>
              </a:tblGrid>
              <a:tr h="5977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600" b="1" kern="1200" dirty="0" smtClean="0">
                          <a:solidFill>
                            <a:srgbClr val="595959"/>
                          </a:solidFill>
                          <a:latin typeface="+mj-lt"/>
                          <a:ea typeface="+mj-ea"/>
                          <a:cs typeface="+mj-cs"/>
                        </a:rPr>
                        <a:t>Status</a:t>
                      </a:r>
                      <a:endParaRPr lang="en-US" altLang="zh-CN" sz="1600" b="1" kern="1200" dirty="0" smtClean="0">
                        <a:solidFill>
                          <a:srgbClr val="595959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ingdings" panose="05000000000000000000" pitchFamily="2" charset="2"/>
                          <a:ea typeface="SimSun" panose="02010600030101010101" pitchFamily="2" charset="-122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8335" y="1012416"/>
            <a:ext cx="8571123" cy="677108"/>
          </a:xfrm>
          <a:prstGeom prst="rect">
            <a:avLst/>
          </a:prstGeom>
          <a:solidFill>
            <a:srgbClr val="FFFFFF">
              <a:lumMod val="95000"/>
            </a:srgbClr>
          </a:solidFill>
          <a:ln w="19050" cap="rnd"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737775">
                    <a:lumMod val="75000"/>
                  </a:srgbClr>
                </a:solidFill>
                <a:effectLst/>
                <a:uLnTx/>
                <a:uFillTx/>
                <a:cs typeface="Arial" panose="020B0604020202020204" pitchFamily="34" charset="0"/>
              </a:rPr>
              <a:t>Status Summary: </a:t>
            </a:r>
            <a:r>
              <a:rPr lang="en-US" sz="1200" b="1" dirty="0">
                <a:solidFill>
                  <a:srgbClr val="00B0F0"/>
                </a:solidFill>
                <a:cs typeface="Arial" panose="020B0604020202020204" pitchFamily="34" charset="0"/>
              </a:rPr>
              <a:t>&lt;1-2 sentence narrative on program status highlights</a:t>
            </a:r>
            <a:r>
              <a:rPr lang="en-US" sz="1200" b="1" dirty="0" smtClean="0">
                <a:solidFill>
                  <a:srgbClr val="00B0F0"/>
                </a:solidFill>
                <a:cs typeface="Arial" panose="020B0604020202020204" pitchFamily="34" charset="0"/>
              </a:rPr>
              <a:t>&gt;</a:t>
            </a:r>
            <a:endParaRPr lang="en-US" sz="1200" b="1" dirty="0" smtClean="0">
              <a:solidFill>
                <a:srgbClr val="00B0F0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00B0F0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645575" y="3495693"/>
          <a:ext cx="4772638" cy="1783080"/>
        </p:xfrm>
        <a:graphic>
          <a:graphicData uri="http://schemas.openxmlformats.org/drawingml/2006/table">
            <a:tbl>
              <a:tblPr firstRow="1" bandRow="1"/>
              <a:tblGrid>
                <a:gridCol w="3145994"/>
                <a:gridCol w="1626644"/>
              </a:tblGrid>
              <a:tr h="2664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Key Milestones</a:t>
                      </a:r>
                      <a:endParaRPr lang="en-US" sz="1200" dirty="0" smtClean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Date</a:t>
                      </a:r>
                      <a:endParaRPr lang="en-US" sz="12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</a:tr>
              <a:tr h="2493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charset="-128"/>
                        </a:rPr>
                        <a:t>Concept Gate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MS PGothic" panose="020B0600070205080204" charset="-128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charset="-128"/>
                        </a:rPr>
                        <a:t>Skipped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MS PGothic" panose="020B0600070205080204" charset="-128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2493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accent1"/>
                          </a:solidFill>
                        </a:rPr>
                        <a:t>Requirements “OK to Plan” Gate</a:t>
                      </a:r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charset="-128"/>
                        </a:rPr>
                        <a:t>Target 9/30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MS PGothic" panose="020B0600070205080204" charset="-128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493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accent1"/>
                          </a:solidFill>
                        </a:rPr>
                        <a:t>Services/Engineering Commit “OK to Develop” Gate</a:t>
                      </a:r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charset="-128"/>
                        </a:rPr>
                        <a:t>TBD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MS PGothic" panose="020B0600070205080204" charset="-128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2493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accent1"/>
                          </a:solidFill>
                        </a:rPr>
                        <a:t>OK to Beta Gate</a:t>
                      </a:r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charset="-128"/>
                        </a:rPr>
                        <a:t>TBD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MS PGothic" panose="020B0600070205080204" charset="-128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2493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accent1"/>
                          </a:solidFill>
                        </a:rPr>
                        <a:t>OK to Launch Gate</a:t>
                      </a:r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charset="-128"/>
                        </a:rPr>
                        <a:t>TBD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MS PGothic" panose="020B0600070205080204" charset="-128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2493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charset="-128"/>
                        </a:rPr>
                        <a:t>Global Availability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MS PGothic" panose="020B0600070205080204" charset="-128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charset="-128"/>
                        </a:rPr>
                        <a:t>TBD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MS PGothic" panose="020B0600070205080204" charset="-128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08335" y="656952"/>
            <a:ext cx="8571123" cy="307777"/>
          </a:xfrm>
          <a:prstGeom prst="rect">
            <a:avLst/>
          </a:prstGeom>
          <a:solidFill>
            <a:srgbClr val="FFFFFF">
              <a:lumMod val="95000"/>
            </a:srgbClr>
          </a:solidFill>
          <a:ln w="19050" cap="rnd"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737775">
                    <a:lumMod val="75000"/>
                  </a:srgbClr>
                </a:solidFill>
                <a:effectLst/>
                <a:uLnTx/>
                <a:uFillTx/>
                <a:cs typeface="Arial" panose="020B0604020202020204" pitchFamily="34" charset="0"/>
              </a:rPr>
              <a:t>Program Objective: </a:t>
            </a:r>
            <a:r>
              <a:rPr lang="en-US" sz="1200" b="1" dirty="0">
                <a:solidFill>
                  <a:srgbClr val="00B0F0"/>
                </a:solidFill>
                <a:cs typeface="Arial" panose="020B0604020202020204" pitchFamily="34" charset="0"/>
              </a:rPr>
              <a:t>&lt;GM improvement, grow business, retain customers, etc.&gt;</a:t>
            </a:r>
            <a:endParaRPr lang="en-US" sz="1200" b="1" dirty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5093" y="1812774"/>
          <a:ext cx="9011797" cy="1597020"/>
        </p:xfrm>
        <a:graphic>
          <a:graphicData uri="http://schemas.openxmlformats.org/drawingml/2006/table">
            <a:tbl>
              <a:tblPr firstRow="1" bandRow="1"/>
              <a:tblGrid>
                <a:gridCol w="968722"/>
                <a:gridCol w="4313116"/>
                <a:gridCol w="2711694"/>
                <a:gridCol w="1018265"/>
              </a:tblGrid>
              <a:tr h="2679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Category</a:t>
                      </a:r>
                      <a:endParaRPr lang="en-US" sz="12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Issue/Risk/Critical</a:t>
                      </a:r>
                      <a:r>
                        <a:rPr lang="en-US" sz="1200" baseline="0" dirty="0" smtClean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Dependencies</a:t>
                      </a:r>
                      <a:endParaRPr lang="en-US" sz="12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Mitigation</a:t>
                      </a:r>
                      <a:r>
                        <a:rPr lang="en-US" sz="1200" baseline="0" dirty="0" smtClean="0">
                          <a:solidFill>
                            <a:srgbClr val="FFFFFF"/>
                          </a:solidFill>
                        </a:rPr>
                        <a:t> Plan</a:t>
                      </a:r>
                      <a:endParaRPr lang="en-US" sz="12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Status</a:t>
                      </a:r>
                      <a:endParaRPr lang="en-US" sz="12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</a:tr>
              <a:tr h="38703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00B0F0"/>
                          </a:solidFill>
                        </a:rPr>
                        <a:t>&lt;Resource, schedule,</a:t>
                      </a:r>
                      <a:r>
                        <a:rPr lang="en-US" sz="1000" baseline="0" dirty="0" smtClean="0">
                          <a:solidFill>
                            <a:srgbClr val="00B0F0"/>
                          </a:solidFill>
                        </a:rPr>
                        <a:t> …&gt;</a:t>
                      </a:r>
                      <a:endParaRPr lang="en-US" sz="100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000" kern="1200" dirty="0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000" kern="1200" dirty="0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rgbClr val="00B0F0"/>
                          </a:solidFill>
                        </a:rPr>
                        <a:t>&lt;IP or</a:t>
                      </a:r>
                      <a:r>
                        <a:rPr lang="en-US" sz="1000" baseline="0" dirty="0" smtClean="0">
                          <a:solidFill>
                            <a:srgbClr val="00B0F0"/>
                          </a:solidFill>
                        </a:rPr>
                        <a:t> Need Help, yellow or red&gt;</a:t>
                      </a:r>
                      <a:endParaRPr lang="en-US" sz="1000" dirty="0" smtClean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38703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000" dirty="0" smtClean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Gulim" panose="020B0600000101010101" pitchFamily="34" charset="-127"/>
                        <a:cs typeface="Times New Roman" panose="0202060305040502030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3870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000" dirty="0" smtClean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Gulim" panose="020B0600000101010101" pitchFamily="34" charset="-127"/>
                        <a:cs typeface="Times New Roman" panose="0202060305040502030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0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55093" y="3498465"/>
          <a:ext cx="3471868" cy="1780308"/>
        </p:xfrm>
        <a:graphic>
          <a:graphicData uri="http://schemas.openxmlformats.org/drawingml/2006/table">
            <a:tbl>
              <a:tblPr firstRow="1" bandRow="1"/>
              <a:tblGrid>
                <a:gridCol w="2245125"/>
                <a:gridCol w="1226743"/>
              </a:tblGrid>
              <a:tr h="2840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400" b="1" kern="120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Core Components</a:t>
                      </a:r>
                      <a:endParaRPr lang="en-US" sz="1400" b="1" kern="1200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400" b="1" kern="120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Status</a:t>
                      </a:r>
                      <a:endParaRPr lang="en-US" sz="1400" b="1" kern="1200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</a:tr>
              <a:tr h="3671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accent1"/>
                          </a:solidFill>
                        </a:rPr>
                        <a:t>Engineering</a:t>
                      </a:r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3740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accent1"/>
                          </a:solidFill>
                        </a:rPr>
                        <a:t>Day 0</a:t>
                      </a:r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3602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accent1"/>
                          </a:solidFill>
                        </a:rPr>
                        <a:t>Day 1</a:t>
                      </a:r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374072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accent1"/>
                          </a:solidFill>
                        </a:rPr>
                        <a:t>Day 2</a:t>
                      </a:r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55093" y="5381625"/>
          <a:ext cx="3478682" cy="1181260"/>
        </p:xfrm>
        <a:graphic>
          <a:graphicData uri="http://schemas.openxmlformats.org/drawingml/2006/table">
            <a:tbl>
              <a:tblPr firstRow="1" bandRow="1"/>
              <a:tblGrid>
                <a:gridCol w="1090673"/>
                <a:gridCol w="2388009"/>
              </a:tblGrid>
              <a:tr h="2304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400" dirty="0" smtClean="0">
                          <a:solidFill>
                            <a:schemeClr val="accent1"/>
                          </a:solidFill>
                        </a:rPr>
                        <a:t>Schedule</a:t>
                      </a:r>
                      <a:endParaRPr lang="en-US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 smtClean="0"/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</a:tr>
              <a:tr h="2688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200" dirty="0" smtClean="0">
                          <a:solidFill>
                            <a:schemeClr val="accent1"/>
                          </a:solidFill>
                        </a:rPr>
                        <a:t>Status</a:t>
                      </a:r>
                      <a:endParaRPr lang="en-US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rgbClr val="00B0F0"/>
                          </a:solidFill>
                        </a:rPr>
                        <a:t>&lt;On track or Delayed&gt;</a:t>
                      </a:r>
                      <a:endParaRPr lang="en-US" sz="1200" dirty="0" smtClean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3010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200" dirty="0" smtClean="0">
                          <a:solidFill>
                            <a:schemeClr val="accent1"/>
                          </a:solidFill>
                        </a:rPr>
                        <a:t>% Complete</a:t>
                      </a:r>
                      <a:endParaRPr lang="en-US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rgbClr val="00B0F0"/>
                          </a:solidFill>
                        </a:rPr>
                        <a:t>&lt;Percent complete&gt;</a:t>
                      </a:r>
                      <a:endParaRPr lang="en-US" sz="1200" dirty="0" smtClean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010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200" dirty="0" smtClean="0">
                          <a:solidFill>
                            <a:schemeClr val="accent1"/>
                          </a:solidFill>
                        </a:rPr>
                        <a:t>Critical Path</a:t>
                      </a:r>
                      <a:endParaRPr lang="en-US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rgbClr val="00B0F0"/>
                          </a:solidFill>
                        </a:rPr>
                        <a:t>&lt;Critical path</a:t>
                      </a:r>
                      <a:r>
                        <a:rPr lang="en-US" sz="1200" baseline="0" dirty="0" smtClean="0">
                          <a:solidFill>
                            <a:srgbClr val="00B0F0"/>
                          </a:solidFill>
                        </a:rPr>
                        <a:t> task&gt;</a:t>
                      </a:r>
                      <a:endParaRPr lang="en-US" sz="1200" dirty="0" smtClean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645575" y="5398665"/>
          <a:ext cx="3150462" cy="1205110"/>
        </p:xfrm>
        <a:graphic>
          <a:graphicData uri="http://schemas.openxmlformats.org/drawingml/2006/table">
            <a:tbl>
              <a:tblPr firstRow="1" bandRow="1"/>
              <a:tblGrid>
                <a:gridCol w="1072505"/>
                <a:gridCol w="1039187"/>
                <a:gridCol w="1038770"/>
              </a:tblGrid>
              <a:tr h="3286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400" dirty="0" smtClean="0">
                          <a:solidFill>
                            <a:srgbClr val="FFFFFF"/>
                          </a:solidFill>
                        </a:rPr>
                        <a:t>Period</a:t>
                      </a:r>
                      <a:endParaRPr lang="en-US" sz="14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400" dirty="0" smtClean="0">
                          <a:solidFill>
                            <a:srgbClr val="FFFFFF"/>
                          </a:solidFill>
                        </a:rPr>
                        <a:t>Budget</a:t>
                      </a:r>
                      <a:endParaRPr lang="en-US" sz="14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400" dirty="0" smtClean="0">
                          <a:solidFill>
                            <a:srgbClr val="FFFFFF"/>
                          </a:solidFill>
                        </a:rPr>
                        <a:t>Actuals</a:t>
                      </a:r>
                      <a:endParaRPr lang="en-US" sz="14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</a:tr>
              <a:tr h="2688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200" dirty="0" smtClean="0">
                          <a:solidFill>
                            <a:schemeClr val="accent1"/>
                          </a:solidFill>
                        </a:rPr>
                        <a:t>Current QTR</a:t>
                      </a:r>
                      <a:endParaRPr lang="en-US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3010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200" dirty="0" smtClean="0">
                          <a:solidFill>
                            <a:schemeClr val="accent1"/>
                          </a:solidFill>
                        </a:rPr>
                        <a:t>Next QTR</a:t>
                      </a:r>
                      <a:endParaRPr lang="en-US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010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200" dirty="0" smtClean="0">
                          <a:solidFill>
                            <a:schemeClr val="accent1"/>
                          </a:solidFill>
                        </a:rPr>
                        <a:t>Next Half</a:t>
                      </a:r>
                      <a:endParaRPr lang="en-US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XFN_ppt_template_opt1">
  <a:themeElements>
    <a:clrScheme name="">
      <a:dk1>
        <a:srgbClr val="000000"/>
      </a:dk1>
      <a:lt1>
        <a:srgbClr val="FFFFFF"/>
      </a:lt1>
      <a:dk2>
        <a:srgbClr val="D71920"/>
      </a:dk2>
      <a:lt2>
        <a:srgbClr val="808080"/>
      </a:lt2>
      <a:accent1>
        <a:srgbClr val="ED1C24"/>
      </a:accent1>
      <a:accent2>
        <a:srgbClr val="FFCB00"/>
      </a:accent2>
      <a:accent3>
        <a:srgbClr val="FFFFFF"/>
      </a:accent3>
      <a:accent4>
        <a:srgbClr val="000000"/>
      </a:accent4>
      <a:accent5>
        <a:srgbClr val="F4ABAC"/>
      </a:accent5>
      <a:accent6>
        <a:srgbClr val="E7B800"/>
      </a:accent6>
      <a:hlink>
        <a:srgbClr val="5A5A5C"/>
      </a:hlink>
      <a:folHlink>
        <a:srgbClr val="15C4ED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PGothic" panose="020B0600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PGothic" panose="020B060007020508020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iControl 2012 PPTX Template.pptx</Template>
  <TotalTime>0</TotalTime>
  <Words>720</Words>
  <Application>WPS Presentation</Application>
  <PresentationFormat>On-screen Show (4:3)</PresentationFormat>
  <Paragraphs>99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7" baseType="lpstr">
      <vt:lpstr>Arial</vt:lpstr>
      <vt:lpstr>SimSun</vt:lpstr>
      <vt:lpstr>Wingdings</vt:lpstr>
      <vt:lpstr>MS PGothic</vt:lpstr>
      <vt:lpstr>Arial</vt:lpstr>
      <vt:lpstr>Lucida Grande</vt:lpstr>
      <vt:lpstr>Wingdings</vt:lpstr>
      <vt:lpstr>Calibri</vt:lpstr>
      <vt:lpstr>Times</vt:lpstr>
      <vt:lpstr>Times New Roman</vt:lpstr>
      <vt:lpstr>Microsoft YaHei</vt:lpstr>
      <vt:lpstr>Arial Unicode MS</vt:lpstr>
      <vt:lpstr>黑体</vt:lpstr>
      <vt:lpstr>Gulim</vt:lpstr>
      <vt:lpstr>Malgun Gothic</vt:lpstr>
      <vt:lpstr>1_XFN_ppt_template_opt1</vt:lpstr>
      <vt:lpstr>Program Name: &lt;Name&gt;</vt:lpstr>
    </vt:vector>
  </TitlesOfParts>
  <Company>iControl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Bryan</dc:creator>
  <cp:lastModifiedBy>google1600378577</cp:lastModifiedBy>
  <cp:revision>575</cp:revision>
  <cp:lastPrinted>2013-07-09T17:52:00Z</cp:lastPrinted>
  <dcterms:created xsi:type="dcterms:W3CDTF">2012-07-31T15:01:00Z</dcterms:created>
  <dcterms:modified xsi:type="dcterms:W3CDTF">2024-09-05T19:21:20Z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FE8AA43FEBA44E83A6786EB7CA67C860_13</vt:lpwstr>
  </property>
  <property fmtid="{D5CDD505-2E9C-101B-9397-08002B2CF9AE}" pid="3" name="KSOProductBuildVer">
    <vt:lpwstr>1033-12.2.0.17545</vt:lpwstr>
  </property>
</Properties>
</file>