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61" r:id="rId3"/>
    <p:sldId id="262" r:id="rId4"/>
    <p:sldId id="256" r:id="rId5"/>
    <p:sldId id="257" r:id="rId6"/>
    <p:sldId id="258" r:id="rId7"/>
    <p:sldId id="259" r:id="rId8"/>
    <p:sldId id="260" r:id="rId9"/>
    <p:sldId id="271" r:id="rId10"/>
    <p:sldId id="269" r:id="rId11"/>
    <p:sldId id="275" r:id="rId12"/>
    <p:sldId id="272" r:id="rId13"/>
    <p:sldId id="278" r:id="rId14"/>
    <p:sldId id="280" r:id="rId15"/>
    <p:sldId id="263" r:id="rId16"/>
    <p:sldId id="270" r:id="rId17"/>
    <p:sldId id="276" r:id="rId18"/>
    <p:sldId id="277" r:id="rId19"/>
    <p:sldId id="281" r:id="rId20"/>
    <p:sldId id="264" r:id="rId21"/>
    <p:sldId id="267" r:id="rId22"/>
    <p:sldId id="265" r:id="rId23"/>
    <p:sldId id="266" r:id="rId24"/>
    <p:sldId id="268" r:id="rId25"/>
    <p:sldId id="273" r:id="rId26"/>
    <p:sldId id="279" r:id="rId2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/>
    <p:restoredTop sz="94682"/>
  </p:normalViewPr>
  <p:slideViewPr>
    <p:cSldViewPr showGuides="1">
      <p:cViewPr varScale="1">
        <p:scale>
          <a:sx n="76" d="100"/>
          <a:sy n="76" d="100"/>
        </p:scale>
        <p:origin x="-9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4034" name="Header Placeholder 4403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 dirty="0"/>
          </a:p>
        </p:txBody>
      </p:sp>
      <p:sp>
        <p:nvSpPr>
          <p:cNvPr id="44035" name="Date Placeholder 4403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 dirty="0"/>
          </a:p>
        </p:txBody>
      </p:sp>
      <p:sp>
        <p:nvSpPr>
          <p:cNvPr id="44036" name="Slide Image Placeholder 44035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4037" name="Text Placeholder 44036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4038" name="Footer Placeholder 4403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en-US" sz="1200" dirty="0"/>
          </a:p>
        </p:txBody>
      </p:sp>
      <p:sp>
        <p:nvSpPr>
          <p:cNvPr id="44039" name="Slide Number Placeholder 4403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Subtitle 5121"/>
          <p:cNvSpPr>
            <a:spLocks noGrp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49580" lvl="1" indent="0" algn="ctr"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lvl2pPr>
            <a:lvl3pPr marL="890905" lvl="2" indent="0" algn="ctr"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lvl3pPr>
            <a:lvl4pPr marL="1295400" lvl="3" indent="0" algn="ctr"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lvl4pPr>
            <a:lvl5pPr marL="1682750" lvl="4" indent="0" algn="ctr"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5123" name="Date Placeholder 5122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00"/>
            </a:lvl1pPr>
          </a:lstStyle>
          <a:p>
            <a:pPr eaLnBrk="1" hangingPunct="1"/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5124" name="Footer Placeholder 512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00"/>
            </a:lvl1pPr>
          </a:lstStyle>
          <a:p>
            <a:pPr eaLnBrk="1" hangingPunct="1"/>
            <a:endParaRPr lang="en-US"/>
          </a:p>
        </p:txBody>
      </p:sp>
      <p:sp>
        <p:nvSpPr>
          <p:cNvPr id="5125" name="Slide Number Placeholder 512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00"/>
            </a:lvl1pPr>
          </a:lstStyle>
          <a:p>
            <a:pPr eaLnBrk="1" hangingPunct="1"/>
            <a:fld id="{9A0DB2DC-4C9A-4742-B13C-FB6460FD3503}" type="slidenum">
              <a:rPr lang="en-US"/>
            </a:fld>
            <a:endParaRPr lang="en-US"/>
          </a:p>
        </p:txBody>
      </p:sp>
      <p:grpSp>
        <p:nvGrpSpPr>
          <p:cNvPr id="5126" name="Group 5125"/>
          <p:cNvGrpSpPr/>
          <p:nvPr/>
        </p:nvGrpSpPr>
        <p:grpSpPr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127" name="Oval 5126"/>
            <p:cNvSpPr/>
            <p:nvPr/>
          </p:nvSpPr>
          <p:spPr>
            <a:xfrm>
              <a:off x="144" y="576"/>
              <a:ext cx="1584" cy="1584"/>
            </a:xfrm>
            <a:prstGeom prst="ellipse">
              <a:avLst/>
            </a:prstGeom>
            <a:noFill/>
            <a:ln w="127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lvl="0" algn="ctr" eaLnBrk="1" hangingPunct="1"/>
            </a:p>
          </p:txBody>
        </p:sp>
        <p:sp>
          <p:nvSpPr>
            <p:cNvPr id="5128" name="Rectangles 5127"/>
            <p:cNvSpPr/>
            <p:nvPr/>
          </p:nvSpPr>
          <p:spPr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sz="2400">
                <a:latin typeface="Times New Roman" panose="02020603050405020304" pitchFamily="18" charset="0"/>
              </a:endParaRPr>
            </a:p>
          </p:txBody>
        </p:sp>
        <p:sp>
          <p:nvSpPr>
            <p:cNvPr id="5129" name="Rectangles 5128"/>
            <p:cNvSpPr/>
            <p:nvPr/>
          </p:nvSpPr>
          <p:spPr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sz="2400">
                <a:latin typeface="Times New Roman" panose="02020603050405020304" pitchFamily="18" charset="0"/>
              </a:endParaRPr>
            </a:p>
          </p:txBody>
        </p:sp>
        <p:sp>
          <p:nvSpPr>
            <p:cNvPr id="5130" name="Freeform 5129"/>
            <p:cNvSpPr/>
            <p:nvPr/>
          </p:nvSpPr>
          <p:spPr>
            <a:xfrm>
              <a:off x="384" y="960"/>
              <a:ext cx="144" cy="913"/>
            </a:xfrm>
            <a:custGeom>
              <a:avLst/>
              <a:gdLst/>
              <a:ahLst/>
              <a:cxnLst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1" name="Freeform 5130"/>
            <p:cNvSpPr/>
            <p:nvPr/>
          </p:nvSpPr>
          <p:spPr>
            <a:xfrm>
              <a:off x="4944" y="762"/>
              <a:ext cx="165" cy="864"/>
            </a:xfrm>
            <a:custGeom>
              <a:avLst/>
              <a:gdLst/>
              <a:ahLst/>
              <a:cxnLst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>
                  <a:alpha val="100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5132" name="Title 5131"/>
          <p:cNvSpPr>
            <a:spLocks noGrp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0916" y="96838"/>
            <a:ext cx="1919684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47767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02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575" y="1981200"/>
            <a:ext cx="375402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s 4097"/>
          <p:cNvSpPr/>
          <p:nvPr/>
        </p:nvSpPr>
        <p:spPr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sz="2400">
              <a:latin typeface="Times New Roman" panose="02020603050405020304" pitchFamily="18" charset="0"/>
            </a:endParaRPr>
          </a:p>
        </p:txBody>
      </p:sp>
      <p:sp>
        <p:nvSpPr>
          <p:cNvPr id="4099" name="Rectangles 4098"/>
          <p:cNvSpPr/>
          <p:nvPr/>
        </p:nvSpPr>
        <p:spPr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sz="2400">
              <a:latin typeface="Times New Roman" panose="02020603050405020304" pitchFamily="18" charset="0"/>
            </a:endParaRPr>
          </a:p>
        </p:txBody>
      </p:sp>
      <p:sp>
        <p:nvSpPr>
          <p:cNvPr id="4100" name="Title 4099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4101" name="Text Placeholder 4100"/>
          <p:cNvSpPr>
            <a:spLocks noGrp="1"/>
          </p:cNvSpPr>
          <p:nvPr>
            <p:ph type="body" idx="1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102" name="Date Placeholder 4101"/>
          <p:cNvSpPr>
            <a:spLocks noGrp="1"/>
          </p:cNvSpPr>
          <p:nvPr>
            <p:ph type="dt" sz="half" idx="2"/>
          </p:nvPr>
        </p:nvSpPr>
        <p:spPr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/>
            </a:lvl1pPr>
          </a:lstStyle>
          <a:p>
            <a:pPr lvl="0" eaLnBrk="1" hangingPunct="1"/>
            <a:endParaRPr lang="en-US"/>
          </a:p>
        </p:txBody>
      </p:sp>
      <p:sp>
        <p:nvSpPr>
          <p:cNvPr id="4103" name="Footer Placeholder 4102"/>
          <p:cNvSpPr>
            <a:spLocks noGrp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/>
            </a:lvl1pPr>
          </a:lstStyle>
          <a:p>
            <a:pPr lvl="0" eaLnBrk="1" hangingPunct="1"/>
            <a:endParaRPr lang="en-US"/>
          </a:p>
        </p:txBody>
      </p:sp>
      <p:sp>
        <p:nvSpPr>
          <p:cNvPr id="4104" name="Slide Number Placeholder 4103"/>
          <p:cNvSpPr>
            <a:spLocks noGrp="1"/>
          </p:cNvSpPr>
          <p:nvPr>
            <p:ph type="sldNum" sz="quarter" idx="4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/>
            </a:lvl1pPr>
          </a:lstStyle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4105" name="Freeform 4104"/>
          <p:cNvSpPr/>
          <p:nvPr/>
        </p:nvSpPr>
        <p:spPr>
          <a:xfrm>
            <a:off x="838200" y="561975"/>
            <a:ext cx="152400" cy="1066800"/>
          </a:xfrm>
          <a:custGeom>
            <a:avLst/>
            <a:gdLst/>
            <a:ahLst/>
            <a:cxnLst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6" name="Freeform 4105"/>
          <p:cNvSpPr/>
          <p:nvPr/>
        </p:nvSpPr>
        <p:spPr>
          <a:xfrm>
            <a:off x="8262938" y="269875"/>
            <a:ext cx="152400" cy="1073150"/>
          </a:xfrm>
          <a:custGeom>
            <a:avLst/>
            <a:gdLst/>
            <a:ahLst/>
            <a:cxnLst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>
                <a:alpha val="10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47675" lvl="0" indent="-44767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89000" lvl="1" indent="-43942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294130" lvl="2" indent="-4032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81480" lvl="3" indent="-38608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70100" lvl="4" indent="-3873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2" name="Title 12291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pPr defTabSz="914400">
              <a:buSzTx/>
              <a:buFontTx/>
              <a:buNone/>
            </a:pPr>
            <a:r>
              <a:rPr sz="2800" kern="1200" baseline="0" err="1">
                <a:latin typeface="Arial" panose="020B0604020202020204" pitchFamily="34" charset="0"/>
              </a:rPr>
              <a:t>E</a:t>
            </a:r>
            <a:r>
              <a:rPr lang="en-US" sz="2800" kern="1200" baseline="0" err="1">
                <a:latin typeface="Arial" panose="020B0604020202020204" pitchFamily="34" charset="0"/>
              </a:rPr>
              <a:t>RP </a:t>
            </a:r>
            <a:r>
              <a:rPr sz="2800" kern="1200" baseline="0">
                <a:latin typeface="Arial" panose="020B0604020202020204" pitchFamily="34" charset="0"/>
              </a:rPr>
              <a:t>Readiness Assessment – </a:t>
            </a:r>
            <a:endParaRPr sz="2800" kern="1200" baseline="0">
              <a:latin typeface="Arial" panose="020B0604020202020204" pitchFamily="34" charset="0"/>
            </a:endParaRPr>
          </a:p>
        </p:txBody>
      </p:sp>
      <p:sp>
        <p:nvSpPr>
          <p:cNvPr id="12293" name="Subtitle 12292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p>
            <a:pPr defTabSz="914400">
              <a:lnSpc>
                <a:spcPct val="90000"/>
              </a:lnSpc>
              <a:buSzPct val="70000"/>
            </a:pPr>
            <a:r>
              <a:rPr sz="2400" i="1" kern="1200" baseline="0">
                <a:latin typeface="Arial" panose="020B0604020202020204" pitchFamily="34" charset="0"/>
              </a:rPr>
              <a:t>Garry Wheeler – Align-IT, LLC</a:t>
            </a:r>
            <a:endParaRPr sz="2400" i="1" kern="1200" baseline="0">
              <a:latin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buSzPct val="70000"/>
            </a:pPr>
            <a:endParaRPr sz="2800" i="1" kern="1200" baseline="0">
              <a:latin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buSzPct val="70000"/>
            </a:pPr>
            <a:endParaRPr sz="2800" i="1" kern="1200" baseline="0">
              <a:latin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buSzPct val="70000"/>
            </a:pPr>
            <a:endParaRPr sz="2400"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itle 3481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400"/>
              <a:t>Why do </a:t>
            </a:r>
            <a:r>
              <a:rPr sz="3400" u="sng"/>
              <a:t>so</a:t>
            </a:r>
            <a:r>
              <a:rPr sz="3400"/>
              <a:t> many ERP projects fail?</a:t>
            </a:r>
            <a:br>
              <a:rPr sz="3400"/>
            </a:br>
            <a:endParaRPr sz="3400"/>
          </a:p>
        </p:txBody>
      </p:sp>
      <p:sp>
        <p:nvSpPr>
          <p:cNvPr id="34819" name="Text Placeholder 3481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400">
                <a:solidFill>
                  <a:srgbClr val="C0C0C0"/>
                </a:solidFill>
                <a:latin typeface="Verdana" panose="020B0604030504040204" pitchFamily="34" charset="0"/>
              </a:rPr>
              <a:t>Lack of Executive Sponsorship…</a:t>
            </a:r>
            <a:endParaRPr sz="2400">
              <a:solidFill>
                <a:srgbClr val="C0C0C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Inadequate, or inaccurate, scope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808080"/>
                </a:solidFill>
                <a:latin typeface="Verdana" panose="020B0604030504040204" pitchFamily="34" charset="0"/>
              </a:rPr>
              <a:t>Lack of Executive Sponsorship…</a:t>
            </a:r>
            <a:endParaRPr sz="240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Underestimating the required effort, and impact (immediate &amp; ongoing)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Insufficient resource commitment (#, strength)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5F5F5F"/>
                </a:solidFill>
                <a:latin typeface="Verdana" panose="020B0604030504040204" pitchFamily="34" charset="0"/>
              </a:rPr>
              <a:t>Lack of Executive Sponsorship…</a:t>
            </a:r>
            <a:endParaRPr sz="2400">
              <a:solidFill>
                <a:srgbClr val="5F5F5F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Inadequate project leadership and/or planning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Internal politics and other business distractions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080808"/>
                </a:solidFill>
                <a:latin typeface="Verdana" panose="020B0604030504040204" pitchFamily="34" charset="0"/>
              </a:rPr>
              <a:t>Lack of Executive Sponsorship!!!</a:t>
            </a:r>
            <a:endParaRPr sz="2400">
              <a:solidFill>
                <a:srgbClr val="080808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800" b="1" i="1">
                <a:solidFill>
                  <a:srgbClr val="E03500"/>
                </a:solidFill>
                <a:latin typeface="Verdana" panose="020B0604030504040204" pitchFamily="34" charset="0"/>
              </a:rPr>
              <a:t>If it’s not important to you, it won’t be to them.</a:t>
            </a:r>
            <a:endParaRPr sz="1800" b="1" i="1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65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charRg st="65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96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charRg st="96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66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charRg st="166" end="2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14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819">
                                            <p:txEl>
                                              <p:charRg st="214" end="2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45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819">
                                            <p:txEl>
                                              <p:charRg st="245" end="2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91" end="3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charRg st="291" end="3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42" end="3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charRg st="342" end="3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75" end="4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819">
                                            <p:txEl>
                                              <p:charRg st="375" end="4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itle 31745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158038" cy="1412875"/>
          </a:xfrm>
        </p:spPr>
        <p:txBody>
          <a:bodyPr anchor="b" anchorCtr="0"/>
          <a:p>
            <a:r>
              <a:rPr sz="3600"/>
              <a:t>ERP, “not your usual software project… it’s a business solution”</a:t>
            </a:r>
            <a:endParaRPr sz="3600"/>
          </a:p>
        </p:txBody>
      </p:sp>
      <p:sp>
        <p:nvSpPr>
          <p:cNvPr id="31747" name="Text Placeholder 31746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8001000" cy="4648200"/>
          </a:xfrm>
        </p:spPr>
        <p:txBody>
          <a:bodyPr/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A “once every 20 year” investment.</a:t>
            </a:r>
            <a:r>
              <a:rPr sz="1800">
                <a:solidFill>
                  <a:srgbClr val="FF3300"/>
                </a:solidFill>
                <a:latin typeface="Verdana" panose="020B0604030504040204" pitchFamily="34" charset="0"/>
              </a:rPr>
              <a:t>  </a:t>
            </a:r>
            <a:endParaRPr sz="180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A re-design of the core business processes at the most detailed level.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Huge investment in time and money, driving out other projects. 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  <a:buNone/>
            </a:pPr>
            <a:endParaRPr sz="140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Directly effects every Customer (and Vendor), every time.</a:t>
            </a:r>
            <a:endParaRPr sz="18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A poor implementation can damage the business for years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An effective ERP system can open new markets/customers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400">
              <a:solidFill>
                <a:schemeClr val="accent1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Effects nearly every employee… every day… all day long.</a:t>
            </a:r>
            <a:endParaRPr sz="18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Power bases are changed or eliminated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Individuals fear for their jobs, their authority, their place in the group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Goals and measurements/metrics must be changed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Steep, and technical, learning curve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Management can see what’s happening directly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40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Integration is the whole point.</a:t>
            </a:r>
            <a:endParaRPr sz="18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Requires an order of magnitude improvement in data accuracy/maintenance/discipline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Many things happen behind the scenes (difficult to fix mistakes)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Process design opens old wounds, &amp; turf/control issues</a:t>
            </a:r>
            <a:endParaRPr sz="140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endParaRPr sz="14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37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charRg st="37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08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charRg st="108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73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charRg st="173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31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charRg st="231" end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87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747">
                                            <p:txEl>
                                              <p:charRg st="287" end="3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343" end="3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747">
                                            <p:txEl>
                                              <p:charRg st="343" end="3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399" end="4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charRg st="399" end="4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437" end="5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747">
                                            <p:txEl>
                                              <p:charRg st="437" end="5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512" end="5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747">
                                            <p:txEl>
                                              <p:charRg st="512" end="5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559" end="5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747">
                                            <p:txEl>
                                              <p:charRg st="559" end="5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596" end="6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747">
                                            <p:txEl>
                                              <p:charRg st="596" end="6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642" end="6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747">
                                            <p:txEl>
                                              <p:charRg st="642" end="6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674" end="7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47">
                                            <p:txEl>
                                              <p:charRg st="674" end="7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757" end="8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747">
                                            <p:txEl>
                                              <p:charRg st="757" end="8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822" end="8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747">
                                            <p:txEl>
                                              <p:charRg st="822" end="8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itle 3788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General Interview Observations	</a:t>
            </a:r>
          </a:p>
        </p:txBody>
      </p:sp>
      <p:sp>
        <p:nvSpPr>
          <p:cNvPr id="37891" name="Text Placeholder 37890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7661275" cy="4648200"/>
          </a:xfrm>
        </p:spPr>
        <p:txBody>
          <a:bodyPr/>
          <a:p>
            <a:pPr>
              <a:lnSpc>
                <a:spcPct val="80000"/>
              </a:lnSpc>
            </a:pPr>
            <a:r>
              <a:rPr sz="2400"/>
              <a:t>High level of enthusiasm for change expressed by just about everyone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Lean Manufacturing project work is encouraging, although “big bucket” thinking may conflict with ERP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The “tone” that I picked up suggests this is an IT project vs. a business project </a:t>
            </a:r>
            <a:r>
              <a:rPr sz="2400">
                <a:solidFill>
                  <a:srgbClr val="FF3300"/>
                </a:solidFill>
              </a:rPr>
              <a:t>(red flag)</a:t>
            </a:r>
            <a:endParaRPr sz="240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People don’t know what they don’t know about ERP (implementation effort and benefits) or </a:t>
            </a:r>
            <a:r>
              <a:rPr sz="2400" err="1"/>
              <a:t>Epicor’s</a:t>
            </a:r>
            <a:r>
              <a:rPr sz="2400"/>
              <a:t> capabilities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Confusion expressed about the project team/ members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Project leadership/staffing = highest risk area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How will the UK be affected?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Will we “pave the </a:t>
            </a:r>
            <a:r>
              <a:rPr sz="2400" err="1"/>
              <a:t>cowpaths</a:t>
            </a:r>
            <a:r>
              <a:rPr sz="2400"/>
              <a:t>” concern – will this really be better than the last implementation?</a:t>
            </a:r>
            <a:endParaRPr sz="2400"/>
          </a:p>
          <a:p>
            <a:pPr>
              <a:lnSpc>
                <a:spcPct val="80000"/>
              </a:lnSpc>
              <a:buNone/>
            </a:pPr>
            <a:endParaRPr sz="2400"/>
          </a:p>
          <a:p>
            <a:pPr>
              <a:lnSpc>
                <a:spcPct val="80000"/>
              </a:lnSpc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69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charRg st="69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170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charRg st="170" end="2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263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charRg st="263" end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374" end="4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charRg st="374" end="4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426" end="4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charRg st="426" end="4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474" end="5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charRg st="474" end="5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503" end="5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charRg st="503" end="5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Title 4096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Project Organization</a:t>
            </a:r>
          </a:p>
        </p:txBody>
      </p:sp>
      <p:sp>
        <p:nvSpPr>
          <p:cNvPr id="40963" name="Text Placeholder 4096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400"/>
              <a:t>Who is the project champion?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Randy K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Tim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Accounting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Wade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Reed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Mike</a:t>
            </a:r>
            <a:endParaRPr sz="2000"/>
          </a:p>
          <a:p>
            <a:pPr>
              <a:lnSpc>
                <a:spcPct val="90000"/>
              </a:lnSpc>
            </a:pPr>
            <a:r>
              <a:rPr sz="2400"/>
              <a:t>Who are the members of the project team?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Who are the members of the steering committee?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Who is/are the </a:t>
            </a:r>
            <a:r>
              <a:rPr sz="2400" err="1"/>
              <a:t>sponsor(s</a:t>
            </a:r>
            <a:r>
              <a:rPr sz="2400"/>
              <a:t>)?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29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charRg st="29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37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charRg st="37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63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52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charRg st="52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57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charRg st="57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6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63">
                                            <p:txEl>
                                              <p:charRg st="62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67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963">
                                            <p:txEl>
                                              <p:charRg st="67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08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charRg st="108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55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963">
                                            <p:txEl>
                                              <p:charRg st="155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2048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Questions to Discuss (Arrive at Consensus to complete scoring)</a:t>
            </a:r>
            <a:endParaRPr sz="3600"/>
          </a:p>
        </p:txBody>
      </p:sp>
      <p:sp>
        <p:nvSpPr>
          <p:cNvPr id="20483" name="Text Placeholder 2048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Project team knowledge </a:t>
            </a:r>
            <a:r>
              <a:rPr>
                <a:solidFill>
                  <a:srgbClr val="FF3300"/>
                </a:solidFill>
              </a:rPr>
              <a:t>(medium)</a:t>
            </a:r>
            <a:endParaRPr>
              <a:solidFill>
                <a:srgbClr val="FF3300"/>
              </a:solidFill>
            </a:endParaRPr>
          </a:p>
          <a:p>
            <a:r>
              <a:t>User knowledge </a:t>
            </a:r>
            <a:r>
              <a:rPr>
                <a:solidFill>
                  <a:srgbClr val="FF3300"/>
                </a:solidFill>
              </a:rPr>
              <a:t>(medium)</a:t>
            </a:r>
            <a:endParaRPr>
              <a:solidFill>
                <a:srgbClr val="FF3300"/>
              </a:solidFill>
            </a:endParaRPr>
          </a:p>
          <a:p>
            <a:r>
              <a:t>Project team member selection </a:t>
            </a:r>
            <a:r>
              <a:rPr>
                <a:solidFill>
                  <a:srgbClr val="FF3300"/>
                </a:solidFill>
              </a:rPr>
              <a:t>(low)</a:t>
            </a:r>
            <a:endParaRPr>
              <a:solidFill>
                <a:srgbClr val="FF3300"/>
              </a:solidFill>
            </a:endParaRPr>
          </a:p>
          <a:p>
            <a:r>
              <a:t>Project team size </a:t>
            </a:r>
            <a:r>
              <a:rPr>
                <a:solidFill>
                  <a:srgbClr val="FF3300"/>
                </a:solidFill>
              </a:rPr>
              <a:t>(high)</a:t>
            </a:r>
            <a:endParaRPr>
              <a:solidFill>
                <a:srgbClr val="FF3300"/>
              </a:solidFill>
            </a:endParaRPr>
          </a:p>
          <a:p>
            <a:endParaRPr>
              <a:solidFill>
                <a:srgbClr val="FF3300"/>
              </a:solidFill>
            </a:endParaRPr>
          </a:p>
          <a:p>
            <a:r>
              <a:rPr>
                <a:solidFill>
                  <a:srgbClr val="FF3300"/>
                </a:solidFill>
              </a:rPr>
              <a:t>(scoring arrived at during the report out meeting)</a:t>
            </a:r>
            <a:endParaRPr>
              <a:solidFill>
                <a:srgbClr val="FF3300"/>
              </a:solidFill>
            </a:endParaRPr>
          </a:p>
          <a:p/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32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charRg st="32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56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charRg st="56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92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charRg st="92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18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charRg st="118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itle 2969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Goal = Get you to Medium Risk</a:t>
            </a:r>
          </a:p>
        </p:txBody>
      </p:sp>
      <p:sp>
        <p:nvSpPr>
          <p:cNvPr id="29699" name="Text Placeholder 29698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Current Score = </a:t>
            </a:r>
            <a:r>
              <a:rPr>
                <a:solidFill>
                  <a:srgbClr val="FF3300"/>
                </a:solidFill>
              </a:rPr>
              <a:t>38.1</a:t>
            </a:r>
            <a:endParaRPr>
              <a:solidFill>
                <a:srgbClr val="FF3300"/>
              </a:solidFill>
            </a:endParaRPr>
          </a:p>
          <a:p>
            <a:r>
              <a:t>Desired Score = </a:t>
            </a:r>
            <a:r>
              <a:rPr>
                <a:solidFill>
                  <a:srgbClr val="FF3300"/>
                </a:solidFill>
              </a:rPr>
              <a:t>30 or less</a:t>
            </a:r>
            <a:endParaRPr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itle 3584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High Risk Areas That You Can’t Control</a:t>
            </a:r>
          </a:p>
        </p:txBody>
      </p:sp>
      <p:sp>
        <p:nvSpPr>
          <p:cNvPr id="35843" name="Text Placeholder 3584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Project size (calendar, departments involved, &amp; hours of effort required)</a:t>
            </a:r>
          </a:p>
          <a:p>
            <a:r>
              <a:t>New technology (DBMS, network and language)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itle 3686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Medium to High Risk Areas Within Your Control</a:t>
            </a:r>
          </a:p>
        </p:txBody>
      </p:sp>
      <p:sp>
        <p:nvSpPr>
          <p:cNvPr id="36867" name="Text Placeholder 36866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sz="2800"/>
              <a:t>Benefits, requirements and scope clarity</a:t>
            </a:r>
            <a:endParaRPr sz="2800"/>
          </a:p>
          <a:p>
            <a:r>
              <a:rPr sz="2800"/>
              <a:t>Methodology and support procedures</a:t>
            </a:r>
            <a:endParaRPr sz="2800"/>
          </a:p>
          <a:p>
            <a:r>
              <a:rPr sz="2800"/>
              <a:t>Project technology &amp; tools</a:t>
            </a:r>
            <a:endParaRPr sz="2800"/>
          </a:p>
          <a:p>
            <a:r>
              <a:rPr sz="2800"/>
              <a:t>Project ownership &amp; sponsorship</a:t>
            </a:r>
            <a:endParaRPr sz="2800"/>
          </a:p>
          <a:p>
            <a:r>
              <a:rPr sz="2800"/>
              <a:t>Resource allocation &amp; project team appointments</a:t>
            </a:r>
            <a:endParaRPr sz="2800"/>
          </a:p>
          <a:p>
            <a:r>
              <a:rPr sz="2800"/>
              <a:t>Data quality and conversion effort</a:t>
            </a:r>
            <a:endParaRPr sz="2800"/>
          </a:p>
          <a:p>
            <a:r>
              <a:rPr sz="2800"/>
              <a:t>Organization change management/training</a:t>
            </a:r>
            <a:endParaRPr sz="2800"/>
          </a:p>
          <a:p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41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charRg st="41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76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charRg st="76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03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charRg st="103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83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charRg st="183" end="2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18" end="2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charRg st="218" end="2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8" name="Title 41987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pPr defTabSz="914400">
              <a:buSzTx/>
              <a:buFontTx/>
              <a:buNone/>
            </a:pPr>
            <a:r>
              <a:rPr kern="1200" baseline="0">
                <a:latin typeface="Arial" panose="020B0604020202020204" pitchFamily="34" charset="0"/>
              </a:rPr>
              <a:t>Recommendations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41989" name="Subtitle 41988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p>
            <a:pPr defTabSz="914400">
              <a:buSzPct val="70000"/>
            </a:pPr>
            <a:r>
              <a:rPr i="1" kern="1200" baseline="0">
                <a:latin typeface="Arial" panose="020B0604020202020204" pitchFamily="34" charset="0"/>
              </a:rPr>
              <a:t>For Your Consideration…</a:t>
            </a:r>
            <a:endParaRPr i="1"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2150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Proposed Actions to Reduce Your Risk Level</a:t>
            </a:r>
          </a:p>
        </p:txBody>
      </p:sp>
      <p:sp>
        <p:nvSpPr>
          <p:cNvPr id="21507" name="Text Placeholder 21506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400"/>
              <a:t>Quantify business benefits/ROI in detail and assign ownership to individual managers = </a:t>
            </a:r>
            <a:r>
              <a:rPr sz="2400" i="1">
                <a:solidFill>
                  <a:schemeClr val="accent1"/>
                </a:solidFill>
              </a:rPr>
              <a:t>business case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Talk to other divisions and other companies/reference visits </a:t>
            </a:r>
            <a:r>
              <a:rPr sz="2400" i="1">
                <a:solidFill>
                  <a:schemeClr val="accent1"/>
                </a:solidFill>
              </a:rPr>
              <a:t>(war stories/new opportunities)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Conduct a planning (visioning) session to develop an end point model for the organization </a:t>
            </a:r>
            <a:r>
              <a:rPr sz="2400" i="1">
                <a:solidFill>
                  <a:schemeClr val="accent1"/>
                </a:solidFill>
              </a:rPr>
              <a:t>(clarify system requirements and project deliverables</a:t>
            </a:r>
            <a:r>
              <a:rPr sz="2400">
                <a:solidFill>
                  <a:schemeClr val="accent1"/>
                </a:solidFill>
              </a:rPr>
              <a:t>)</a:t>
            </a:r>
            <a:endParaRPr sz="240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Implement the corporate MIS project management methodology </a:t>
            </a:r>
            <a:r>
              <a:rPr sz="2400" i="1">
                <a:solidFill>
                  <a:schemeClr val="accent1"/>
                </a:solidFill>
              </a:rPr>
              <a:t>(corporate to provide training to the team/steering committee)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Manage your project scope </a:t>
            </a:r>
            <a:r>
              <a:rPr sz="2400" i="1">
                <a:solidFill>
                  <a:schemeClr val="accent1"/>
                </a:solidFill>
              </a:rPr>
              <a:t>(walk first, don’t run)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01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charRg st="101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94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charRg st="194" end="3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339" end="4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charRg st="339" end="4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61" end="5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charRg st="461" end="5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433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Well Known Statistic	</a:t>
            </a:r>
          </a:p>
        </p:txBody>
      </p:sp>
      <p:sp>
        <p:nvSpPr>
          <p:cNvPr id="14339" name="Text Placeholder 14338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4156075" cy="4114800"/>
          </a:xfrm>
        </p:spPr>
        <p:txBody>
          <a:bodyPr/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800"/>
              <a:t>Did you know that 74% of all Information technology/systems projects fail?</a:t>
            </a:r>
            <a:endParaRPr sz="2800"/>
          </a:p>
        </p:txBody>
      </p:sp>
      <p:pic>
        <p:nvPicPr>
          <p:cNvPr id="14340" name="Content Placeholder 14339" descr="BL00347_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514975" y="2303463"/>
            <a:ext cx="2949575" cy="29543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9" name="Text Placeholder 2457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Clarify project/span of control boundaries with corporate and Service Division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Pick the very best person to be the project manager </a:t>
            </a:r>
            <a:r>
              <a:rPr sz="2800" i="1">
                <a:solidFill>
                  <a:schemeClr val="accent1"/>
                </a:solidFill>
              </a:rPr>
              <a:t>(if it doesn’t hurt to pull him/her out of the current job, then they are probably not right for the role)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Elect a “go to sponsor/champion” and make a commitment to quick decision making </a:t>
            </a:r>
            <a:r>
              <a:rPr sz="2800" i="1">
                <a:solidFill>
                  <a:schemeClr val="accent1"/>
                </a:solidFill>
              </a:rPr>
              <a:t>(rules/data required/timeframe)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Backfill critical project team resources at key stages </a:t>
            </a:r>
            <a:r>
              <a:rPr sz="2800" i="1">
                <a:solidFill>
                  <a:schemeClr val="accent1"/>
                </a:solidFill>
              </a:rPr>
              <a:t>(capitalize the cost?)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sz="2800"/>
          </a:p>
        </p:txBody>
      </p:sp>
      <p:sp>
        <p:nvSpPr>
          <p:cNvPr id="24580" name="Title 2457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79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charRg st="79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38" end="3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charRg st="238" end="3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350" end="4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charRg st="350" end="4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1" name="Text Placeholder 22530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Implement change management and quality management procedures = </a:t>
            </a:r>
            <a:r>
              <a:rPr sz="2800" i="1">
                <a:solidFill>
                  <a:schemeClr val="accent1"/>
                </a:solidFill>
              </a:rPr>
              <a:t>methodology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Establish a </a:t>
            </a:r>
            <a:r>
              <a:rPr sz="2800" u="sng"/>
              <a:t>formal</a:t>
            </a:r>
            <a:r>
              <a:rPr sz="2800"/>
              <a:t> Steering Committee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Clearly define the role of the Steering Committee, project </a:t>
            </a:r>
            <a:r>
              <a:rPr sz="2800" err="1"/>
              <a:t>sponsor(s</a:t>
            </a:r>
            <a:r>
              <a:rPr sz="2800"/>
              <a:t>), project manager and the project team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Ensure the project team has the necessary hardware and software </a:t>
            </a:r>
            <a:r>
              <a:rPr sz="2800" i="1">
                <a:solidFill>
                  <a:schemeClr val="accent1"/>
                </a:solidFill>
              </a:rPr>
              <a:t>(CER approval)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Openly discuss </a:t>
            </a:r>
            <a:r>
              <a:rPr sz="2800" err="1"/>
              <a:t>Praxa</a:t>
            </a:r>
            <a:r>
              <a:rPr sz="2800"/>
              <a:t> </a:t>
            </a:r>
            <a:r>
              <a:rPr sz="2800" err="1"/>
              <a:t>learnings</a:t>
            </a:r>
            <a:r>
              <a:rPr sz="2800"/>
              <a:t> in the project team e.g. lack of data clean up</a:t>
            </a:r>
            <a:endParaRPr sz="2800"/>
          </a:p>
          <a:p>
            <a:pPr>
              <a:lnSpc>
                <a:spcPct val="80000"/>
              </a:lnSpc>
            </a:pPr>
            <a:endParaRPr sz="2800" i="1">
              <a:solidFill>
                <a:schemeClr val="accent1"/>
              </a:solidFill>
            </a:endParaRPr>
          </a:p>
        </p:txBody>
      </p:sp>
      <p:sp>
        <p:nvSpPr>
          <p:cNvPr id="22532" name="Title 2253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charRg st="0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76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charRg st="76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114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charRg st="114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222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charRg st="222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301" end="3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charRg st="301" end="3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5" name="Text Placeholder 23554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Train the project team on:</a:t>
            </a:r>
            <a:endParaRPr sz="2800"/>
          </a:p>
          <a:p>
            <a:pPr lvl="1">
              <a:lnSpc>
                <a:spcPct val="80000"/>
              </a:lnSpc>
            </a:pPr>
            <a:r>
              <a:rPr sz="2400"/>
              <a:t>Methodology/project management</a:t>
            </a:r>
            <a:endParaRPr sz="2400"/>
          </a:p>
          <a:p>
            <a:pPr lvl="1">
              <a:lnSpc>
                <a:spcPct val="80000"/>
              </a:lnSpc>
            </a:pPr>
            <a:r>
              <a:rPr sz="2400"/>
              <a:t>Tools &amp; techniques (MS project, Visio)</a:t>
            </a:r>
            <a:endParaRPr sz="2400"/>
          </a:p>
          <a:p>
            <a:pPr lvl="1">
              <a:lnSpc>
                <a:spcPct val="80000"/>
              </a:lnSpc>
            </a:pPr>
            <a:r>
              <a:rPr sz="2400" err="1"/>
              <a:t>Epicor</a:t>
            </a:r>
            <a:r>
              <a:rPr sz="2400"/>
              <a:t> (DBMS etc.)</a:t>
            </a:r>
            <a:endParaRPr sz="2400"/>
          </a:p>
          <a:p>
            <a:pPr>
              <a:lnSpc>
                <a:spcPct val="80000"/>
              </a:lnSpc>
            </a:pPr>
            <a:r>
              <a:rPr sz="2800"/>
              <a:t>Conduct a project kick off meeting to communicate your direction and demonstrate top management support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Communicate regularly with the entire management team and users of the new system (involve them early with the software roll out) = </a:t>
            </a:r>
            <a:r>
              <a:rPr sz="2800" i="1">
                <a:solidFill>
                  <a:schemeClr val="accent1"/>
                </a:solidFill>
              </a:rPr>
              <a:t>change management</a:t>
            </a:r>
            <a:endParaRPr sz="2800" i="1">
              <a:solidFill>
                <a:schemeClr val="accent1"/>
              </a:solidFill>
            </a:endParaRPr>
          </a:p>
        </p:txBody>
      </p:sp>
      <p:sp>
        <p:nvSpPr>
          <p:cNvPr id="23556" name="Title 23555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27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charRg st="27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58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charRg st="58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97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charRg st="97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16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charRg st="116" end="2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220" end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charRg st="220" end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3" name="Text Placeholder 2560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Create a clear list of resource requirements (beyond the project team) for the project &amp; the timing of the need, so that managers can plan for it in advance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Call on Corporate MIS &amp; </a:t>
            </a:r>
            <a:r>
              <a:rPr sz="2800" err="1"/>
              <a:t>Epicor</a:t>
            </a:r>
            <a:r>
              <a:rPr sz="2800"/>
              <a:t> to help supplement for the lack of knowledge on ERP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Work on cleaning up your data now (especially inventory, work orders &amp; </a:t>
            </a:r>
            <a:r>
              <a:rPr sz="2800" err="1"/>
              <a:t>BOMs</a:t>
            </a:r>
            <a:r>
              <a:rPr sz="2800"/>
              <a:t>)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Provide some basic PC training to the shop floor, before you introduce them to </a:t>
            </a:r>
            <a:r>
              <a:rPr sz="2800" err="1"/>
              <a:t>Epicor</a:t>
            </a:r>
            <a:endParaRPr sz="2800"/>
          </a:p>
        </p:txBody>
      </p:sp>
      <p:sp>
        <p:nvSpPr>
          <p:cNvPr id="25604" name="Title 25603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0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charRg st="0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157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charRg st="157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240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charRg st="240" end="3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317" end="4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charRg st="317" end="4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itle 3276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Project Manager Selection – Proven Criteria</a:t>
            </a:r>
          </a:p>
        </p:txBody>
      </p:sp>
      <p:sp>
        <p:nvSpPr>
          <p:cNvPr id="32771" name="Text Placeholder 32770"/>
          <p:cNvSpPr>
            <a:spLocks noGrp="1"/>
          </p:cNvSpPr>
          <p:nvPr>
            <p:ph type="body" idx="1"/>
          </p:nvPr>
        </p:nvSpPr>
        <p:spPr>
          <a:xfrm>
            <a:off x="949325" y="1676400"/>
            <a:ext cx="7661275" cy="4419600"/>
          </a:xfrm>
        </p:spPr>
        <p:txBody>
          <a:bodyPr/>
          <a:p>
            <a:pPr>
              <a:lnSpc>
                <a:spcPct val="90000"/>
              </a:lnSpc>
            </a:pPr>
            <a:r>
              <a:rPr sz="2400"/>
              <a:t>Viewed as a leader in the organization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Has broad business experience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Has the champion’s endorsement and full support, in other words has a trusted relationship with the boss!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More often than not, he/she comes out of the business, not the IT organization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Has lead projects before that have has resulted in significant organizational change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Excellent project management and influence skills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Superb communication and organization skills</a:t>
            </a:r>
            <a:endParaRPr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Title 3993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Next Steps	</a:t>
            </a:r>
          </a:p>
        </p:txBody>
      </p:sp>
      <p:sp>
        <p:nvSpPr>
          <p:cNvPr id="39939" name="Text Placeholder 39938"/>
          <p:cNvSpPr>
            <a:spLocks noGrp="1"/>
          </p:cNvSpPr>
          <p:nvPr>
            <p:ph type="body" idx="1"/>
          </p:nvPr>
        </p:nvSpPr>
        <p:spPr>
          <a:xfrm>
            <a:off x="914400" y="1752600"/>
            <a:ext cx="7661275" cy="4114800"/>
          </a:xfrm>
        </p:spPr>
        <p:txBody>
          <a:bodyPr/>
          <a:p>
            <a:pPr>
              <a:lnSpc>
                <a:spcPct val="90000"/>
              </a:lnSpc>
            </a:pPr>
            <a:r>
              <a:rPr sz="2800"/>
              <a:t>Understand more about </a:t>
            </a:r>
            <a:r>
              <a:rPr sz="2800" err="1"/>
              <a:t>Epicor’s</a:t>
            </a:r>
            <a:r>
              <a:rPr sz="2800"/>
              <a:t> capabilities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Read ERP related articles for </a:t>
            </a:r>
            <a:r>
              <a:rPr sz="2800" err="1"/>
              <a:t>learnings</a:t>
            </a:r>
            <a:r>
              <a:rPr sz="2800"/>
              <a:t> elsewhere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Build a stronger business case (some help tomorrow)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Management Team to meet to discuss the risk management actions that they will take and commit to in the business case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Clarify the project organization structure -Draft the right mix of people for the project team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itle 205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Trip Purpose</a:t>
            </a:r>
          </a:p>
        </p:txBody>
      </p:sp>
      <p:sp>
        <p:nvSpPr>
          <p:cNvPr id="2053" name="Text Placeholder 205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4460875" cy="4114800"/>
          </a:xfrm>
        </p:spPr>
        <p:txBody>
          <a:bodyPr/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400"/>
              <a:t>To help you evaluate the risks and issues associated with implementing </a:t>
            </a:r>
            <a:r>
              <a:rPr sz="2400" err="1"/>
              <a:t>Epicor</a:t>
            </a:r>
            <a:r>
              <a:rPr sz="2400"/>
              <a:t> before launching the effort.  Identify pro-active risk management actions to ensure your success</a:t>
            </a:r>
            <a:endParaRPr sz="2400"/>
          </a:p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400"/>
              <a:t>In other words, help you to be in the minority of successful projects!</a:t>
            </a:r>
            <a:endParaRPr sz="2400"/>
          </a:p>
        </p:txBody>
      </p:sp>
      <p:pic>
        <p:nvPicPr>
          <p:cNvPr id="2054" name="Content Placeholder 205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562600" y="2133600"/>
            <a:ext cx="2743200" cy="20589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le 716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Trip Objectives… With Your Help:</a:t>
            </a:r>
          </a:p>
        </p:txBody>
      </p:sp>
      <p:sp>
        <p:nvSpPr>
          <p:cNvPr id="7171" name="Text Placeholder 7170"/>
          <p:cNvSpPr>
            <a:spLocks noGrp="1"/>
          </p:cNvSpPr>
          <p:nvPr>
            <p:ph type="body" sz="half" idx="1"/>
          </p:nvPr>
        </p:nvSpPr>
        <p:spPr>
          <a:xfrm>
            <a:off x="990600" y="1905000"/>
            <a:ext cx="4232275" cy="4724400"/>
          </a:xfrm>
        </p:spPr>
        <p:txBody>
          <a:bodyPr/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Objectively identify the risks and issues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Communicate the risks and issues to all of you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Work with you to develop a risk management action plan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Reach consensus with you on the action plan and gain your support for it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Build a stronger business case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Ensure implementation success by proactively dealing with known issues</a:t>
            </a:r>
            <a:endParaRPr sz="2200"/>
          </a:p>
        </p:txBody>
      </p:sp>
      <p:pic>
        <p:nvPicPr>
          <p:cNvPr id="7174" name="Content Placeholder 7173" descr="BS00508_"/>
          <p:cNvPicPr>
            <a:picLocks noChangeAspect="1"/>
          </p:cNvPicPr>
          <p:nvPr>
            <p:ph sz="quarter" idx="3"/>
          </p:nvPr>
        </p:nvPicPr>
        <p:blipFill>
          <a:blip r:embed="rId1"/>
          <a:stretch>
            <a:fillRect/>
          </a:stretch>
        </p:blipFill>
        <p:spPr>
          <a:xfrm>
            <a:off x="6324600" y="3733800"/>
            <a:ext cx="1574800" cy="1662113"/>
          </a:xfrm>
        </p:spPr>
      </p:pic>
      <p:pic>
        <p:nvPicPr>
          <p:cNvPr id="7177" name="Content Placeholder 7176" descr="BS00559_"/>
          <p:cNvPicPr>
            <a:picLocks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91200" y="2133600"/>
            <a:ext cx="2252663" cy="12779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921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Process &amp; Tool</a:t>
            </a:r>
          </a:p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800"/>
              <a:t>Conduct one on one interviews using the Align-IT Readiness Assessment Tool and Methodology (first day and a half) – Note: </a:t>
            </a:r>
            <a:r>
              <a:rPr sz="2800" i="1">
                <a:solidFill>
                  <a:schemeClr val="accent1"/>
                </a:solidFill>
              </a:rPr>
              <a:t>The tool was developed over a 5 year period and has helped hundreds of projects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sz="2800"/>
              <a:t>Facilitate a group meeting (tomorrow afternoon) to review/discuss one on </a:t>
            </a:r>
            <a:r>
              <a:rPr lang="en-US" sz="2800"/>
              <a:t>one </a:t>
            </a:r>
            <a:r>
              <a:rPr sz="2800"/>
              <a:t>findings, to reach consensus on open issues and to develop a risk management action plan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le 1024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Agenda - Today</a:t>
            </a:r>
          </a:p>
        </p:txBody>
      </p:sp>
      <p:sp>
        <p:nvSpPr>
          <p:cNvPr id="10243" name="Text Placeholder 1024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800"/>
              <a:t>8:30 – Kick Off/Objectives</a:t>
            </a:r>
            <a:endParaRPr sz="2800"/>
          </a:p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800"/>
              <a:t>9:00 – 5:00 = One on Ones</a:t>
            </a:r>
            <a:endParaRPr sz="2800"/>
          </a:p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sz="2800"/>
              <a:t> </a:t>
            </a:r>
            <a:endParaRPr sz="2800"/>
          </a:p>
        </p:txBody>
      </p:sp>
      <p:pic>
        <p:nvPicPr>
          <p:cNvPr id="10244" name="Content Placeholder 10243" descr="PE01561_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4856163" y="2792413"/>
            <a:ext cx="3754437" cy="24923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le 1126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Agenda Day 2</a:t>
            </a:r>
          </a:p>
        </p:txBody>
      </p:sp>
      <p:sp>
        <p:nvSpPr>
          <p:cNvPr id="11267" name="Text Placeholder 11266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sz="2800"/>
              <a:t>8:00 One on ones continued &amp; Group Meeting Prep Work</a:t>
            </a:r>
            <a:endParaRPr sz="2800"/>
          </a:p>
          <a:p>
            <a:r>
              <a:rPr sz="2800"/>
              <a:t>12:00 Meeting with Division President</a:t>
            </a:r>
            <a:endParaRPr sz="2800"/>
          </a:p>
          <a:p>
            <a:r>
              <a:rPr sz="2800"/>
              <a:t>2:00 Group Meeting (Report out of the common findings and working session on the disparate feedback &amp; building of action plan)</a:t>
            </a:r>
            <a:endParaRPr sz="2800"/>
          </a:p>
          <a:p>
            <a:r>
              <a:rPr sz="2800"/>
              <a:t>4:00 Meeting with Project Manager if known</a:t>
            </a:r>
            <a:endParaRPr sz="2800"/>
          </a:p>
          <a:p>
            <a:pPr>
              <a:buNone/>
            </a:pP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itle 3072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Agenda Day 3</a:t>
            </a:r>
          </a:p>
        </p:txBody>
      </p:sp>
      <p:sp>
        <p:nvSpPr>
          <p:cNvPr id="30723" name="Text Placeholder 3072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Business Case review/input</a:t>
            </a:r>
          </a:p>
          <a:p>
            <a:r>
              <a:t>Meetings with management team as required to build a stronger case based on </a:t>
            </a:r>
            <a:r>
              <a:rPr err="1"/>
              <a:t>learnings</a:t>
            </a:r>
            <a:r>
              <a:t> from the assessment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2" name="Title 27651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pPr defTabSz="914400">
              <a:buSzTx/>
              <a:buFontTx/>
              <a:buNone/>
            </a:pPr>
            <a:r>
              <a:rPr kern="1200" baseline="0">
                <a:latin typeface="Arial" panose="020B0604020202020204" pitchFamily="34" charset="0"/>
              </a:rPr>
              <a:t>Readiness Assessment Feedback &amp; Summary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27653" name="Subtitle 27652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p>
            <a:pPr defTabSz="914400">
              <a:buSzPct val="70000"/>
            </a:pPr>
            <a:r>
              <a:rPr kern="1200" baseline="0">
                <a:latin typeface="Arial" panose="020B0604020202020204" pitchFamily="34" charset="0"/>
              </a:rPr>
              <a:t>Profile/Action Plan</a:t>
            </a:r>
            <a:endParaRPr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22222"/>
      </a:accent4>
      <a:accent5>
        <a:srgbClr val="E2CAAA"/>
      </a:accent5>
      <a:accent6>
        <a:srgbClr val="B7B789"/>
      </a:accent6>
      <a:hlink>
        <a:srgbClr val="999933"/>
      </a:hlink>
      <a:folHlink>
        <a:srgbClr val="B2B2B2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8F8F8"/>
        </a:dk1>
        <a:lt1>
          <a:srgbClr val="330000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6D6D6"/>
        </a:accent4>
        <a:accent5>
          <a:srgbClr val="FFCAAA"/>
        </a:accent5>
        <a:accent6>
          <a:srgbClr val="B7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800000"/>
        </a:lt1>
        <a:dk2>
          <a:srgbClr val="FFFFFF"/>
        </a:dk2>
        <a:lt2>
          <a:srgbClr val="333333"/>
        </a:lt2>
        <a:accent1>
          <a:srgbClr val="CC9900"/>
        </a:accent1>
        <a:accent2>
          <a:srgbClr val="666666"/>
        </a:accent2>
        <a:accent3>
          <a:srgbClr val="C1AAAA"/>
        </a:accent3>
        <a:accent4>
          <a:srgbClr val="D6D6D6"/>
        </a:accent4>
        <a:accent5>
          <a:srgbClr val="E2CAAA"/>
        </a:accent5>
        <a:accent6>
          <a:srgbClr val="5B5B5B"/>
        </a:accent6>
        <a:hlink>
          <a:srgbClr val="CC6600"/>
        </a:hlink>
        <a:folHlink>
          <a:srgbClr val="95A58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A4BEE0"/>
        </a:dk1>
        <a:lt1>
          <a:srgbClr val="013253"/>
        </a:lt1>
        <a:dk2>
          <a:srgbClr val="FFFFFF"/>
        </a:dk2>
        <a:lt2>
          <a:srgbClr val="5F5F5F"/>
        </a:lt2>
        <a:accent1>
          <a:srgbClr val="588480"/>
        </a:accent1>
        <a:accent2>
          <a:srgbClr val="6600FF"/>
        </a:accent2>
        <a:accent3>
          <a:srgbClr val="AAADB4"/>
        </a:accent3>
        <a:accent4>
          <a:srgbClr val="8DA3C1"/>
        </a:accent4>
        <a:accent5>
          <a:srgbClr val="B5C2C1"/>
        </a:accent5>
        <a:accent6>
          <a:srgbClr val="5B00E5"/>
        </a:accent6>
        <a:hlink>
          <a:srgbClr val="CCCC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3D4A1C"/>
        </a:lt1>
        <a:dk2>
          <a:srgbClr val="FFFFFF"/>
        </a:dk2>
        <a:lt2>
          <a:srgbClr val="003300"/>
        </a:lt2>
        <a:accent1>
          <a:srgbClr val="99CC00"/>
        </a:accent1>
        <a:accent2>
          <a:srgbClr val="669900"/>
        </a:accent2>
        <a:accent3>
          <a:srgbClr val="AFB2AA"/>
        </a:accent3>
        <a:accent4>
          <a:srgbClr val="D6D6D6"/>
        </a:accent4>
        <a:accent5>
          <a:srgbClr val="CAE2AA"/>
        </a:accent5>
        <a:accent6>
          <a:srgbClr val="5B8900"/>
        </a:accent6>
        <a:hlink>
          <a:srgbClr val="CC99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005D8C"/>
        </a:lt1>
        <a:dk2>
          <a:srgbClr val="FFFFFF"/>
        </a:dk2>
        <a:lt2>
          <a:srgbClr val="333333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6D6D6"/>
        </a:accent4>
        <a:accent5>
          <a:srgbClr val="AAE2CA"/>
        </a:accent5>
        <a:accent6>
          <a:srgbClr val="0089B7"/>
        </a:accent6>
        <a:hlink>
          <a:srgbClr val="FFCC00"/>
        </a:hlink>
        <a:folHlink>
          <a:srgbClr val="D8D4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9AA"/>
        </a:accent5>
        <a:accent6>
          <a:srgbClr val="A661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A9A88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0</TotalTime>
  <Words>7750</Words>
  <Application>WPS Presentation</Application>
  <PresentationFormat>On-screen Show</PresentationFormat>
  <Paragraphs>215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Arial</vt:lpstr>
      <vt:lpstr>SimSun</vt:lpstr>
      <vt:lpstr>Wingdings</vt:lpstr>
      <vt:lpstr>Times New Roman</vt:lpstr>
      <vt:lpstr>Verdana</vt:lpstr>
      <vt:lpstr>Microsoft YaHei</vt:lpstr>
      <vt:lpstr>Arial Unicode MS</vt:lpstr>
      <vt:lpstr>Axis</vt:lpstr>
      <vt:lpstr>ERP Readiness Assessment – </vt:lpstr>
      <vt:lpstr>Well Known Statistic	</vt:lpstr>
      <vt:lpstr>Trip Purpose</vt:lpstr>
      <vt:lpstr>Trip Objectives… With Your Help:</vt:lpstr>
      <vt:lpstr>Process &amp; Tool</vt:lpstr>
      <vt:lpstr>Agenda - Today</vt:lpstr>
      <vt:lpstr>Agenda Day 2</vt:lpstr>
      <vt:lpstr>Agenda Day 3</vt:lpstr>
      <vt:lpstr>Readiness Assessment Feedback &amp; Summary</vt:lpstr>
      <vt:lpstr>Why do so many ERP projects fail? </vt:lpstr>
      <vt:lpstr>ERP, “not your usual software project… it’s a business solution”</vt:lpstr>
      <vt:lpstr>General Interview Observations	</vt:lpstr>
      <vt:lpstr>Project Organization</vt:lpstr>
      <vt:lpstr>Questions to Discuss (Arrive at Consensus to complete scoring)</vt:lpstr>
      <vt:lpstr>Goal = Get you to Medium Risk</vt:lpstr>
      <vt:lpstr>High Risk Areas That You Can’t Control</vt:lpstr>
      <vt:lpstr>Medium to High Risk Areas Within Your Control</vt:lpstr>
      <vt:lpstr>Recommendations</vt:lpstr>
      <vt:lpstr>Proposed Actions to Reduce Your Risk Level</vt:lpstr>
      <vt:lpstr>Proposed Actions to Reduce Your Risk Level</vt:lpstr>
      <vt:lpstr>Proposed Actions to Reduce Your Risk Level</vt:lpstr>
      <vt:lpstr>Proposed Actions to Reduce Your Risk Level</vt:lpstr>
      <vt:lpstr>Proposed Actions to Reduce Your Risk Level</vt:lpstr>
      <vt:lpstr>Project Manager Selection – Proven Criteria</vt:lpstr>
      <vt:lpstr>Next Steps	</vt:lpstr>
    </vt:vector>
  </TitlesOfParts>
  <Company>Align-IT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 Purpose</dc:title>
  <dc:creator>Preferred Customer</dc:creator>
  <cp:lastModifiedBy>google1600378577</cp:lastModifiedBy>
  <cp:revision>39</cp:revision>
  <dcterms:created xsi:type="dcterms:W3CDTF">2003-02-15T22:00:00Z</dcterms:created>
  <dcterms:modified xsi:type="dcterms:W3CDTF">2024-08-24T17:33:28Z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D10823A1DB73411D9AE8E1D37B027E3A_13</vt:lpwstr>
  </property>
  <property fmtid="{D5CDD505-2E9C-101B-9397-08002B2CF9AE}" pid="3" name="KSOProductBuildVer">
    <vt:lpwstr>1033-12.2.0.17545</vt:lpwstr>
  </property>
</Properties>
</file>