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3399"/>
    <a:srgbClr val="66FF66"/>
    <a:srgbClr val="FF99FF"/>
    <a:srgbClr val="FF33CC"/>
    <a:srgbClr val="FF00FF"/>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commons.wikimedia.org/wiki/File:Guayaberas_de_Alberto_Fern%C3%A1ndez_y_Andr%C3%A9s_Manuel_L%C3%B3pez_Obrador.jp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mahapaum?utm_source=unsplash&amp;utm_medium=referral&amp;utm_content=creditCopyText"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unsplash.com/@alex_devera?utm_source=unsplash&amp;utm_medium=referral&amp;utm_content=creditCopyTex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espitiaba?utm_source=unsplash&amp;utm_medium=referral&amp;utm_content=creditCopyText"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unsplash.com/@dannypro36?utm_source=unsplash&amp;utm_medium=referral&amp;utm_content=creditCopyTex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romewilkersonphotography?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s://unsplash.com/@camylla93?utm_source=unsplash&amp;utm_medium=referral&amp;utm_content=creditCopyTex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hyperlink" Target="https://unsplash.com/@chelsea777?utm_source=unsplash&amp;utm_medium=referral&amp;utm_content=creditCopyTex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hyperlink" Target="https://unsplash.com/@roller1?utm_source=unsplash&amp;utm_medium=referral&amp;utm_content=creditCopyText" TargetMode="External"/><Relationship Id="rId4" Type="http://schemas.openxmlformats.org/officeDocument/2006/relationships/image" Target="../media/image17.jpg"/></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tomthephotographer?utm_source=unsplash&amp;utm_medium=referral&amp;utm_content=creditCopyText"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nguyendhn?utm_source=unsplash&amp;utm_medium=referral&amp;utm_content=creditCopyText"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lajaxx?utm_source=unsplash&amp;utm_medium=referral&amp;utm_content=creditCopyText"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s://unsplash.com/@napats?utm_source=unsplash&amp;utm_medium=referral&amp;utm_content=creditCopyText" TargetMode="External"/><Relationship Id="rId4" Type="http://schemas.openxmlformats.org/officeDocument/2006/relationships/hyperlink" Target="https://unsplash.com/@khalidboutchich?utm_source=unsplash&amp;utm_medium=referral&amp;utm_content=creditCopyTex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unsplash.com/@dnkphoto?utm_source=unsplash&amp;utm_medium=referral&amp;utm_content=creditCopyTex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a:extLs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1330193"/>
            <a:ext cx="9144000" cy="4474723"/>
          </a:xfrm>
          <a:prstGeom prst="rect">
            <a:avLst/>
          </a:prstGeom>
        </p:spPr>
      </p:pic>
      <p:sp>
        <p:nvSpPr>
          <p:cNvPr id="6" name="Rectangle 5"/>
          <p:cNvSpPr/>
          <p:nvPr/>
        </p:nvSpPr>
        <p:spPr>
          <a:xfrm>
            <a:off x="0" y="216562"/>
            <a:ext cx="7125077" cy="830997"/>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Bienvenidos</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y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a:t>
            </a: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769441"/>
          </a:xfrm>
          <a:prstGeom prst="rect">
            <a:avLst/>
          </a:prstGeom>
          <a:noFill/>
        </p:spPr>
        <p:txBody>
          <a:bodyPr wrap="squar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Box 3">
            <a:extLst>
              <a:ext uri="{FF2B5EF4-FFF2-40B4-BE49-F238E27FC236}">
                <a16:creationId xmlns:a16="http://schemas.microsoft.com/office/drawing/2014/main" id="{6F8B00D6-E622-499D-B099-91725EC3E1E7}"/>
              </a:ext>
            </a:extLst>
          </p:cNvPr>
          <p:cNvSpPr txBox="1"/>
          <p:nvPr/>
        </p:nvSpPr>
        <p:spPr>
          <a:xfrm>
            <a:off x="7052650" y="805758"/>
            <a:ext cx="2009869" cy="738664"/>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a:p>
            <a:endParaRPr lang="en-US"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een color background"/>
          <p:cNvSpPr>
            <a:spLocks noGrp="1"/>
          </p:cNvSpPr>
          <p:nvPr>
            <p:ph type="title"/>
          </p:nvPr>
        </p:nvSpPr>
        <p:spPr>
          <a:xfrm>
            <a:off x="117695" y="90535"/>
            <a:ext cx="8935770" cy="6618083"/>
          </a:xfrm>
          <a:solidFill>
            <a:srgbClr val="00B050"/>
          </a:solidFill>
        </p:spPr>
        <p:txBody>
          <a:bodyPr>
            <a:normAutofit/>
          </a:bodyPr>
          <a:lstStyle/>
          <a:p>
            <a:r>
              <a:rPr lang="es-PA" sz="5400" b="1" dirty="0"/>
              <a:t>¿Qué color 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kiss, red lips">
            <a:extLst>
              <a:ext uri="{FF2B5EF4-FFF2-40B4-BE49-F238E27FC236}">
                <a16:creationId xmlns:a16="http://schemas.microsoft.com/office/drawing/2014/main" id="{9892C7BC-AC1A-4E45-8D95-8792D38B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7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234"/>
            <a:ext cx="8229600" cy="1143000"/>
          </a:xfrm>
        </p:spPr>
        <p:txBody>
          <a:bodyPr>
            <a:normAutofit/>
          </a:bodyPr>
          <a:lstStyle/>
          <a:p>
            <a:r>
              <a:rPr lang="en-US" sz="5400" b="1" dirty="0" err="1"/>
              <a:t>beso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012"/>
            <a:ext cx="8229600" cy="3564031"/>
          </a:xfrm>
        </p:spPr>
        <p:txBody>
          <a:bodyPr>
            <a:normAutofit/>
          </a:bodyPr>
          <a:lstStyle/>
          <a:p>
            <a:r>
              <a:rPr lang="es-PA" sz="5400" b="1" dirty="0"/>
              <a:t>La Placita Olvera </a:t>
            </a:r>
            <a:br>
              <a:rPr lang="es-PA" sz="5400" b="1" dirty="0"/>
            </a:br>
            <a:r>
              <a:rPr lang="es-PA" sz="5400" b="1" dirty="0"/>
              <a:t>está en ___.</a:t>
            </a:r>
            <a:br>
              <a:rPr lang="es-PA" sz="5400" b="1" dirty="0"/>
            </a:br>
            <a:r>
              <a:rPr lang="es-PA" sz="4000" b="1" dirty="0"/>
              <a:t>(nombre de la ciudad)</a:t>
            </a:r>
            <a:endParaRPr lang="en-US" sz="4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57500"/>
            <a:ext cx="8229600" cy="1143000"/>
          </a:xfrm>
        </p:spPr>
        <p:txBody>
          <a:bodyPr>
            <a:normAutofit/>
          </a:bodyPr>
          <a:lstStyle/>
          <a:p>
            <a:r>
              <a:rPr lang="es-PA" sz="5400" b="1" dirty="0"/>
              <a:t>Los Ángeles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8754"/>
            <a:ext cx="8229600" cy="3980491"/>
          </a:xfrm>
        </p:spPr>
        <p:txBody>
          <a:bodyPr>
            <a:normAutofit/>
          </a:bodyPr>
          <a:lstStyle/>
          <a:p>
            <a:r>
              <a:rPr lang="en-US" sz="5400" b="1" dirty="0"/>
              <a:t>El Festival de la Calle </a:t>
            </a:r>
            <a:r>
              <a:rPr lang="en-US" sz="5400" b="1" dirty="0" err="1"/>
              <a:t>Ocho</a:t>
            </a:r>
            <a:br>
              <a:rPr lang="en-US" sz="5400" b="1" dirty="0"/>
            </a:br>
            <a:r>
              <a:rPr lang="en-US" sz="5400" b="1" dirty="0"/>
              <a:t>se </a:t>
            </a:r>
            <a:r>
              <a:rPr lang="en-US" sz="5400" b="1" dirty="0" err="1"/>
              <a:t>celebra</a:t>
            </a:r>
            <a:r>
              <a:rPr lang="en-US" sz="5400" b="1" dirty="0"/>
              <a:t> </a:t>
            </a:r>
            <a:r>
              <a:rPr lang="en-US" sz="5400" b="1" dirty="0" err="1"/>
              <a:t>en</a:t>
            </a:r>
            <a:r>
              <a:rPr lang="en-US" sz="5400" b="1" dirty="0"/>
              <a:t> ___.</a:t>
            </a:r>
            <a:br>
              <a:rPr lang="en-US" sz="5400" b="1" dirty="0"/>
            </a:br>
            <a:r>
              <a:rPr lang="en-US" sz="4000" b="1" dirty="0"/>
              <a:t>(</a:t>
            </a:r>
            <a:r>
              <a:rPr lang="en-US" sz="4000" b="1" dirty="0" err="1"/>
              <a:t>nombre</a:t>
            </a:r>
            <a:r>
              <a:rPr lang="en-US" sz="4000" b="1" dirty="0"/>
              <a:t> del </a:t>
            </a:r>
            <a:r>
              <a:rPr lang="en-US" sz="4000" b="1" dirty="0" err="1"/>
              <a:t>estado</a:t>
            </a:r>
            <a:r>
              <a:rPr lang="en-US" sz="40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857500"/>
            <a:ext cx="8229600" cy="1143000"/>
          </a:xfrm>
        </p:spPr>
        <p:txBody>
          <a:bodyPr>
            <a:normAutofit/>
          </a:bodyPr>
          <a:lstStyle/>
          <a:p>
            <a:r>
              <a:rPr lang="en-US" sz="5400" b="1" dirty="0"/>
              <a:t>Florida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two men wearing typical Caribean shirt">
            <a:extLst>
              <a:ext uri="{FF2B5EF4-FFF2-40B4-BE49-F238E27FC236}">
                <a16:creationId xmlns:a16="http://schemas.microsoft.com/office/drawing/2014/main" id="{CDBE30C1-0613-4C87-B04E-316DEAC99920}"/>
              </a:ext>
            </a:extLst>
          </p:cNvPr>
          <p:cNvPicPr>
            <a:picLocks noChangeAspect="1"/>
          </p:cNvPicPr>
          <p:nvPr/>
        </p:nvPicPr>
        <p:blipFill>
          <a:blip r:embed="rId2"/>
          <a:stretch>
            <a:fillRect/>
          </a:stretch>
        </p:blipFill>
        <p:spPr>
          <a:xfrm>
            <a:off x="1776275" y="1953503"/>
            <a:ext cx="5633606" cy="4396497"/>
          </a:xfrm>
          <a:prstGeom prst="rect">
            <a:avLst/>
          </a:prstGeom>
          <a:ln w="38100">
            <a:solidFill>
              <a:schemeClr val="tx1"/>
            </a:solidFill>
          </a:ln>
        </p:spPr>
      </p:pic>
      <p:sp>
        <p:nvSpPr>
          <p:cNvPr id="2" name="Title 1"/>
          <p:cNvSpPr>
            <a:spLocks noGrp="1"/>
          </p:cNvSpPr>
          <p:nvPr>
            <p:ph type="title"/>
          </p:nvPr>
        </p:nvSpPr>
        <p:spPr>
          <a:xfrm>
            <a:off x="607396" y="-35590"/>
            <a:ext cx="7929208" cy="1989093"/>
          </a:xfrm>
        </p:spPr>
        <p:txBody>
          <a:bodyPr>
            <a:noAutofit/>
          </a:bodyPr>
          <a:lstStyle/>
          <a:p>
            <a:r>
              <a:rPr lang="es-PA" sz="5400" b="1" dirty="0" err="1"/>
              <a:t>Nombe</a:t>
            </a:r>
            <a:r>
              <a:rPr lang="es-PA" sz="5400" b="1" dirty="0"/>
              <a:t> de e</a:t>
            </a:r>
            <a:r>
              <a:rPr lang="en-US" sz="5400" b="1" dirty="0" err="1"/>
              <a:t>sta</a:t>
            </a:r>
            <a:r>
              <a:rPr lang="en-US" sz="5400" b="1" dirty="0"/>
              <a:t> </a:t>
            </a:r>
            <a:r>
              <a:rPr lang="en-US" sz="5400" b="1" dirty="0" err="1"/>
              <a:t>ropa</a:t>
            </a:r>
            <a:r>
              <a:rPr lang="en-US" sz="5400" b="1" dirty="0"/>
              <a:t> </a:t>
            </a:r>
            <a:br>
              <a:rPr lang="en-US" sz="5400" b="1" dirty="0"/>
            </a:br>
            <a:r>
              <a:rPr lang="en-US" sz="5400" b="1" dirty="0"/>
              <a:t>popular </a:t>
            </a:r>
            <a:r>
              <a:rPr lang="en-US" sz="5400" b="1" dirty="0" err="1"/>
              <a:t>en</a:t>
            </a:r>
            <a:r>
              <a:rPr lang="en-US" sz="5400" b="1" dirty="0"/>
              <a:t> el Caribe.</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694CA9AC-B1AF-4086-AB63-71B126A3018F}"/>
              </a:ext>
            </a:extLst>
          </p:cNvPr>
          <p:cNvSpPr txBox="1"/>
          <p:nvPr/>
        </p:nvSpPr>
        <p:spPr>
          <a:xfrm>
            <a:off x="3036163" y="6447837"/>
            <a:ext cx="3232353" cy="276999"/>
          </a:xfrm>
          <a:prstGeom prst="rect">
            <a:avLst/>
          </a:prstGeom>
          <a:noFill/>
        </p:spPr>
        <p:txBody>
          <a:bodyPr wrap="square" rtlCol="0">
            <a:spAutoFit/>
          </a:bodyPr>
          <a:lstStyle/>
          <a:p>
            <a:pPr algn="ctr"/>
            <a:r>
              <a:rPr lang="es-PA" sz="1200" dirty="0" err="1"/>
              <a:t>Photo</a:t>
            </a:r>
            <a:r>
              <a:rPr lang="es-PA" sz="1200" dirty="0"/>
              <a:t> </a:t>
            </a:r>
            <a:r>
              <a:rPr lang="es-PA" sz="1200" dirty="0" err="1"/>
              <a:t>by</a:t>
            </a:r>
            <a:r>
              <a:rPr lang="es-PA" sz="1200" dirty="0"/>
              <a:t> Casa Rosada in </a:t>
            </a:r>
            <a:r>
              <a:rPr lang="es-PA" sz="1200" dirty="0">
                <a:hlinkClick r:id="rId3"/>
              </a:rPr>
              <a:t>Wikimedia</a:t>
            </a:r>
            <a:endParaRPr lang="en-US" sz="1200" b="0" i="0" dirty="0">
              <a:solidFill>
                <a:srgbClr val="FFFFFF"/>
              </a:solidFill>
              <a:effectLst/>
            </a:endParaRPr>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10020"/>
            <a:ext cx="8229600" cy="1143000"/>
          </a:xfrm>
        </p:spPr>
        <p:txBody>
          <a:bodyPr>
            <a:normAutofit/>
          </a:bodyPr>
          <a:lstStyle/>
          <a:p>
            <a:r>
              <a:rPr lang="es-PA" sz="5400" b="1" dirty="0"/>
              <a:t>g</a:t>
            </a:r>
            <a:r>
              <a:rPr lang="en-US" sz="5400" b="1" dirty="0" err="1"/>
              <a:t>uayabera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2994266" y="2613981"/>
            <a:ext cx="3210174" cy="1846659"/>
          </a:xfrm>
          <a:prstGeom prst="rect">
            <a:avLst/>
          </a:prstGeom>
          <a:noFill/>
        </p:spPr>
        <p:txBody>
          <a:bodyPr wrap="none" rtlCol="0">
            <a:spAutoFit/>
          </a:bodyPr>
          <a:lstStyle/>
          <a:p>
            <a:pPr algn="ctr"/>
            <a:r>
              <a:rPr lang="en-US" sz="5400" dirty="0" err="1"/>
              <a:t>Categoría</a:t>
            </a:r>
            <a:r>
              <a:rPr lang="en-US" sz="5400" dirty="0"/>
              <a:t>: </a:t>
            </a:r>
          </a:p>
          <a:p>
            <a:pPr algn="ctr"/>
            <a:r>
              <a:rPr lang="en-US" sz="6000" b="1" i="1" dirty="0">
                <a:solidFill>
                  <a:srgbClr val="FFFF00"/>
                </a:solidFill>
              </a:rPr>
              <a:t>LUGAR</a:t>
            </a:r>
            <a:endParaRPr lang="en-US" sz="6000" i="1" dirty="0">
              <a:solidFill>
                <a:srgbClr val="FFFF00"/>
              </a:solidFill>
            </a:endParaRPr>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553687" y="1567345"/>
            <a:ext cx="8229600" cy="3200876"/>
          </a:xfrm>
          <a:prstGeom prst="rect">
            <a:avLst/>
          </a:prstGeom>
          <a:noFill/>
        </p:spPr>
        <p:txBody>
          <a:bodyPr wrap="square" rtlCol="0">
            <a:spAutoFit/>
          </a:bodyPr>
          <a:lstStyle/>
          <a:p>
            <a:pPr algn="ctr"/>
            <a:r>
              <a:rPr lang="en-US" sz="5400" b="1" dirty="0"/>
              <a:t>El Festival de la </a:t>
            </a:r>
          </a:p>
          <a:p>
            <a:pPr algn="ctr"/>
            <a:r>
              <a:rPr lang="en-US" sz="5400" b="1" dirty="0"/>
              <a:t>Parada </a:t>
            </a:r>
            <a:r>
              <a:rPr lang="en-US" sz="5400" b="1" dirty="0" err="1"/>
              <a:t>Puertorriqueña</a:t>
            </a:r>
            <a:endParaRPr lang="en-US" sz="5400" b="1" dirty="0"/>
          </a:p>
          <a:p>
            <a:pPr algn="ctr"/>
            <a:r>
              <a:rPr lang="en-US" sz="5400" b="1" dirty="0"/>
              <a:t>se </a:t>
            </a:r>
            <a:r>
              <a:rPr lang="en-US" sz="5400" b="1" dirty="0" err="1"/>
              <a:t>celebra</a:t>
            </a:r>
            <a:r>
              <a:rPr lang="en-US" sz="5400" b="1" dirty="0"/>
              <a:t> </a:t>
            </a:r>
            <a:r>
              <a:rPr lang="en-US" sz="5400" b="1" dirty="0" err="1"/>
              <a:t>en</a:t>
            </a:r>
            <a:r>
              <a:rPr lang="en-US" sz="5400" b="1" dirty="0"/>
              <a:t> ___.</a:t>
            </a:r>
          </a:p>
          <a:p>
            <a:pPr algn="ctr"/>
            <a:r>
              <a:rPr lang="en-US" sz="4000" b="1" dirty="0"/>
              <a:t>(</a:t>
            </a:r>
            <a:r>
              <a:rPr lang="en-US" sz="4000" b="1" dirty="0" err="1"/>
              <a:t>nombre</a:t>
            </a:r>
            <a:r>
              <a:rPr lang="en-US" sz="4000" b="1" dirty="0"/>
              <a:t> de la ciudad)</a:t>
            </a:r>
          </a:p>
        </p:txBody>
      </p:sp>
      <p:pic>
        <p:nvPicPr>
          <p:cNvPr id="8" name="Jeopardy (Think Song).mp3" descr="image, speaker, sound b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TextBox 4"/>
          <p:cNvSpPr txBox="1"/>
          <p:nvPr/>
        </p:nvSpPr>
        <p:spPr>
          <a:xfrm>
            <a:off x="251233" y="2840587"/>
            <a:ext cx="8641533" cy="923330"/>
          </a:xfrm>
          <a:prstGeom prst="rect">
            <a:avLst/>
          </a:prstGeom>
          <a:noFill/>
        </p:spPr>
        <p:txBody>
          <a:bodyPr wrap="square" rtlCol="0">
            <a:spAutoFit/>
          </a:bodyPr>
          <a:lstStyle/>
          <a:p>
            <a:pPr algn="ctr"/>
            <a:r>
              <a:rPr lang="en-US" sz="5400" b="1" dirty="0"/>
              <a:t>Nueva York</a:t>
            </a: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verde, answer to the previous question slide"/>
          <p:cNvSpPr>
            <a:spLocks noGrp="1"/>
          </p:cNvSpPr>
          <p:nvPr>
            <p:ph type="title"/>
          </p:nvPr>
        </p:nvSpPr>
        <p:spPr>
          <a:xfrm>
            <a:off x="461727" y="2857500"/>
            <a:ext cx="8229600" cy="1143000"/>
          </a:xfrm>
        </p:spPr>
        <p:txBody>
          <a:bodyPr>
            <a:normAutofit/>
          </a:bodyPr>
          <a:lstStyle/>
          <a:p>
            <a:r>
              <a:rPr lang="en-US" sz="5400" b="1" dirty="0" err="1">
                <a:solidFill>
                  <a:srgbClr val="92D050"/>
                </a:solidFill>
              </a:rPr>
              <a:t>verde</a:t>
            </a:r>
            <a:endParaRPr lang="en-US" sz="5400" b="1" dirty="0">
              <a:solidFill>
                <a:srgbClr val="92D05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range color background"/>
          <p:cNvSpPr>
            <a:spLocks noGrp="1"/>
          </p:cNvSpPr>
          <p:nvPr>
            <p:ph type="title"/>
          </p:nvPr>
        </p:nvSpPr>
        <p:spPr>
          <a:xfrm>
            <a:off x="117695" y="99588"/>
            <a:ext cx="8944824" cy="6645244"/>
          </a:xfrm>
          <a:solidFill>
            <a:srgbClr val="FFC000"/>
          </a:solidFill>
        </p:spPr>
        <p:txBody>
          <a:bodyPr>
            <a:normAutofit/>
          </a:bodyPr>
          <a:lstStyle/>
          <a:p>
            <a:r>
              <a:rPr lang="es-PA" sz="5400" b="1" dirty="0"/>
              <a:t>¿Qué color 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1028" name="Picture 4" descr="image of an orange">
            <a:extLst>
              <a:ext uri="{FF2B5EF4-FFF2-40B4-BE49-F238E27FC236}">
                <a16:creationId xmlns:a16="http://schemas.microsoft.com/office/drawing/2014/main" id="{51DA6417-4BF8-4D76-9DAA-2546E99A5A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97" t="11757" r="9604" b="14282"/>
          <a:stretch/>
        </p:blipFill>
        <p:spPr bwMode="auto">
          <a:xfrm>
            <a:off x="199177" y="226336"/>
            <a:ext cx="1792586" cy="176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naranjado, answer to the previous question slide"/>
          <p:cNvSpPr>
            <a:spLocks noGrp="1"/>
          </p:cNvSpPr>
          <p:nvPr>
            <p:ph type="title"/>
          </p:nvPr>
        </p:nvSpPr>
        <p:spPr>
          <a:xfrm>
            <a:off x="457200" y="2857500"/>
            <a:ext cx="8229600" cy="1143000"/>
          </a:xfrm>
        </p:spPr>
        <p:txBody>
          <a:bodyPr>
            <a:normAutofit/>
          </a:bodyPr>
          <a:lstStyle/>
          <a:p>
            <a:r>
              <a:rPr lang="en-US" sz="5400" b="1" dirty="0" err="1">
                <a:solidFill>
                  <a:srgbClr val="FFC000"/>
                </a:solidFill>
              </a:rPr>
              <a:t>anaranjado</a:t>
            </a:r>
            <a:endParaRPr lang="en-US" sz="5400" b="1" dirty="0">
              <a:solidFill>
                <a:srgbClr val="FFC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9" name="Picture 8" descr="A picture of young woman, blouse and pink skirt&#10;&#10;">
            <a:extLst>
              <a:ext uri="{FF2B5EF4-FFF2-40B4-BE49-F238E27FC236}">
                <a16:creationId xmlns:a16="http://schemas.microsoft.com/office/drawing/2014/main" id="{E6A106B2-2025-4D9C-9CE8-41F68FFECC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33379" y="389299"/>
            <a:ext cx="4877241" cy="5693334"/>
          </a:xfrm>
          <a:prstGeom prst="rect">
            <a:avLst/>
          </a:prstGeom>
          <a:ln w="38100">
            <a:solidFill>
              <a:schemeClr val="tx1"/>
            </a:solidFill>
          </a:ln>
        </p:spPr>
      </p:pic>
      <p:cxnSp>
        <p:nvCxnSpPr>
          <p:cNvPr id="11" name="Straight Arrow Connector 10" descr="arrow pointing at pink skirt">
            <a:extLst>
              <a:ext uri="{FF2B5EF4-FFF2-40B4-BE49-F238E27FC236}">
                <a16:creationId xmlns:a16="http://schemas.microsoft.com/office/drawing/2014/main" id="{7A88A22C-4B1B-4D7D-820E-7688A9A23860}"/>
              </a:ext>
            </a:extLst>
          </p:cNvPr>
          <p:cNvCxnSpPr/>
          <p:nvPr/>
        </p:nvCxnSpPr>
        <p:spPr>
          <a:xfrm>
            <a:off x="1186004" y="2507810"/>
            <a:ext cx="2688879" cy="15843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865665E-7B90-4722-AA57-7FCD679627A0}"/>
              </a:ext>
            </a:extLst>
          </p:cNvPr>
          <p:cNvSpPr txBox="1"/>
          <p:nvPr/>
        </p:nvSpPr>
        <p:spPr>
          <a:xfrm>
            <a:off x="2372007" y="6246891"/>
            <a:ext cx="4454305" cy="276999"/>
          </a:xfrm>
          <a:prstGeom prst="rect">
            <a:avLst/>
          </a:prstGeom>
          <a:noFill/>
        </p:spPr>
        <p:txBody>
          <a:bodyPr wrap="square" rtlCol="0">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JP Pau</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alda, answer to the previous question slide"/>
          <p:cNvSpPr>
            <a:spLocks noGrp="1"/>
          </p:cNvSpPr>
          <p:nvPr>
            <p:ph type="title"/>
          </p:nvPr>
        </p:nvSpPr>
        <p:spPr>
          <a:xfrm>
            <a:off x="457200" y="2857500"/>
            <a:ext cx="8229600" cy="1143000"/>
          </a:xfrm>
        </p:spPr>
        <p:txBody>
          <a:bodyPr>
            <a:normAutofit/>
          </a:bodyPr>
          <a:lstStyle/>
          <a:p>
            <a:r>
              <a:rPr lang="en-US" sz="5400" b="1" dirty="0" err="1"/>
              <a:t>falda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B335E560-B51A-487B-A4BB-B6589D208AE2}"/>
              </a:ext>
            </a:extLst>
          </p:cNvPr>
          <p:cNvSpPr txBox="1"/>
          <p:nvPr/>
        </p:nvSpPr>
        <p:spPr>
          <a:xfrm>
            <a:off x="2544024" y="6210677"/>
            <a:ext cx="4019738" cy="646331"/>
          </a:xfrm>
          <a:prstGeom prst="rect">
            <a:avLst/>
          </a:prstGeom>
          <a:noFill/>
        </p:spPr>
        <p:txBody>
          <a:bodyPr wrap="square" rtlCol="0">
            <a:spAutoFit/>
          </a:bodyPr>
          <a:lstStyle/>
          <a:p>
            <a:pPr algn="ctr" rtl="0">
              <a:spcBef>
                <a:spcPts val="0"/>
              </a:spcBef>
              <a:spcAft>
                <a:spcPts val="0"/>
              </a:spcAft>
            </a:pPr>
            <a:r>
              <a:rPr lang="en-US" sz="1200" b="0" i="0" u="none" strike="noStrike" dirty="0">
                <a:effectLst/>
              </a:rPr>
              <a:t>Photo by </a:t>
            </a:r>
            <a:r>
              <a:rPr lang="en-US" sz="1200" b="0" i="0" u="sng" strike="noStrike" dirty="0">
                <a:solidFill>
                  <a:srgbClr val="0000FF"/>
                </a:solidFill>
                <a:effectLst/>
                <a:hlinkClick r:id="rId2"/>
              </a:rPr>
              <a:t>Alex </a:t>
            </a:r>
            <a:r>
              <a:rPr lang="en-US" sz="1200" b="0" i="0" u="sng" strike="noStrike" dirty="0" err="1">
                <a:solidFill>
                  <a:srgbClr val="0000FF"/>
                </a:solidFill>
                <a:effectLst/>
                <a:hlinkClick r:id="rId2"/>
              </a:rPr>
              <a:t>Devera</a:t>
            </a:r>
            <a:r>
              <a:rPr lang="en-US" sz="1200" b="0" i="0" u="none" strike="noStrike" dirty="0">
                <a:solidFill>
                  <a:srgbClr val="000000"/>
                </a:solidFill>
                <a:effectLst/>
              </a:rPr>
              <a:t> </a:t>
            </a:r>
            <a:r>
              <a:rPr lang="en-US" sz="1200" b="0" i="0" u="none" strike="noStrike" dirty="0">
                <a:effectLst/>
              </a:rPr>
              <a:t>on</a:t>
            </a:r>
            <a:r>
              <a:rPr lang="en-US" sz="1200" b="0" i="0" u="none" strike="noStrike" dirty="0">
                <a:solidFill>
                  <a:srgbClr val="000000"/>
                </a:solidFill>
                <a:effectLst/>
              </a:rPr>
              <a:t> </a:t>
            </a:r>
            <a:r>
              <a:rPr lang="en-US" sz="1200" b="0" i="0" u="sng" strike="noStrike" dirty="0" err="1">
                <a:solidFill>
                  <a:srgbClr val="0000FF"/>
                </a:solidFill>
                <a:effectLst/>
                <a:hlinkClick r:id="rId2"/>
              </a:rPr>
              <a:t>Unsplash</a:t>
            </a:r>
            <a:endParaRPr lang="en-US" sz="1200" b="0" dirty="0">
              <a:effectLst/>
            </a:endParaRPr>
          </a:p>
          <a:p>
            <a:pPr algn="ctr"/>
            <a:br>
              <a:rPr lang="en-US" sz="1200" dirty="0"/>
            </a:br>
            <a:endParaRPr lang="en-US" sz="1200" dirty="0"/>
          </a:p>
        </p:txBody>
      </p:sp>
      <p:pic>
        <p:nvPicPr>
          <p:cNvPr id="8" name="Picture 7" descr="A man wearing sunglasses, hat and a scarf&#10;&#10;">
            <a:extLst>
              <a:ext uri="{FF2B5EF4-FFF2-40B4-BE49-F238E27FC236}">
                <a16:creationId xmlns:a16="http://schemas.microsoft.com/office/drawing/2014/main" id="{4FB7926B-5CE2-4874-9FFF-4E7ED6AA51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0689" y="570369"/>
            <a:ext cx="7146407" cy="5357440"/>
          </a:xfrm>
          <a:prstGeom prst="rect">
            <a:avLst/>
          </a:prstGeom>
          <a:ln w="38100">
            <a:solidFill>
              <a:schemeClr val="tx1"/>
            </a:solidFill>
          </a:ln>
        </p:spPr>
      </p:pic>
      <p:cxnSp>
        <p:nvCxnSpPr>
          <p:cNvPr id="10" name="Straight Arrow Connector 9" descr="arrow pointing at the red scarf">
            <a:extLst>
              <a:ext uri="{FF2B5EF4-FFF2-40B4-BE49-F238E27FC236}">
                <a16:creationId xmlns:a16="http://schemas.microsoft.com/office/drawing/2014/main" id="{4EE9943E-A685-4AC5-A6FF-ED56452E483D}"/>
              </a:ext>
            </a:extLst>
          </p:cNvPr>
          <p:cNvCxnSpPr/>
          <p:nvPr/>
        </p:nvCxnSpPr>
        <p:spPr>
          <a:xfrm flipH="1">
            <a:off x="4372824" y="2018923"/>
            <a:ext cx="4255128" cy="280657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ufanda, answer to the previous question slide"/>
          <p:cNvSpPr>
            <a:spLocks noGrp="1"/>
          </p:cNvSpPr>
          <p:nvPr>
            <p:ph type="title"/>
          </p:nvPr>
        </p:nvSpPr>
        <p:spPr>
          <a:xfrm>
            <a:off x="457200" y="2857500"/>
            <a:ext cx="8229600" cy="1143000"/>
          </a:xfrm>
        </p:spPr>
        <p:txBody>
          <a:bodyPr>
            <a:normAutofit/>
          </a:bodyPr>
          <a:lstStyle/>
          <a:p>
            <a:r>
              <a:rPr lang="en-US" sz="5400" b="1" dirty="0" err="1"/>
              <a:t>bufanda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9" name="Picture 8" descr="Picture of young woman, blouse with flowers&#10;&#10;">
            <a:extLst>
              <a:ext uri="{FF2B5EF4-FFF2-40B4-BE49-F238E27FC236}">
                <a16:creationId xmlns:a16="http://schemas.microsoft.com/office/drawing/2014/main" id="{CBA79041-C090-4361-AA1B-714C80C396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92173" y="707327"/>
            <a:ext cx="5488057" cy="5042492"/>
          </a:xfrm>
          <a:prstGeom prst="rect">
            <a:avLst/>
          </a:prstGeom>
          <a:ln w="38100">
            <a:solidFill>
              <a:srgbClr val="66FF66"/>
            </a:solidFill>
          </a:ln>
        </p:spPr>
      </p:pic>
      <p:cxnSp>
        <p:nvCxnSpPr>
          <p:cNvPr id="11" name="Straight Arrow Connector 10" descr="arrow pointing at the blouse">
            <a:extLst>
              <a:ext uri="{FF2B5EF4-FFF2-40B4-BE49-F238E27FC236}">
                <a16:creationId xmlns:a16="http://schemas.microsoft.com/office/drawing/2014/main" id="{C38C1FA4-4D22-4461-A0A3-02A8C3B505FE}"/>
              </a:ext>
            </a:extLst>
          </p:cNvPr>
          <p:cNvCxnSpPr>
            <a:cxnSpLocks/>
          </p:cNvCxnSpPr>
          <p:nvPr/>
        </p:nvCxnSpPr>
        <p:spPr>
          <a:xfrm flipH="1">
            <a:off x="4811446" y="2317687"/>
            <a:ext cx="3577060" cy="174731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FFF0118-1681-4FB8-A687-AFDD72889738}"/>
              </a:ext>
            </a:extLst>
          </p:cNvPr>
          <p:cNvSpPr txBox="1"/>
          <p:nvPr/>
        </p:nvSpPr>
        <p:spPr>
          <a:xfrm>
            <a:off x="2842788" y="6165410"/>
            <a:ext cx="3612333" cy="276999"/>
          </a:xfrm>
          <a:prstGeom prst="rect">
            <a:avLst/>
          </a:prstGeom>
          <a:noFill/>
        </p:spPr>
        <p:txBody>
          <a:bodyPr wrap="square" rtlCol="0">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Brayan </a:t>
            </a:r>
            <a:r>
              <a:rPr lang="en-US" sz="1200" b="0" i="0" u="sng" strike="noStrike" dirty="0" err="1">
                <a:solidFill>
                  <a:srgbClr val="0000FF"/>
                </a:solidFill>
                <a:effectLst/>
                <a:latin typeface="Calibri" panose="020F0502020204030204" pitchFamily="34" charset="0"/>
                <a:hlinkClick r:id="rId3"/>
              </a:rPr>
              <a:t>Espitia</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007"/>
            <a:ext cx="8229600" cy="1143000"/>
          </a:xfrm>
        </p:spPr>
        <p:txBody>
          <a:bodyPr>
            <a:normAutofit/>
          </a:bodyPr>
          <a:lstStyle/>
          <a:p>
            <a:r>
              <a:rPr lang="en-US" sz="5400" b="1" dirty="0" err="1"/>
              <a:t>blusa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57288874"/>
              </p:ext>
            </p:extLst>
          </p:nvPr>
        </p:nvGraphicFramePr>
        <p:xfrm>
          <a:off x="0" y="0"/>
          <a:ext cx="9243590" cy="5758002"/>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48718">
                  <a:extLst>
                    <a:ext uri="{9D8B030D-6E8A-4147-A177-3AD203B41FA5}">
                      <a16:colId xmlns:a16="http://schemas.microsoft.com/office/drawing/2014/main" val="20000"/>
                    </a:ext>
                  </a:extLst>
                </a:gridCol>
                <a:gridCol w="1848718">
                  <a:extLst>
                    <a:ext uri="{9D8B030D-6E8A-4147-A177-3AD203B41FA5}">
                      <a16:colId xmlns:a16="http://schemas.microsoft.com/office/drawing/2014/main" val="20001"/>
                    </a:ext>
                  </a:extLst>
                </a:gridCol>
                <a:gridCol w="1848718">
                  <a:extLst>
                    <a:ext uri="{9D8B030D-6E8A-4147-A177-3AD203B41FA5}">
                      <a16:colId xmlns:a16="http://schemas.microsoft.com/office/drawing/2014/main" val="20002"/>
                    </a:ext>
                  </a:extLst>
                </a:gridCol>
                <a:gridCol w="1848718">
                  <a:extLst>
                    <a:ext uri="{9D8B030D-6E8A-4147-A177-3AD203B41FA5}">
                      <a16:colId xmlns:a16="http://schemas.microsoft.com/office/drawing/2014/main" val="20003"/>
                    </a:ext>
                  </a:extLst>
                </a:gridCol>
                <a:gridCol w="1848718">
                  <a:extLst>
                    <a:ext uri="{9D8B030D-6E8A-4147-A177-3AD203B41FA5}">
                      <a16:colId xmlns:a16="http://schemas.microsoft.com/office/drawing/2014/main" val="20004"/>
                    </a:ext>
                  </a:extLst>
                </a:gridCol>
              </a:tblGrid>
              <a:tr h="959667">
                <a:tc>
                  <a:txBody>
                    <a:bodyPr/>
                    <a:lstStyle/>
                    <a:p>
                      <a:pPr algn="ctr"/>
                      <a:r>
                        <a:rPr lang="en-US" sz="2400" dirty="0"/>
                        <a:t>COLORES</a:t>
                      </a:r>
                    </a:p>
                  </a:txBody>
                  <a:tcPr anchor="ctr">
                    <a:cell3D prstMaterial="dkEdge">
                      <a:bevel prst="coolSlant"/>
                      <a:lightRig rig="flood" dir="t"/>
                    </a:cell3D>
                    <a:solidFill>
                      <a:srgbClr val="0000FF"/>
                    </a:solidFill>
                  </a:tcPr>
                </a:tc>
                <a:tc>
                  <a:txBody>
                    <a:bodyPr/>
                    <a:lstStyle/>
                    <a:p>
                      <a:pPr algn="ctr"/>
                      <a:r>
                        <a:rPr lang="en-US" sz="2400" dirty="0"/>
                        <a:t>ROPA</a:t>
                      </a:r>
                    </a:p>
                  </a:txBody>
                  <a:tcPr anchor="ctr">
                    <a:cell3D prstMaterial="dkEdge">
                      <a:bevel prst="coolSlant"/>
                      <a:lightRig rig="flood" dir="t"/>
                    </a:cell3D>
                    <a:solidFill>
                      <a:srgbClr val="0000FF"/>
                    </a:solidFill>
                  </a:tcPr>
                </a:tc>
                <a:tc>
                  <a:txBody>
                    <a:bodyPr/>
                    <a:lstStyle/>
                    <a:p>
                      <a:pPr algn="ctr"/>
                      <a:r>
                        <a:rPr lang="en-US" sz="2000" dirty="0"/>
                        <a:t>DESCRIPCI</a:t>
                      </a:r>
                      <a:r>
                        <a:rPr lang="es-PA" sz="2000" dirty="0"/>
                        <a:t>ÓN DE PERSONAS</a:t>
                      </a:r>
                      <a:endParaRPr lang="en-US" sz="2000" dirty="0"/>
                    </a:p>
                  </a:txBody>
                  <a:tcPr anchor="ctr">
                    <a:cell3D prstMaterial="dkEdge">
                      <a:bevel prst="coolSlant"/>
                      <a:lightRig rig="flood" dir="t"/>
                    </a:cell3D>
                    <a:solidFill>
                      <a:srgbClr val="0000FF"/>
                    </a:solidFill>
                  </a:tcPr>
                </a:tc>
                <a:tc>
                  <a:txBody>
                    <a:bodyPr/>
                    <a:lstStyle/>
                    <a:p>
                      <a:pPr algn="ctr"/>
                      <a:r>
                        <a:rPr lang="en-US" sz="2000" dirty="0"/>
                        <a:t>ARTÍCULOS</a:t>
                      </a:r>
                    </a:p>
                    <a:p>
                      <a:pPr algn="ctr"/>
                      <a:r>
                        <a:rPr lang="en-US" sz="2000" dirty="0"/>
                        <a:t>(</a:t>
                      </a:r>
                      <a:r>
                        <a:rPr lang="en-US" sz="2000" dirty="0" err="1"/>
                        <a:t>el</a:t>
                      </a:r>
                      <a:r>
                        <a:rPr lang="en-US" sz="2000" dirty="0"/>
                        <a:t>, la, </a:t>
                      </a:r>
                      <a:r>
                        <a:rPr lang="en-US" sz="2000" dirty="0" err="1"/>
                        <a:t>los</a:t>
                      </a:r>
                      <a:r>
                        <a:rPr lang="en-US" sz="2000" dirty="0"/>
                        <a:t>, las)</a:t>
                      </a:r>
                    </a:p>
                  </a:txBody>
                  <a:tcPr anchor="ctr">
                    <a:cell3D prstMaterial="dkEdge">
                      <a:bevel prst="coolSlant"/>
                      <a:lightRig rig="flood" dir="t"/>
                    </a:cell3D>
                    <a:solidFill>
                      <a:srgbClr val="0000FF"/>
                    </a:solidFill>
                  </a:tcPr>
                </a:tc>
                <a:tc>
                  <a:txBody>
                    <a:bodyPr/>
                    <a:lstStyle/>
                    <a:p>
                      <a:pPr algn="ctr"/>
                      <a:r>
                        <a:rPr lang="en-US" sz="2400" dirty="0"/>
                        <a:t>MANDATOS</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59667">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59667">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59667">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59667">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59667">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for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77750" y="5813833"/>
            <a:ext cx="1566250" cy="1044167"/>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C9ED097C-8FA3-4CA7-8F96-CEC0B11B8E38}"/>
              </a:ext>
            </a:extLst>
          </p:cNvPr>
          <p:cNvSpPr txBox="1"/>
          <p:nvPr/>
        </p:nvSpPr>
        <p:spPr>
          <a:xfrm>
            <a:off x="2181885" y="6183517"/>
            <a:ext cx="4825496" cy="276999"/>
          </a:xfrm>
          <a:prstGeom prst="rect">
            <a:avLst/>
          </a:prstGeom>
          <a:noFill/>
        </p:spPr>
        <p:txBody>
          <a:bodyPr wrap="square" rtlCol="0">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2"/>
              </a:rPr>
              <a:t>danny</a:t>
            </a:r>
            <a:r>
              <a:rPr lang="en-US" sz="1200" b="0" i="0" u="sng" strike="noStrike" dirty="0">
                <a:solidFill>
                  <a:srgbClr val="0000FF"/>
                </a:solidFill>
                <a:effectLst/>
                <a:latin typeface="Calibri" panose="020F0502020204030204" pitchFamily="34" charset="0"/>
                <a:hlinkClick r:id="rId2"/>
              </a:rPr>
              <a:t> </a:t>
            </a:r>
            <a:r>
              <a:rPr lang="en-US" sz="1200" b="0" i="0" u="sng" strike="noStrike" dirty="0" err="1">
                <a:solidFill>
                  <a:srgbClr val="0000FF"/>
                </a:solidFill>
                <a:effectLst/>
                <a:latin typeface="Calibri" panose="020F0502020204030204" pitchFamily="34" charset="0"/>
                <a:hlinkClick r:id="rId2"/>
              </a:rPr>
              <a:t>protas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2"/>
              </a:rPr>
              <a:t>Unsplash</a:t>
            </a:r>
            <a:endParaRPr lang="en-US" sz="1200" dirty="0"/>
          </a:p>
        </p:txBody>
      </p:sp>
      <p:pic>
        <p:nvPicPr>
          <p:cNvPr id="10" name="Picture 9" descr="young man with sweatshirt and pants">
            <a:extLst>
              <a:ext uri="{FF2B5EF4-FFF2-40B4-BE49-F238E27FC236}">
                <a16:creationId xmlns:a16="http://schemas.microsoft.com/office/drawing/2014/main" id="{B28E5706-3F88-4CC8-A9A5-5D6EDCBA95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08440" y="380245"/>
            <a:ext cx="4572385" cy="5635782"/>
          </a:xfrm>
          <a:prstGeom prst="rect">
            <a:avLst/>
          </a:prstGeom>
          <a:ln w="38100">
            <a:solidFill>
              <a:schemeClr val="tx1"/>
            </a:solidFill>
          </a:ln>
        </p:spPr>
      </p:pic>
      <p:cxnSp>
        <p:nvCxnSpPr>
          <p:cNvPr id="12" name="Straight Arrow Connector 11" descr="arrow pointing at the orange sweatshirt">
            <a:extLst>
              <a:ext uri="{FF2B5EF4-FFF2-40B4-BE49-F238E27FC236}">
                <a16:creationId xmlns:a16="http://schemas.microsoft.com/office/drawing/2014/main" id="{5F4F1260-623F-4E72-A44E-BBCBFB78E483}"/>
              </a:ext>
            </a:extLst>
          </p:cNvPr>
          <p:cNvCxnSpPr/>
          <p:nvPr/>
        </p:nvCxnSpPr>
        <p:spPr>
          <a:xfrm flipH="1">
            <a:off x="4594633" y="1964602"/>
            <a:ext cx="3037438" cy="155719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73807"/>
            <a:ext cx="8229600" cy="1143000"/>
          </a:xfrm>
        </p:spPr>
        <p:txBody>
          <a:bodyPr>
            <a:normAutofit/>
          </a:bodyPr>
          <a:lstStyle/>
          <a:p>
            <a:r>
              <a:rPr lang="en-US" sz="5400" b="1" dirty="0" err="1"/>
              <a:t>sudadera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9" name="Picture 8" descr="A young woman in a dress&#10;&#10;">
            <a:extLst>
              <a:ext uri="{FF2B5EF4-FFF2-40B4-BE49-F238E27FC236}">
                <a16:creationId xmlns:a16="http://schemas.microsoft.com/office/drawing/2014/main" id="{A2DBFE0C-D40C-40E4-8211-1A616D20AD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38575" y="407406"/>
            <a:ext cx="4266849" cy="5545248"/>
          </a:xfrm>
          <a:prstGeom prst="rect">
            <a:avLst/>
          </a:prstGeom>
        </p:spPr>
      </p:pic>
      <p:sp>
        <p:nvSpPr>
          <p:cNvPr id="10" name="TextBox 9">
            <a:extLst>
              <a:ext uri="{FF2B5EF4-FFF2-40B4-BE49-F238E27FC236}">
                <a16:creationId xmlns:a16="http://schemas.microsoft.com/office/drawing/2014/main" id="{8587CD62-370C-4912-ABA5-BEC4C32BE983}"/>
              </a:ext>
            </a:extLst>
          </p:cNvPr>
          <p:cNvSpPr txBox="1"/>
          <p:nvPr/>
        </p:nvSpPr>
        <p:spPr>
          <a:xfrm>
            <a:off x="2553077" y="6201624"/>
            <a:ext cx="4019739" cy="276999"/>
          </a:xfrm>
          <a:prstGeom prst="rect">
            <a:avLst/>
          </a:prstGeom>
          <a:noFill/>
        </p:spPr>
        <p:txBody>
          <a:bodyPr wrap="square" rtlCol="0">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Rome Wilkerson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4"/>
            <a:ext cx="8229600" cy="1143000"/>
          </a:xfrm>
        </p:spPr>
        <p:txBody>
          <a:bodyPr>
            <a:normAutofit/>
          </a:bodyPr>
          <a:lstStyle/>
          <a:p>
            <a:r>
              <a:rPr lang="en-US" sz="5400" b="1" dirty="0" err="1"/>
              <a:t>vestido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1" y="2238403"/>
            <a:ext cx="8229600" cy="1887648"/>
          </a:xfrm>
        </p:spPr>
        <p:txBody>
          <a:bodyPr>
            <a:noAutofit/>
          </a:bodyPr>
          <a:lstStyle/>
          <a:p>
            <a:r>
              <a:rPr lang="es-ES" sz="5400" b="1" i="0" u="none" strike="noStrike" dirty="0">
                <a:effectLst/>
                <a:latin typeface="Calibri" panose="020F0502020204030204" pitchFamily="34" charset="0"/>
              </a:rPr>
              <a:t>Una persona que </a:t>
            </a:r>
            <a:br>
              <a:rPr lang="es-ES" sz="5400" b="1" i="0" u="none" strike="noStrike" dirty="0">
                <a:effectLst/>
                <a:latin typeface="Calibri" panose="020F0502020204030204" pitchFamily="34" charset="0"/>
              </a:rPr>
            </a:br>
            <a:r>
              <a:rPr lang="es-ES" sz="5400" b="1" i="0" u="none" strike="noStrike" dirty="0">
                <a:effectLst/>
                <a:latin typeface="Calibri" panose="020F0502020204030204" pitchFamily="34" charset="0"/>
              </a:rPr>
              <a:t>no habla mucho es ___.</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7899"/>
            <a:ext cx="8229600" cy="1143000"/>
          </a:xfrm>
        </p:spPr>
        <p:txBody>
          <a:bodyPr>
            <a:normAutofit/>
          </a:bodyPr>
          <a:lstStyle/>
          <a:p>
            <a:r>
              <a:rPr lang="en-US" sz="5400" b="1" dirty="0" err="1"/>
              <a:t>callada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936" y="2456524"/>
            <a:ext cx="8229600" cy="1816712"/>
          </a:xfrm>
        </p:spPr>
        <p:txBody>
          <a:bodyPr>
            <a:noAutofit/>
          </a:bodyPr>
          <a:lstStyle/>
          <a:p>
            <a:r>
              <a:rPr lang="es-ES" sz="5400" b="1" i="0" u="none" strike="noStrike" dirty="0">
                <a:effectLst/>
                <a:latin typeface="Calibri" panose="020F0502020204030204" pitchFamily="34" charset="0"/>
              </a:rPr>
              <a:t>Una persona que </a:t>
            </a:r>
            <a:br>
              <a:rPr lang="es-ES" sz="5400" b="1" i="0" u="none" strike="noStrike" dirty="0">
                <a:effectLst/>
                <a:latin typeface="Calibri" panose="020F0502020204030204" pitchFamily="34" charset="0"/>
              </a:rPr>
            </a:br>
            <a:r>
              <a:rPr lang="es-ES" sz="5400" b="1" i="0" u="none" strike="noStrike" dirty="0">
                <a:effectLst/>
                <a:latin typeface="Calibri" panose="020F0502020204030204" pitchFamily="34" charset="0"/>
              </a:rPr>
              <a:t>no es vieja es ___. </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40" y="2654525"/>
            <a:ext cx="8229600" cy="1143000"/>
          </a:xfrm>
        </p:spPr>
        <p:txBody>
          <a:bodyPr>
            <a:normAutofit/>
          </a:bodyPr>
          <a:lstStyle/>
          <a:p>
            <a:r>
              <a:rPr lang="en-US" sz="5400" b="1" dirty="0" err="1"/>
              <a:t>joven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536343"/>
            <a:ext cx="8229600" cy="1785313"/>
          </a:xfrm>
        </p:spPr>
        <p:txBody>
          <a:bodyPr>
            <a:noAutofit/>
          </a:bodyPr>
          <a:lstStyle/>
          <a:p>
            <a:r>
              <a:rPr lang="es-ES" sz="5400" b="1" i="0" u="none" strike="noStrike" dirty="0">
                <a:effectLst/>
                <a:latin typeface="Calibri" panose="020F0502020204030204" pitchFamily="34" charset="0"/>
              </a:rPr>
              <a:t>Una persona que </a:t>
            </a:r>
            <a:br>
              <a:rPr lang="es-ES" sz="5400" b="1" i="0" u="none" strike="noStrike" dirty="0">
                <a:effectLst/>
                <a:latin typeface="Calibri" panose="020F0502020204030204" pitchFamily="34" charset="0"/>
              </a:rPr>
            </a:br>
            <a:r>
              <a:rPr lang="es-ES" sz="5400" b="1" i="0" u="none" strike="noStrike" dirty="0">
                <a:effectLst/>
                <a:latin typeface="Calibri" panose="020F0502020204030204" pitchFamily="34" charset="0"/>
              </a:rPr>
              <a:t>no es fea es ___.</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8344"/>
            <a:ext cx="8229600" cy="1661311"/>
          </a:xfrm>
        </p:spPr>
        <p:txBody>
          <a:bodyPr>
            <a:noAutofit/>
          </a:bodyPr>
          <a:lstStyle/>
          <a:p>
            <a:r>
              <a:rPr lang="es-PA" sz="5400" b="1" dirty="0"/>
              <a:t>bonita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57412772"/>
              </p:ext>
            </p:extLst>
          </p:nvPr>
        </p:nvGraphicFramePr>
        <p:xfrm>
          <a:off x="0" y="0"/>
          <a:ext cx="9144000" cy="5549772"/>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02051">
                  <a:extLst>
                    <a:ext uri="{9D8B030D-6E8A-4147-A177-3AD203B41FA5}">
                      <a16:colId xmlns:a16="http://schemas.microsoft.com/office/drawing/2014/main" val="20002"/>
                    </a:ext>
                  </a:extLst>
                </a:gridCol>
                <a:gridCol w="1955549">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24962">
                <a:tc>
                  <a:txBody>
                    <a:bodyPr/>
                    <a:lstStyle/>
                    <a:p>
                      <a:pPr algn="ctr"/>
                      <a:r>
                        <a:rPr lang="es-PA" sz="2400" dirty="0"/>
                        <a:t>M</a:t>
                      </a:r>
                      <a:r>
                        <a:rPr lang="en-US" sz="2400" dirty="0"/>
                        <a:t>ÁS ROPA</a:t>
                      </a:r>
                    </a:p>
                  </a:txBody>
                  <a:tcPr anchor="ctr">
                    <a:cell3D prstMaterial="dkEdge">
                      <a:bevel prst="coolSlant"/>
                      <a:lightRig rig="flood" dir="t"/>
                    </a:cell3D>
                    <a:solidFill>
                      <a:srgbClr val="0000FF"/>
                    </a:solidFill>
                  </a:tcPr>
                </a:tc>
                <a:tc>
                  <a:txBody>
                    <a:bodyPr/>
                    <a:lstStyle/>
                    <a:p>
                      <a:pPr algn="ctr"/>
                      <a:r>
                        <a:rPr lang="en-US" sz="2400" dirty="0"/>
                        <a:t>NÚMEROS</a:t>
                      </a:r>
                    </a:p>
                  </a:txBody>
                  <a:tcPr anchor="ctr">
                    <a:cell3D prstMaterial="dkEdge">
                      <a:bevel prst="coolSlant"/>
                      <a:lightRig rig="flood" dir="t"/>
                    </a:cell3D>
                    <a:solidFill>
                      <a:srgbClr val="0000FF"/>
                    </a:solidFill>
                  </a:tcPr>
                </a:tc>
                <a:tc>
                  <a:txBody>
                    <a:bodyPr/>
                    <a:lstStyle/>
                    <a:p>
                      <a:pPr algn="ctr"/>
                      <a:r>
                        <a:rPr lang="es-PA" sz="2400" dirty="0"/>
                        <a:t>OPUESTOS</a:t>
                      </a:r>
                      <a:endParaRPr lang="en-US" sz="2400" dirty="0"/>
                    </a:p>
                  </a:txBody>
                  <a:tcPr anchor="ctr">
                    <a:cell3D prstMaterial="dkEdge">
                      <a:bevel prst="coolSlant"/>
                      <a:lightRig rig="flood" dir="t"/>
                    </a:cell3D>
                    <a:solidFill>
                      <a:srgbClr val="0000FF"/>
                    </a:solidFill>
                  </a:tcPr>
                </a:tc>
                <a:tc>
                  <a:txBody>
                    <a:bodyPr/>
                    <a:lstStyle/>
                    <a:p>
                      <a:pPr algn="ctr"/>
                      <a:r>
                        <a:rPr lang="en-US" sz="2000" dirty="0"/>
                        <a:t>CONCORDANCIA</a:t>
                      </a:r>
                    </a:p>
                    <a:p>
                      <a:pPr algn="ctr"/>
                      <a:r>
                        <a:rPr lang="en-US" sz="1600" dirty="0" err="1"/>
                        <a:t>sustantivo</a:t>
                      </a:r>
                      <a:r>
                        <a:rPr lang="en-US" sz="1600" dirty="0"/>
                        <a:t>/</a:t>
                      </a:r>
                      <a:r>
                        <a:rPr lang="en-US" sz="1600" dirty="0" err="1"/>
                        <a:t>adjetivo</a:t>
                      </a:r>
                      <a:endParaRPr lang="en-US" sz="1600" dirty="0"/>
                    </a:p>
                  </a:txBody>
                  <a:tcPr anchor="ctr">
                    <a:cell3D prstMaterial="dkEdge">
                      <a:bevel prst="coolSlant"/>
                      <a:lightRig rig="flood" dir="t"/>
                    </a:cell3D>
                    <a:solidFill>
                      <a:srgbClr val="0000FF"/>
                    </a:solidFill>
                  </a:tcPr>
                </a:tc>
                <a:tc>
                  <a:txBody>
                    <a:bodyPr/>
                    <a:lstStyle/>
                    <a:p>
                      <a:pPr algn="ctr"/>
                      <a:r>
                        <a:rPr lang="en-US" sz="2400" dirty="0"/>
                        <a:t>CULTURA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24962">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24962">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24962">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24962">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24962">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of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595856" y="5589359"/>
            <a:ext cx="1348967" cy="1160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descr="Daily Double image"/>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9" name="Picture 8" descr="Image, Double Jeopardy&#10;&#10;Description automatically generated">
            <a:extLst>
              <a:ext uri="{FF2B5EF4-FFF2-40B4-BE49-F238E27FC236}">
                <a16:creationId xmlns:a16="http://schemas.microsoft.com/office/drawing/2014/main" id="{BC613851-1F70-412C-871C-9DF6ECF20885}"/>
              </a:ext>
            </a:extLst>
          </p:cNvPr>
          <p:cNvPicPr>
            <a:picLocks noChangeAspect="1"/>
          </p:cNvPicPr>
          <p:nvPr/>
        </p:nvPicPr>
        <p:blipFill>
          <a:blip r:embed="rId5"/>
          <a:stretch>
            <a:fillRect/>
          </a:stretch>
        </p:blipFill>
        <p:spPr>
          <a:xfrm>
            <a:off x="0" y="0"/>
            <a:ext cx="9144000" cy="6858000"/>
          </a:xfrm>
          <a:prstGeom prst="rect">
            <a:avLst/>
          </a:prstGeom>
        </p:spPr>
      </p:pic>
      <p:pic>
        <p:nvPicPr>
          <p:cNvPr id="7" name="Jeopardy_Daily Double.mp3">
            <a:hlinkClick r:id="" action="ppaction://media"/>
            <a:extLst>
              <a:ext uri="{FF2B5EF4-FFF2-40B4-BE49-F238E27FC236}">
                <a16:creationId xmlns:a16="http://schemas.microsoft.com/office/drawing/2014/main" id="{B0A6C6C8-6F25-4607-895D-55AEAFCB24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397" y="6106056"/>
            <a:ext cx="609600" cy="6096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461727" y="2436252"/>
            <a:ext cx="8229600" cy="1753338"/>
          </a:xfrm>
        </p:spPr>
        <p:txBody>
          <a:bodyPr>
            <a:noAutofit/>
          </a:bodyPr>
          <a:lstStyle/>
          <a:p>
            <a:r>
              <a:rPr lang="es-ES" sz="5400" b="1" i="0" u="none" strike="noStrike" dirty="0">
                <a:effectLst/>
                <a:latin typeface="Calibri" panose="020F0502020204030204" pitchFamily="34" charset="0"/>
              </a:rPr>
              <a:t>Una persona que no es trabajadora es _____. </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92" y="2618311"/>
            <a:ext cx="8229600" cy="1143000"/>
          </a:xfrm>
        </p:spPr>
        <p:txBody>
          <a:bodyPr>
            <a:normAutofit/>
          </a:bodyPr>
          <a:lstStyle/>
          <a:p>
            <a:r>
              <a:rPr lang="en-US" sz="5400" b="1" dirty="0" err="1"/>
              <a:t>perezosa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73807"/>
            <a:ext cx="8229600" cy="1143000"/>
          </a:xfrm>
        </p:spPr>
        <p:txBody>
          <a:bodyPr>
            <a:normAutofit/>
          </a:bodyPr>
          <a:lstStyle/>
          <a:p>
            <a:r>
              <a:rPr lang="en-US" sz="5400" b="1" dirty="0" err="1">
                <a:latin typeface="Calibri" panose="020F0502020204030204" pitchFamily="34" charset="0"/>
              </a:rPr>
              <a:t>p</a:t>
            </a:r>
            <a:r>
              <a:rPr lang="en-US" sz="5400" b="1" i="0" u="none" strike="noStrike" dirty="0" err="1">
                <a:effectLst/>
                <a:latin typeface="Calibri" panose="020F0502020204030204" pitchFamily="34" charset="0"/>
              </a:rPr>
              <a:t>elo</a:t>
            </a:r>
            <a:r>
              <a:rPr lang="en-US" sz="5400" b="1" i="0" u="none" strike="noStrike" dirty="0">
                <a:effectLst/>
                <a:latin typeface="Calibri" panose="020F0502020204030204" pitchFamily="34" charset="0"/>
              </a:rPr>
              <a:t> </a:t>
            </a:r>
            <a:r>
              <a:rPr lang="en-US" sz="5400" b="1" i="0" u="none" strike="noStrike" dirty="0" err="1">
                <a:effectLst/>
                <a:latin typeface="Calibri" panose="020F0502020204030204" pitchFamily="34" charset="0"/>
              </a:rPr>
              <a:t>blanco</a:t>
            </a:r>
            <a:r>
              <a:rPr lang="en-US" sz="5400" b="1" i="0" u="none" strike="noStrike" dirty="0">
                <a:effectLst/>
                <a:latin typeface="Calibri" panose="020F0502020204030204" pitchFamily="34" charset="0"/>
              </a:rPr>
              <a:t> = </a:t>
            </a:r>
            <a:r>
              <a:rPr lang="en-US" sz="5400" b="1" i="0" u="none" strike="noStrike" dirty="0" err="1">
                <a:effectLst/>
                <a:latin typeface="Calibri" panose="020F0502020204030204" pitchFamily="34" charset="0"/>
              </a:rPr>
              <a:t>pelo</a:t>
            </a:r>
            <a:r>
              <a:rPr lang="en-US" sz="5400" b="1" i="0" u="none" strike="noStrike" dirty="0">
                <a:effectLst/>
                <a:latin typeface="Calibri" panose="020F0502020204030204" pitchFamily="34" charset="0"/>
              </a:rPr>
              <a:t> ____</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5"/>
            <a:ext cx="8229600" cy="1143000"/>
          </a:xfrm>
        </p:spPr>
        <p:txBody>
          <a:bodyPr>
            <a:normAutofit/>
          </a:bodyPr>
          <a:lstStyle/>
          <a:p>
            <a:r>
              <a:rPr lang="en-US" sz="5400" b="1" dirty="0" err="1"/>
              <a:t>canoso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2957088"/>
            <a:ext cx="8229600" cy="1143000"/>
          </a:xfrm>
        </p:spPr>
        <p:txBody>
          <a:bodyPr>
            <a:normAutofit fontScale="90000"/>
          </a:bodyPr>
          <a:lstStyle/>
          <a:p>
            <a:pPr rtl="0">
              <a:spcBef>
                <a:spcPts val="0"/>
              </a:spcBef>
              <a:spcAft>
                <a:spcPts val="0"/>
              </a:spcAft>
            </a:pPr>
            <a:br>
              <a:rPr lang="es-ES" sz="6000" b="0" i="0" u="none" strike="noStrike" dirty="0">
                <a:effectLst/>
                <a:latin typeface="+mn-lt"/>
              </a:rPr>
            </a:br>
            <a:r>
              <a:rPr lang="es-ES" sz="6000" b="1" i="0" u="none" strike="noStrike" dirty="0">
                <a:effectLst/>
                <a:latin typeface="+mn-lt"/>
              </a:rPr>
              <a:t>___ suéter  </a:t>
            </a:r>
            <a:br>
              <a:rPr lang="es-ES" sz="6000" b="0" dirty="0">
                <a:effectLst/>
                <a:latin typeface="+mn-lt"/>
              </a:rPr>
            </a:br>
            <a:br>
              <a:rPr lang="es-ES" sz="2400" b="0" dirty="0">
                <a:effectLst/>
              </a:rPr>
            </a:br>
            <a:br>
              <a:rPr lang="es-ES" sz="2400" dirty="0"/>
            </a:b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3167"/>
            <a:ext cx="8229600" cy="1143000"/>
          </a:xfrm>
        </p:spPr>
        <p:txBody>
          <a:bodyPr>
            <a:normAutofit/>
          </a:bodyPr>
          <a:lstStyle/>
          <a:p>
            <a:r>
              <a:rPr lang="en-US" sz="5400" b="1" dirty="0" err="1"/>
              <a:t>el</a:t>
            </a:r>
            <a:r>
              <a:rPr lang="en-US" sz="5400" b="1" dirty="0"/>
              <a:t> </a:t>
            </a:r>
            <a:r>
              <a:rPr lang="en-US" sz="5400" b="1" dirty="0" err="1"/>
              <a:t>suéter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831"/>
            <a:ext cx="8229600" cy="1143000"/>
          </a:xfrm>
        </p:spPr>
        <p:txBody>
          <a:bodyPr>
            <a:normAutofit fontScale="90000"/>
          </a:bodyPr>
          <a:lstStyle/>
          <a:p>
            <a:br>
              <a:rPr lang="es-ES" sz="6000" b="0" i="0" u="none" strike="noStrike" dirty="0">
                <a:effectLst/>
                <a:latin typeface="+mn-lt"/>
              </a:rPr>
            </a:br>
            <a:r>
              <a:rPr lang="es-ES" sz="6000" b="1" i="0" u="none" strike="noStrike" dirty="0">
                <a:effectLst/>
                <a:latin typeface="+mn-lt"/>
              </a:rPr>
              <a:t>___ clases  </a:t>
            </a:r>
            <a:br>
              <a:rPr lang="es-ES" sz="5400" b="0" dirty="0">
                <a:effectLst/>
                <a:latin typeface="+mn-lt"/>
              </a:rPr>
            </a:b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2632"/>
            <a:ext cx="8229600" cy="1143000"/>
          </a:xfrm>
        </p:spPr>
        <p:txBody>
          <a:bodyPr>
            <a:normAutofit/>
          </a:bodyPr>
          <a:lstStyle/>
          <a:p>
            <a:r>
              <a:rPr lang="es-PA" sz="5400" b="1" dirty="0"/>
              <a:t>las clases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857500"/>
            <a:ext cx="8229600" cy="1143000"/>
          </a:xfrm>
        </p:spPr>
        <p:txBody>
          <a:bodyPr>
            <a:normAutofit fontScale="90000"/>
          </a:bodyPr>
          <a:lstStyle/>
          <a:p>
            <a:br>
              <a:rPr lang="es-ES" sz="5400" b="0" i="0" u="none" strike="noStrike" dirty="0">
                <a:effectLst/>
                <a:latin typeface="+mn-lt"/>
              </a:rPr>
            </a:br>
            <a:r>
              <a:rPr lang="es-ES" sz="6000" b="1" i="0" u="none" strike="noStrike" dirty="0">
                <a:effectLst/>
                <a:latin typeface="+mn-lt"/>
              </a:rPr>
              <a:t>___ universidad  </a:t>
            </a:r>
            <a:br>
              <a:rPr lang="es-ES" sz="5400" b="0" dirty="0">
                <a:effectLst/>
                <a:latin typeface="+mn-lt"/>
              </a:rPr>
            </a:b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d color background">
            <a:extLst>
              <a:ext uri="{C183D7F6-B498-43B3-948B-1728B52AA6E4}">
                <adec:decorative xmlns:adec="http://schemas.microsoft.com/office/drawing/2017/decorative" val="0"/>
              </a:ext>
            </a:extLst>
          </p:cNvPr>
          <p:cNvSpPr>
            <a:spLocks noGrp="1"/>
          </p:cNvSpPr>
          <p:nvPr>
            <p:ph type="title"/>
          </p:nvPr>
        </p:nvSpPr>
        <p:spPr>
          <a:xfrm>
            <a:off x="126749" y="108642"/>
            <a:ext cx="8899556" cy="6627136"/>
          </a:xfrm>
          <a:solidFill>
            <a:srgbClr val="FF0000"/>
          </a:solidFill>
        </p:spPr>
        <p:txBody>
          <a:bodyPr>
            <a:normAutofit/>
          </a:bodyPr>
          <a:lstStyle/>
          <a:p>
            <a:r>
              <a:rPr lang="es-PA" sz="5400" b="1" dirty="0"/>
              <a:t>¿Qué color 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0B8E3321-B9CC-4AF1-BA58-97BECA7C335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857500"/>
            <a:ext cx="8229600" cy="1143000"/>
          </a:xfrm>
        </p:spPr>
        <p:txBody>
          <a:bodyPr>
            <a:normAutofit/>
          </a:bodyPr>
          <a:lstStyle/>
          <a:p>
            <a:r>
              <a:rPr lang="en-US" sz="5400" b="1" dirty="0"/>
              <a:t>la </a:t>
            </a:r>
            <a:r>
              <a:rPr lang="en-US" sz="5400" b="1" dirty="0" err="1"/>
              <a:t>universidad</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641833"/>
            <a:ext cx="8229600" cy="1143000"/>
          </a:xfrm>
        </p:spPr>
        <p:txBody>
          <a:bodyPr>
            <a:normAutofit fontScale="90000"/>
          </a:bodyPr>
          <a:lstStyle/>
          <a:p>
            <a:br>
              <a:rPr lang="es-ES" sz="5400" b="0" i="0" u="none" strike="noStrike" dirty="0">
                <a:effectLst/>
                <a:latin typeface="+mn-lt"/>
              </a:rPr>
            </a:br>
            <a:br>
              <a:rPr lang="es-ES" sz="5400" b="0" i="0" u="none" strike="noStrike" dirty="0">
                <a:effectLst/>
                <a:latin typeface="+mn-lt"/>
              </a:rPr>
            </a:br>
            <a:br>
              <a:rPr lang="es-ES" sz="5400" b="0" i="0" u="none" strike="noStrike" dirty="0">
                <a:effectLst/>
                <a:latin typeface="+mn-lt"/>
              </a:rPr>
            </a:br>
            <a:r>
              <a:rPr lang="es-ES" sz="5400" b="1" i="0" u="none" strike="noStrike" dirty="0">
                <a:effectLst/>
                <a:latin typeface="+mn-lt"/>
              </a:rPr>
              <a:t>___ traje  </a:t>
            </a:r>
            <a:br>
              <a:rPr lang="es-ES" sz="5400" b="0" dirty="0">
                <a:effectLst/>
                <a:latin typeface="+mn-lt"/>
              </a:rPr>
            </a:br>
            <a:br>
              <a:rPr lang="es-ES" sz="5400" b="0" dirty="0">
                <a:effectLst/>
                <a:latin typeface="+mn-lt"/>
              </a:rPr>
            </a:br>
            <a:br>
              <a:rPr lang="es-ES" sz="5400" b="0" dirty="0">
                <a:effectLst/>
                <a:latin typeface="+mn-lt"/>
              </a:rPr>
            </a:b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857500"/>
            <a:ext cx="8229600" cy="1143000"/>
          </a:xfrm>
        </p:spPr>
        <p:txBody>
          <a:bodyPr>
            <a:normAutofit/>
          </a:bodyPr>
          <a:lstStyle/>
          <a:p>
            <a:r>
              <a:rPr lang="en-US" sz="5400" b="1" dirty="0" err="1"/>
              <a:t>el</a:t>
            </a:r>
            <a:r>
              <a:rPr lang="en-US" sz="5400" b="1" dirty="0"/>
              <a:t> </a:t>
            </a:r>
            <a:r>
              <a:rPr lang="en-US" sz="5400" b="1" dirty="0" err="1"/>
              <a:t>traje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23726"/>
            <a:ext cx="8229600" cy="1143000"/>
          </a:xfrm>
        </p:spPr>
        <p:txBody>
          <a:bodyPr>
            <a:normAutofit/>
          </a:bodyPr>
          <a:lstStyle/>
          <a:p>
            <a:r>
              <a:rPr lang="es-ES" sz="5400" b="1" i="0" u="none" strike="noStrike" dirty="0">
                <a:effectLst/>
                <a:latin typeface="+mn-lt"/>
              </a:rPr>
              <a:t>___ lentes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err="1"/>
              <a:t>los</a:t>
            </a:r>
            <a:r>
              <a:rPr lang="en-US" sz="5400" b="1" dirty="0"/>
              <a:t> </a:t>
            </a:r>
            <a:r>
              <a:rPr lang="en-US" sz="5400" b="1" dirty="0" err="1"/>
              <a:t>lentes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9004"/>
            <a:ext cx="8229600" cy="1923861"/>
          </a:xfrm>
        </p:spPr>
        <p:txBody>
          <a:bodyPr>
            <a:normAutofit fontScale="90000"/>
          </a:bodyPr>
          <a:lstStyle/>
          <a:p>
            <a:r>
              <a:rPr lang="en-US" dirty="0" err="1"/>
              <a:t>Actúe</a:t>
            </a:r>
            <a:r>
              <a:rPr lang="en-US" dirty="0"/>
              <a:t>:</a:t>
            </a:r>
            <a:br>
              <a:rPr lang="en-US" sz="5400" dirty="0"/>
            </a:br>
            <a:br>
              <a:rPr lang="en-US" sz="5400" b="1" dirty="0"/>
            </a:br>
            <a:r>
              <a:rPr lang="en-US" sz="6000" b="1" dirty="0"/>
              <a:t>Levante la mano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86635CB2-0DCE-46A3-BC5C-7CAE10FCA8D2}"/>
              </a:ext>
            </a:extLst>
          </p:cNvPr>
          <p:cNvSpPr txBox="1"/>
          <p:nvPr/>
        </p:nvSpPr>
        <p:spPr>
          <a:xfrm>
            <a:off x="2096487" y="6011143"/>
            <a:ext cx="4901842" cy="646331"/>
          </a:xfrm>
          <a:prstGeom prst="rect">
            <a:avLst/>
          </a:prstGeom>
          <a:noFill/>
        </p:spPr>
        <p:txBody>
          <a:bodyPr wrap="square">
            <a:spAutoFit/>
          </a:bodyPr>
          <a:lstStyle/>
          <a:p>
            <a:pPr algn="ctr" rtl="0">
              <a:spcBef>
                <a:spcPts val="0"/>
              </a:spcBef>
              <a:spcAft>
                <a:spcPts val="0"/>
              </a:spcAft>
            </a:pPr>
            <a:r>
              <a:rPr lang="en-US" sz="1200" b="0" i="0" u="none" strike="noStrike" dirty="0">
                <a:effectLst/>
              </a:rPr>
              <a:t>Photo by </a:t>
            </a:r>
            <a:r>
              <a:rPr lang="en-US" sz="1200" b="0" i="0" u="sng" strike="noStrike" dirty="0" err="1">
                <a:solidFill>
                  <a:srgbClr val="0000FF"/>
                </a:solidFill>
                <a:effectLst/>
                <a:hlinkClick r:id="rId4"/>
              </a:rPr>
              <a:t>Camylla</a:t>
            </a:r>
            <a:r>
              <a:rPr lang="en-US" sz="1200" b="0" i="0" u="sng" strike="noStrike" dirty="0">
                <a:solidFill>
                  <a:srgbClr val="0000FF"/>
                </a:solidFill>
                <a:effectLst/>
                <a:hlinkClick r:id="rId4"/>
              </a:rPr>
              <a:t> Battani</a:t>
            </a:r>
            <a:r>
              <a:rPr lang="en-US" sz="1200" b="0" i="0" u="none" strike="noStrike" dirty="0">
                <a:solidFill>
                  <a:srgbClr val="000000"/>
                </a:solidFill>
                <a:effectLst/>
              </a:rPr>
              <a:t> </a:t>
            </a:r>
            <a:r>
              <a:rPr lang="en-US" sz="1200" b="0" i="0" u="none" strike="noStrike" dirty="0">
                <a:effectLst/>
              </a:rPr>
              <a:t>on</a:t>
            </a:r>
            <a:r>
              <a:rPr lang="en-US" sz="1200" b="0" i="0" u="none" strike="noStrike" dirty="0">
                <a:solidFill>
                  <a:srgbClr val="000000"/>
                </a:solidFill>
                <a:effectLst/>
              </a:rPr>
              <a:t> </a:t>
            </a:r>
            <a:r>
              <a:rPr lang="en-US" sz="1200" b="0" i="0" u="sng" strike="noStrike" dirty="0" err="1">
                <a:solidFill>
                  <a:srgbClr val="0000FF"/>
                </a:solidFill>
                <a:effectLst/>
                <a:hlinkClick r:id="rId4"/>
              </a:rPr>
              <a:t>Unsplash</a:t>
            </a:r>
            <a:endParaRPr lang="en-US" sz="1200" b="0" dirty="0">
              <a:effectLst/>
            </a:endParaRPr>
          </a:p>
          <a:p>
            <a:pPr algn="ctr"/>
            <a:br>
              <a:rPr lang="en-US" sz="1200" dirty="0"/>
            </a:br>
            <a:endParaRPr lang="en-US" sz="1200" dirty="0"/>
          </a:p>
        </p:txBody>
      </p:sp>
      <p:pic>
        <p:nvPicPr>
          <p:cNvPr id="9" name="Picture 8" descr="Image of brown dog with one paw raised&#10;&#10;">
            <a:extLst>
              <a:ext uri="{FF2B5EF4-FFF2-40B4-BE49-F238E27FC236}">
                <a16:creationId xmlns:a16="http://schemas.microsoft.com/office/drawing/2014/main" id="{5BD419FA-0B33-481F-B037-74C51E257E93}"/>
              </a:ext>
            </a:extLst>
          </p:cNvPr>
          <p:cNvPicPr>
            <a:picLocks noChangeAspect="1"/>
          </p:cNvPicPr>
          <p:nvPr/>
        </p:nvPicPr>
        <p:blipFill rotWithShape="1">
          <a:blip r:embed="rId5"/>
          <a:srcRect l="10029" r="12813"/>
          <a:stretch/>
        </p:blipFill>
        <p:spPr>
          <a:xfrm>
            <a:off x="1688471" y="827159"/>
            <a:ext cx="5767058" cy="4983458"/>
          </a:xfrm>
          <a:prstGeom prst="rect">
            <a:avLst/>
          </a:prstGeom>
          <a:ln w="38100">
            <a:solidFill>
              <a:schemeClr val="accent6">
                <a:lumMod val="50000"/>
              </a:schemeClr>
            </a:solidFill>
          </a:ln>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3" y="1451587"/>
            <a:ext cx="8229600" cy="2568151"/>
          </a:xfrm>
        </p:spPr>
        <p:txBody>
          <a:bodyPr>
            <a:normAutofit/>
          </a:bodyPr>
          <a:lstStyle/>
          <a:p>
            <a:r>
              <a:rPr lang="en-US" sz="4000" dirty="0" err="1"/>
              <a:t>Actúe</a:t>
            </a:r>
            <a:r>
              <a:rPr lang="en-US" sz="4000" dirty="0"/>
              <a:t>:</a:t>
            </a:r>
            <a:br>
              <a:rPr lang="en-US" sz="4000" dirty="0"/>
            </a:br>
            <a:br>
              <a:rPr lang="en-US" sz="5400" dirty="0"/>
            </a:br>
            <a:r>
              <a:rPr lang="en-US" sz="6000" b="1" dirty="0" err="1"/>
              <a:t>Corra</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713B1643-9A4B-4544-B270-D958D91B843E}"/>
              </a:ext>
            </a:extLst>
          </p:cNvPr>
          <p:cNvSpPr txBox="1"/>
          <p:nvPr/>
        </p:nvSpPr>
        <p:spPr>
          <a:xfrm>
            <a:off x="1539089" y="5974937"/>
            <a:ext cx="5810062" cy="276999"/>
          </a:xfrm>
          <a:prstGeom prst="rect">
            <a:avLst/>
          </a:prstGeom>
          <a:noFill/>
        </p:spPr>
        <p:txBody>
          <a:bodyPr wrap="square">
            <a:spAutoFit/>
          </a:bodyPr>
          <a:lstStyle/>
          <a:p>
            <a:pPr algn="ctr"/>
            <a:r>
              <a:rPr lang="en-US" sz="1200" dirty="0"/>
              <a:t>Photo by </a:t>
            </a:r>
            <a:r>
              <a:rPr lang="en-US" sz="1200" dirty="0" err="1">
                <a:hlinkClick r:id="rId4"/>
              </a:rPr>
              <a:t>Kojirou</a:t>
            </a:r>
            <a:r>
              <a:rPr lang="en-US" sz="1200" dirty="0">
                <a:hlinkClick r:id="rId4"/>
              </a:rPr>
              <a:t> Sasaki</a:t>
            </a:r>
            <a:r>
              <a:rPr lang="en-US" sz="1200" dirty="0"/>
              <a:t> on </a:t>
            </a:r>
            <a:r>
              <a:rPr lang="en-US" sz="1200" dirty="0" err="1">
                <a:hlinkClick r:id="rId4"/>
              </a:rPr>
              <a:t>Unsplash</a:t>
            </a:r>
            <a:r>
              <a:rPr lang="en-US" sz="1200" dirty="0"/>
              <a:t> </a:t>
            </a:r>
          </a:p>
        </p:txBody>
      </p:sp>
      <p:pic>
        <p:nvPicPr>
          <p:cNvPr id="9" name="Picture 8" descr="A dog running on a beach&#10;&#10;Description automatically generated">
            <a:extLst>
              <a:ext uri="{FF2B5EF4-FFF2-40B4-BE49-F238E27FC236}">
                <a16:creationId xmlns:a16="http://schemas.microsoft.com/office/drawing/2014/main" id="{54514696-0466-4A04-9B59-5605BF798281}"/>
              </a:ext>
            </a:extLst>
          </p:cNvPr>
          <p:cNvPicPr>
            <a:picLocks noChangeAspect="1"/>
          </p:cNvPicPr>
          <p:nvPr/>
        </p:nvPicPr>
        <p:blipFill>
          <a:blip r:embed="rId5"/>
          <a:stretch>
            <a:fillRect/>
          </a:stretch>
        </p:blipFill>
        <p:spPr>
          <a:xfrm>
            <a:off x="922060" y="901330"/>
            <a:ext cx="7044119" cy="4695678"/>
          </a:xfrm>
          <a:prstGeom prst="rect">
            <a:avLst/>
          </a:prstGeom>
          <a:ln w="38100">
            <a:solidFill>
              <a:schemeClr val="tx1"/>
            </a:solidFill>
          </a:ln>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9815"/>
            <a:ext cx="8229600" cy="2230063"/>
          </a:xfrm>
        </p:spPr>
        <p:txBody>
          <a:bodyPr>
            <a:normAutofit fontScale="90000"/>
          </a:bodyPr>
          <a:lstStyle/>
          <a:p>
            <a:r>
              <a:rPr lang="en-US" dirty="0" err="1"/>
              <a:t>Actúe</a:t>
            </a:r>
            <a:r>
              <a:rPr lang="en-US" dirty="0"/>
              <a:t>:</a:t>
            </a:r>
            <a:br>
              <a:rPr lang="en-US" sz="5400" b="1" dirty="0"/>
            </a:br>
            <a:br>
              <a:rPr lang="en-US" sz="5400" b="1" dirty="0"/>
            </a:br>
            <a:r>
              <a:rPr lang="en-US" sz="6000" b="1" dirty="0" err="1"/>
              <a:t>Saque</a:t>
            </a:r>
            <a:r>
              <a:rPr lang="en-US" sz="6000" b="1" dirty="0"/>
              <a:t> un </a:t>
            </a:r>
            <a:r>
              <a:rPr lang="en-US" sz="6000" b="1" dirty="0" err="1"/>
              <a:t>bolígrafo</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ojo, answer to previous question slide"/>
          <p:cNvSpPr>
            <a:spLocks noGrp="1"/>
          </p:cNvSpPr>
          <p:nvPr>
            <p:ph type="title"/>
          </p:nvPr>
        </p:nvSpPr>
        <p:spPr>
          <a:xfrm>
            <a:off x="457200" y="2630032"/>
            <a:ext cx="8229600" cy="1143000"/>
          </a:xfrm>
        </p:spPr>
        <p:txBody>
          <a:bodyPr>
            <a:normAutofit/>
          </a:bodyPr>
          <a:lstStyle/>
          <a:p>
            <a:r>
              <a:rPr lang="es-PA" sz="6000" b="1" dirty="0">
                <a:solidFill>
                  <a:srgbClr val="FF0000"/>
                </a:solidFill>
                <a:latin typeface="+mn-lt"/>
              </a:rPr>
              <a:t>rojo</a:t>
            </a:r>
            <a:endParaRPr lang="en-US" sz="6000" b="1" dirty="0">
              <a:solidFill>
                <a:srgbClr val="FF0000"/>
              </a:solidFill>
              <a:latin typeface="+mn-lt"/>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CF7EC8A9-2ADE-472A-A0F1-62EAA105F5A4}"/>
              </a:ext>
            </a:extLst>
          </p:cNvPr>
          <p:cNvSpPr txBox="1"/>
          <p:nvPr/>
        </p:nvSpPr>
        <p:spPr>
          <a:xfrm>
            <a:off x="1845209" y="6006159"/>
            <a:ext cx="5453582"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Beatrice Tseng</a:t>
            </a:r>
            <a:endParaRPr lang="en-US" sz="1200" dirty="0"/>
          </a:p>
        </p:txBody>
      </p:sp>
      <p:pic>
        <p:nvPicPr>
          <p:cNvPr id="3" name="Picture 2" descr="A person writing on a piece of paper&#10;&#10;Description automatically generated with low confidence">
            <a:extLst>
              <a:ext uri="{FF2B5EF4-FFF2-40B4-BE49-F238E27FC236}">
                <a16:creationId xmlns:a16="http://schemas.microsoft.com/office/drawing/2014/main" id="{DF8BFFBC-BFCA-6FC0-25A4-D1EB1460138E}"/>
              </a:ext>
            </a:extLst>
          </p:cNvPr>
          <p:cNvPicPr>
            <a:picLocks noChangeAspect="1"/>
          </p:cNvPicPr>
          <p:nvPr/>
        </p:nvPicPr>
        <p:blipFill>
          <a:blip r:embed="rId4"/>
          <a:stretch>
            <a:fillRect/>
          </a:stretch>
        </p:blipFill>
        <p:spPr>
          <a:xfrm>
            <a:off x="1133174" y="820768"/>
            <a:ext cx="6732796" cy="5049597"/>
          </a:xfrm>
          <a:prstGeom prst="rect">
            <a:avLst/>
          </a:prstGeom>
          <a:ln w="38100">
            <a:solidFill>
              <a:schemeClr val="tx1"/>
            </a:solidFill>
          </a:ln>
        </p:spPr>
      </p:pic>
      <p:cxnSp>
        <p:nvCxnSpPr>
          <p:cNvPr id="14" name="Straight Arrow Connector 13">
            <a:extLst>
              <a:ext uri="{FF2B5EF4-FFF2-40B4-BE49-F238E27FC236}">
                <a16:creationId xmlns:a16="http://schemas.microsoft.com/office/drawing/2014/main" id="{7C8677DC-F527-2F07-A28B-B435C5052F77}"/>
              </a:ext>
            </a:extLst>
          </p:cNvPr>
          <p:cNvCxnSpPr>
            <a:cxnSpLocks/>
          </p:cNvCxnSpPr>
          <p:nvPr/>
        </p:nvCxnSpPr>
        <p:spPr>
          <a:xfrm flipH="1" flipV="1">
            <a:off x="4916032" y="2589291"/>
            <a:ext cx="1285592" cy="93024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1175"/>
            <a:ext cx="8229600" cy="2314653"/>
          </a:xfrm>
        </p:spPr>
        <p:txBody>
          <a:bodyPr>
            <a:normAutofit fontScale="90000"/>
          </a:bodyPr>
          <a:lstStyle/>
          <a:p>
            <a:r>
              <a:rPr lang="es-PA" dirty="0"/>
              <a:t>Actúe:</a:t>
            </a:r>
            <a:br>
              <a:rPr lang="es-PA" sz="5400" b="1" dirty="0"/>
            </a:br>
            <a:br>
              <a:rPr lang="es-PA" sz="5400" b="1" dirty="0"/>
            </a:br>
            <a:r>
              <a:rPr lang="es-PA" sz="6000" b="1" dirty="0"/>
              <a:t>Cierre el libro</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C771399E-8B18-A858-586D-6F4D95815307}"/>
              </a:ext>
            </a:extLst>
          </p:cNvPr>
          <p:cNvPicPr>
            <a:picLocks noChangeAspect="1"/>
          </p:cNvPicPr>
          <p:nvPr/>
        </p:nvPicPr>
        <p:blipFill rotWithShape="1">
          <a:blip r:embed="rId4"/>
          <a:srcRect b="7832"/>
          <a:stretch/>
        </p:blipFill>
        <p:spPr>
          <a:xfrm>
            <a:off x="718242" y="502521"/>
            <a:ext cx="7707516" cy="5327911"/>
          </a:xfrm>
          <a:prstGeom prst="rect">
            <a:avLst/>
          </a:prstGeom>
          <a:solidFill>
            <a:schemeClr val="tx1"/>
          </a:solidFill>
          <a:ln w="38100">
            <a:solidFill>
              <a:schemeClr val="tx1"/>
            </a:solidFill>
          </a:ln>
        </p:spPr>
      </p:pic>
      <p:sp>
        <p:nvSpPr>
          <p:cNvPr id="9" name="TextBox 8">
            <a:extLst>
              <a:ext uri="{FF2B5EF4-FFF2-40B4-BE49-F238E27FC236}">
                <a16:creationId xmlns:a16="http://schemas.microsoft.com/office/drawing/2014/main" id="{776C541B-23F4-5583-B031-DDCC1EFD4C8A}"/>
              </a:ext>
            </a:extLst>
          </p:cNvPr>
          <p:cNvSpPr txBox="1"/>
          <p:nvPr/>
        </p:nvSpPr>
        <p:spPr>
          <a:xfrm>
            <a:off x="3069125" y="5993394"/>
            <a:ext cx="3395049" cy="276999"/>
          </a:xfrm>
          <a:prstGeom prst="rect">
            <a:avLst/>
          </a:prstGeom>
          <a:noFill/>
        </p:spPr>
        <p:txBody>
          <a:bodyPr wrap="square" rtlCol="0">
            <a:spAutoFit/>
          </a:bodyPr>
          <a:lstStyle/>
          <a:p>
            <a:pPr algn="ctr"/>
            <a:r>
              <a:rPr lang="en-US" sz="1200" dirty="0"/>
              <a:t>Photo by Beatrice Tseng</a:t>
            </a:r>
          </a:p>
        </p:txBody>
      </p:sp>
      <p:cxnSp>
        <p:nvCxnSpPr>
          <p:cNvPr id="11" name="Straight Arrow Connector 10">
            <a:extLst>
              <a:ext uri="{FF2B5EF4-FFF2-40B4-BE49-F238E27FC236}">
                <a16:creationId xmlns:a16="http://schemas.microsoft.com/office/drawing/2014/main" id="{5EA3B5C5-2AEC-9158-C68C-DD0BE01BD665}"/>
              </a:ext>
            </a:extLst>
          </p:cNvPr>
          <p:cNvCxnSpPr>
            <a:cxnSpLocks/>
          </p:cNvCxnSpPr>
          <p:nvPr/>
        </p:nvCxnSpPr>
        <p:spPr>
          <a:xfrm flipH="1">
            <a:off x="3440317" y="2426329"/>
            <a:ext cx="642796" cy="12403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1685721"/>
            <a:ext cx="8229600" cy="2048994"/>
          </a:xfrm>
        </p:spPr>
        <p:txBody>
          <a:bodyPr>
            <a:normAutofit fontScale="90000"/>
          </a:bodyPr>
          <a:lstStyle/>
          <a:p>
            <a:r>
              <a:rPr lang="en-US" dirty="0" err="1"/>
              <a:t>Actúe</a:t>
            </a:r>
            <a:r>
              <a:rPr lang="en-US" dirty="0"/>
              <a:t>:</a:t>
            </a:r>
            <a:br>
              <a:rPr lang="en-US" sz="4900" dirty="0"/>
            </a:br>
            <a:br>
              <a:rPr lang="en-US" sz="5400" b="1" dirty="0"/>
            </a:br>
            <a:r>
              <a:rPr lang="en-US" sz="6700" b="1" dirty="0" err="1"/>
              <a:t>Escuche</a:t>
            </a:r>
            <a:endParaRPr lang="en-US" sz="67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9" name="Picture 8" descr="Image of dog with big ears pulled, listening&#10;">
            <a:extLst>
              <a:ext uri="{FF2B5EF4-FFF2-40B4-BE49-F238E27FC236}">
                <a16:creationId xmlns:a16="http://schemas.microsoft.com/office/drawing/2014/main" id="{7F5CBCDD-151D-4BBD-A1B1-F9FC780F5F84}"/>
              </a:ext>
            </a:extLst>
          </p:cNvPr>
          <p:cNvPicPr>
            <a:picLocks noChangeAspect="1"/>
          </p:cNvPicPr>
          <p:nvPr/>
        </p:nvPicPr>
        <p:blipFill>
          <a:blip r:embed="rId4"/>
          <a:stretch>
            <a:fillRect/>
          </a:stretch>
        </p:blipFill>
        <p:spPr>
          <a:xfrm>
            <a:off x="669996" y="579422"/>
            <a:ext cx="7804008" cy="5202672"/>
          </a:xfrm>
          <a:prstGeom prst="rect">
            <a:avLst/>
          </a:prstGeom>
          <a:ln w="38100">
            <a:solidFill>
              <a:schemeClr val="tx1"/>
            </a:solidFill>
          </a:ln>
        </p:spPr>
      </p:pic>
      <p:sp>
        <p:nvSpPr>
          <p:cNvPr id="11" name="TextBox 10">
            <a:extLst>
              <a:ext uri="{FF2B5EF4-FFF2-40B4-BE49-F238E27FC236}">
                <a16:creationId xmlns:a16="http://schemas.microsoft.com/office/drawing/2014/main" id="{F71768D4-AF8A-4B56-8C52-7EDD666BC41D}"/>
              </a:ext>
            </a:extLst>
          </p:cNvPr>
          <p:cNvSpPr txBox="1"/>
          <p:nvPr/>
        </p:nvSpPr>
        <p:spPr>
          <a:xfrm>
            <a:off x="2027976" y="5992184"/>
            <a:ext cx="5121998"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5"/>
              </a:rPr>
              <a:t>kyle</a:t>
            </a:r>
            <a:r>
              <a:rPr lang="en-US" sz="1200" b="0" i="0" u="sng" strike="noStrike" dirty="0">
                <a:solidFill>
                  <a:srgbClr val="0000FF"/>
                </a:solidFill>
                <a:effectLst/>
                <a:latin typeface="Calibri" panose="020F0502020204030204" pitchFamily="34" charset="0"/>
                <a:hlinkClick r:id="rId5"/>
              </a:rPr>
              <a:t> smith</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5"/>
              </a:rPr>
              <a:t>Unsplash</a:t>
            </a:r>
            <a:endParaRPr lang="en-US" sz="1200" dirty="0"/>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9" name="Picture 8" descr="Image of two people, outdoor, standing, wearing a sweater">
            <a:extLst>
              <a:ext uri="{FF2B5EF4-FFF2-40B4-BE49-F238E27FC236}">
                <a16:creationId xmlns:a16="http://schemas.microsoft.com/office/drawing/2014/main" id="{A465B20A-E560-4F85-A895-CC35002D4AD2}"/>
              </a:ext>
            </a:extLst>
          </p:cNvPr>
          <p:cNvPicPr>
            <a:picLocks noChangeAspect="1"/>
          </p:cNvPicPr>
          <p:nvPr/>
        </p:nvPicPr>
        <p:blipFill>
          <a:blip r:embed="rId2"/>
          <a:stretch>
            <a:fillRect/>
          </a:stretch>
        </p:blipFill>
        <p:spPr>
          <a:xfrm>
            <a:off x="719184" y="633742"/>
            <a:ext cx="7705631" cy="5137087"/>
          </a:xfrm>
          <a:prstGeom prst="rect">
            <a:avLst/>
          </a:prstGeom>
          <a:ln w="38100">
            <a:solidFill>
              <a:schemeClr val="tx1"/>
            </a:solidFill>
          </a:ln>
        </p:spPr>
      </p:pic>
      <p:sp>
        <p:nvSpPr>
          <p:cNvPr id="11" name="TextBox 10">
            <a:extLst>
              <a:ext uri="{FF2B5EF4-FFF2-40B4-BE49-F238E27FC236}">
                <a16:creationId xmlns:a16="http://schemas.microsoft.com/office/drawing/2014/main" id="{860CAB8F-E616-48A0-A6D6-DA1E6BDB0236}"/>
              </a:ext>
            </a:extLst>
          </p:cNvPr>
          <p:cNvSpPr txBox="1"/>
          <p:nvPr/>
        </p:nvSpPr>
        <p:spPr>
          <a:xfrm>
            <a:off x="2042867" y="5980669"/>
            <a:ext cx="4621794"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Tom The Photographer</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cxnSp>
        <p:nvCxnSpPr>
          <p:cNvPr id="3" name="Straight Arrow Connector 2">
            <a:extLst>
              <a:ext uri="{FF2B5EF4-FFF2-40B4-BE49-F238E27FC236}">
                <a16:creationId xmlns:a16="http://schemas.microsoft.com/office/drawing/2014/main" id="{D0EEB7C9-E3DB-448E-B33C-3BDDAB4D8962}"/>
              </a:ext>
            </a:extLst>
          </p:cNvPr>
          <p:cNvCxnSpPr/>
          <p:nvPr/>
        </p:nvCxnSpPr>
        <p:spPr>
          <a:xfrm flipH="1">
            <a:off x="3530851" y="1186004"/>
            <a:ext cx="4399985" cy="137612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descr="arrow pointing a the sweater">
            <a:extLst>
              <a:ext uri="{FF2B5EF4-FFF2-40B4-BE49-F238E27FC236}">
                <a16:creationId xmlns:a16="http://schemas.microsoft.com/office/drawing/2014/main" id="{D20E19F6-7BDB-42D8-BD35-946168470CED}"/>
              </a:ext>
            </a:extLst>
          </p:cNvPr>
          <p:cNvCxnSpPr/>
          <p:nvPr/>
        </p:nvCxnSpPr>
        <p:spPr>
          <a:xfrm flipH="1">
            <a:off x="6464174" y="1186004"/>
            <a:ext cx="1466662" cy="1584356"/>
          </a:xfrm>
          <a:prstGeom prst="straightConnector1">
            <a:avLst/>
          </a:prstGeom>
          <a:ln w="38100">
            <a:solidFill>
              <a:srgbClr val="FF339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4" name="TextBox 13">
            <a:extLst>
              <a:ext uri="{FF2B5EF4-FFF2-40B4-BE49-F238E27FC236}">
                <a16:creationId xmlns:a16="http://schemas.microsoft.com/office/drawing/2014/main" id="{072222E0-5CE6-4180-B7DD-CB2676759C28}"/>
              </a:ext>
            </a:extLst>
          </p:cNvPr>
          <p:cNvSpPr txBox="1"/>
          <p:nvPr/>
        </p:nvSpPr>
        <p:spPr>
          <a:xfrm>
            <a:off x="1190530" y="2768220"/>
            <a:ext cx="6762939" cy="923330"/>
          </a:xfrm>
          <a:prstGeom prst="rect">
            <a:avLst/>
          </a:prstGeom>
          <a:noFill/>
        </p:spPr>
        <p:txBody>
          <a:bodyPr wrap="square" rtlCol="0">
            <a:spAutoFit/>
          </a:bodyPr>
          <a:lstStyle/>
          <a:p>
            <a:pPr algn="ctr"/>
            <a:r>
              <a:rPr lang="es-PA" sz="5400" b="1" dirty="0"/>
              <a:t>suéter(es)</a:t>
            </a:r>
            <a:endParaRPr lang="en-US" sz="5400" b="1" dirty="0"/>
          </a:p>
        </p:txBody>
      </p:sp>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Image of man standing in a room, wearing gray dress shirt and pants&#10;&#10;">
            <a:extLst>
              <a:ext uri="{FF2B5EF4-FFF2-40B4-BE49-F238E27FC236}">
                <a16:creationId xmlns:a16="http://schemas.microsoft.com/office/drawing/2014/main" id="{F97B62D7-5B51-4569-BBF7-C1EAD95634BF}"/>
              </a:ext>
            </a:extLst>
          </p:cNvPr>
          <p:cNvPicPr>
            <a:picLocks noChangeAspect="1"/>
          </p:cNvPicPr>
          <p:nvPr/>
        </p:nvPicPr>
        <p:blipFill rotWithShape="1">
          <a:blip r:embed="rId2"/>
          <a:srcRect t="8317" b="13839"/>
          <a:stretch/>
        </p:blipFill>
        <p:spPr>
          <a:xfrm>
            <a:off x="2286000" y="570368"/>
            <a:ext cx="4572000" cy="5338474"/>
          </a:xfrm>
          <a:prstGeom prst="rect">
            <a:avLst/>
          </a:prstGeom>
          <a:ln w="38100">
            <a:solidFill>
              <a:schemeClr val="tx1"/>
            </a:solidFill>
          </a:ln>
        </p:spPr>
      </p:pic>
      <p:cxnSp>
        <p:nvCxnSpPr>
          <p:cNvPr id="9" name="Straight Arrow Connector 8" descr="arrow pointing at the dress shirt">
            <a:extLst>
              <a:ext uri="{FF2B5EF4-FFF2-40B4-BE49-F238E27FC236}">
                <a16:creationId xmlns:a16="http://schemas.microsoft.com/office/drawing/2014/main" id="{B96FF220-1F98-4773-85D2-0A3FF248D955}"/>
              </a:ext>
            </a:extLst>
          </p:cNvPr>
          <p:cNvCxnSpPr/>
          <p:nvPr/>
        </p:nvCxnSpPr>
        <p:spPr>
          <a:xfrm flipH="1">
            <a:off x="5024673" y="1204111"/>
            <a:ext cx="2616452" cy="222488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90F768C-2564-4807-B201-5A026E35825D}"/>
              </a:ext>
            </a:extLst>
          </p:cNvPr>
          <p:cNvSpPr txBox="1"/>
          <p:nvPr/>
        </p:nvSpPr>
        <p:spPr>
          <a:xfrm>
            <a:off x="2218099" y="6098492"/>
            <a:ext cx="4721079"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Nguyen Dang Hoang </a:t>
            </a:r>
            <a:r>
              <a:rPr lang="en-US" sz="1200" b="0" i="0" u="sng" strike="noStrike" dirty="0" err="1">
                <a:solidFill>
                  <a:srgbClr val="0000FF"/>
                </a:solidFill>
                <a:effectLst/>
                <a:latin typeface="Calibri" panose="020F0502020204030204" pitchFamily="34" charset="0"/>
                <a:hlinkClick r:id="rId3"/>
              </a:rPr>
              <a:t>Nhu</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72" y="2699792"/>
            <a:ext cx="8229600" cy="1143000"/>
          </a:xfrm>
        </p:spPr>
        <p:txBody>
          <a:bodyPr>
            <a:normAutofit/>
          </a:bodyPr>
          <a:lstStyle/>
          <a:p>
            <a:r>
              <a:rPr lang="en-US" sz="5400" b="1" dirty="0"/>
              <a:t>camisa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9" name="Picture 8" descr="A person wearing a suit, a shirt and a necktie&#10;&#10;">
            <a:extLst>
              <a:ext uri="{FF2B5EF4-FFF2-40B4-BE49-F238E27FC236}">
                <a16:creationId xmlns:a16="http://schemas.microsoft.com/office/drawing/2014/main" id="{489E1DC9-1AED-4712-99C1-0696727A7441}"/>
              </a:ext>
            </a:extLst>
          </p:cNvPr>
          <p:cNvPicPr>
            <a:picLocks noChangeAspect="1"/>
          </p:cNvPicPr>
          <p:nvPr/>
        </p:nvPicPr>
        <p:blipFill rotWithShape="1">
          <a:blip r:embed="rId2"/>
          <a:srcRect l="16159"/>
          <a:stretch/>
        </p:blipFill>
        <p:spPr>
          <a:xfrm>
            <a:off x="1471741" y="682783"/>
            <a:ext cx="6200518" cy="4930366"/>
          </a:xfrm>
          <a:prstGeom prst="rect">
            <a:avLst/>
          </a:prstGeom>
          <a:ln w="38100">
            <a:solidFill>
              <a:schemeClr val="tx1"/>
            </a:solidFill>
          </a:ln>
        </p:spPr>
      </p:pic>
      <p:cxnSp>
        <p:nvCxnSpPr>
          <p:cNvPr id="11" name="Straight Arrow Connector 10" descr="arrow pointing at the necktie">
            <a:extLst>
              <a:ext uri="{FF2B5EF4-FFF2-40B4-BE49-F238E27FC236}">
                <a16:creationId xmlns:a16="http://schemas.microsoft.com/office/drawing/2014/main" id="{6D2A608A-D6A5-4054-B1B3-88622667EA06}"/>
              </a:ext>
            </a:extLst>
          </p:cNvPr>
          <p:cNvCxnSpPr/>
          <p:nvPr/>
        </p:nvCxnSpPr>
        <p:spPr>
          <a:xfrm flipH="1">
            <a:off x="5106154" y="1575303"/>
            <a:ext cx="3232088" cy="2372008"/>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06A3BC6-8F61-40E7-B465-5B982A1AB38B}"/>
              </a:ext>
            </a:extLst>
          </p:cNvPr>
          <p:cNvSpPr txBox="1"/>
          <p:nvPr/>
        </p:nvSpPr>
        <p:spPr>
          <a:xfrm>
            <a:off x="2073244" y="5898218"/>
            <a:ext cx="4928301"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JACQUELINE BRANDWAYN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3"/>
              </a:rPr>
              <a:t>Unsplash</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ite color background"/>
          <p:cNvSpPr>
            <a:spLocks noGrp="1"/>
          </p:cNvSpPr>
          <p:nvPr>
            <p:ph type="title"/>
          </p:nvPr>
        </p:nvSpPr>
        <p:spPr>
          <a:xfrm>
            <a:off x="0" y="81481"/>
            <a:ext cx="9144000" cy="6776519"/>
          </a:xfrm>
          <a:solidFill>
            <a:schemeClr val="tx1"/>
          </a:solidFill>
        </p:spPr>
        <p:txBody>
          <a:bodyPr>
            <a:normAutofit/>
          </a:bodyPr>
          <a:lstStyle/>
          <a:p>
            <a:r>
              <a:rPr lang="es-PA" sz="5400" b="1" dirty="0">
                <a:solidFill>
                  <a:schemeClr val="bg1"/>
                </a:solidFill>
              </a:rPr>
              <a:t>¿Qué color es?</a:t>
            </a:r>
            <a:endParaRPr lang="en-US" sz="5400" b="1" dirty="0">
              <a:solidFill>
                <a:schemeClr val="bg1"/>
              </a:solidFill>
            </a:endParaRP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00967"/>
            <a:ext cx="8229600" cy="1143000"/>
          </a:xfrm>
        </p:spPr>
        <p:txBody>
          <a:bodyPr>
            <a:normAutofit/>
          </a:bodyPr>
          <a:lstStyle/>
          <a:p>
            <a:r>
              <a:rPr lang="en-US" sz="5400" b="1" dirty="0" err="1"/>
              <a:t>corbata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man in a suit&#10;&#10;Description automatically generated with low confidence">
            <a:extLst>
              <a:ext uri="{FF2B5EF4-FFF2-40B4-BE49-F238E27FC236}">
                <a16:creationId xmlns:a16="http://schemas.microsoft.com/office/drawing/2014/main" id="{D39311E1-6C47-49FF-9F42-20CF8BDB8782}"/>
              </a:ext>
            </a:extLst>
          </p:cNvPr>
          <p:cNvPicPr>
            <a:picLocks noChangeAspect="1"/>
          </p:cNvPicPr>
          <p:nvPr/>
        </p:nvPicPr>
        <p:blipFill rotWithShape="1">
          <a:blip r:embed="rId2"/>
          <a:srcRect l="15347" t="11617" r="18515" b="5611"/>
          <a:stretch/>
        </p:blipFill>
        <p:spPr>
          <a:xfrm>
            <a:off x="1065088" y="594133"/>
            <a:ext cx="2855062" cy="5359654"/>
          </a:xfrm>
          <a:prstGeom prst="rect">
            <a:avLst/>
          </a:prstGeom>
          <a:ln w="38100">
            <a:solidFill>
              <a:schemeClr val="tx1"/>
            </a:solidFill>
          </a:ln>
        </p:spPr>
      </p:pic>
      <p:pic>
        <p:nvPicPr>
          <p:cNvPr id="9" name="Picture 8" descr="Image of female wearing a pink suit.&#10;&#10;">
            <a:extLst>
              <a:ext uri="{FF2B5EF4-FFF2-40B4-BE49-F238E27FC236}">
                <a16:creationId xmlns:a16="http://schemas.microsoft.com/office/drawing/2014/main" id="{B104986E-84EC-439C-85B4-647A063ECAA3}"/>
              </a:ext>
            </a:extLst>
          </p:cNvPr>
          <p:cNvPicPr>
            <a:picLocks noChangeAspect="1"/>
          </p:cNvPicPr>
          <p:nvPr/>
        </p:nvPicPr>
        <p:blipFill rotWithShape="1">
          <a:blip r:embed="rId3"/>
          <a:srcRect l="21487"/>
          <a:stretch/>
        </p:blipFill>
        <p:spPr>
          <a:xfrm>
            <a:off x="4962726" y="615635"/>
            <a:ext cx="2805569" cy="5359654"/>
          </a:xfrm>
          <a:prstGeom prst="rect">
            <a:avLst/>
          </a:prstGeom>
          <a:ln w="38100">
            <a:solidFill>
              <a:schemeClr val="tx1"/>
            </a:solidFill>
          </a:ln>
        </p:spPr>
      </p:pic>
      <p:sp>
        <p:nvSpPr>
          <p:cNvPr id="11" name="TextBox 10">
            <a:extLst>
              <a:ext uri="{FF2B5EF4-FFF2-40B4-BE49-F238E27FC236}">
                <a16:creationId xmlns:a16="http://schemas.microsoft.com/office/drawing/2014/main" id="{71BA02B1-3182-4923-9D77-275B213A9027}"/>
              </a:ext>
            </a:extLst>
          </p:cNvPr>
          <p:cNvSpPr txBox="1"/>
          <p:nvPr/>
        </p:nvSpPr>
        <p:spPr>
          <a:xfrm>
            <a:off x="977774" y="6201870"/>
            <a:ext cx="6889687" cy="830997"/>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      Photo by </a:t>
            </a:r>
            <a:r>
              <a:rPr lang="en-US" sz="1200" b="0" i="0" u="sng" strike="noStrike" dirty="0">
                <a:solidFill>
                  <a:srgbClr val="0000FF"/>
                </a:solidFill>
                <a:effectLst/>
                <a:latin typeface="Calibri" panose="020F0502020204030204" pitchFamily="34" charset="0"/>
                <a:hlinkClick r:id="rId4"/>
              </a:rPr>
              <a:t>Khalid </a:t>
            </a:r>
            <a:r>
              <a:rPr lang="en-US" sz="1200" b="0" i="0" u="sng" strike="noStrike" dirty="0" err="1">
                <a:solidFill>
                  <a:srgbClr val="0000FF"/>
                </a:solidFill>
                <a:effectLst/>
                <a:latin typeface="Calibri" panose="020F0502020204030204" pitchFamily="34" charset="0"/>
                <a:hlinkClick r:id="rId4"/>
              </a:rPr>
              <a:t>Boutchich</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r>
              <a:rPr lang="en-US" sz="1200" dirty="0">
                <a:solidFill>
                  <a:srgbClr val="0000FF"/>
                </a:solidFill>
              </a:rPr>
              <a:t>                                            </a:t>
            </a:r>
            <a:r>
              <a:rPr lang="en-US" sz="1200" b="0" i="0" u="none" strike="noStrike" dirty="0">
                <a:effectLst/>
                <a:latin typeface="Calibri" panose="020F0502020204030204" pitchFamily="34" charset="0"/>
              </a:rPr>
              <a:t>Photo by</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Napat</a:t>
            </a:r>
            <a:r>
              <a:rPr lang="en-US" sz="1200" b="0" i="0" u="sng" strike="noStrike" dirty="0">
                <a:solidFill>
                  <a:srgbClr val="0000FF"/>
                </a:solidFill>
                <a:effectLst/>
                <a:latin typeface="Calibri" panose="020F0502020204030204" pitchFamily="34" charset="0"/>
                <a:hlinkClick r:id="rId5"/>
              </a:rPr>
              <a:t> </a:t>
            </a:r>
            <a:r>
              <a:rPr lang="en-US" sz="1200" b="0" i="0" u="sng" strike="noStrike" dirty="0" err="1">
                <a:solidFill>
                  <a:srgbClr val="0000FF"/>
                </a:solidFill>
                <a:effectLst/>
                <a:latin typeface="Calibri" panose="020F0502020204030204" pitchFamily="34" charset="0"/>
                <a:hlinkClick r:id="rId5"/>
              </a:rPr>
              <a:t>Saeng</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5"/>
              </a:rPr>
              <a:t>Unsplash</a:t>
            </a:r>
            <a:endParaRPr lang="en-US" sz="1200" b="0" dirty="0">
              <a:effectLst/>
            </a:endParaRPr>
          </a:p>
          <a:p>
            <a:br>
              <a:rPr lang="en-US" dirty="0"/>
            </a:br>
            <a:endParaRPr lang="en-US" dirty="0"/>
          </a:p>
        </p:txBody>
      </p:sp>
      <p:sp>
        <p:nvSpPr>
          <p:cNvPr id="13" name="Right Brace 12" descr="bracket referencing the suit">
            <a:extLst>
              <a:ext uri="{FF2B5EF4-FFF2-40B4-BE49-F238E27FC236}">
                <a16:creationId xmlns:a16="http://schemas.microsoft.com/office/drawing/2014/main" id="{88945CCF-E64A-4A1E-9063-4B881315C9E8}"/>
              </a:ext>
            </a:extLst>
          </p:cNvPr>
          <p:cNvSpPr/>
          <p:nvPr/>
        </p:nvSpPr>
        <p:spPr>
          <a:xfrm>
            <a:off x="3277355" y="1496085"/>
            <a:ext cx="409254" cy="3865830"/>
          </a:xfrm>
          <a:prstGeom prst="rightBrace">
            <a:avLst>
              <a:gd name="adj1" fmla="val 8333"/>
              <a:gd name="adj2" fmla="val 50703"/>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descr="bracket referencing the suit">
            <a:extLst>
              <a:ext uri="{FF2B5EF4-FFF2-40B4-BE49-F238E27FC236}">
                <a16:creationId xmlns:a16="http://schemas.microsoft.com/office/drawing/2014/main" id="{0E3A187B-A56B-46ED-A5AA-8BAD37B88765}"/>
              </a:ext>
            </a:extLst>
          </p:cNvPr>
          <p:cNvSpPr/>
          <p:nvPr/>
        </p:nvSpPr>
        <p:spPr>
          <a:xfrm>
            <a:off x="5021454" y="1602463"/>
            <a:ext cx="442193" cy="3992579"/>
          </a:xfrm>
          <a:prstGeom prst="leftBrace">
            <a:avLst>
              <a:gd name="adj1" fmla="val 8333"/>
              <a:gd name="adj2" fmla="val 50454"/>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3167"/>
            <a:ext cx="8229600" cy="1143000"/>
          </a:xfrm>
        </p:spPr>
        <p:txBody>
          <a:bodyPr>
            <a:normAutofit/>
          </a:bodyPr>
          <a:lstStyle/>
          <a:p>
            <a:r>
              <a:rPr lang="es-PA" sz="5400" b="1" dirty="0"/>
              <a:t>traje(s)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ADEE2F35-D7A7-4EEC-9466-A9B93D6F5F20}"/>
              </a:ext>
            </a:extLst>
          </p:cNvPr>
          <p:cNvSpPr txBox="1"/>
          <p:nvPr/>
        </p:nvSpPr>
        <p:spPr>
          <a:xfrm>
            <a:off x="2488750" y="6137091"/>
            <a:ext cx="4318503"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2"/>
              </a:rPr>
              <a:t>DNK.PHOTO</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2"/>
              </a:rPr>
              <a:t>Unsplash</a:t>
            </a:r>
            <a:endParaRPr lang="en-US" sz="1200" dirty="0"/>
          </a:p>
        </p:txBody>
      </p:sp>
      <p:pic>
        <p:nvPicPr>
          <p:cNvPr id="11" name="Picture 10" descr="A woman wearing an overcoat, gloves and hat&#10;&#10;">
            <a:extLst>
              <a:ext uri="{FF2B5EF4-FFF2-40B4-BE49-F238E27FC236}">
                <a16:creationId xmlns:a16="http://schemas.microsoft.com/office/drawing/2014/main" id="{8DB33552-08C8-4F5A-B27A-DDC593ABE073}"/>
              </a:ext>
            </a:extLst>
          </p:cNvPr>
          <p:cNvPicPr>
            <a:picLocks noChangeAspect="1"/>
          </p:cNvPicPr>
          <p:nvPr/>
        </p:nvPicPr>
        <p:blipFill rotWithShape="1">
          <a:blip r:embed="rId3"/>
          <a:srcRect t="13729"/>
          <a:stretch/>
        </p:blipFill>
        <p:spPr>
          <a:xfrm>
            <a:off x="2566431" y="507999"/>
            <a:ext cx="4137885" cy="5354120"/>
          </a:xfrm>
          <a:prstGeom prst="rect">
            <a:avLst/>
          </a:prstGeom>
          <a:ln w="38100">
            <a:solidFill>
              <a:schemeClr val="tx1"/>
            </a:solidFill>
          </a:ln>
        </p:spPr>
      </p:pic>
      <p:cxnSp>
        <p:nvCxnSpPr>
          <p:cNvPr id="3" name="Straight Arrow Connector 2" descr="arrow pointing at the overcoat">
            <a:extLst>
              <a:ext uri="{FF2B5EF4-FFF2-40B4-BE49-F238E27FC236}">
                <a16:creationId xmlns:a16="http://schemas.microsoft.com/office/drawing/2014/main" id="{2FD4022D-1BB4-494E-9DEE-D70626980231}"/>
              </a:ext>
            </a:extLst>
          </p:cNvPr>
          <p:cNvCxnSpPr/>
          <p:nvPr/>
        </p:nvCxnSpPr>
        <p:spPr>
          <a:xfrm flipH="1">
            <a:off x="4508626" y="1475715"/>
            <a:ext cx="3367889" cy="203703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6">
            <a:extLst>
              <a:ext uri="{FF2B5EF4-FFF2-40B4-BE49-F238E27FC236}">
                <a16:creationId xmlns:a16="http://schemas.microsoft.com/office/drawing/2014/main" id="{EE7B65EB-D55F-41EE-8910-EB88721F753F}"/>
              </a:ext>
            </a:extLst>
          </p:cNvPr>
          <p:cNvSpPr>
            <a:spLocks noGrp="1"/>
          </p:cNvSpPr>
          <p:nvPr>
            <p:ph type="title"/>
          </p:nvPr>
        </p:nvSpPr>
        <p:spPr>
          <a:xfrm>
            <a:off x="479834" y="2745060"/>
            <a:ext cx="8229600" cy="1143000"/>
          </a:xfrm>
        </p:spPr>
        <p:txBody>
          <a:bodyPr>
            <a:normAutofit/>
          </a:bodyPr>
          <a:lstStyle/>
          <a:p>
            <a:r>
              <a:rPr lang="es-PA" sz="5400" b="1" dirty="0"/>
              <a:t>abrigo</a:t>
            </a:r>
            <a:endParaRPr lang="en-US" sz="5400" b="1" dirty="0"/>
          </a:p>
        </p:txBody>
      </p:sp>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19" y="2659940"/>
            <a:ext cx="8229600" cy="1143000"/>
          </a:xfrm>
        </p:spPr>
        <p:txBody>
          <a:bodyPr>
            <a:normAutofit/>
          </a:bodyPr>
          <a:lstStyle/>
          <a:p>
            <a:r>
              <a:rPr lang="en-US" sz="6000" b="1" i="0" u="none" strike="noStrike" dirty="0">
                <a:effectLst/>
                <a:latin typeface="Calibri" panose="020F0502020204030204" pitchFamily="34" charset="0"/>
              </a:rPr>
              <a:t>53 + 34 = ?</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2" y="2185241"/>
            <a:ext cx="8229600" cy="1991034"/>
          </a:xfrm>
        </p:spPr>
        <p:txBody>
          <a:bodyPr>
            <a:normAutofit/>
          </a:bodyPr>
          <a:lstStyle/>
          <a:p>
            <a:r>
              <a:rPr lang="es-PA" sz="5400" b="1" dirty="0"/>
              <a:t>87</a:t>
            </a:r>
            <a:br>
              <a:rPr lang="es-PA" sz="5400" b="1" dirty="0"/>
            </a:br>
            <a:r>
              <a:rPr lang="es-PA" sz="5400" b="1" dirty="0"/>
              <a:t>ochenta y siete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3726"/>
            <a:ext cx="8229600" cy="1143000"/>
          </a:xfrm>
        </p:spPr>
        <p:txBody>
          <a:bodyPr>
            <a:normAutofit/>
          </a:bodyPr>
          <a:lstStyle/>
          <a:p>
            <a:r>
              <a:rPr lang="en-US" sz="6000" b="1" i="0" u="none" strike="noStrike" dirty="0">
                <a:effectLst/>
                <a:latin typeface="Calibri" panose="020F0502020204030204" pitchFamily="34" charset="0"/>
              </a:rPr>
              <a:t>32 x 2 = ? </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402203"/>
            <a:ext cx="8229600" cy="1753338"/>
          </a:xfrm>
        </p:spPr>
        <p:txBody>
          <a:bodyPr>
            <a:normAutofit/>
          </a:bodyPr>
          <a:lstStyle/>
          <a:p>
            <a:r>
              <a:rPr lang="es-PA" sz="5400" b="1" dirty="0"/>
              <a:t>64</a:t>
            </a:r>
            <a:br>
              <a:rPr lang="es-PA" sz="5400" b="1" dirty="0"/>
            </a:br>
            <a:r>
              <a:rPr lang="es-PA" sz="5400" b="1" dirty="0"/>
              <a:t>sesenta y cuatro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10;&#10;">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lanco, answer to previous question slide"/>
          <p:cNvSpPr>
            <a:spLocks noGrp="1"/>
          </p:cNvSpPr>
          <p:nvPr>
            <p:ph type="title"/>
          </p:nvPr>
        </p:nvSpPr>
        <p:spPr>
          <a:xfrm>
            <a:off x="457200" y="2857500"/>
            <a:ext cx="8229600" cy="1143000"/>
          </a:xfrm>
        </p:spPr>
        <p:txBody>
          <a:bodyPr>
            <a:normAutofit/>
          </a:bodyPr>
          <a:lstStyle/>
          <a:p>
            <a:r>
              <a:rPr lang="en-US" sz="5400" b="1" dirty="0" err="1"/>
              <a:t>blanco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a:xfrm>
            <a:off x="389300" y="2777635"/>
            <a:ext cx="8229600" cy="1143000"/>
          </a:xfrm>
        </p:spPr>
        <p:txBody>
          <a:bodyPr>
            <a:normAutofit/>
          </a:bodyPr>
          <a:lstStyle/>
          <a:p>
            <a:r>
              <a:rPr lang="en-US" sz="6000" b="1" i="0" u="none" strike="noStrike" dirty="0">
                <a:effectLst/>
                <a:latin typeface="Calibri" panose="020F0502020204030204" pitchFamily="34" charset="0"/>
              </a:rPr>
              <a:t>300 ÷ 3 = ?</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151"/>
            <a:ext cx="8229600" cy="1636818"/>
          </a:xfrm>
        </p:spPr>
        <p:txBody>
          <a:bodyPr>
            <a:noAutofit/>
          </a:bodyPr>
          <a:lstStyle/>
          <a:p>
            <a:r>
              <a:rPr lang="en-US" sz="5400" b="1" dirty="0"/>
              <a:t>100</a:t>
            </a:r>
            <a:br>
              <a:rPr lang="en-US" sz="5400" b="1" dirty="0"/>
            </a:br>
            <a:r>
              <a:rPr lang="en-US" sz="5400" b="1" dirty="0" err="1"/>
              <a:t>cien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89" y="2857500"/>
            <a:ext cx="8229600" cy="1143000"/>
          </a:xfrm>
        </p:spPr>
        <p:txBody>
          <a:bodyPr>
            <a:normAutofit/>
          </a:bodyPr>
          <a:lstStyle/>
          <a:p>
            <a:r>
              <a:rPr lang="en-US" sz="6000" b="1" i="0" u="none" strike="noStrike" dirty="0">
                <a:effectLst/>
                <a:latin typeface="Calibri" panose="020F0502020204030204" pitchFamily="34" charset="0"/>
              </a:rPr>
              <a:t>90 + 15 = ?</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19" y="2393149"/>
            <a:ext cx="8229600" cy="1735232"/>
          </a:xfrm>
        </p:spPr>
        <p:txBody>
          <a:bodyPr>
            <a:noAutofit/>
          </a:bodyPr>
          <a:lstStyle/>
          <a:p>
            <a:r>
              <a:rPr lang="en-US" sz="5400" b="1" i="0" u="none" strike="noStrike" dirty="0">
                <a:effectLst/>
                <a:latin typeface="Calibri" panose="020F0502020204030204" pitchFamily="34" charset="0"/>
              </a:rPr>
              <a:t>105</a:t>
            </a:r>
            <a:br>
              <a:rPr lang="en-US" sz="5400" b="1" i="0" u="none" strike="noStrike" dirty="0">
                <a:effectLst/>
                <a:latin typeface="Calibri" panose="020F0502020204030204" pitchFamily="34" charset="0"/>
              </a:rPr>
            </a:br>
            <a:r>
              <a:rPr lang="en-US" sz="5400" b="1" i="0" u="none" strike="noStrike" dirty="0" err="1">
                <a:effectLst/>
                <a:latin typeface="Calibri" panose="020F0502020204030204" pitchFamily="34" charset="0"/>
              </a:rPr>
              <a:t>ciento</a:t>
            </a:r>
            <a:r>
              <a:rPr lang="en-US" sz="5400" b="1" i="0" u="none" strike="noStrike" dirty="0">
                <a:effectLst/>
                <a:latin typeface="Calibri" panose="020F0502020204030204" pitchFamily="34" charset="0"/>
              </a:rPr>
              <a:t> </a:t>
            </a:r>
            <a:r>
              <a:rPr lang="en-US" sz="5400" b="1" dirty="0" err="1">
                <a:latin typeface="Calibri" panose="020F0502020204030204" pitchFamily="34" charset="0"/>
              </a:rPr>
              <a:t>cinco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857500"/>
            <a:ext cx="8229600" cy="1143000"/>
          </a:xfrm>
        </p:spPr>
        <p:txBody>
          <a:bodyPr>
            <a:normAutofit/>
          </a:bodyPr>
          <a:lstStyle/>
          <a:p>
            <a:r>
              <a:rPr lang="en-US" sz="6000" b="1" i="0" u="none" strike="noStrike" dirty="0">
                <a:effectLst/>
                <a:latin typeface="Calibri" panose="020F0502020204030204" pitchFamily="34" charset="0"/>
              </a:rPr>
              <a:t>250 + 46 = ? </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2462524"/>
            <a:ext cx="8229600" cy="1726178"/>
          </a:xfrm>
        </p:spPr>
        <p:txBody>
          <a:bodyPr>
            <a:noAutofit/>
          </a:bodyPr>
          <a:lstStyle/>
          <a:p>
            <a:r>
              <a:rPr lang="en-US" sz="5400" b="1" i="0" u="none" strike="noStrike" dirty="0">
                <a:effectLst/>
                <a:latin typeface="Calibri" panose="020F0502020204030204" pitchFamily="34" charset="0"/>
              </a:rPr>
              <a:t>296</a:t>
            </a:r>
            <a:br>
              <a:rPr lang="en-US" sz="5400" b="1" i="0" u="none" strike="noStrike" dirty="0">
                <a:effectLst/>
                <a:latin typeface="Calibri" panose="020F0502020204030204" pitchFamily="34" charset="0"/>
              </a:rPr>
            </a:br>
            <a:r>
              <a:rPr lang="en-US" sz="5400" b="1" i="0" u="none" strike="noStrike" dirty="0" err="1">
                <a:effectLst/>
                <a:latin typeface="Calibri" panose="020F0502020204030204" pitchFamily="34" charset="0"/>
              </a:rPr>
              <a:t>doscientos</a:t>
            </a:r>
            <a:r>
              <a:rPr lang="en-US" sz="5400" b="1" i="0" u="none" strike="noStrike" dirty="0">
                <a:effectLst/>
                <a:latin typeface="Calibri" panose="020F0502020204030204" pitchFamily="34" charset="0"/>
              </a:rPr>
              <a:t> </a:t>
            </a:r>
            <a:r>
              <a:rPr lang="en-US" sz="5400" b="1" i="0" u="none" strike="noStrike" dirty="0" err="1">
                <a:effectLst/>
                <a:latin typeface="Calibri" panose="020F0502020204030204" pitchFamily="34" charset="0"/>
              </a:rPr>
              <a:t>noventa</a:t>
            </a:r>
            <a:r>
              <a:rPr lang="en-US" sz="5400" b="1" i="0" u="none" strike="noStrike" dirty="0">
                <a:effectLst/>
                <a:latin typeface="Calibri" panose="020F0502020204030204" pitchFamily="34" charset="0"/>
              </a:rPr>
              <a:t> y seis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57192"/>
            <a:ext cx="8229600" cy="1143000"/>
          </a:xfrm>
        </p:spPr>
        <p:txBody>
          <a:bodyPr>
            <a:normAutofit/>
          </a:bodyPr>
          <a:lstStyle/>
          <a:p>
            <a:r>
              <a:rPr lang="es-PA" sz="6000" b="1" dirty="0"/>
              <a:t>l</a:t>
            </a:r>
            <a:r>
              <a:rPr lang="en-US" sz="6000" b="1" dirty="0" err="1"/>
              <a:t>argo</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637592"/>
            <a:ext cx="8229600" cy="1143000"/>
          </a:xfrm>
        </p:spPr>
        <p:txBody>
          <a:bodyPr>
            <a:normAutofit/>
          </a:bodyPr>
          <a:lstStyle/>
          <a:p>
            <a:r>
              <a:rPr lang="es-PA" sz="6000" b="1" dirty="0"/>
              <a:t>c</a:t>
            </a:r>
            <a:r>
              <a:rPr lang="en-US" sz="6000" b="1" dirty="0" err="1"/>
              <a:t>orto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753"/>
            <a:ext cx="8229600" cy="1143000"/>
          </a:xfrm>
        </p:spPr>
        <p:txBody>
          <a:bodyPr>
            <a:normAutofit/>
          </a:bodyPr>
          <a:lstStyle/>
          <a:p>
            <a:r>
              <a:rPr lang="en-US" sz="6000" b="1" dirty="0"/>
              <a:t>alto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6"/>
            <a:ext cx="8229600" cy="1143000"/>
          </a:xfrm>
        </p:spPr>
        <p:txBody>
          <a:bodyPr>
            <a:normAutofit/>
          </a:bodyPr>
          <a:lstStyle/>
          <a:p>
            <a:r>
              <a:rPr lang="es-PA" sz="6000" b="1" dirty="0"/>
              <a:t>bajo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yellow color background"/>
          <p:cNvSpPr>
            <a:spLocks noGrp="1"/>
          </p:cNvSpPr>
          <p:nvPr>
            <p:ph type="title"/>
          </p:nvPr>
        </p:nvSpPr>
        <p:spPr>
          <a:xfrm>
            <a:off x="135801" y="108642"/>
            <a:ext cx="8926717" cy="6672404"/>
          </a:xfrm>
          <a:solidFill>
            <a:srgbClr val="FFFF00"/>
          </a:solidFill>
        </p:spPr>
        <p:txBody>
          <a:bodyPr>
            <a:normAutofit/>
          </a:bodyPr>
          <a:lstStyle/>
          <a:p>
            <a:r>
              <a:rPr lang="es-PA" sz="5400" b="1" dirty="0">
                <a:solidFill>
                  <a:schemeClr val="bg1"/>
                </a:solidFill>
              </a:rPr>
              <a:t>¿Qué color es?</a:t>
            </a:r>
            <a:endParaRPr lang="en-US" sz="5400" b="1" dirty="0">
              <a:solidFill>
                <a:schemeClr val="bg1"/>
              </a:solidFill>
            </a:endParaRP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s-PA" sz="5400" b="1" dirty="0"/>
              <a:t>rizado/ondulado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773395"/>
            <a:ext cx="8229600" cy="1143000"/>
          </a:xfrm>
        </p:spPr>
        <p:txBody>
          <a:bodyPr>
            <a:normAutofit/>
          </a:bodyPr>
          <a:lstStyle/>
          <a:p>
            <a:r>
              <a:rPr lang="en-US" sz="6000" b="1" dirty="0" err="1"/>
              <a:t>lacio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55288"/>
            <a:ext cx="8229600" cy="1143000"/>
          </a:xfrm>
        </p:spPr>
        <p:txBody>
          <a:bodyPr>
            <a:normAutofit/>
          </a:bodyPr>
          <a:lstStyle/>
          <a:p>
            <a:r>
              <a:rPr lang="en-US" sz="6000" b="1" dirty="0" err="1"/>
              <a:t>gordo</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000" b="1" dirty="0" err="1"/>
              <a:t>delgado</a:t>
            </a:r>
            <a:r>
              <a:rPr lang="en-US" sz="6000" b="1" dirty="0"/>
              <a:t> </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857500"/>
            <a:ext cx="8363496" cy="1143000"/>
          </a:xfrm>
        </p:spPr>
        <p:txBody>
          <a:bodyPr>
            <a:normAutofit/>
          </a:bodyPr>
          <a:lstStyle/>
          <a:p>
            <a:r>
              <a:rPr lang="es-PA" sz="6000" b="1" dirty="0"/>
              <a:t>generoso</a:t>
            </a:r>
            <a:endParaRPr lang="en-US" sz="6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s-PA" sz="6000" b="1" dirty="0"/>
              <a:t>tacaño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5400" b="1" dirty="0" err="1"/>
              <a:t>barba</a:t>
            </a:r>
            <a:r>
              <a:rPr lang="en-US" sz="5400" b="1" dirty="0"/>
              <a:t> : largo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2" y="2857500"/>
            <a:ext cx="8419723" cy="1143000"/>
          </a:xfrm>
        </p:spPr>
        <p:txBody>
          <a:bodyPr>
            <a:normAutofit/>
          </a:bodyPr>
          <a:lstStyle/>
          <a:p>
            <a:r>
              <a:rPr lang="es-PA" sz="5400" b="1" dirty="0"/>
              <a:t>barb</a:t>
            </a:r>
            <a:r>
              <a:rPr lang="es-PA" sz="5400" b="1" dirty="0">
                <a:solidFill>
                  <a:srgbClr val="FFC000"/>
                </a:solidFill>
              </a:rPr>
              <a:t>a </a:t>
            </a:r>
            <a:r>
              <a:rPr lang="es-PA" sz="5400" b="1" dirty="0"/>
              <a:t>larg</a:t>
            </a:r>
            <a:r>
              <a:rPr lang="es-PA" sz="5400" b="1" dirty="0">
                <a:solidFill>
                  <a:srgbClr val="FFC000"/>
                </a:solidFill>
              </a:rPr>
              <a:t>a</a:t>
            </a:r>
            <a:endParaRPr lang="en-US" sz="5400" b="1" dirty="0">
              <a:solidFill>
                <a:srgbClr val="FFC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7633"/>
            <a:ext cx="8229600" cy="1143000"/>
          </a:xfrm>
        </p:spPr>
        <p:txBody>
          <a:bodyPr>
            <a:normAutofit/>
          </a:bodyPr>
          <a:lstStyle/>
          <a:p>
            <a:r>
              <a:rPr lang="en-US" sz="5400" b="1" dirty="0" err="1"/>
              <a:t>mujeres</a:t>
            </a:r>
            <a:r>
              <a:rPr lang="en-US" sz="5400" b="1" dirty="0"/>
              <a:t> : </a:t>
            </a:r>
            <a:r>
              <a:rPr lang="en-US" sz="5400" b="1" dirty="0" err="1"/>
              <a:t>trabajador</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52" y="2857500"/>
            <a:ext cx="8376301" cy="1143000"/>
          </a:xfrm>
        </p:spPr>
        <p:txBody>
          <a:bodyPr>
            <a:normAutofit/>
          </a:bodyPr>
          <a:lstStyle/>
          <a:p>
            <a:r>
              <a:rPr lang="en-US" sz="5400" b="1" dirty="0" err="1"/>
              <a:t>mujere</a:t>
            </a:r>
            <a:r>
              <a:rPr lang="en-US" sz="5400" b="1" dirty="0" err="1">
                <a:solidFill>
                  <a:srgbClr val="FFC000"/>
                </a:solidFill>
              </a:rPr>
              <a:t>s</a:t>
            </a:r>
            <a:r>
              <a:rPr lang="en-US" sz="5400" b="1" dirty="0"/>
              <a:t> </a:t>
            </a:r>
            <a:r>
              <a:rPr lang="en-US" sz="5400" b="1" dirty="0" err="1"/>
              <a:t>trabajador</a:t>
            </a:r>
            <a:r>
              <a:rPr lang="en-US" sz="5400" b="1" dirty="0" err="1">
                <a:solidFill>
                  <a:srgbClr val="FFC000"/>
                </a:solidFill>
              </a:rPr>
              <a:t>as</a:t>
            </a:r>
            <a:endParaRPr lang="en-US" sz="5400" b="1" dirty="0">
              <a:solidFill>
                <a:srgbClr val="FFC000"/>
              </a:solidFill>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marillo, answer to the previous question slide"/>
          <p:cNvSpPr>
            <a:spLocks noGrp="1"/>
          </p:cNvSpPr>
          <p:nvPr>
            <p:ph type="title"/>
          </p:nvPr>
        </p:nvSpPr>
        <p:spPr>
          <a:xfrm>
            <a:off x="457200" y="2763167"/>
            <a:ext cx="8229600" cy="1143000"/>
          </a:xfrm>
        </p:spPr>
        <p:txBody>
          <a:bodyPr>
            <a:normAutofit/>
          </a:bodyPr>
          <a:lstStyle/>
          <a:p>
            <a:r>
              <a:rPr lang="en-US" sz="5400" b="1" dirty="0" err="1">
                <a:solidFill>
                  <a:srgbClr val="FFFF00"/>
                </a:solidFill>
              </a:rPr>
              <a:t>amarillo</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50474"/>
            <a:ext cx="8229600" cy="1143000"/>
          </a:xfrm>
        </p:spPr>
        <p:txBody>
          <a:bodyPr>
            <a:normAutofit/>
          </a:bodyPr>
          <a:lstStyle/>
          <a:p>
            <a:r>
              <a:rPr lang="en-US" sz="5400" b="1" dirty="0" err="1"/>
              <a:t>niños</a:t>
            </a:r>
            <a:r>
              <a:rPr lang="en-US" sz="5400" b="1" dirty="0"/>
              <a:t> : </a:t>
            </a:r>
            <a:r>
              <a:rPr lang="en-US" sz="5400" b="1" dirty="0" err="1"/>
              <a:t>entusiasta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err="1"/>
              <a:t>niño</a:t>
            </a:r>
            <a:r>
              <a:rPr lang="en-US" sz="5400" b="1" dirty="0" err="1">
                <a:solidFill>
                  <a:srgbClr val="FFC000"/>
                </a:solidFill>
              </a:rPr>
              <a:t>s</a:t>
            </a:r>
            <a:r>
              <a:rPr lang="en-US" sz="5400" b="1" dirty="0"/>
              <a:t> </a:t>
            </a:r>
            <a:r>
              <a:rPr lang="en-US" sz="5400" b="1" dirty="0" err="1"/>
              <a:t>entus</a:t>
            </a:r>
            <a:r>
              <a:rPr lang="en-US" sz="5400" b="1" dirty="0" err="1">
                <a:solidFill>
                  <a:schemeClr val="accent6">
                    <a:lumMod val="20000"/>
                    <a:lumOff val="80000"/>
                  </a:schemeClr>
                </a:solidFill>
              </a:rPr>
              <a:t>iasta</a:t>
            </a:r>
            <a:r>
              <a:rPr lang="en-US" sz="5400" b="1" dirty="0" err="1">
                <a:solidFill>
                  <a:srgbClr val="FFC000"/>
                </a:solidFill>
              </a:rPr>
              <a:t>s</a:t>
            </a:r>
            <a:endParaRPr lang="en-US" sz="5400" b="1" dirty="0">
              <a:solidFill>
                <a:srgbClr val="FFC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0"/>
            <a:ext cx="8229600" cy="1143000"/>
          </a:xfrm>
        </p:spPr>
        <p:txBody>
          <a:bodyPr>
            <a:normAutofit/>
          </a:bodyPr>
          <a:lstStyle/>
          <a:p>
            <a:r>
              <a:rPr lang="es-PA" sz="5400" b="1" dirty="0"/>
              <a:t>pantalones : pequeño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1101"/>
            <a:ext cx="8229600" cy="1143000"/>
          </a:xfrm>
        </p:spPr>
        <p:txBody>
          <a:bodyPr>
            <a:normAutofit/>
          </a:bodyPr>
          <a:lstStyle/>
          <a:p>
            <a:r>
              <a:rPr lang="en-US" sz="5400" b="1" dirty="0" err="1"/>
              <a:t>pantalone</a:t>
            </a:r>
            <a:r>
              <a:rPr lang="en-US" sz="5400" b="1" dirty="0" err="1">
                <a:solidFill>
                  <a:srgbClr val="FFC000"/>
                </a:solidFill>
              </a:rPr>
              <a:t>s</a:t>
            </a:r>
            <a:r>
              <a:rPr lang="en-US" sz="5400" b="1" dirty="0"/>
              <a:t> </a:t>
            </a:r>
            <a:r>
              <a:rPr lang="en-US" sz="5400" b="1" dirty="0" err="1"/>
              <a:t>pequeño</a:t>
            </a:r>
            <a:r>
              <a:rPr lang="en-US" sz="5400" b="1" dirty="0" err="1">
                <a:solidFill>
                  <a:srgbClr val="FFC000"/>
                </a:solidFill>
              </a:rPr>
              <a:t>s</a:t>
            </a:r>
            <a:endParaRPr lang="en-US" sz="5400" b="1" dirty="0">
              <a:solidFill>
                <a:srgbClr val="FFC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s-PA" sz="5400" b="1" dirty="0"/>
              <a:t>sandalias : elegante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857500"/>
            <a:ext cx="8229600" cy="1143000"/>
          </a:xfrm>
        </p:spPr>
        <p:txBody>
          <a:bodyPr>
            <a:normAutofit/>
          </a:bodyPr>
          <a:lstStyle/>
          <a:p>
            <a:r>
              <a:rPr lang="en-US" sz="5400" b="1" dirty="0" err="1"/>
              <a:t>sandalia</a:t>
            </a:r>
            <a:r>
              <a:rPr lang="en-US" sz="5400" b="1" dirty="0" err="1">
                <a:solidFill>
                  <a:srgbClr val="FFC000"/>
                </a:solidFill>
              </a:rPr>
              <a:t>s</a:t>
            </a:r>
            <a:r>
              <a:rPr lang="en-US" sz="5400" b="1" dirty="0"/>
              <a:t> </a:t>
            </a:r>
            <a:r>
              <a:rPr lang="en-US" sz="5400" b="1" dirty="0" err="1"/>
              <a:t>elegante</a:t>
            </a:r>
            <a:r>
              <a:rPr lang="en-US" sz="5400" b="1" dirty="0" err="1">
                <a:solidFill>
                  <a:srgbClr val="FFC000"/>
                </a:solidFill>
              </a:rPr>
              <a:t>s</a:t>
            </a:r>
            <a:endParaRPr lang="en-US" sz="5400" b="1" dirty="0">
              <a:solidFill>
                <a:srgbClr val="FFC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a:xfrm>
            <a:off x="457200" y="2293560"/>
            <a:ext cx="8229600" cy="1979675"/>
          </a:xfrm>
        </p:spPr>
        <p:txBody>
          <a:bodyPr>
            <a:normAutofit/>
          </a:bodyPr>
          <a:lstStyle/>
          <a:p>
            <a:r>
              <a:rPr lang="en-US" sz="5400" b="1" dirty="0"/>
              <a:t>Los </a:t>
            </a:r>
            <a:r>
              <a:rPr lang="en-US" sz="5400" b="1" dirty="0" err="1"/>
              <a:t>hispanos</a:t>
            </a:r>
            <a:br>
              <a:rPr lang="en-US" sz="5400" b="1" dirty="0"/>
            </a:br>
            <a:r>
              <a:rPr lang="en-US" sz="5400" b="1" dirty="0" err="1"/>
              <a:t>tienen</a:t>
            </a:r>
            <a:r>
              <a:rPr lang="en-US" sz="5400" b="1" dirty="0"/>
              <a:t> ___ </a:t>
            </a:r>
            <a:r>
              <a:rPr lang="en-US" sz="5400" b="1" dirty="0" err="1"/>
              <a:t>apellidos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8"/>
            <a:ext cx="8229600" cy="1143000"/>
          </a:xfrm>
        </p:spPr>
        <p:txBody>
          <a:bodyPr>
            <a:normAutofit/>
          </a:bodyPr>
          <a:lstStyle/>
          <a:p>
            <a:r>
              <a:rPr lang="en-US" sz="5400" b="1" dirty="0"/>
              <a:t>dos (2)</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1523627"/>
            <a:ext cx="8229600" cy="3636459"/>
          </a:xfrm>
        </p:spPr>
        <p:txBody>
          <a:bodyPr>
            <a:normAutofit/>
          </a:bodyPr>
          <a:lstStyle/>
          <a:p>
            <a:r>
              <a:rPr lang="es-PA" sz="5400" b="1" dirty="0"/>
              <a:t>Es común saludar a</a:t>
            </a:r>
            <a:br>
              <a:rPr lang="es-PA" sz="5400" b="1" dirty="0"/>
            </a:br>
            <a:r>
              <a:rPr lang="es-PA" sz="5400" b="1" dirty="0"/>
              <a:t>una persona con</a:t>
            </a:r>
            <a:br>
              <a:rPr lang="es-PA" sz="5400" b="1" dirty="0"/>
            </a:br>
            <a:r>
              <a:rPr lang="es-PA" sz="5400" b="1" dirty="0"/>
              <a:t>un abrazo y un ___.</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885</TotalTime>
  <Words>1092</Words>
  <Application>Microsoft Office PowerPoint</Application>
  <PresentationFormat>On-screen Show (4:3)</PresentationFormat>
  <Paragraphs>253</Paragraphs>
  <Slides>109</Slides>
  <Notes>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¿Qué color es?</vt:lpstr>
      <vt:lpstr>rojo</vt:lpstr>
      <vt:lpstr>¿Qué color es?</vt:lpstr>
      <vt:lpstr>blanco</vt:lpstr>
      <vt:lpstr>¿Qué color es?</vt:lpstr>
      <vt:lpstr>amarillo</vt:lpstr>
      <vt:lpstr>¿Qué color es?</vt:lpstr>
      <vt:lpstr>verde</vt:lpstr>
      <vt:lpstr>¿Qué color es?</vt:lpstr>
      <vt:lpstr>anaranjado</vt:lpstr>
      <vt:lpstr>PowerPoint Presentation</vt:lpstr>
      <vt:lpstr>falda</vt:lpstr>
      <vt:lpstr>PowerPoint Presentation</vt:lpstr>
      <vt:lpstr>bufanda</vt:lpstr>
      <vt:lpstr>PowerPoint Presentation</vt:lpstr>
      <vt:lpstr>blusa</vt:lpstr>
      <vt:lpstr>PowerPoint Presentation</vt:lpstr>
      <vt:lpstr>sudadera</vt:lpstr>
      <vt:lpstr>PowerPoint Presentation</vt:lpstr>
      <vt:lpstr>vestido</vt:lpstr>
      <vt:lpstr>Una persona que  no habla mucho es ___.</vt:lpstr>
      <vt:lpstr>callada</vt:lpstr>
      <vt:lpstr>Una persona que  no es vieja es ___. </vt:lpstr>
      <vt:lpstr>joven</vt:lpstr>
      <vt:lpstr>Una persona que  no es fea es ___.</vt:lpstr>
      <vt:lpstr>bonita</vt:lpstr>
      <vt:lpstr>Third Category - 400</vt:lpstr>
      <vt:lpstr>Una persona que no es trabajadora es _____. </vt:lpstr>
      <vt:lpstr>perezosa</vt:lpstr>
      <vt:lpstr>pelo blanco = pelo ____</vt:lpstr>
      <vt:lpstr>canoso</vt:lpstr>
      <vt:lpstr> ___ suéter     </vt:lpstr>
      <vt:lpstr>el suéter</vt:lpstr>
      <vt:lpstr> ___ clases   </vt:lpstr>
      <vt:lpstr>las clases</vt:lpstr>
      <vt:lpstr> ___ universidad   </vt:lpstr>
      <vt:lpstr>la universidad</vt:lpstr>
      <vt:lpstr>   ___ traje     </vt:lpstr>
      <vt:lpstr>el traje</vt:lpstr>
      <vt:lpstr>___ lentes</vt:lpstr>
      <vt:lpstr>los lentes</vt:lpstr>
      <vt:lpstr>Actúe:  Levante la mano</vt:lpstr>
      <vt:lpstr>PowerPoint Presentation</vt:lpstr>
      <vt:lpstr>Actúe:  Corra</vt:lpstr>
      <vt:lpstr>PowerPoint Presentation</vt:lpstr>
      <vt:lpstr>Actúe:  Saque un bolígrafo</vt:lpstr>
      <vt:lpstr>PowerPoint Presentation</vt:lpstr>
      <vt:lpstr>Actúe:  Cierre el libro</vt:lpstr>
      <vt:lpstr>PowerPoint Presentation</vt:lpstr>
      <vt:lpstr>Actúe:  Escuche</vt:lpstr>
      <vt:lpstr>PowerPoint Presentation</vt:lpstr>
      <vt:lpstr>PowerPoint Presentation</vt:lpstr>
      <vt:lpstr>PowerPoint Presentation</vt:lpstr>
      <vt:lpstr>PowerPoint Presentation</vt:lpstr>
      <vt:lpstr>camisa</vt:lpstr>
      <vt:lpstr>PowerPoint Presentation</vt:lpstr>
      <vt:lpstr>corbata</vt:lpstr>
      <vt:lpstr>PowerPoint Presentation</vt:lpstr>
      <vt:lpstr>traje(s)</vt:lpstr>
      <vt:lpstr>PowerPoint Presentation</vt:lpstr>
      <vt:lpstr>abrigo</vt:lpstr>
      <vt:lpstr>53 + 34 = ?</vt:lpstr>
      <vt:lpstr>87 ochenta y siete</vt:lpstr>
      <vt:lpstr>32 x 2 = ? </vt:lpstr>
      <vt:lpstr>64 sesenta y cuatro</vt:lpstr>
      <vt:lpstr>SEVENTH Category - 600</vt:lpstr>
      <vt:lpstr>300 ÷ 3 = ?</vt:lpstr>
      <vt:lpstr>100 cien</vt:lpstr>
      <vt:lpstr>90 + 15 = ?</vt:lpstr>
      <vt:lpstr>105 ciento cinco</vt:lpstr>
      <vt:lpstr>250 + 46 = ? </vt:lpstr>
      <vt:lpstr>296 doscientos noventa y seis</vt:lpstr>
      <vt:lpstr>largo</vt:lpstr>
      <vt:lpstr>corto</vt:lpstr>
      <vt:lpstr>alto</vt:lpstr>
      <vt:lpstr>bajo</vt:lpstr>
      <vt:lpstr>rizado/ondulado</vt:lpstr>
      <vt:lpstr>lacio</vt:lpstr>
      <vt:lpstr>gordo</vt:lpstr>
      <vt:lpstr>delgado </vt:lpstr>
      <vt:lpstr>generoso</vt:lpstr>
      <vt:lpstr>tacaño</vt:lpstr>
      <vt:lpstr>barba : largo</vt:lpstr>
      <vt:lpstr>barba larga</vt:lpstr>
      <vt:lpstr>mujeres : trabajador</vt:lpstr>
      <vt:lpstr>mujeres trabajadoras</vt:lpstr>
      <vt:lpstr>niños : entusiasta</vt:lpstr>
      <vt:lpstr>niños entusiastas</vt:lpstr>
      <vt:lpstr>pantalones : pequeño</vt:lpstr>
      <vt:lpstr>pantalones pequeños</vt:lpstr>
      <vt:lpstr>sandalias : elegante</vt:lpstr>
      <vt:lpstr>sandalias elegantes</vt:lpstr>
      <vt:lpstr>Tenth Category 200</vt:lpstr>
      <vt:lpstr>Los hispanos tienen ___ apellidos.</vt:lpstr>
      <vt:lpstr>dos (2)</vt:lpstr>
      <vt:lpstr>Es común saludar a una persona con un abrazo y un ___.</vt:lpstr>
      <vt:lpstr>beso</vt:lpstr>
      <vt:lpstr>La Placita Olvera  está en ___. (nombre de la ciudad)</vt:lpstr>
      <vt:lpstr>Los Ángeles</vt:lpstr>
      <vt:lpstr>El Festival de la Calle Ocho se celebra en ___. (nombre del estado)</vt:lpstr>
      <vt:lpstr>Florida</vt:lpstr>
      <vt:lpstr>Nombe de esta ropa  popular en el Caribe.</vt:lpstr>
      <vt:lpstr>guayabera</vt:lpstr>
      <vt:lpstr>JEOPARDY FINAL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70</cp:revision>
  <dcterms:created xsi:type="dcterms:W3CDTF">2012-12-01T10:13:02Z</dcterms:created>
  <dcterms:modified xsi:type="dcterms:W3CDTF">2022-08-03T01:13:25Z</dcterms:modified>
</cp:coreProperties>
</file>