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82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75" r:id="rId49"/>
    <p:sldId id="377" r:id="rId50"/>
    <p:sldId id="371" r:id="rId51"/>
    <p:sldId id="379" r:id="rId52"/>
    <p:sldId id="381" r:id="rId53"/>
    <p:sldId id="383" r:id="rId54"/>
    <p:sldId id="344" r:id="rId55"/>
    <p:sldId id="345" r:id="rId56"/>
    <p:sldId id="346" r:id="rId57"/>
    <p:sldId id="347" r:id="rId58"/>
    <p:sldId id="348" r:id="rId59"/>
    <p:sldId id="374" r:id="rId60"/>
    <p:sldId id="376" r:id="rId61"/>
    <p:sldId id="378" r:id="rId62"/>
    <p:sldId id="380" r:id="rId63"/>
    <p:sldId id="382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9933"/>
    <a:srgbClr val="FF3300"/>
    <a:srgbClr val="9900CC"/>
    <a:srgbClr val="800080"/>
    <a:srgbClr val="CC00FF"/>
    <a:srgbClr val="808080"/>
    <a:srgbClr val="FF6600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>
        <p:scale>
          <a:sx n="75" d="100"/>
          <a:sy n="75" d="100"/>
        </p:scale>
        <p:origin x="-2580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07B3-FD1B-4BD8-937A-FBAA8D66E507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A439-541E-4502-9C37-CA09C935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err="1" smtClean="0"/>
              <a:t>Zoe</a:t>
            </a:r>
            <a:r>
              <a:rPr lang="es-PA" baseline="0" dirty="0" smtClean="0"/>
              <a:t> Yadira Saldaña Nazario, nació en Nueva Jersey pero a los 9 años se mudó a la Rep. Dominicana</a:t>
            </a:r>
            <a:r>
              <a:rPr lang="es-PA" dirty="0" smtClean="0"/>
              <a:t>,</a:t>
            </a:r>
            <a:r>
              <a:rPr lang="es-PA" baseline="0" dirty="0" smtClean="0"/>
              <a:t> películas:  </a:t>
            </a:r>
            <a:r>
              <a:rPr lang="es-PA" i="1" baseline="0" dirty="0" err="1" smtClean="0"/>
              <a:t>Pirates</a:t>
            </a:r>
            <a:r>
              <a:rPr lang="es-PA" i="1" baseline="0" dirty="0" smtClean="0"/>
              <a:t> of </a:t>
            </a:r>
            <a:r>
              <a:rPr lang="es-PA" i="1" baseline="0" dirty="0" err="1" smtClean="0"/>
              <a:t>the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Caribbean</a:t>
            </a:r>
            <a:r>
              <a:rPr lang="es-PA" i="1" baseline="0" dirty="0" smtClean="0"/>
              <a:t>, Colombiana, </a:t>
            </a:r>
            <a:r>
              <a:rPr lang="es-PA" i="1" baseline="0" dirty="0" err="1" smtClean="0"/>
              <a:t>Star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Trek</a:t>
            </a:r>
            <a:r>
              <a:rPr lang="es-PA" i="1" baseline="0" dirty="0" smtClean="0"/>
              <a:t>, Avatar, </a:t>
            </a:r>
            <a:r>
              <a:rPr lang="es-PA" i="1" baseline="0" dirty="0" err="1" smtClean="0"/>
              <a:t>Guardians</a:t>
            </a:r>
            <a:r>
              <a:rPr lang="es-PA" i="1" baseline="0" dirty="0" smtClean="0"/>
              <a:t> of </a:t>
            </a:r>
            <a:r>
              <a:rPr lang="es-PA" i="1" baseline="0" dirty="0" err="1" smtClean="0"/>
              <a:t>the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Galaxy</a:t>
            </a:r>
            <a:r>
              <a:rPr lang="es-PA" baseline="0" dirty="0" smtClean="0"/>
              <a:t>.  Padre dominicano y madre puertorriqueña.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Director y productor de cine,</a:t>
            </a:r>
            <a:r>
              <a:rPr lang="es-PA" baseline="0" dirty="0" smtClean="0"/>
              <a:t> mexicano, películas: </a:t>
            </a:r>
            <a:r>
              <a:rPr lang="es-PA" i="1" baseline="0" dirty="0" smtClean="0"/>
              <a:t>Amores perros, Babel, </a:t>
            </a:r>
            <a:r>
              <a:rPr lang="es-PA" i="1" baseline="0" dirty="0" err="1" smtClean="0"/>
              <a:t>Biutiful</a:t>
            </a:r>
            <a:r>
              <a:rPr lang="es-PA" i="1" baseline="0" dirty="0" smtClean="0"/>
              <a:t>, </a:t>
            </a:r>
            <a:r>
              <a:rPr lang="es-PA" i="1" baseline="0" dirty="0" err="1" smtClean="0"/>
              <a:t>Birdman</a:t>
            </a:r>
            <a:r>
              <a:rPr lang="es-PA" i="1" baseline="0" dirty="0" smtClean="0"/>
              <a:t> </a:t>
            </a:r>
            <a:r>
              <a:rPr lang="es-PA" baseline="0" dirty="0" smtClean="0"/>
              <a:t>(2015 Oscar por mejor director, mejor película y mejor </a:t>
            </a:r>
            <a:r>
              <a:rPr lang="es-PA" baseline="0" dirty="0" err="1" smtClean="0"/>
              <a:t>guión</a:t>
            </a:r>
            <a:r>
              <a:rPr lang="es-PA" baseline="0" dirty="0" smtClean="0"/>
              <a:t> original)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Sofía</a:t>
            </a:r>
            <a:r>
              <a:rPr lang="es-PA" baseline="0" dirty="0" smtClean="0"/>
              <a:t> Margarita Vergara </a:t>
            </a:r>
            <a:r>
              <a:rPr lang="es-PA" baseline="0" dirty="0" err="1" smtClean="0"/>
              <a:t>Vergara</a:t>
            </a:r>
            <a:r>
              <a:rPr lang="es-PA" baseline="0" dirty="0" smtClean="0"/>
              <a:t>, c</a:t>
            </a:r>
            <a:r>
              <a:rPr lang="es-PA" dirty="0" smtClean="0"/>
              <a:t>olombiana, mejor conocida</a:t>
            </a:r>
            <a:r>
              <a:rPr lang="es-PA" baseline="0" dirty="0" smtClean="0"/>
              <a:t> en el programa de </a:t>
            </a:r>
            <a:r>
              <a:rPr lang="es-ES" baseline="0" dirty="0" smtClean="0"/>
              <a:t>TV </a:t>
            </a:r>
            <a:r>
              <a:rPr lang="es-PA" i="1" dirty="0" smtClean="0"/>
              <a:t>Modern </a:t>
            </a:r>
            <a:r>
              <a:rPr lang="es-PA" i="1" dirty="0" err="1" smtClean="0"/>
              <a:t>Family</a:t>
            </a:r>
            <a:r>
              <a:rPr lang="es-PA" i="1" dirty="0" smtClean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Enrique Miguel Iglesias </a:t>
            </a:r>
            <a:r>
              <a:rPr lang="es-PA" dirty="0" err="1" smtClean="0"/>
              <a:t>Preysler</a:t>
            </a:r>
            <a:r>
              <a:rPr lang="es-PA" dirty="0" smtClean="0"/>
              <a:t> nació en</a:t>
            </a:r>
            <a:r>
              <a:rPr lang="es-PA" baseline="0" dirty="0" smtClean="0"/>
              <a:t> </a:t>
            </a:r>
            <a:r>
              <a:rPr lang="es-PA" dirty="0" smtClean="0"/>
              <a:t>Madrid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Penélope Cruz Sánchez nació en Madrid.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02C1-1A39-4886-8BC8-74A16AB2F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DFA4-EFC7-468B-B616-E8F9138A6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1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D68C-7EC2-452B-AACD-12D9E092F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1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3FA1-5781-4E6B-A029-1E00F8019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88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5F41-4749-4664-B471-E89C8D5A5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E452D-3299-4F43-AD29-A084FF802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1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B71C-71B5-4E33-9DB5-92B5DFFEB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3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7279-0600-4A08-A13F-0A748B0CE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6F75-3956-4ABC-A6F4-91E9F0790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4D16-6868-45C2-AEF5-1C57BA339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DF17-57F6-444A-931C-0CFB19A3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CA545-2613-4B1F-BC2A-58A7054B7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slide" Target="slide47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7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NDO71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FADE7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14600"/>
            <a:ext cx="7086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30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50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391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60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8580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71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45 ÷ 15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68580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9 x 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72 ÷ 6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65 - 34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22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0866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18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+ 30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C:\Users\btseng\Desktop\Jeopardy DALs pictures\Chapter_01\BLD015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8020"/>
            <a:ext cx="5562600" cy="50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597400" y="2862797"/>
            <a:ext cx="2743200" cy="97971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905000" y="2514600"/>
            <a:ext cx="5410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74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Users\btseng\Desktop\Jeopardy DALs pictures\Chapter_01\AA0536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5"/>
          <a:stretch/>
        </p:blipFill>
        <p:spPr bwMode="auto">
          <a:xfrm>
            <a:off x="1905000" y="1104900"/>
            <a:ext cx="4641047" cy="4953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886200" y="2578100"/>
            <a:ext cx="4076700" cy="172329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C:\Users\btseng\Desktop\Jeopardy DALs pictures\Chapter_01\LS020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009650"/>
            <a:ext cx="4061152" cy="5181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143000" y="2400300"/>
            <a:ext cx="2438400" cy="24003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Users\btseng\Desktop\Jeopardy DALs pictures\Chapter_01\MCMH000480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 b="44694"/>
          <a:stretch/>
        </p:blipFill>
        <p:spPr bwMode="auto">
          <a:xfrm>
            <a:off x="1022350" y="1181100"/>
            <a:ext cx="7219950" cy="41120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C:\Users\btseng\Desktop\Jeopardy DALs pictures\Chapter_01\AT5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66" y="914400"/>
            <a:ext cx="394120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515100" cy="434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persona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mucho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5532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persona que</a:t>
            </a:r>
          </a:p>
          <a:p>
            <a:pPr algn="ctr"/>
            <a:r>
              <a:rPr lang="es-PA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 joven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858000" cy="434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persona que</a:t>
            </a:r>
          </a:p>
          <a:p>
            <a:pPr algn="ctr"/>
            <a:r>
              <a:rPr lang="es-PA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 bonita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6553200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persona que</a:t>
            </a:r>
          </a:p>
          <a:p>
            <a:pPr algn="ctr"/>
            <a:r>
              <a:rPr lang="es-PA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 trabajadora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76401" y="2057400"/>
            <a:ext cx="61341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pelo blanco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pelo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51054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__suéter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715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2514600"/>
            <a:ext cx="4572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 clases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76300" y="2514600"/>
            <a:ext cx="74676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universidad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798" y="2514600"/>
            <a:ext cx="5021943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traje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7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1193800"/>
            <a:ext cx="5181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lentes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 descr="C:\Users\btseng\Desktop\Jeopardy DALs pictures\Chapter_01\AE4F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07981" cy="17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tseng\Desktop\Jeopardy DALs pictures\Chapter_01\97813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645325" cy="17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93800" y="19812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Actúe este mandato: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camine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93800" y="19812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Actúe este mandato: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evante la mano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93800" y="19812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Actúe este mandato: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salte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93800" y="19812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Actúe este mandato: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corra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93800" y="19812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Actúe este mandato: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 una vuelta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2451100" y="2514600"/>
            <a:ext cx="42672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Jeopardy!!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676400" y="2667000"/>
            <a:ext cx="57912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9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4676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1233714" y="2514600"/>
            <a:ext cx="67818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0800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Opuestos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39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7724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Concordancia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ustantivo y adjetivo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3467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Cultura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161925" y="457200"/>
            <a:ext cx="124142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695450" y="457200"/>
            <a:ext cx="12319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1295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733924" y="457200"/>
            <a:ext cx="124142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Opuestos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6267449" y="228600"/>
            <a:ext cx="1241425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Concordancia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ustantivo </a:t>
            </a:r>
            <a:endParaRPr lang="es-PA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adjetivo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7794625" y="469900"/>
            <a:ext cx="1219200" cy="209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Cultura</a:t>
            </a: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83200" y="1295400"/>
            <a:ext cx="30226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170" name="Picture 2" descr="C:\Users\btseng\Desktop\Jeopardy DALs pictures\Chapter_01\BLD057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1400"/>
            <a:ext cx="3863256" cy="5016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2590800" y="3352800"/>
            <a:ext cx="3403600" cy="8001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3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28194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8194" name="Picture 2" descr="C:\Users\btseng\Desktop\Jeopardy DALs pictures\Chapter_01\20060506_jh0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150389" cy="47371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Descripci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personas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78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10100" y="2667000"/>
            <a:ext cx="3429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son?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03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8" name="Picture 2" descr="C:\Users\btseng\Desktop\Jeopardy DALs pictures\Chapter_01\1748668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6802" r="7438" b="8521"/>
          <a:stretch/>
        </p:blipFill>
        <p:spPr bwMode="auto">
          <a:xfrm>
            <a:off x="1099029" y="1057031"/>
            <a:ext cx="3066571" cy="50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4876799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13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C:\Users\btseng\Desktop\Jeopardy DALs pictures\Chapter_01\15516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82" y="1878512"/>
            <a:ext cx="6324865" cy="390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5334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1266" name="Picture 2" descr="C:\Users\btseng\Desktop\Jeopardy DALs pictures\Chapter_01\mhhe0092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6"/>
          <a:stretch/>
        </p:blipFill>
        <p:spPr bwMode="auto">
          <a:xfrm>
            <a:off x="2156593" y="2117723"/>
            <a:ext cx="4373613" cy="37496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410200" y="2895600"/>
            <a:ext cx="2133600" cy="1447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7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4008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80 - 22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31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73200" y="1752600"/>
            <a:ext cx="65532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53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+ 34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42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362700" cy="274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número es?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32 x 2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52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2103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90 + 15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62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59436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180 + 63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2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105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80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8580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Artículos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(el, la, los, las)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799" y="2667000"/>
            <a:ext cx="5105401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0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" name="Picture 2" descr="C:\Users\btseng\AppData\Local\Microsoft\Windows\Temporary Internet Files\Content.IE5\DJQAGKW4\pink-3273666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20835" r="6857" b="4947"/>
          <a:stretch/>
        </p:blipFill>
        <p:spPr bwMode="auto">
          <a:xfrm>
            <a:off x="165100" y="4267200"/>
            <a:ext cx="1828800" cy="23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93337" y="2590800"/>
            <a:ext cx="54102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60" name="Picture 24" descr="C:\Users\btseng\AppData\Local\Microsoft\Windows\Temporary Internet Files\Content.IE5\DJQAGKW4\agriculture-berries-bunch-7602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19269" r="30928" b="12279"/>
          <a:stretch/>
        </p:blipFill>
        <p:spPr bwMode="auto">
          <a:xfrm>
            <a:off x="363677" y="381000"/>
            <a:ext cx="154234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C:\Users\btseng\AppData\Local\Microsoft\Windows\Temporary Internet Files\Content.IE5\WGWFVPRG\bloom-blossom-flora-876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1"/>
          <a:stretch/>
        </p:blipFill>
        <p:spPr bwMode="auto">
          <a:xfrm>
            <a:off x="369111" y="4114800"/>
            <a:ext cx="1536910" cy="24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799" y="2590800"/>
            <a:ext cx="5885543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" name="Picture 2" descr="Image result for fruit oran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7" t="20001" r="50000" b="3907"/>
          <a:stretch/>
        </p:blipFill>
        <p:spPr bwMode="auto">
          <a:xfrm>
            <a:off x="76200" y="4584700"/>
            <a:ext cx="2231925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619829"/>
            <a:ext cx="5334000" cy="11901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1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24200" y="2514600"/>
            <a:ext cx="3048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largo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4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24200" y="2743200"/>
            <a:ext cx="3048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alto</a:t>
            </a:r>
          </a:p>
        </p:txBody>
      </p:sp>
      <p:sp>
        <p:nvSpPr>
          <p:cNvPr id="1044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51816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Rizado/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ondulado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4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14600" y="2743200"/>
            <a:ext cx="45720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delgado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64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5181600" cy="1181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generoso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5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4876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camiseta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bonito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85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91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781800" cy="2019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mujeres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conservador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95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0" y="2057400"/>
            <a:ext cx="4495800" cy="21009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amigo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egoístas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05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45720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apatos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pequeño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16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90700" y="2387600"/>
            <a:ext cx="5524500" cy="226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aldas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elegante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086600" cy="3505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hombres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Caribe llevan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           mucho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___.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9" descr="http://3.bp.blogspot.com/_kvNaYLuu3j0/S9RsPLlYbiI/AAAAAAAAAw0/acA7lrN1sFU/s1600/guayab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5369"/>
            <a:ext cx="3048000" cy="329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52500" y="2114550"/>
            <a:ext cx="7315200" cy="224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hispanos tienen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apellidos.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5410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18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3152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celebración del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Cinco de ___ es muy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opular en la comunidad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exicana en California.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239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67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16000" y="1219200"/>
            <a:ext cx="7315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Festival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Calle Ocho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celebra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____ (estado)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16000" y="1219200"/>
            <a:ext cx="7315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Festival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Parada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celebra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____ (estado)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Colores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1143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112395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Descripción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personas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67450" y="304800"/>
            <a:ext cx="120015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Artículos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(el, la, los, las)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43825" y="438150"/>
            <a:ext cx="12192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andatos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2971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i="1" kern="10" dirty="0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78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jeop79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086600" cy="342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Placita Olvera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 en ____.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(ciudad)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ree-images.com/md/7a29/olvera_street_in_oldest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" b="212"/>
          <a:stretch/>
        </p:blipFill>
        <p:spPr bwMode="auto">
          <a:xfrm>
            <a:off x="381000" y="482600"/>
            <a:ext cx="83185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277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362200"/>
            <a:ext cx="70866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749550"/>
            <a:ext cx="70866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Ángeles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14600"/>
            <a:ext cx="70104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Red App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7589" r="28720" b="14167"/>
          <a:stretch/>
        </p:blipFill>
        <p:spPr bwMode="auto">
          <a:xfrm>
            <a:off x="152400" y="5041900"/>
            <a:ext cx="1495154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FF3625-76B9-492D-BC79-E34EB7F0F1D0}"/>
</file>

<file path=customXml/itemProps2.xml><?xml version="1.0" encoding="utf-8"?>
<ds:datastoreItem xmlns:ds="http://schemas.openxmlformats.org/officeDocument/2006/customXml" ds:itemID="{13A4B1C7-82A5-4405-B1D5-FFC128560978}"/>
</file>

<file path=customXml/itemProps3.xml><?xml version="1.0" encoding="utf-8"?>
<ds:datastoreItem xmlns:ds="http://schemas.openxmlformats.org/officeDocument/2006/customXml" ds:itemID="{77E4A2B8-83A6-4357-83A1-50AEBF17348F}"/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629</Words>
  <Application>Microsoft Office PowerPoint</Application>
  <PresentationFormat>On-screen Show (4:3)</PresentationFormat>
  <Paragraphs>215</Paragraphs>
  <Slides>82</Slides>
  <Notes>5</Notes>
  <HiddenSlides>1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A y B</dc:title>
  <dc:creator>Beatrice Tseng</dc:creator>
  <dc:description>Email:  btseng@ivc.edu</dc:description>
  <cp:lastModifiedBy>btseng</cp:lastModifiedBy>
  <cp:revision>152</cp:revision>
  <dcterms:created xsi:type="dcterms:W3CDTF">1999-10-07T17:16:48Z</dcterms:created>
  <dcterms:modified xsi:type="dcterms:W3CDTF">2018-05-31T20:45:42Z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