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64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3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42.xml" ContentType="application/vnd.openxmlformats-officedocument.presentationml.slide+xml"/>
  <Override PartName="/ppt/slides/slide82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62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51.xml" ContentType="application/vnd.openxmlformats-officedocument.presentationml.slide+xml"/>
  <Override PartName="/ppt/slides/slide49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60.xml" ContentType="application/vnd.openxmlformats-officedocument.presentationml.slide+xml"/>
  <Override PartName="/ppt/slides/slide56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5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1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2.xml" ContentType="application/vnd.openxmlformats-officedocument.presentationml.notesSlide+xml"/>
  <Override PartName="/ppt/notesSlides/notesSlide8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80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7" r:id="rId67"/>
    <p:sldId id="358" r:id="rId68"/>
    <p:sldId id="373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9" autoAdjust="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415731F-FF76-486E-A2D0-B3B5D0035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408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F6C9E7-EE36-4E92-A734-47A5A3584069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F50F00-E977-43D3-B3C3-65886835719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8EE2E1-10BF-4D91-B17A-C39392D54D5D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C1F7E2-0CCC-4A5C-A5A3-E4E8C64A85FF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2CE523-1187-4E92-9A70-C4181CA1EB9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D9BD50-A2B5-4772-98A4-FF73FC1BD50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28227A-34FC-4793-BBD5-7F752C104C9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C007CC-9092-4487-A6A0-576DF98672D6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761D24-5ABB-42FF-9B71-E181F8E9E8D1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D3F35A-4FDD-4415-934D-89F0457B327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540583-A5EE-44F6-9492-806B90E7CE37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PA" altLang="en-US" smtClean="0"/>
              <a:t>Tamara Rojo es española y Carlos Acosta es cubano.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87E1F8-6110-4B97-B370-25DA06FCE57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1B7788-4277-4935-93C9-7C79B97AB56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6FDAEB-D5C2-4003-A963-8EA20E7F364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F2DD1B-FE0F-4694-BB18-6C9AE71FC3E6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PA" altLang="en-US" smtClean="0"/>
              <a:t>Juan del Potro – argentino.   Mónica Puig – puertorriqueña.    Rafael Nadal – español. 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FC97AA-D973-4CC9-9DA3-AD0EB7B77B84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AF3015-DF91-4218-957F-6C5C1D078C4B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53984E-D3A1-4823-AB43-A8620460F97A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88EA4-8EE4-4A17-82F6-DD7462651F4F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C31CBE-4B23-4F6C-8B34-C04ACB481A79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57FCF2-607F-4D5D-8EE3-45613D1E910A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6C7F70-A554-468C-A54E-6F41B3A2EB8E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E91532-C66E-4E11-97B4-F91EE6438DC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F9F58B-266D-49A2-B6B8-1A6FEAAA1AE3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2D19EF-D586-44A1-BCDA-9D2C0940DB0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8BFD12-2E64-4334-9604-39577E71022F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D94D10-E910-4045-A246-10DB4744EDE3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96187A-7BB4-4936-B52B-89C7CFA65F6F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PA" altLang="en-US" smtClean="0"/>
              <a:t>Júpiter, león en el zoológico de Cali, Colombia, abraza a su salvadora, Ana Torres, que lo rescató de un circo.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7F9767-ABC0-42CC-9DC6-F04A67EF2EB8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119861-7A44-4FB0-AE4C-E6219B1F231C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39C9E5-CBEA-42E5-BE93-AEB09CE4BD75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D2351D-45C5-46E6-8BDD-CB01A4F3D14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8B2067-89A6-4A44-A648-0394AFB50953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BB635E-005F-48F5-A5C3-E900CEDFF4E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9D94D2-9998-4876-9A81-D7DC88D64701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E2B3CD-DA2F-4BA6-803A-473667D5CE59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FE43C9-B9DA-45BE-8836-532E1DAA4124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7C9CEF-C6D6-4894-B9C1-5648AE8EFDA3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F35AC2-5BE5-4620-85C5-C3CE400EED6A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FD3DC4-A32E-498F-A42A-417D87BFBD70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53293F-52A8-481F-A130-15BC55B1E0D0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DD3D00-BDFC-42EC-B6FC-74362B5C9E19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1BC2BC-0EA6-4672-A40A-D5FCDD6301BC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5AB29F-97E1-4763-96DA-397749096842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7F426B-E189-4249-B621-E468B4F6F91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E1ACA4-7E4E-4568-A635-48A839D9E11B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38935B-13AA-452D-B1A8-72C18A728D73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65B2B9-4A40-484B-A3ED-E1DF23B97E1C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C08FD0-8476-4779-ACAE-5E4FD53195ED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581456-6561-45F6-BCEE-263A512A9338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2D08FA-C35F-4ED4-9BA7-CCBF38AD7C8F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9E6C33-8FF6-4564-9E06-5D77EB50A121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2191E0-E989-4F2D-9133-CF9F5F8667E9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71D55B-9FFB-47DB-8CAE-0AC882191B3C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F5468D-DEA1-411F-A520-539F37B41F81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70B1D3-4FA4-40CC-944D-CF233981F1F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D75018-9C43-4AD0-A4BD-D5E0AFB78D71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3AA947-B85E-4300-B2B9-4CD37760588A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AC585A-5359-48FB-BA41-2AB7483401C5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A944CF-4144-4A62-9E3C-C1E48FC4E44C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09C435-258F-4FBD-A623-8DB072DCEBB4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14CD1F-3B43-45C2-8EE2-84A169BF9A7B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AB9C0A-84A5-4FE6-B188-9B11FD14B75C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01ED7C-2E31-4E29-ACA3-B759A4572DD0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E5E085-1A1D-4AD0-8C97-DC017592CE74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81E298-007C-4E4A-841C-A8A6B3B0EEFE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A60A63-2070-486E-A088-103AEAFC345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B2C986-F8DE-4C0B-A5C9-93BAA0F30FFA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642A13-A6C6-4EB1-90CE-015FC17D86FD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8215F5-F3F4-4807-81A0-A6066CBC9EA4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FBCAC6-A240-46AA-A5BD-1260DC032197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A21BA8-1E40-469E-8B06-C3120196E908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5807FD-73C6-43A4-91AF-B68F331A023F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781944-13B0-4175-A319-E29E22FDE5CB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608526-5CEC-49EB-B29A-CE6B3D118D5D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801550-C376-4815-86F1-912A3E78C1DF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116C5C-D896-4A9F-9688-06352ADDC999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609A0B-6C8C-418B-9C52-EB7C0E5F7023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6032D1-D691-4B4E-B41C-5587307CBD50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78A425-D5B9-4F74-8D3D-12A1CE18CAD4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A4D522-9438-4047-BDCC-1C4B78DCA40B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DA0CD4-6648-4942-9E06-C7A7AC6A417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1DED-CFF0-4688-8600-5AB157651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12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812E7-A7DA-4785-B500-0310F0654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30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6FC52-A1EC-46B7-91F1-C30C56236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3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CAF15-03D8-41D2-AEDD-4DC92D54C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77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A511-F4F4-4093-A3AB-DBCE999F3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77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C10B-6C69-47D6-8255-062438863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13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F66C-0CF2-47B6-993F-FCA64C9AB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4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246F-34E8-481D-8EB5-B28CFCBFD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19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170E6-5ABB-4BC7-A97F-C633F27C7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71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4670-77D5-46A8-8167-B7C71866E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44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17A8-E1DE-4BC8-A292-54FF1F7B2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25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638C94D-32F3-470E-A37C-650B9B4A4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slide" Target="slide4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8.xml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slide" Target="slide41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57.xml"/><Relationship Id="rId18" Type="http://schemas.openxmlformats.org/officeDocument/2006/relationships/slide" Target="slide62.xml"/><Relationship Id="rId26" Type="http://schemas.openxmlformats.org/officeDocument/2006/relationships/slide" Target="slide71.xml"/><Relationship Id="rId3" Type="http://schemas.openxmlformats.org/officeDocument/2006/relationships/notesSlide" Target="../notesSlides/notesSlide47.xml"/><Relationship Id="rId21" Type="http://schemas.openxmlformats.org/officeDocument/2006/relationships/slide" Target="slide65.xml"/><Relationship Id="rId34" Type="http://schemas.openxmlformats.org/officeDocument/2006/relationships/slide" Target="slide80.xml"/><Relationship Id="rId7" Type="http://schemas.openxmlformats.org/officeDocument/2006/relationships/slide" Target="slide50.xml"/><Relationship Id="rId12" Type="http://schemas.openxmlformats.org/officeDocument/2006/relationships/slide" Target="slide56.xml"/><Relationship Id="rId17" Type="http://schemas.openxmlformats.org/officeDocument/2006/relationships/slide" Target="slide61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0.xml"/><Relationship Id="rId20" Type="http://schemas.openxmlformats.org/officeDocument/2006/relationships/slide" Target="slide64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49.xml"/><Relationship Id="rId11" Type="http://schemas.openxmlformats.org/officeDocument/2006/relationships/slide" Target="slide55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8.xml"/><Relationship Id="rId15" Type="http://schemas.openxmlformats.org/officeDocument/2006/relationships/slide" Target="slide59.xml"/><Relationship Id="rId23" Type="http://schemas.openxmlformats.org/officeDocument/2006/relationships/slide" Target="slide67.xml"/><Relationship Id="rId28" Type="http://schemas.openxmlformats.org/officeDocument/2006/relationships/slide" Target="slide73.xml"/><Relationship Id="rId10" Type="http://schemas.openxmlformats.org/officeDocument/2006/relationships/slide" Target="slide54.xml"/><Relationship Id="rId19" Type="http://schemas.openxmlformats.org/officeDocument/2006/relationships/slide" Target="slide63.xml"/><Relationship Id="rId31" Type="http://schemas.openxmlformats.org/officeDocument/2006/relationships/slide" Target="slide77.xml"/><Relationship Id="rId4" Type="http://schemas.openxmlformats.org/officeDocument/2006/relationships/image" Target="../media/image4.png"/><Relationship Id="rId9" Type="http://schemas.openxmlformats.org/officeDocument/2006/relationships/slide" Target="slide53.xml"/><Relationship Id="rId14" Type="http://schemas.openxmlformats.org/officeDocument/2006/relationships/slide" Target="slide58.xml"/><Relationship Id="rId22" Type="http://schemas.openxmlformats.org/officeDocument/2006/relationships/slide" Target="slide66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51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slide" Target="slid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26" Type="http://schemas.openxmlformats.org/officeDocument/2006/relationships/slide" Target="slide30.xml"/><Relationship Id="rId3" Type="http://schemas.openxmlformats.org/officeDocument/2006/relationships/notesSlide" Target="../notesSlides/notesSlide8.xml"/><Relationship Id="rId21" Type="http://schemas.openxmlformats.org/officeDocument/2006/relationships/slide" Target="slide25.xml"/><Relationship Id="rId34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33" Type="http://schemas.openxmlformats.org/officeDocument/2006/relationships/slide" Target="slide3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29" Type="http://schemas.openxmlformats.org/officeDocument/2006/relationships/slide" Target="slide33.xml"/><Relationship Id="rId1" Type="http://schemas.openxmlformats.org/officeDocument/2006/relationships/themeOverride" Target="../theme/themeOverride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32" Type="http://schemas.openxmlformats.org/officeDocument/2006/relationships/slide" Target="slide37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31" Type="http://schemas.openxmlformats.org/officeDocument/2006/relationships/slide" Target="slide36.xml"/><Relationship Id="rId4" Type="http://schemas.openxmlformats.org/officeDocument/2006/relationships/image" Target="../media/image4.png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31.xml"/><Relationship Id="rId30" Type="http://schemas.openxmlformats.org/officeDocument/2006/relationships/slide" Target="slide35.xml"/><Relationship Id="rId35" Type="http://schemas.openxmlformats.org/officeDocument/2006/relationships/slide" Target="slide4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121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1211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1211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4" name="AutoShape 1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AutoShape 1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06415" y="2133600"/>
            <a:ext cx="6858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segundo esposo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mamá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2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743200"/>
            <a:ext cx="7086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 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esposo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2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7086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esposa 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3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533650"/>
            <a:ext cx="7391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esposo 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hija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43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Ud. de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niño/a? 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 ___: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28" name="Picture 4" descr="C:\Users\btseng\Desktop\Jeopardy DALs pictures\Chapter_10\salta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27" y="2054703"/>
            <a:ext cx="5484008" cy="36417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Ud. de niño/a?  Yo ___: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051" name="Picture 3" descr="C:\Users\btseng\Desktop\Jeopardy DALs pictures\Chapter_10\escondit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0371"/>
            <a:ext cx="4772722" cy="40767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Ud. de niño/a?  Yo ___: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3076" name="Picture 4" descr="C:\Users\btseng\Desktop\Jeopardy DALs pictures\Chapter_10\andaba en patineta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26857"/>
            <a:ext cx="5114282" cy="34734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Ud. de niño/a?  Yo ___: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8" name="Picture 2" descr="C:\Users\btseng\Desktop\Jeopardy DALs pictures\Chapter_10\rayue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61" y="1981200"/>
            <a:ext cx="5618074" cy="3657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Ud. de niño/a?  Yo ___: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122" name="Picture 2" descr="C:\Users\btseng\Desktop\Jeopardy DALs pictures\Chapter_10\subia arbo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79177"/>
            <a:ext cx="5484008" cy="36417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Cuál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04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46" name="Picture 2" descr="C:\Users\btseng\Desktop\Jeopardy DALs pictures\Chapter_10\bailar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66900"/>
            <a:ext cx="4191000" cy="4191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286000" y="2895600"/>
            <a:ext cx="4800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Familia</a:t>
            </a:r>
          </a:p>
        </p:txBody>
      </p:sp>
      <p:pic>
        <p:nvPicPr>
          <p:cNvPr id="4099" name="WILL124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btseng\Desktop\Jeopardy DALs pictures\Chapter_10\escritor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11321" b="10272"/>
          <a:stretch/>
        </p:blipFill>
        <p:spPr bwMode="auto">
          <a:xfrm rot="20881205">
            <a:off x="3177078" y="2430196"/>
            <a:ext cx="2422655" cy="262811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Cuál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55302" name="Picture 6" descr="http://upload.wikimedia.org/wikipedia/commons/thumb/0/0f/Gabriel_Garcia_Marquez.jpg/250px-Gabriel_Garcia_Marque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64539"/>
            <a:ext cx="238125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510" name="AutoShape 12" descr="http://www.utsa.edu/today/images/itc/sandracisneros.jpg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AutoShape 14" descr="http://www.utsa.edu/today/images/itc/sandracisneros.jpg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3" name="TextBox 3"/>
          <p:cNvSpPr txBox="1">
            <a:spLocks noChangeArrowheads="1"/>
          </p:cNvSpPr>
          <p:nvPr/>
        </p:nvSpPr>
        <p:spPr bwMode="auto">
          <a:xfrm>
            <a:off x="6111565" y="5369937"/>
            <a:ext cx="219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 dirty="0">
                <a:solidFill>
                  <a:schemeClr val="bg1"/>
                </a:solidFill>
              </a:rPr>
              <a:t>Isabel Allende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1514" name="TextBox 7"/>
          <p:cNvSpPr txBox="1">
            <a:spLocks noChangeArrowheads="1"/>
          </p:cNvSpPr>
          <p:nvPr/>
        </p:nvSpPr>
        <p:spPr bwMode="auto">
          <a:xfrm>
            <a:off x="533400" y="5695316"/>
            <a:ext cx="365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 dirty="0">
                <a:solidFill>
                  <a:schemeClr val="bg1"/>
                </a:solidFill>
              </a:rPr>
              <a:t>Gabriel García Márquez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btseng\Desktop\Jeopardy DALs pictures\Chapter_10\isabel allende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r="8086"/>
          <a:stretch/>
        </p:blipFill>
        <p:spPr bwMode="auto">
          <a:xfrm>
            <a:off x="5562600" y="2066151"/>
            <a:ext cx="3014654" cy="31686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Cuál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8194" name="Picture 2" descr="C:\Users\btseng\Desktop\Jeopardy DALs pictures\Chapter_10\niner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63" y="2403228"/>
            <a:ext cx="3942037" cy="26259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tseng\Desktop\Jeopardy DALs pictures\Chapter_10\nine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048000" cy="406241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3429000" y="1676400"/>
            <a:ext cx="19050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5334000" y="1676400"/>
            <a:ext cx="7620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5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Cuál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9218" name="Picture 2" descr="C:\Users\btseng\Desktop\Jeopardy DALs pictures\Chapter_10\teni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6" y="1981200"/>
            <a:ext cx="5418667" cy="3657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563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Cuál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4580" name="AutoShape 10" descr="http://4.bp.blogspot.com/-Mn2mI8Ctu-c/UzNmRyXXWlI/AAAAAAAATpA/liUkjCiBrAI/s1600/98c4fece384d10d2f035cf426a82b2cf.jpg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AutoShape 12" descr="http://4.bp.blogspot.com/-Mn2mI8Ctu-c/UzNmRyXXWlI/AAAAAAAATpA/liUkjCiBrAI/s1600/98c4fece384d10d2f035cf426a82b2cf.jpg"/>
          <p:cNvSpPr>
            <a:spLocks noChangeAspect="1" noChangeArrowheads="1"/>
          </p:cNvSpPr>
          <p:nvPr/>
        </p:nvSpPr>
        <p:spPr bwMode="auto">
          <a:xfrm>
            <a:off x="76200" y="-182563"/>
            <a:ext cx="3810000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6286500" y="4953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 dirty="0" smtClean="0">
                <a:solidFill>
                  <a:schemeClr val="bg1"/>
                </a:solidFill>
              </a:rPr>
              <a:t>César </a:t>
            </a:r>
            <a:r>
              <a:rPr lang="es-PA" altLang="en-US" b="1" dirty="0">
                <a:solidFill>
                  <a:schemeClr val="bg1"/>
                </a:solidFill>
              </a:rPr>
              <a:t>Chávez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10244" name="Picture 4" descr="C:\Users\btseng\Desktop\Jeopardy DALs pictures\Chapter_10\40908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81" y="1891274"/>
            <a:ext cx="2146137" cy="30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btseng\Desktop\Jeopardy DALs pictures\Chapter_10\activist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4967641" cy="32988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981200"/>
            <a:ext cx="7010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joven, yo (ahorrar)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dinero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comprar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dulces.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60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niña, mis padres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 (dejar) jugar 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videojuegos 1 hora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por día.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1828800"/>
            <a:ext cx="7848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su juventud, mi hermano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mayor (discutir) mucho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 mis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padres.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5943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¿(Fumar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mucho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eras joven?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69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676400"/>
            <a:ext cx="7191375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Durante mi niñez,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familia y yo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(mudarse) con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frecuencia.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1266" name="Picture 2" descr="C:\Users\btseng\Desktop\Jeopardy DALs pictures\Chapter_10\despertad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9" b="6417"/>
          <a:stretch/>
        </p:blipFill>
        <p:spPr bwMode="auto">
          <a:xfrm>
            <a:off x="2438400" y="1111306"/>
            <a:ext cx="4313729" cy="403522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95600" y="5372100"/>
            <a:ext cx="343690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PA" altLang="en-US" sz="3200" b="1" dirty="0" smtClean="0">
                <a:solidFill>
                  <a:schemeClr val="bg1"/>
                </a:solidFill>
              </a:rPr>
              <a:t>Un reloj _____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934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la niñez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2290" name="Picture 2" descr="C:\Users\btseng\Desktop\Jeopardy DALs pictures\Chapter_10\equip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65" y="1240105"/>
            <a:ext cx="6091338" cy="40577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38400" y="5575300"/>
            <a:ext cx="38941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PA" altLang="en-US" sz="3200" b="1" dirty="0" smtClean="0">
                <a:solidFill>
                  <a:schemeClr val="bg1"/>
                </a:solidFill>
              </a:rPr>
              <a:t>Un _____ de </a:t>
            </a:r>
            <a:r>
              <a:rPr lang="es-PA" altLang="en-US" sz="3200" b="1" dirty="0" err="1" smtClean="0">
                <a:solidFill>
                  <a:schemeClr val="bg1"/>
                </a:solidFill>
              </a:rPr>
              <a:t>bésibol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314" name="Picture 2" descr="C:\Users\btseng\Desktop\Jeopardy DALs pictures\Chapter_10\juegos olimpico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29" y="1219200"/>
            <a:ext cx="663458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3094008" y="5575300"/>
            <a:ext cx="323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sz="3200" b="1" dirty="0">
                <a:solidFill>
                  <a:schemeClr val="bg1"/>
                </a:solidFill>
              </a:rPr>
              <a:t>Patio de _____.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btseng\Desktop\Jeopardy DALs pictures\Chapter_10\patio de recre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248400" cy="40679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132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AutoShape 7" descr="data:image/jpeg;base64,/9j/4AAQSkZJRgABAQAAAQABAAD/2wBDAAMCAgMCAgMDAwMEAwMEBQgFBQQEBQoHBwYIDAoMDAsKCwsNDhIQDQ4RDgsLEBYQERMUFRUVDA8XGBYUGBIUFRT/2wBDAQMEBAUEBQkFBQkUDQsNFBQUFBQUFBQUFBQUFBQUFBQUFBQUFBQUFBQUFBQUFBQUFBQUFBQUFBQUFBQUFBQUFBT/wAARCACvAHEDASIAAhEBAxEB/8QAHQAAAwADAQEBAQAAAAAAAAAABQYHAAQIAwkBAv/EAEoQAAEDAgQEAwUEAw0GBwAAAAECAwQFEQAGEiEHEzFBFCJRIzJCYXEVUoGRCBahM0NTVWKCkpOUlbHB0QkXGFZy0iQlRFSDouH/xAAcAQACAgMBAQAAAAAAAAAAAAAEBQMGAQIHCAD/xAA5EQABAgQEAwUGBQMFAAAAAAABAhEAAwQhBTFBURITYQYicYHwFDKRscHRFUJSoeEHcvEWJENTkv/aAAwDAQACEQMRAD8A+WGvH6VeXpa2PWFBkVOazFiR3JMl5YbaYZQVrcUTYJSkbkknoMOUiFA4br0yOTVM1o/9OQHI1PPqo9HXR933Enrq2xpGjR/dDyzTKDS2a5m11xLTqebAokVYTKnWOy1q/eGbg+a2pQHlG+oeubnZfEuPIzWw4ZL8VltufBSLGG0kBDam092QAlPqk2v1wjVCoyapLdlS33JMh03W66rUpR+Zxu5br1QyxVWalSpKos1m4SsAEFJFlJUk3CkkEgpIsQbHGpTqM4yG1gdcm9vzwfoFJLy0uKGwwyPZapeeQ7V8uMIpbzSAufQSsko28z0Yn327i5RfUjVtdIuP4eW1RoRFgCNvriCYv8oiRID3jXrNVEGMWkbG1hgPlbJ9Xz7WVRKYwlxTaC/JkvLDceK0PeddcOyED1PXoLkgYL5bye/m5mZXKpNboeWohKXalJBIW4BcMMo6uunbYbJBBUQOuvX+ILk2hjLlEj/Y2WEr5hitq9rLWOjklf74r0Hup7AY2lo4BbONSeIuYZ+IxhZiylTImXZAq8LK7ao0uaW1NuuhWizyWzuGLp0AncdVW1DEl5ZCimxJ7W74e+D2V815nzeg5WCEyYydcqVKOmKy0TY842IKVXtosSq9gDjoSFwLyNl2qSHqhT/taoKVzER+YvwSRYFXKa2WQCTcLJ0i31xmYsUsvjme7dtzuAIFXUISrli6to5LhuojrHnAN/XDtl+cl1SNCgoj0N8djUrJSFMusU3IbKEA8tbMajNoAN9wry3JBtcHcdxjfqH6L1azNSH31ZBgUpMdgS3ZnjYUNyAhSAoLlDWOUClaVBCxdQIIGEZrVVCuFMlXmI3k1K0KdSLeMce5qpyJdPLyvKEi5J6Y9a7HqNO4RRaXUXHzMYkJfRTwu64rKiSFPJ6pCrjSntve1xilvQmOHEhyKUidmloIeadeaPIg3AU2tCVD2jhSpKgsjQAQUg7KwmUrKrrcyZVJC1vvSNRfW+rXzbnza7+9fE8qcJSeFRhnMRzVcSNYjNz9w/ljMXP7Op/8V07+o/8A3GYJ9rRtEXsyoDzMxLpWRFZwplFjU2s1twwHqo2NKUHSrmmI3sELWLcwi4Tqsm1yMRtxRUb9Tfvh5XxDTmipONZnaSaQ6kNsswEBsUxI9wx0dAlI2KPiF7m5vhezNliRlyU1rW3JhSUlyJNYN2pKL+8k9iOhSdweuD0hrHOB9IDEXGNqFEVJdSlIPXHgwhT6wlKd/TDhR6WKezqWfN1ucYmLCBHwDloI0rVl1tqSy4piS0Q4h1BspKh0IODrRofEFmZmGoR5jDtLu9VKfTkBCJ+xIW2ejJJHtNiADdNibYXYNHq2eKm5TaO0FpaRzZUp1WiPEaBF3XlnZCB6nrsBckDBj9b8u5Whysq0VLs2m1BPJrNfSCiRKsRpSyn4GknfSd1/EbWAgSkgcRzjYl7CEnNudp+cZjBkhuLCht8iFT4w0sRGvuNp7epJ3UbkknGtlLKlRzxmSn0KjMGRUpznKaQTYDYkqUeyUgFRPYA49Mz5OmZVfY5y0SoMtHNhVCP5mZKNt0q9RcBSTuk7HHVX6FPDNcGhTM3rjIcqdUUqDTi6bJbjpPtnPXzKGn1s2r72DAqTKQqfOVwy0AqUdgMzAtQtaU8MpPEtRASNychFV4f8Nl5Qo9OyPlMssyH9S5NRlkIQpaUan5Tx+FCUgnrsAEg73Nfy3w9ys4uTRG5iJFOdQGH6hXUphPLVYKafDjpQ80vmAnSlBuHNipvbA6dE/UenpXTlVF+uS1JiNvUyL4qfIKlhXKYbI0XJA98hAAuslIINRgZP4hPZkgLjcPsy0txxwLfrH+8hioOqQE2JdRIYcCF7k+wTa42IAuKhh+Nye0S5lVToUEJPCniGjaZ56+TwV+DzcISE1KgZi7lr+v8ALQmu5sYyK+y1mBNT8BCdROo9SZjI1zo11NhDrYOr3iEpe0pQ9oBRfoI9xk4rT6jmaqUFyKxSoCpSp9Qp8dwq1zlJCVGSu9nHkpSlJG6UWKAPKcVbixwlzHxQy3POWY8aUKM3LqVbmRJsmRHkzGRrbbMp0qeqMhKEFu6gGkFXkCL2xwO3mCbJr0lNScMkvtJmRZCFFbbzJ3C0n4gPdJ2IOx3xY5Y73eiFblLJhg4h06Og0+rw3XeU42mM5HW4VpZKNgE3JKUabWHYbDYDASrV9MagOJA30Htg1VHU1Sgzmo6CUIaL976rkJJwg1I+JpC7mx0k2wHUoSqaDvBlOtSZbHSBP61L9DjMCPB/LGYI5SdoxzDvCUEWJscNOUc0ppcR+iVeKavlyYsLeh69C2XLWD7KrHS6BtfoobKBGFhPmNhucH6HSgo63U7dbHBalcIeIBctDHJyAnL6o9RjSk1OhTVEQqglGnWQLqbcT8Dqe6fxBIN8Eaflwz6a7WKpMFEyxHcLa5ykanZLg6sRkfvjm4ufdQN1G9knc4f1F+TmWLluNHcqcGrrLMmmpSVh5ISTcbjQpPXmAjQLm4F8KXFiuyqlnKdEfmMyYVNcVChtQ/LGZZQbBLSQAAnbrbc773wMnvqcxuSwaPHNGe3alTRRaPFFEy4g6vAtL1LkLvfmPr6uL+uw6AAAYH0COy6pIc/ZgMVhSfTBvJ1GquZ64xS6NDdnznvdabHQd1KPRKR3J2GCeBShwpzMRcSU95WQhzpcwQGVUWZB+2aDUXAhcDVpcQ+uyEPsK+B5JPXcKF0qBBx9G+COV6dQ6KzQ4wLP2NEag+HfsHk6AQpagBuFKurUNjc745fyB+j4xSW2JdbQmszWwl1KQSlhpQIUNI+I3A3J7dBjoKNXlLLbyiqHV4TZdjzo4CnUg6joU0m630KKCkoANiRax6oe1eDVtVgc2nQSFLKXbQAvcah2cAks5AJABhw3FaX8UlqAcJdvFtNrPcts4BJhe448Saplr9IPhbSoiKkunwKtGqcmDSirXOQlaSoKCbXCUgk3OkC5PrjqmlcUKD+kBWJdOouaYjOT4zq25EKHMT9pVEINl8xKTqZj37J8yx3A68PcRK49xfi1So0lRiVNbBYnxGI7iXlRUEJsHFAEo1++gWsSnUDjn9VLl5bqDMyHIkU+XHVzGZEZam3m1gnzJWNxuO2AOy9GKLDJdCWExA7wH6jc+PiLHS0MsUqhPrFTcwrLwyH+PjeOyf8AaJ8XZ+Unck5Cy1MRTKM2yqfLhRAltN7gR0aU/ClBKgPVXyxzJQ38qtZboy46JlPnT5yWIrbbSFwor2lXNcQtZPLcWQ0eUr2a0qOwtdKDxCzdW+JD8ar1t6XX6zFRynKrIeu6thA8qFjTvp7KJvbrfbHnlPiFIjU2TGjwiEuKGq7ykoJsbKUkbLAvex2uBiyrJQl2gRDKNoqUmls5YynU5lmpn2gz4ZhQ2QlW2spT1Sq59xRum19xYmKVN91pHLRfSdt8WfKM+VmOQ3Deitu0hxCGXYagEhYSAAsKA8qxckKHS9txcHMx5BotIelkMGoy4KeZ4WVp0IVchPOSD5ulwkbHYnbYpTXyedwE3GfTr4aW18RDH2aby+Js/TetPAxAuY76D9uMxVPtSd/F9H/u5GMwx9pl7wLyl7RD6NTA4rWsbYcaBQpWYn32IamocWKgOTanKJTGhIPRTit9zY2QAVK7DGzTspKZRNk1xbtAo9OcLMx9xv263gL+GYQfed9SfKgG57ArGdOIDmZG2qZTojdFy5GOpimx1EhSu7ryurjptupX0Fhg1isuYjcAQUzHnun0enyaDkzxLMSQjlVCtSbJl1Le9rC4Zav0bSdxbUTgcHmM+wW2XeXGzJHSENLCdKZ6RYBKj0DoA2Ufe6He2E84JZdoUiv1eNEYUWytaU8wAkglQCQAOpJIsPXBAS5tEZISHMb+UskVjO2aYeXadFWqqSH+Ry3ElIaPxFzbyhIBJ+mO8uEfByFwuogYYaiOPSWdMiay2rmOlJIKlOKNyPRACUiwNrknChwNpM9DbebqnTJ0xLsbTGqKVJU4I5cWyh15IGpxSUNJVzL30uC4ISCLhGlxWJTjUWUH4yY6SlSl2ToFrK+RJJJxbMNp0SkFa/f+m46dflFKxaqmTl8pHufM7H7RqvK5EItpSHkBIKG1J6JG2344neYqpTnJjUVExz7QQlbIjNKUpCQFJ1LcULXCSoeUK3JsrYWwx1qryKsH2kuKiUptGl59vyuyr3shBG7be1ir3lg7aRYkJT8lfaEOTXkx20LVHEaHGbUQ2yggabGx6G5/HFf7Q4tKppcqQf8AlUEp3OVwNha+r2tcssBwyZNmrnGwlgk9Onif2a97Qwx68Mj1NFOYqbDlMXAW/NdlMh56nOlAWWGHPc0PKS2TqFknp6DygZIypxtXV3qVTJMaPGcS0466NcZ51Q9qGXAbrCFJKSobE9LjG9XOHYqceDMqrKpk2oMtxGgllAjpUEpShaxfUpY0rusgbW26nDRwcra+H1GkS8txpFa4cJWOaFoKpSFJQkOzI6bXUwVA+zG4A1JFrgcixSYrA6OYuhQOeovxKsFKcd0qs5IJYOHuolwSb7Lkpr5iUzVdwaDS2YGgdn2sNQIm9e/QMVmCPMqbFRSX1Eqcj6NIukAICQO3z6m+Oec4cE6rwqeSzWXGUql6fCpjgqQ9p3WoEgadOoApO9z3G+PqQxmiHmCExMpstpxqS0HGJDSgW30EXFiNjjmn9K6TSanT6DFkt+IrEaYt52LHOlSG1NlI1qsQ2lZA3O/k2BO4oXZ3thjVfiHsdWHSXewHA29rAGxfwzh3U4RSyJSZku2Wrv4bvo0QfhzyqOiO+6w6+4tQQywyjUp1dtgB+Fye1sG+IMV+I9NWtEeO3VBzHG2Buh4W2Us+/cWF9hcW2FsaNMqsagSkSHFI52nSnQLJbSTfQkG5CfxJPcnAjiRmpFQgqUlQUACR37YtiVqmVw5KXSqyiddWGwBY7khzbugtcpKZDzFMU5Dbx3JFtgLC9yufZK/uq/MYzCb9tK+7+wYzFz9kVsfiPtFa5o6fA/eA/G0uyY2X0t1UV1ECMYcmTGfL0Zp4W9khR3UQBu4dlnpsMSgI9Dhmy/WpVDkuHSiVEkJ5cmI+SW3keih6jqD1BscbVZykyaeqt0cuSKPqCH0OK1Pwlk2Sl0D4VHZLlrHpsdsWxJCQ0JCYUQNut7dcdEfopZEen5im1yVTROZoLDc9EZSgAuS6sNREKv085Lxv8DR9cRGj0lL9SituICmyu6tZskJAuSfkACT8gcfS7gVw2ZydwYpvPZP2jVZIqcpK02c1OpQWEr7gpbU3YHpc+uHWGSefPGw9fOEeLVPIkFIzMNkCioyQYUKOo+GgwuWUpGkKCEhCf8vyxJQtdPqkjUEpguI1tx12PMduSUpT10psDY7XVtsDZ2zFmgt1BuDGlJUqzrTrykc1pKQEixN9ykm9h3tf0wgVqC+80yIzii5zrsvEeZbhFtRHcWUQb9ulsWSqT7QlPKDhJd9C2aRu+py0vdqpSD2ckzSxUCG1D6n6DPW1nYMs5SfztXjEdkvxYsZAlyn4xs5ubJbCuxVY7i5sk+t8XzKVMy5AgSHHeU42w+nTHJ1OaUAaio2tuTY363t1xHeFk9bLVUaZQzEmzXhKSgagpxvSEJcQT77YIO46E77nDhBacLyWHHVuOhIDq0XSlR69j/njy9jnaof6mnV9SkmVLTwy02yt3h/ceK+jtpHdsMwFYwmXSyiApR4l/Y+Aa3SP2rZDpFa4i1nMdOVMY8S9pZIXoKWtGhSEi10pVdRPQ79QRil5fpxgR4yIzaWQwkJQ22AkJHyA6YEUyAGCgISSEgWxvV/ONJybTG5tVfcTzVcuNDioLsqY5ewaYaHmWonbbYdSQMcPxbFsS7QVAllSluSUpuQH2GjDXQC8XOXSU2Gy3QkJAABOp8T6vCZnhiTkGdCXltxEFuvyFsPQzGLjEN4qSVS2kp91Z12DQ2Uo38oCjif8WcvqpFQo+WotpdKqxLkyQ/Zcp2YlK0c5Tm2oqS4kWtZNhpAG2KfMyZN4hsPVLNkqbQpiUf8AllOpkqxo60rC0vKUnyuyLgauqALpF7lWIpnSuV2rcWaZArSmTNpPh2SiCo8p7UoFMlKTukOAoJRc6DcHsT1DschNdiVJS8xKzLczcu/YhDH8/A4SC5v7rpLmj47MXT0U+clJS7cPS97flfP5sY5VlSZs+QGlFaS2dJud7jqMG10hUunhDnm2PXB2rU+Omr1BxIteU6d/+s403JbUdJ8wAHzx1cBEtggZQs41ze8s5wufqin7v7MZg79ts/eT+YxmJ+fN2jTgTHPwp6rG4vfBrLM6flaf46CpGotrZdZeQFsvtKFlNuIOy0HuD8jsQDggIJPw/sxtmivFg3AA+WGfOgQy2zh/4W8IqDnjNdOnU99EGhPOcyqQpzm9PYbBW8ApW7jaykISrcgK0qudz2ZXKu7mmI6qO67Dy84VueJJKZVVFgErH8E1ZIsR5lC1rC1+TOFGSKjUaPUpQjT3HW22VMNxWRrcjgqU8oKVYJBs3p7rsoJBx1BW80M1WgRH476H2ZLV2nU/EkDc/I7WI9cXnBJAmhQUbEA/3aEeA1HVjaxo2MzVIUFpzBI/tyY+J0PRxe4RpDokV7lN2SzGhrQEJGyApadh/Rxuw3ftKrUukoWEy5r6obAvuBo1vOW/ktg/ioYB02QFVGt76ltNtpuPWwJH+OCfDeoNu5mq02OhL79OLjaXloFgSbukD0OkDbqEJwL25xRWEYJMmSLKUOFPRwz+X8RJ2ZoBiGJy0TCOFPeL6tdvM59I6AzZlmnw8rQGW1JjrhEJgvMAByOvSR5D6EXBSdlDr2wAyfIVHliJU4/h5Tg9k6FAsyja6lNnqD6oO6dtyCCd9Nck5mZjqdaTGZ95DKbnci1yT8u3bGpnAMQsp1N99UYOMMKcjiS5y0+IsQzZQ3SdZABG+57Xx4glFAX+GKUZqFFgW7wUWukeOYPvDNixHpUS5kqUalfdWASb2IGh8tfynJw4LFmPMr1GdVSaFCaq+anm9UenOuFthlJ250lY/c2x+arWAx55XyMujVJyuVqYK1mWSgNuTtGhuOgfvMds35TQv6lSjuonYARwikRXMjRZjUlibNkOLVUJzaSlb8kLUFa9Xm1JtaxtYWsANsP3j0COO6ldfQYUV6zh0ybhtNYAlK1fmWx/ZDhwkZ2KiogNBLBqUpqpl3AIGiXH7lsz8Gu+lIKuaGVOaG1G63LXCE9VE/QA45AgVifxB4kVStT3DBhPzHXYjsRWh2O2gqCClW9zoA6i3rcbY6F4z5wXlnIVWkMhKp76UxIySdtSzb/C4/HHP+SW3suZUYW6+nxzEZTTy27BQcULKIH847em2O0f0pwzjXUVq0jIJHzPxtHPu2VWJUuVJB94knwH8xHqjXW65THplKXzZUZBcnw0psQkdX2tzqb28w95F77p3E/aqtUzTUxT6W14iQtKlkqcCG2kJF1OOLVYIQnqVHYYHwJUyjzW6hDmOw5TCg6iS2qymze4N8OXFlQp1OpzEJMGnfbbPjqjCgtqbW44LBK3LnZCjdaWhZKCSLXGOsy5ctJdoUKKmAMBP1Wr38a0D+9W8ZhC8Ar7oxmCu7tEd4qTUJtAFx3thniR4tGYW/MCFzkqHKjvICm2QN+Y4Pi6bI6d1X6Y1Z8r7ElqhMOo5iCUvyW99N9ihtXr95fzsm1irFO/R4pMOu1uuPvZeg1xuJETyVTrhDDpUbLR2UoWvpO3lANgTdIqcUnhZz8v5+XjkeJBI4ie78/4iwcKaf8AZHDKjsqcc8RLSZ0p11RK1uOqKxc/JGgW7AWwkZ3tS63JlwFpbakOI8XGCSUKVcgvIA6K3JIFgq19z1ehmBcahS3ZRYDdOSQ8WhpA09VkX6Eb7DufTETzjXAmnyp8rUpFueplPvLT7qEJ+a1ED8fljtWHTaaroErkEsm3VJA9bgjeOU1Miop61SZo94+RBPrYjpHj+u0bK9AzDVZbqUBx/moQk6i8SSUhPrfb6DDLwymNwKe48H16ngdRb2Usq3P03OJEiBHqqJdJrCTMj6VB99ld1sSFm7i2bm1gfLpOygn1sRXcqUKSlEOLHKal4laVoRCNuYn4iL+4n1Kvd6G5sDTcbnyq6nVJr2EtIu9hYuS+mV/qIf0NMuTMC6MkrJ0zFmb989YuCs5U+iUaNLnOlC39IYjN2U9IcVbS20jqpRJt8upx+w6TUcwSYtSzIyw34VznwqWiy24y7bOOKOy3R8vKnqLncC8vZPbpU9qqVFaZlYU1yUvi4RHb/gmkn3U26nqrqfTDsZAUyAgBRA3vjxlV1FPRKXKw+5U4K9WOif0hrE+8oWsCUn0ZLlzKhKV1IZm7vXc7nYCw6kAwu1WnVCjVKRXKG3z1SFh2qU1KgPHWFg6i/R8f/cbHexw3UmqsTqc3JYkeIZdSFA2sRfsR2I7g9MaTLYQ3q1nUDfrgLVIBo0pyuU0EOL88+DzAluaAPeFx5XvRXRXQ9iA0KlYgkU88ssMEq06JX00Sr8uR7rFGk5KqdRXLDp1H1H1GuYu/FPeM0xvO+dqbl5lxaYdHCJr6r21SFpJQk+tkkfmMT/P82Nl3K059plbEuUhbbAUbkrIINgOvmUj62wy5rkNy8xxZMZl3/wAYFypfiUaHA8CrUbK9wNkJSQeljfCBnWrSqlEUmE4EsK6ugDmBO48h6pBvcq2Urb3RsfUfZmmTguDIRcEgZi/FqfAm46NHEsXVMxPFSDdKS1sm2vrv59Ijfhm8qcl5/kyKolKXGmUKC0Rj1SVnopYsDp3APW5GNqNmsZhocujZpXNqcUqdkQJzZSuRT5K1alL33W0oklbYI9U7jA2rURUR7QAbWvj1pMRDSCpewGCOekC0OeSTcwN/VGl/8xSf7uV/3YzDHeN97GYz7T0jXkmFjMFQkOueIitewuAppJuWR8IN97dN/rjo3gTnWsMZCpsOchUVh1otU5xgpSeXe4JA6lXmJBIV0J645Wl1F+BLW/FcKXihST6KB+E+oOOrsnZooUqk02JBcaRSkNhhlcMKS22UnzJAULgX1WB3641qwEywprkxpJJUope0NP6wyqbPeiqbS5U21LQ8pYBKuxSBe2m/qPUfVW4k5Pm12mMVmiNNmWxd5+loBAU97qHEKOw0XKtCiLqIIO1satfEeh1hC46w8y+BcMnzA3uFXvte469/lg3UM302kQFyuYhcpTVgypWgJIBuonv2sOpPTriKirp9NMeQc9N/HzjappJU+W00ZftEmymyWYyhJSW3EqKFhwEFJHdV9/rizcJkjLmY331PTVxawzphSZDYQ2+EKUrQlPVNrqKSd1BRPYYVICxXKmipVGIw82hKbMBAS473Cnb9bfd9LXJtbFTjT6bmeAhtd3o+25uhaVg7KHdKknoR/hhB2xxkT6ZNHyzylDvEMWLghuoIe7AhwM3DHs1hJkzlVBX3we6Lj49C+jsWPQvtPk+J2OwSeh64JE7jR5dupwk0Cqv0JUemVh4vhfs4dUUNpAHRDh6JdsPorqN7gHnKi47Mbp7CtU5wayi1w0101r9L9h1PXpjz9VUS5Kw10m4UMiN/LUG4NiHjp8qaJthYjMHMeP3yOkFue0wUoK7vuX0IG526m3phPzrm7k1ePSIqTNlR2xIfitLAsrSVJ13ICQBZSr9sGOJFeg8KskSswvhuRMCkx4rT6rc6Qv3En5DdRA7A45QTm+Zl6iTqg+szKzU5BTLlyVFIccI5i0uKtsB5SpIubaE7XANs7I4B+MTvaFpeWkts518gPMnLVq7jeJewy+FKmURntDHmTN0hNPqsZ3xtWq3LTKShk2Q4pJAcfeT1KQkgEiw1WvewAX8rV4ViE85IUVOrAUoq73xJ6nniq07MDU+HUn2as378tu7akpKSnlhPYWJCk9LGxudWGbKtRXWG33ouhuaEhS4gNjIN9y0kDcjqUf0b7geh6mUkDlywABoMg1gPKOY0vElIWsudzr184987SEMPeS1sKZnlwFPS/pjYzDKcnPK86hY2tgcynkpJXuR64BTTpA6wzE5UeupX3sZj+PFD7oxmJuUdo05ojaf4cPPJDtlAEb3JxQOG1ITlvLzjDr/LWTKqTigjWQltCQiyTsTsMe9XzbEYpJDek7AXBxpU2sOKgVOVHZ5zqIjTSEab76yoI+Vy22D8lYfYElNTNmipSCgJNj8fkDCrE3koQZJZRI9fEiPWvZtmTJBVOQzFjctS9TPmXZtwoUbW8xLqXUJuRfRc2GAsPMSplSb8VFKmrkstrJVyhcb/AMpXqr8AANsexabTWVNQXTVEvtNwWilzyiOx7PyjopS3UuKUo7XUQPXDVmKm0KPBYq0OVIQ+preK35QtQ2sQehB64reICVSzuTLQeFeTAm+24B0OW+8NqWYZ6StagSnNyBbfqR/jaCUSsxWlANMkgXCnHDqvcW27j0w05crElC5Nk8xlRAWpZvy7WCTvuOtr9xa+JZFE+nsszkRzKafjh1Ra3KL9NYsdht0wSj14yuW8xpQtsaXdDh6W3Nu/Tv02+mEglypqSnMa/YwzK1y1BQtFfqNXrSazHy/9luLizUOvPTXLmPHZaTqWtwgEgi6dIAKlEp0ajthvyjXEUJbQflF2NLVtOnMqYlXAt7dCgCO1lkJv3Sk7GVZbznKiIaSuQPBpShtSHRqB7na+4J3/ANMF5lWTNZcocUCpPzmS5BZbeSgRyP3TWpe3LFha46WBuRcjyez2G1EiZSrSWVfPXQjNiMn8i+u0/Fq2WtM0EWtln0O4+G/hvZ6zEni7mNb8VTsPLGVEqU/WZF20JeUkFYj/AMsoskuW8qSdNibnmzMubXM01d1FLgIRTIzYiQEBBAabCipSwn7y1eYk3PQG9r4qHHzO0qsUOJCYSmlUxdnX4ST7RToACUrPcJTYi3Um97AAC+DeWIEyKyVBNyBcH6YeUdNKwelEimDBNh0GZPiTcn5Qlmzl107mT9b+ugyEQCpU2RCfHNSoC/xD54N0GcIulwXS4khSVA2IINwQRuCDvcYpnG/LkSB5mEpQoWO344ktGs6pAV5vlhjLXzpfEYwscKrQ+tx286qUG2kR651Sf3Nqd6gnol3rubBfchXUIiieHaMyqtvtNFKuRTkJKJUg9CSDu00DsVqFybhI6qFa4U5Wps6JLlT3GmI0dlSnHXEFSU3FkjSL6iVFICRuSbDfHQPAvgzSMz0SqRquXRmiDJKanCqbJRKbSpKS0s33UhQF0qGwHl6jAK6vlAq4XI9evEROJPGQl2Hr15Rwvzo3/Lrn9qc/0xmPph/wzZd/9qx/QxmBvxZf/XEvsSf1R8w8voqGYXVNNoKktJ5ry1nS2ygfEtR2SPr16C52wxUSpRYcKRPhPOTVxnHANbdkzXktJQ0NJOyOdIjgA7kBRPpgjmSiuUXL8lkMLp7TKSVx1EFRcAspbhHvK6j0SNhbuoUl52nZYiaEXeaR4lNz5uapVmh/Wvsq/wDg+WLfREd5sj6+8Ip/ebpDXQYxpMuG7TjrEIGK26RsttCUjUB/KUFrJ/lDDNOgOPtB5xRU8r2rmo2BtubdhsPpgzScjJy/w2hz5SUNOOOBLSidwgeXf/qIP5Y0M1yUNUlaT760BCU33tbc/wCWM0s+nqjPUm5QopJ6i7DpdvKFlSmdJMl8lgEee/zj+8sVPwNEYdbWpbTpLLRTuFaev4gEXGBGb5kekPvzualKW3EocDKdio2Tv+O/0GNfh4uoyamuEw2h1jkqUthexWrUkJIPwkC5BH0OxwfNOYfqbCIjAen8we2dTduIse8oJ+J0C4CjsjqLq3FWThsmjK6+bkoEN9XfRsusWT8Qmz+GjlnIgv0289+kDWqi7S21l8FqQ6PIy6m2kWBCl3sU/JPvH5DfBPKueYuWswsVOTElVBwah4aMfNIWoBNleiNOo2Asm17YK5r4dINADyG3ftBRuyrVdbhJuVudyDe++/T52kc6fKyhPWqoMqQ7HSSE6y2okpIGgjc3v27XxpRThOAmSgQH9etC4zeCp6AAUrLn166xcs30Gm51ozaILzzkOxsiSRzS3zFloKVudQb02V2va2nbCBTYFWyFMLCXFPwgrQ3J0ltRI+FaLkoVYg23BBCkkg4L0zOZjutyGGREiOpAMErKtKQBuOlvoMEp7TlYU3U47gddaCUKhrJ5brGokoJ+u4PUEm2CVTuNSkHLSBUyihIVrCFnyfLrLBW6b2Hc4ScqUt6oSJCmtLceKAp+Q7cIbv0HTzKV2SNz16AkVnMtEgJZdeXLdYpmkOAKQDJBPVoDopSfv+7Yg9fLiVqrD0uotRGmxEpsVavDw0KuEauqlH4lqsLqPW3oAMEy08KDxRhSnI4YtnD+rM5dnxKoplTiY5Cmo6zcJUOi1diodvu3233xSMw8fY0+bTarDRMp2ZqWkoi1FtI87JuVRngD7RlRNyk9DuLG943TXwKWARc7f4Y/cv0WRmKvR4EdKit5em4F9I9TgBQC1cavXSJUOkcAivf8WOd/4enf2RX/AHYzAn/cLU/4cf1ZxmI+KT+kfCJuVN3PxiZcSaEDk9pVPUpchxgofjBJUUuDqpAF7oKbKsd0nUDsASjZQpaq7nigUZOlxsvqmOhI2Q0w2oov/PcUPwGHx+tzDFbms3QqAtD4WbFKlJIUEqT3SbbjoRcd8enAKXRsy8UqpU4zTsWpuMeHXGCAGEa3kuLLe/lFk6Qn09L2xZ6aoFJLM9YskFX/AJHE3nl5winIM4GWjM2+Nn8s/KKzxWbjwsnRqfZLYiBgkE2FhcD9uIxVX0SZjI1BwKvp3uE9DiiccZyno9cJJHLaSz/OS6ux/K2JtAQzDJcktF5W6WY4JBUO91g7CxtcXO+3qKv2MUV4fNEwuSt33cD7RPj6P9zK4NEt8D/MFeHrkiFmsvR4KqlJfHLYihWnmuatQTfsAB5j0Cbk4b8s0yFlvPC2aoEeFcWC2uKFFjnkH2Sid7aioBR629dsEOC1KSK3IqboSlTMdxaEoFglOyUpA9PMCfW2NzJFGdzLErcx/S41KnKSUrPw2BAP43P5YHm1ysUqplNLJ5aX/fbbXdznoARJpkUctM0jvFvXr6kl3cchSHQtzSta7bKGw+X4YBZ04bUnO1JW3pQzMaBVGlJSNTK+v4pNtx+PUYHzo8jKU6ntVd5x6JMliJHlg6lJWq1kODqbXFljqDYi4uaTFyshMNd1XIHYnDWXK5SBLSLC0fGZxHiJvHGzsd+gT3oM4JRMYXy3Wwq3fse9xv8APFCym+mTKYixEh4OrQltJPnUVGwHodz0+eBHFqhtqzfEYaHt3FWSL2BPz/DAKi1REGTphLAQwoocfLe7hB38p7A/ibD6YhXJKBxGwg1E0TAwzin198S8uSGFQ2n6W++VioKbSHW3glLfLSbaktage9isk9wTz3VIf2dmRxrTpIXYi1sdQ5BmxatLeo85vnRJrBLYcGq69N/N6hSb/sxFs/5eZkZtapcVaxOJKIS3LHmAXPKWe9h7qzuALG4scFylcYcWgQ9wsbwSy8kPx0Ite4GwxRMi0eoUWtszYtOkPuIUD7JhSx+wYW/0dG0VTiHSKbMaS4Hl20q3AIIx9YstZIgs0SOUstgWN7J64gdiUkRuBxEERw9+s+Zf4il/2Zf+mMx3l+qNP/gEfljMR8Kdon417x//2Q==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AutoShape 9" descr="data:image/jpeg;base64,/9j/4AAQSkZJRgABAQAAAQABAAD/2wBDAAMCAgMCAgMDAwMEAwMEBQgFBQQEBQoHBwYIDAoMDAsKCwsNDhIQDQ4RDgsLEBYQERMUFRUVDA8XGBYUGBIUFRT/2wBDAQMEBAUEBQkFBQkUDQsNFBQUFBQUFBQUFBQUFBQUFBQUFBQUFBQUFBQUFBQUFBQUFBQUFBQUFBQUFBQUFBQUFBT/wAARCACvAHEDASIAAhEBAxEB/8QAHQAAAwADAQEBAQAAAAAAAAAABQYHAAQIAwkBAv/EAEoQAAEDAgQEAwUEAw0GBwAAAAECAwQFEQAGEiEHEzFBFCJRIzJCYXEVUoGRCBahM0NTVWKCkpOUlbHB0QkXGFZy0iQlRFSDouH/xAAcAQACAgMBAQAAAAAAAAAAAAAEBQMGAQIHCAD/xAA5EQABAgQEAwUGBQMFAAAAAAABAhEAAwQhBTFBURITYQYicYHwFDKRscHRFUJSoeEHcvEWJENTkv/aAAwDAQACEQMRAD8A+WGvH6VeXpa2PWFBkVOazFiR3JMl5YbaYZQVrcUTYJSkbkknoMOUiFA4br0yOTVM1o/9OQHI1PPqo9HXR933Enrq2xpGjR/dDyzTKDS2a5m11xLTqebAokVYTKnWOy1q/eGbg+a2pQHlG+oeubnZfEuPIzWw4ZL8VltufBSLGG0kBDam092QAlPqk2v1wjVCoyapLdlS33JMh03W66rUpR+Zxu5br1QyxVWalSpKos1m4SsAEFJFlJUk3CkkEgpIsQbHGpTqM4yG1gdcm9vzwfoFJLy0uKGwwyPZapeeQ7V8uMIpbzSAufQSsko28z0Yn327i5RfUjVtdIuP4eW1RoRFgCNvriCYv8oiRID3jXrNVEGMWkbG1hgPlbJ9Xz7WVRKYwlxTaC/JkvLDceK0PeddcOyED1PXoLkgYL5bye/m5mZXKpNboeWohKXalJBIW4BcMMo6uunbYbJBBUQOuvX+ILk2hjLlEj/Y2WEr5hitq9rLWOjklf74r0Hup7AY2lo4BbONSeIuYZ+IxhZiylTImXZAq8LK7ao0uaW1NuuhWizyWzuGLp0AncdVW1DEl5ZCimxJ7W74e+D2V815nzeg5WCEyYydcqVKOmKy0TY842IKVXtosSq9gDjoSFwLyNl2qSHqhT/taoKVzER+YvwSRYFXKa2WQCTcLJ0i31xmYsUsvjme7dtzuAIFXUISrli6to5LhuojrHnAN/XDtl+cl1SNCgoj0N8djUrJSFMusU3IbKEA8tbMajNoAN9wry3JBtcHcdxjfqH6L1azNSH31ZBgUpMdgS3ZnjYUNyAhSAoLlDWOUClaVBCxdQIIGEZrVVCuFMlXmI3k1K0KdSLeMce5qpyJdPLyvKEi5J6Y9a7HqNO4RRaXUXHzMYkJfRTwu64rKiSFPJ6pCrjSntve1xilvQmOHEhyKUidmloIeadeaPIg3AU2tCVD2jhSpKgsjQAQUg7KwmUrKrrcyZVJC1vvSNRfW+rXzbnza7+9fE8qcJSeFRhnMRzVcSNYjNz9w/ljMXP7Op/8V07+o/8A3GYJ9rRtEXsyoDzMxLpWRFZwplFjU2s1twwHqo2NKUHSrmmI3sELWLcwi4Tqsm1yMRtxRUb9Tfvh5XxDTmipONZnaSaQ6kNsswEBsUxI9wx0dAlI2KPiF7m5vhezNliRlyU1rW3JhSUlyJNYN2pKL+8k9iOhSdweuD0hrHOB9IDEXGNqFEVJdSlIPXHgwhT6wlKd/TDhR6WKezqWfN1ucYmLCBHwDloI0rVl1tqSy4piS0Q4h1BspKh0IODrRofEFmZmGoR5jDtLu9VKfTkBCJ+xIW2ejJJHtNiADdNibYXYNHq2eKm5TaO0FpaRzZUp1WiPEaBF3XlnZCB6nrsBckDBj9b8u5Whysq0VLs2m1BPJrNfSCiRKsRpSyn4GknfSd1/EbWAgSkgcRzjYl7CEnNudp+cZjBkhuLCht8iFT4w0sRGvuNp7epJ3UbkknGtlLKlRzxmSn0KjMGRUpznKaQTYDYkqUeyUgFRPYA49Mz5OmZVfY5y0SoMtHNhVCP5mZKNt0q9RcBSTuk7HHVX6FPDNcGhTM3rjIcqdUUqDTi6bJbjpPtnPXzKGn1s2r72DAqTKQqfOVwy0AqUdgMzAtQtaU8MpPEtRASNychFV4f8Nl5Qo9OyPlMssyH9S5NRlkIQpaUan5Tx+FCUgnrsAEg73Nfy3w9ys4uTRG5iJFOdQGH6hXUphPLVYKafDjpQ80vmAnSlBuHNipvbA6dE/UenpXTlVF+uS1JiNvUyL4qfIKlhXKYbI0XJA98hAAuslIINRgZP4hPZkgLjcPsy0txxwLfrH+8hioOqQE2JdRIYcCF7k+wTa42IAuKhh+Nye0S5lVToUEJPCniGjaZ56+TwV+DzcISE1KgZi7lr+v8ALQmu5sYyK+y1mBNT8BCdROo9SZjI1zo11NhDrYOr3iEpe0pQ9oBRfoI9xk4rT6jmaqUFyKxSoCpSp9Qp8dwq1zlJCVGSu9nHkpSlJG6UWKAPKcVbixwlzHxQy3POWY8aUKM3LqVbmRJsmRHkzGRrbbMp0qeqMhKEFu6gGkFXkCL2xwO3mCbJr0lNScMkvtJmRZCFFbbzJ3C0n4gPdJ2IOx3xY5Y73eiFblLJhg4h06Og0+rw3XeU42mM5HW4VpZKNgE3JKUabWHYbDYDASrV9MagOJA30Htg1VHU1Sgzmo6CUIaL976rkJJwg1I+JpC7mx0k2wHUoSqaDvBlOtSZbHSBP61L9DjMCPB/LGYI5SdoxzDvCUEWJscNOUc0ppcR+iVeKavlyYsLeh69C2XLWD7KrHS6BtfoobKBGFhPmNhucH6HSgo63U7dbHBalcIeIBctDHJyAnL6o9RjSk1OhTVEQqglGnWQLqbcT8Dqe6fxBIN8Eaflwz6a7WKpMFEyxHcLa5ykanZLg6sRkfvjm4ufdQN1G9knc4f1F+TmWLluNHcqcGrrLMmmpSVh5ISTcbjQpPXmAjQLm4F8KXFiuyqlnKdEfmMyYVNcVChtQ/LGZZQbBLSQAAnbrbc773wMnvqcxuSwaPHNGe3alTRRaPFFEy4g6vAtL1LkLvfmPr6uL+uw6AAAYH0COy6pIc/ZgMVhSfTBvJ1GquZ64xS6NDdnznvdabHQd1KPRKR3J2GCeBShwpzMRcSU95WQhzpcwQGVUWZB+2aDUXAhcDVpcQ+uyEPsK+B5JPXcKF0qBBx9G+COV6dQ6KzQ4wLP2NEag+HfsHk6AQpagBuFKurUNjc745fyB+j4xSW2JdbQmszWwl1KQSlhpQIUNI+I3A3J7dBjoKNXlLLbyiqHV4TZdjzo4CnUg6joU0m630KKCkoANiRax6oe1eDVtVgc2nQSFLKXbQAvcah2cAks5AJABhw3FaX8UlqAcJdvFtNrPcts4BJhe448Saplr9IPhbSoiKkunwKtGqcmDSirXOQlaSoKCbXCUgk3OkC5PrjqmlcUKD+kBWJdOouaYjOT4zq25EKHMT9pVEINl8xKTqZj37J8yx3A68PcRK49xfi1So0lRiVNbBYnxGI7iXlRUEJsHFAEo1++gWsSnUDjn9VLl5bqDMyHIkU+XHVzGZEZam3m1gnzJWNxuO2AOy9GKLDJdCWExA7wH6jc+PiLHS0MsUqhPrFTcwrLwyH+PjeOyf8AaJ8XZ+Unck5Cy1MRTKM2yqfLhRAltN7gR0aU/ClBKgPVXyxzJQ38qtZboy46JlPnT5yWIrbbSFwor2lXNcQtZPLcWQ0eUr2a0qOwtdKDxCzdW+JD8ar1t6XX6zFRynKrIeu6thA8qFjTvp7KJvbrfbHnlPiFIjU2TGjwiEuKGq7ykoJsbKUkbLAvex2uBiyrJQl2gRDKNoqUmls5YynU5lmpn2gz4ZhQ2QlW2spT1Sq59xRum19xYmKVN91pHLRfSdt8WfKM+VmOQ3Deitu0hxCGXYagEhYSAAsKA8qxckKHS9txcHMx5BotIelkMGoy4KeZ4WVp0IVchPOSD5ulwkbHYnbYpTXyedwE3GfTr4aW18RDH2aby+Js/TetPAxAuY76D9uMxVPtSd/F9H/u5GMwx9pl7wLyl7RD6NTA4rWsbYcaBQpWYn32IamocWKgOTanKJTGhIPRTit9zY2QAVK7DGzTspKZRNk1xbtAo9OcLMx9xv263gL+GYQfed9SfKgG57ArGdOIDmZG2qZTojdFy5GOpimx1EhSu7ryurjptupX0Fhg1isuYjcAQUzHnun0enyaDkzxLMSQjlVCtSbJl1Le9rC4Zav0bSdxbUTgcHmM+wW2XeXGzJHSENLCdKZ6RYBKj0DoA2Ufe6He2E84JZdoUiv1eNEYUWytaU8wAkglQCQAOpJIsPXBAS5tEZISHMb+UskVjO2aYeXadFWqqSH+Ry3ElIaPxFzbyhIBJ+mO8uEfByFwuogYYaiOPSWdMiay2rmOlJIKlOKNyPRACUiwNrknChwNpM9DbebqnTJ0xLsbTGqKVJU4I5cWyh15IGpxSUNJVzL30uC4ISCLhGlxWJTjUWUH4yY6SlSl2ToFrK+RJJJxbMNp0SkFa/f+m46dflFKxaqmTl8pHufM7H7RqvK5EItpSHkBIKG1J6JG2344neYqpTnJjUVExz7QQlbIjNKUpCQFJ1LcULXCSoeUK3JsrYWwx1qryKsH2kuKiUptGl59vyuyr3shBG7be1ir3lg7aRYkJT8lfaEOTXkx20LVHEaHGbUQ2yggabGx6G5/HFf7Q4tKppcqQf8AlUEp3OVwNha+r2tcssBwyZNmrnGwlgk9Onif2a97Qwx68Mj1NFOYqbDlMXAW/NdlMh56nOlAWWGHPc0PKS2TqFknp6DygZIypxtXV3qVTJMaPGcS0466NcZ51Q9qGXAbrCFJKSobE9LjG9XOHYqceDMqrKpk2oMtxGgllAjpUEpShaxfUpY0rusgbW26nDRwcra+H1GkS8txpFa4cJWOaFoKpSFJQkOzI6bXUwVA+zG4A1JFrgcixSYrA6OYuhQOeovxKsFKcd0qs5IJYOHuolwSb7Lkpr5iUzVdwaDS2YGgdn2sNQIm9e/QMVmCPMqbFRSX1Eqcj6NIukAICQO3z6m+Oec4cE6rwqeSzWXGUql6fCpjgqQ9p3WoEgadOoApO9z3G+PqQxmiHmCExMpstpxqS0HGJDSgW30EXFiNjjmn9K6TSanT6DFkt+IrEaYt52LHOlSG1NlI1qsQ2lZA3O/k2BO4oXZ3thjVfiHsdWHSXewHA29rAGxfwzh3U4RSyJSZku2Wrv4bvo0QfhzyqOiO+6w6+4tQQywyjUp1dtgB+Fye1sG+IMV+I9NWtEeO3VBzHG2Buh4W2Us+/cWF9hcW2FsaNMqsagSkSHFI52nSnQLJbSTfQkG5CfxJPcnAjiRmpFQgqUlQUACR37YtiVqmVw5KXSqyiddWGwBY7khzbugtcpKZDzFMU5Dbx3JFtgLC9yufZK/uq/MYzCb9tK+7+wYzFz9kVsfiPtFa5o6fA/eA/G0uyY2X0t1UV1ECMYcmTGfL0Zp4W9khR3UQBu4dlnpsMSgI9Dhmy/WpVDkuHSiVEkJ5cmI+SW3keih6jqD1BscbVZykyaeqt0cuSKPqCH0OK1Pwlk2Sl0D4VHZLlrHpsdsWxJCQ0JCYUQNut7dcdEfopZEen5im1yVTROZoLDc9EZSgAuS6sNREKv085Lxv8DR9cRGj0lL9SituICmyu6tZskJAuSfkACT8gcfS7gVw2ZydwYpvPZP2jVZIqcpK02c1OpQWEr7gpbU3YHpc+uHWGSefPGw9fOEeLVPIkFIzMNkCioyQYUKOo+GgwuWUpGkKCEhCf8vyxJQtdPqkjUEpguI1tx12PMduSUpT10psDY7XVtsDZ2zFmgt1BuDGlJUqzrTrykc1pKQEixN9ykm9h3tf0wgVqC+80yIzii5zrsvEeZbhFtRHcWUQb9ulsWSqT7QlPKDhJd9C2aRu+py0vdqpSD2ckzSxUCG1D6n6DPW1nYMs5SfztXjEdkvxYsZAlyn4xs5ubJbCuxVY7i5sk+t8XzKVMy5AgSHHeU42w+nTHJ1OaUAaio2tuTY363t1xHeFk9bLVUaZQzEmzXhKSgagpxvSEJcQT77YIO46E77nDhBacLyWHHVuOhIDq0XSlR69j/njy9jnaof6mnV9SkmVLTwy02yt3h/ceK+jtpHdsMwFYwmXSyiApR4l/Y+Aa3SP2rZDpFa4i1nMdOVMY8S9pZIXoKWtGhSEi10pVdRPQ79QRil5fpxgR4yIzaWQwkJQ22AkJHyA6YEUyAGCgISSEgWxvV/ONJybTG5tVfcTzVcuNDioLsqY5ewaYaHmWonbbYdSQMcPxbFsS7QVAllSluSUpuQH2GjDXQC8XOXSU2Gy3QkJAABOp8T6vCZnhiTkGdCXltxEFuvyFsPQzGLjEN4qSVS2kp91Z12DQ2Uo38oCjif8WcvqpFQo+WotpdKqxLkyQ/Zcp2YlK0c5Tm2oqS4kWtZNhpAG2KfMyZN4hsPVLNkqbQpiUf8AllOpkqxo60rC0vKUnyuyLgauqALpF7lWIpnSuV2rcWaZArSmTNpPh2SiCo8p7UoFMlKTukOAoJRc6DcHsT1DschNdiVJS8xKzLczcu/YhDH8/A4SC5v7rpLmj47MXT0U+clJS7cPS97flfP5sY5VlSZs+QGlFaS2dJud7jqMG10hUunhDnm2PXB2rU+Omr1BxIteU6d/+s403JbUdJ8wAHzx1cBEtggZQs41ze8s5wufqin7v7MZg79ts/eT+YxmJ+fN2jTgTHPwp6rG4vfBrLM6flaf46CpGotrZdZeQFsvtKFlNuIOy0HuD8jsQDggIJPw/sxtmivFg3AA+WGfOgQy2zh/4W8IqDnjNdOnU99EGhPOcyqQpzm9PYbBW8ApW7jaykISrcgK0qudz2ZXKu7mmI6qO67Dy84VueJJKZVVFgErH8E1ZIsR5lC1rC1+TOFGSKjUaPUpQjT3HW22VMNxWRrcjgqU8oKVYJBs3p7rsoJBx1BW80M1WgRH476H2ZLV2nU/EkDc/I7WI9cXnBJAmhQUbEA/3aEeA1HVjaxo2MzVIUFpzBI/tyY+J0PRxe4RpDokV7lN2SzGhrQEJGyApadh/Rxuw3ftKrUukoWEy5r6obAvuBo1vOW/ktg/ioYB02QFVGt76ltNtpuPWwJH+OCfDeoNu5mq02OhL79OLjaXloFgSbukD0OkDbqEJwL25xRWEYJMmSLKUOFPRwz+X8RJ2ZoBiGJy0TCOFPeL6tdvM59I6AzZlmnw8rQGW1JjrhEJgvMAByOvSR5D6EXBSdlDr2wAyfIVHliJU4/h5Tg9k6FAsyja6lNnqD6oO6dtyCCd9Nck5mZjqdaTGZ95DKbnci1yT8u3bGpnAMQsp1N99UYOMMKcjiS5y0+IsQzZQ3SdZABG+57Xx4glFAX+GKUZqFFgW7wUWukeOYPvDNixHpUS5kqUalfdWASb2IGh8tfynJw4LFmPMr1GdVSaFCaq+anm9UenOuFthlJ250lY/c2x+arWAx55XyMujVJyuVqYK1mWSgNuTtGhuOgfvMds35TQv6lSjuonYARwikRXMjRZjUlibNkOLVUJzaSlb8kLUFa9Xm1JtaxtYWsANsP3j0COO6ldfQYUV6zh0ybhtNYAlK1fmWx/ZDhwkZ2KiogNBLBqUpqpl3AIGiXH7lsz8Gu+lIKuaGVOaG1G63LXCE9VE/QA45AgVifxB4kVStT3DBhPzHXYjsRWh2O2gqCClW9zoA6i3rcbY6F4z5wXlnIVWkMhKp76UxIySdtSzb/C4/HHP+SW3suZUYW6+nxzEZTTy27BQcULKIH847em2O0f0pwzjXUVq0jIJHzPxtHPu2VWJUuVJB94knwH8xHqjXW65THplKXzZUZBcnw0psQkdX2tzqb28w95F77p3E/aqtUzTUxT6W14iQtKlkqcCG2kJF1OOLVYIQnqVHYYHwJUyjzW6hDmOw5TCg6iS2qymze4N8OXFlQp1OpzEJMGnfbbPjqjCgtqbW44LBK3LnZCjdaWhZKCSLXGOsy5ctJdoUKKmAMBP1Wr38a0D+9W8ZhC8Ar7oxmCu7tEd4qTUJtAFx3thniR4tGYW/MCFzkqHKjvICm2QN+Y4Pi6bI6d1X6Y1Z8r7ElqhMOo5iCUvyW99N9ihtXr95fzsm1irFO/R4pMOu1uuPvZeg1xuJETyVTrhDDpUbLR2UoWvpO3lANgTdIqcUnhZz8v5+XjkeJBI4ie78/4iwcKaf8AZHDKjsqcc8RLSZ0p11RK1uOqKxc/JGgW7AWwkZ3tS63JlwFpbakOI8XGCSUKVcgvIA6K3JIFgq19z1ehmBcahS3ZRYDdOSQ8WhpA09VkX6Eb7DufTETzjXAmnyp8rUpFueplPvLT7qEJ+a1ED8fljtWHTaaroErkEsm3VJA9bgjeOU1Miop61SZo94+RBPrYjpHj+u0bK9AzDVZbqUBx/moQk6i8SSUhPrfb6DDLwymNwKe48H16ngdRb2Usq3P03OJEiBHqqJdJrCTMj6VB99ld1sSFm7i2bm1gfLpOygn1sRXcqUKSlEOLHKal4laVoRCNuYn4iL+4n1Kvd6G5sDTcbnyq6nVJr2EtIu9hYuS+mV/qIf0NMuTMC6MkrJ0zFmb989YuCs5U+iUaNLnOlC39IYjN2U9IcVbS20jqpRJt8upx+w6TUcwSYtSzIyw34VznwqWiy24y7bOOKOy3R8vKnqLncC8vZPbpU9qqVFaZlYU1yUvi4RHb/gmkn3U26nqrqfTDsZAUyAgBRA3vjxlV1FPRKXKw+5U4K9WOif0hrE+8oWsCUn0ZLlzKhKV1IZm7vXc7nYCw6kAwu1WnVCjVKRXKG3z1SFh2qU1KgPHWFg6i/R8f/cbHexw3UmqsTqc3JYkeIZdSFA2sRfsR2I7g9MaTLYQ3q1nUDfrgLVIBo0pyuU0EOL88+DzAluaAPeFx5XvRXRXQ9iA0KlYgkU88ssMEq06JX00Sr8uR7rFGk5KqdRXLDp1H1H1GuYu/FPeM0xvO+dqbl5lxaYdHCJr6r21SFpJQk+tkkfmMT/P82Nl3K059plbEuUhbbAUbkrIINgOvmUj62wy5rkNy8xxZMZl3/wAYFypfiUaHA8CrUbK9wNkJSQeljfCBnWrSqlEUmE4EsK6ugDmBO48h6pBvcq2Urb3RsfUfZmmTguDIRcEgZi/FqfAm46NHEsXVMxPFSDdKS1sm2vrv59Ijfhm8qcl5/kyKolKXGmUKC0Rj1SVnopYsDp3APW5GNqNmsZhocujZpXNqcUqdkQJzZSuRT5K1alL33W0oklbYI9U7jA2rURUR7QAbWvj1pMRDSCpewGCOekC0OeSTcwN/VGl/8xSf7uV/3YzDHeN97GYz7T0jXkmFjMFQkOueIitewuAppJuWR8IN97dN/rjo3gTnWsMZCpsOchUVh1otU5xgpSeXe4JA6lXmJBIV0J645Wl1F+BLW/FcKXihST6KB+E+oOOrsnZooUqk02JBcaRSkNhhlcMKS22UnzJAULgX1WB3641qwEywprkxpJJUope0NP6wyqbPeiqbS5U21LQ8pYBKuxSBe2m/qPUfVW4k5Pm12mMVmiNNmWxd5+loBAU97qHEKOw0XKtCiLqIIO1satfEeh1hC46w8y+BcMnzA3uFXvte469/lg3UM302kQFyuYhcpTVgypWgJIBuonv2sOpPTriKirp9NMeQc9N/HzjappJU+W00ZftEmymyWYyhJSW3EqKFhwEFJHdV9/rizcJkjLmY331PTVxawzphSZDYQ2+EKUrQlPVNrqKSd1BRPYYVICxXKmipVGIw82hKbMBAS473Cnb9bfd9LXJtbFTjT6bmeAhtd3o+25uhaVg7KHdKknoR/hhB2xxkT6ZNHyzylDvEMWLghuoIe7AhwM3DHs1hJkzlVBX3we6Lj49C+jsWPQvtPk+J2OwSeh64JE7jR5dupwk0Cqv0JUemVh4vhfs4dUUNpAHRDh6JdsPorqN7gHnKi47Mbp7CtU5wayi1w0101r9L9h1PXpjz9VUS5Kw10m4UMiN/LUG4NiHjp8qaJthYjMHMeP3yOkFue0wUoK7vuX0IG526m3phPzrm7k1ePSIqTNlR2xIfitLAsrSVJ13ICQBZSr9sGOJFeg8KskSswvhuRMCkx4rT6rc6Qv3En5DdRA7A45QTm+Zl6iTqg+szKzU5BTLlyVFIccI5i0uKtsB5SpIubaE7XANs7I4B+MTvaFpeWkts518gPMnLVq7jeJewy+FKmURntDHmTN0hNPqsZ3xtWq3LTKShk2Q4pJAcfeT1KQkgEiw1WvewAX8rV4ViE85IUVOrAUoq73xJ6nniq07MDU+HUn2as378tu7akpKSnlhPYWJCk9LGxudWGbKtRXWG33ouhuaEhS4gNjIN9y0kDcjqUf0b7geh6mUkDlywABoMg1gPKOY0vElIWsudzr184987SEMPeS1sKZnlwFPS/pjYzDKcnPK86hY2tgcynkpJXuR64BTTpA6wzE5UeupX3sZj+PFD7oxmJuUdo05ojaf4cPPJDtlAEb3JxQOG1ITlvLzjDr/LWTKqTigjWQltCQiyTsTsMe9XzbEYpJDek7AXBxpU2sOKgVOVHZ5zqIjTSEab76yoI+Vy22D8lYfYElNTNmipSCgJNj8fkDCrE3koQZJZRI9fEiPWvZtmTJBVOQzFjctS9TPmXZtwoUbW8xLqXUJuRfRc2GAsPMSplSb8VFKmrkstrJVyhcb/AMpXqr8AANsexabTWVNQXTVEvtNwWilzyiOx7PyjopS3UuKUo7XUQPXDVmKm0KPBYq0OVIQ+preK35QtQ2sQehB64reICVSzuTLQeFeTAm+24B0OW+8NqWYZ6StagSnNyBbfqR/jaCUSsxWlANMkgXCnHDqvcW27j0w05crElC5Nk8xlRAWpZvy7WCTvuOtr9xa+JZFE+nsszkRzKafjh1Ra3KL9NYsdht0wSj14yuW8xpQtsaXdDh6W3Nu/Tv02+mEglypqSnMa/YwzK1y1BQtFfqNXrSazHy/9luLizUOvPTXLmPHZaTqWtwgEgi6dIAKlEp0ajthvyjXEUJbQflF2NLVtOnMqYlXAt7dCgCO1lkJv3Sk7GVZbznKiIaSuQPBpShtSHRqB7na+4J3/ANMF5lWTNZcocUCpPzmS5BZbeSgRyP3TWpe3LFha46WBuRcjyez2G1EiZSrSWVfPXQjNiMn8i+u0/Fq2WtM0EWtln0O4+G/hvZ6zEni7mNb8VTsPLGVEqU/WZF20JeUkFYj/AMsoskuW8qSdNibnmzMubXM01d1FLgIRTIzYiQEBBAabCipSwn7y1eYk3PQG9r4qHHzO0qsUOJCYSmlUxdnX4ST7RToACUrPcJTYi3Um97AAC+DeWIEyKyVBNyBcH6YeUdNKwelEimDBNh0GZPiTcn5Qlmzl107mT9b+ugyEQCpU2RCfHNSoC/xD54N0GcIulwXS4khSVA2IINwQRuCDvcYpnG/LkSB5mEpQoWO344ktGs6pAV5vlhjLXzpfEYwscKrQ+tx286qUG2kR651Sf3Nqd6gnol3rubBfchXUIiieHaMyqtvtNFKuRTkJKJUg9CSDu00DsVqFybhI6qFa4U5Wps6JLlT3GmI0dlSnHXEFSU3FkjSL6iVFICRuSbDfHQPAvgzSMz0SqRquXRmiDJKanCqbJRKbSpKS0s33UhQF0qGwHl6jAK6vlAq4XI9evEROJPGQl2Hr15Rwvzo3/Lrn9qc/0xmPph/wzZd/9qx/QxmBvxZf/XEvsSf1R8w8voqGYXVNNoKktJ5ry1nS2ygfEtR2SPr16C52wxUSpRYcKRPhPOTVxnHANbdkzXktJQ0NJOyOdIjgA7kBRPpgjmSiuUXL8lkMLp7TKSVx1EFRcAspbhHvK6j0SNhbuoUl52nZYiaEXeaR4lNz5uapVmh/Wvsq/wDg+WLfREd5sj6+8Ip/ebpDXQYxpMuG7TjrEIGK26RsttCUjUB/KUFrJ/lDDNOgOPtB5xRU8r2rmo2BtubdhsPpgzScjJy/w2hz5SUNOOOBLSidwgeXf/qIP5Y0M1yUNUlaT760BCU33tbc/wCWM0s+nqjPUm5QopJ6i7DpdvKFlSmdJMl8lgEee/zj+8sVPwNEYdbWpbTpLLRTuFaev4gEXGBGb5kekPvzualKW3EocDKdio2Tv+O/0GNfh4uoyamuEw2h1jkqUthexWrUkJIPwkC5BH0OxwfNOYfqbCIjAen8we2dTduIse8oJ+J0C4CjsjqLq3FWThsmjK6+bkoEN9XfRsusWT8Qmz+GjlnIgv0289+kDWqi7S21l8FqQ6PIy6m2kWBCl3sU/JPvH5DfBPKueYuWswsVOTElVBwah4aMfNIWoBNleiNOo2Asm17YK5r4dINADyG3ftBRuyrVdbhJuVudyDe++/T52kc6fKyhPWqoMqQ7HSSE6y2okpIGgjc3v27XxpRThOAmSgQH9etC4zeCp6AAUrLn166xcs30Gm51ozaILzzkOxsiSRzS3zFloKVudQb02V2va2nbCBTYFWyFMLCXFPwgrQ3J0ltRI+FaLkoVYg23BBCkkg4L0zOZjutyGGREiOpAMErKtKQBuOlvoMEp7TlYU3U47gddaCUKhrJ5brGokoJ+u4PUEm2CVTuNSkHLSBUyihIVrCFnyfLrLBW6b2Hc4ScqUt6oSJCmtLceKAp+Q7cIbv0HTzKV2SNz16AkVnMtEgJZdeXLdYpmkOAKQDJBPVoDopSfv+7Yg9fLiVqrD0uotRGmxEpsVavDw0KuEauqlH4lqsLqPW3oAMEy08KDxRhSnI4YtnD+rM5dnxKoplTiY5Cmo6zcJUOi1diodvu3233xSMw8fY0+bTarDRMp2ZqWkoi1FtI87JuVRngD7RlRNyk9DuLG943TXwKWARc7f4Y/cv0WRmKvR4EdKit5em4F9I9TgBQC1cavXSJUOkcAivf8WOd/4enf2RX/AHYzAn/cLU/4cf1ZxmI+KT+kfCJuVN3PxiZcSaEDk9pVPUpchxgofjBJUUuDqpAF7oKbKsd0nUDsASjZQpaq7nigUZOlxsvqmOhI2Q0w2oov/PcUPwGHx+tzDFbms3QqAtD4WbFKlJIUEqT3SbbjoRcd8enAKXRsy8UqpU4zTsWpuMeHXGCAGEa3kuLLe/lFk6Qn09L2xZ6aoFJLM9YskFX/AJHE3nl5winIM4GWjM2+Nn8s/KKzxWbjwsnRqfZLYiBgkE2FhcD9uIxVX0SZjI1BwKvp3uE9DiiccZyno9cJJHLaSz/OS6ux/K2JtAQzDJcktF5W6WY4JBUO91g7CxtcXO+3qKv2MUV4fNEwuSt33cD7RPj6P9zK4NEt8D/MFeHrkiFmsvR4KqlJfHLYihWnmuatQTfsAB5j0Cbk4b8s0yFlvPC2aoEeFcWC2uKFFjnkH2Sid7aioBR629dsEOC1KSK3IqboSlTMdxaEoFglOyUpA9PMCfW2NzJFGdzLErcx/S41KnKSUrPw2BAP43P5YHm1ysUqplNLJ5aX/fbbXdznoARJpkUctM0jvFvXr6kl3cchSHQtzSta7bKGw+X4YBZ04bUnO1JW3pQzMaBVGlJSNTK+v4pNtx+PUYHzo8jKU6ntVd5x6JMliJHlg6lJWq1kODqbXFljqDYi4uaTFyshMNd1XIHYnDWXK5SBLSLC0fGZxHiJvHGzsd+gT3oM4JRMYXy3Wwq3fse9xv8APFCym+mTKYixEh4OrQltJPnUVGwHodz0+eBHFqhtqzfEYaHt3FWSL2BPz/DAKi1REGTphLAQwoocfLe7hB38p7A/ibD6YhXJKBxGwg1E0TAwzin198S8uSGFQ2n6W++VioKbSHW3glLfLSbaktage9isk9wTz3VIf2dmRxrTpIXYi1sdQ5BmxatLeo85vnRJrBLYcGq69N/N6hSb/sxFs/5eZkZtapcVaxOJKIS3LHmAXPKWe9h7qzuALG4scFylcYcWgQ9wsbwSy8kPx0Ite4GwxRMi0eoUWtszYtOkPuIUD7JhSx+wYW/0dG0VTiHSKbMaS4Hl20q3AIIx9YstZIgs0SOUstgWN7J64gdiUkRuBxEERw9+s+Zf4il/2Zf+mMx3l+qNP/gEfljMR8Kdon417x//2Q=="/>
          <p:cNvSpPr>
            <a:spLocks noChangeAspect="1" noChangeArrowheads="1"/>
          </p:cNvSpPr>
          <p:nvPr/>
        </p:nvSpPr>
        <p:spPr bwMode="auto">
          <a:xfrm>
            <a:off x="45799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5" name="Picture 5" descr="C:\Users\btseng\Desktop\Jeopardy DALs pictures\Chapter_10\cuerd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5219700" cy="34763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btseng\Desktop\Jeopardy DALs pictures\Chapter_10\cuerd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0630"/>
            <a:ext cx="4198938" cy="27964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69342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pájaro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 pequeño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mundo.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8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60960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animal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 tiene caparazón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muchos colores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8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68580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animal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vive en la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Ciénaga de Zapata;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rápido y agresivo.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3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4676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lugar más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opular donde los cubanos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asean en La Habana.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209800"/>
            <a:ext cx="7239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 de la ciudad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famosa por su carnaval.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685925" y="28194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Profesiones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828800" y="2667000"/>
            <a:ext cx="5257800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 familia</a:t>
            </a: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6515100" cy="193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Actividades de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adolescencia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0866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62000" y="2819400"/>
            <a:ext cx="76200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515100" cy="200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 verbos en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imperfecto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609725" y="2057400"/>
            <a:ext cx="5867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Pasado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progresivo</a:t>
            </a:r>
          </a:p>
        </p:txBody>
      </p:sp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2057400" y="2514600"/>
            <a:ext cx="4800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Música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Cuba</a:t>
            </a: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61925" y="438150"/>
            <a:ext cx="1323975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Más familia</a:t>
            </a: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695450" y="295275"/>
            <a:ext cx="12001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Actividades de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la adolescencia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38500" y="329583"/>
            <a:ext cx="1143000" cy="5092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1219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Más verbos en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imperfecto</a:t>
            </a: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334125" y="295275"/>
            <a:ext cx="1066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Pasado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progresivo</a:t>
            </a: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848600" y="361950"/>
            <a:ext cx="1066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Música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de Cuba</a:t>
            </a: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79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495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esposo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hermana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3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6858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segunda esposa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padre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6248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imperfecto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135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1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59436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hija del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segundo esposo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madre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5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2205487"/>
            <a:ext cx="5735847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hijo de mi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segundo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esposo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299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56581" y="2133600"/>
            <a:ext cx="66294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hija de mi madre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padrastro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:\Users\btseng\Desktop\Jeopardy DALs pictures\Chapter_10_b\revis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238500" cy="21568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en su adolescencia?  Yo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6323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6388" name="Picture 4" descr="C:\Users\btseng\Desktop\Jeopardy DALs pictures\Chapter_10_b\leia revistas 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r="10132"/>
          <a:stretch/>
        </p:blipFill>
        <p:spPr bwMode="auto">
          <a:xfrm>
            <a:off x="838200" y="1829827"/>
            <a:ext cx="4747328" cy="44539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en su adolescencia?  Yo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7410" name="Picture 2" descr="C:\Users\btseng\Desktop\Jeopardy DALs pictures\Chapter_10_b\nada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43" y="1828800"/>
            <a:ext cx="5515314" cy="363378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en su adolescencia?  Yo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8373" name="AutoShape 8" descr="http://www.palabrasdevida.org.ve/wp-content/uploads/2011/11/Viendo-TV-1.jpg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9458" name="Picture 2" descr="C:\Users\btseng\Desktop\Jeopardy DALs pictures\Chapter_10_b\veia la TV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1808163"/>
            <a:ext cx="3048000" cy="40592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en su adolescencia?  Yo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8434" name="Picture 2" descr="C:\Users\btseng\Desktop\Jeopardy DALs pictures\Chapter_10_b\jugaba videojue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11" y="1828800"/>
            <a:ext cx="5636778" cy="376078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041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en su adolescencia?  Yo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0482" name="Picture 2" descr="C:\Users\btseng\Desktop\Jeopardy DALs pictures\Chapter_10_b\volaba come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53" y="1606943"/>
            <a:ext cx="3446093" cy="46414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1506" name="Picture 2" descr="C:\Users\btseng\Desktop\Jeopardy DALs pictures\Chapter_10_b\pelo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23" y="3569936"/>
            <a:ext cx="40047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btseng\Desktop\Jeopardy DALs pictures\Chapter_10_b\pelot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008313" cy="45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btseng\Desktop\Jeopardy DALs pictures\Chapter_10_b\pelota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29" y="838200"/>
            <a:ext cx="2902713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3061485" y="1066800"/>
            <a:ext cx="1891515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953000" y="1066800"/>
            <a:ext cx="1447800" cy="3836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971800" y="1066800"/>
            <a:ext cx="1981200" cy="3836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638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2530" name="Picture 2" descr="C:\Users\btseng\Desktop\Jeopardy DALs pictures\Chapter_10_b\nub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438900" cy="424900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1905000" y="914400"/>
            <a:ext cx="260985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3962400" y="914400"/>
            <a:ext cx="552450" cy="3200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514850" y="914400"/>
            <a:ext cx="1885950" cy="1371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3554" name="Picture 2" descr="C:\Users\btseng\Desktop\Jeopardy DALs pictures\Chapter_10_b\muneca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65313"/>
            <a:ext cx="4191000" cy="278308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btseng\Desktop\Jeopardy DALs pictures\Chapter_10_b\muneca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903670"/>
            <a:ext cx="4800600" cy="23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4578" name="Picture 2" descr="C:\Users\btseng\Desktop\Jeopardy DALs pictures\Chapter_10_b\medios socia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71" y="1066800"/>
            <a:ext cx="6473629" cy="4572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" name="Picture 3" descr="C:\Users\btseng\Desktop\Jeopardy DALs pictures\Chapter_10_b\montaba en el subiba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715000" cy="38070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086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niño,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 (pelear) mucho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 mis hermanitos.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65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21995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era joven,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 familia y yo (ir) 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nadar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playa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todos los veranos.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95325" y="1371600"/>
            <a:ext cx="76962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¿Es cierto que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ú (querer) correr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un maratón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uando tenías 8 años?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14375" y="1752600"/>
            <a:ext cx="7696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era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bebé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 hermanita (parecerse)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ucho a mi tía.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7391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eran jóvenes,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mis hermanos (soñar)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 ser actor de cine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Hollywood.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3349" y="914400"/>
            <a:ext cx="769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estaba haciendo el hombre ayer por la tarde?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5602" name="Picture 2" descr="C:\Users\btseng\Desktop\Jeopardy DALs pictures\Chapter_10_b\tomando una sie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67400" cy="39024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743200" y="2667000"/>
            <a:ext cx="381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Cuba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4875" y="10668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estaban haciendo los estudiantes ayer?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6626" name="Picture 2" descr="C:\Users\btseng\Desktop\Jeopardy DALs pictures\Chapter_10_b\estaban asistiendo a cl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4" y="1828800"/>
            <a:ext cx="5638800" cy="37614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4875" y="10668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estaba haciendo el papá ayer?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7650" name="Picture 2" descr="C:\Users\btseng\Desktop\Jeopardy DALs pictures\Chapter_10_b\estaba fuma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638800" cy="37445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066800"/>
            <a:ext cx="7848599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estaba haciendo ayer en la biblioteca?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8674" name="Picture 2" descr="C:\Users\btseng\Desktop\Jeopardy DALs pictures\Chapter_10_b\estaba estudia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426634" cy="36036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4875" y="10668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estaba haciendo anoche?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9698" name="Picture 2" descr="C:\Users\btseng\Desktop\Jeopardy DALs pictures\Chapter_10_b\estaba cantando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4999"/>
            <a:ext cx="5638800" cy="37327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5438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 religión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ubana que combina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religión católica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la africana.</a:t>
            </a:r>
          </a:p>
        </p:txBody>
      </p:sp>
      <p:sp>
        <p:nvSpPr>
          <p:cNvPr id="7680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80226" y="2209800"/>
            <a:ext cx="657225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Palabra favorita de la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cantante Celia Cruz.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38400" y="2971800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s-PA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5438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 música que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incorpora instrumentos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las tres culturas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rincipales de Cuba.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5438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Música de fiesta que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urgió en los puertos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la Habana, muy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opular en el siglo XIX.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32155" y="1447800"/>
            <a:ext cx="73152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Tipo de música que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ocan los grupos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Obsesión y Los 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Orishas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476250"/>
            <a:ext cx="1133475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Familia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11430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de la niñez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76600" y="457200"/>
            <a:ext cx="1143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Profesiones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91075" y="342900"/>
            <a:ext cx="1066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Verbos en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imperfecto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49880" y="457200"/>
            <a:ext cx="121772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8001000" y="476250"/>
            <a:ext cx="762000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Cuba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1905000" y="4572000"/>
            <a:ext cx="5029200" cy="1128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i="1" kern="10" dirty="0" smtClean="0">
                <a:solidFill>
                  <a:srgbClr val="FFFFFF"/>
                </a:solidFill>
                <a:latin typeface="Comic Sans MS"/>
              </a:rPr>
              <a:t>Persona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543800" cy="3352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Nombre de la cantante</a:t>
            </a: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 comenzó su carrera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 el grupo</a:t>
            </a:r>
          </a:p>
          <a:p>
            <a:pPr algn="ctr"/>
            <a:r>
              <a:rPr lang="es-PA" sz="3600" b="1" i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Miami </a:t>
            </a:r>
            <a:r>
              <a:rPr lang="es-PA" sz="3600" b="1" i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Sound</a:t>
            </a:r>
            <a:r>
              <a:rPr lang="es-PA" sz="3600" b="1" i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Machine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139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1447799" y="914400"/>
            <a:ext cx="6629401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Gloria Estefan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0722" name="Picture 2" descr="C:\Users\btseng\Desktop\Jeopardy DALs pictures\Chapter_10_b\gloria estefa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799"/>
            <a:ext cx="3924300" cy="41108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60579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dirty="0" smtClean="0">
                <a:solidFill>
                  <a:schemeClr val="bg1"/>
                </a:solidFill>
              </a:rPr>
              <a:t>Foto por Gloria Estefan Brasil </a:t>
            </a:r>
            <a:r>
              <a:rPr lang="es-PA" sz="1600" dirty="0" err="1" smtClean="0">
                <a:solidFill>
                  <a:schemeClr val="bg1"/>
                </a:solidFill>
              </a:rPr>
              <a:t>FanClub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0"/>
            <a:ext cx="51816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esposa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hermano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70FE721-2FAF-4F35-9A63-9FEEA3E54BA6}"/>
</file>

<file path=customXml/itemProps2.xml><?xml version="1.0" encoding="utf-8"?>
<ds:datastoreItem xmlns:ds="http://schemas.openxmlformats.org/officeDocument/2006/customXml" ds:itemID="{9A464284-19C5-48B6-8A99-F3917C4741A6}"/>
</file>

<file path=customXml/itemProps3.xml><?xml version="1.0" encoding="utf-8"?>
<ds:datastoreItem xmlns:ds="http://schemas.openxmlformats.org/officeDocument/2006/customXml" ds:itemID="{80BF1CC5-4317-4D14-96FC-A9090F6ED1B3}"/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863</Words>
  <Application>Microsoft Office PowerPoint</Application>
  <PresentationFormat>On-screen Show (4:3)</PresentationFormat>
  <Paragraphs>308</Paragraphs>
  <Slides>82</Slides>
  <Notes>82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8 y 9</dc:title>
  <dc:creator>Beatrice Tseng</dc:creator>
  <dc:description>Email: btseng@ivc.edu</dc:description>
  <cp:lastModifiedBy>btseng</cp:lastModifiedBy>
  <cp:revision>112</cp:revision>
  <dcterms:created xsi:type="dcterms:W3CDTF">1999-10-07T17:16:48Z</dcterms:created>
  <dcterms:modified xsi:type="dcterms:W3CDTF">2018-05-31T19:43:38Z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