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s/slide70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3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17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7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8" r:id="rId3"/>
    <p:sldId id="324" r:id="rId4"/>
    <p:sldId id="325" r:id="rId5"/>
    <p:sldId id="327" r:id="rId6"/>
    <p:sldId id="328" r:id="rId7"/>
    <p:sldId id="326" r:id="rId8"/>
    <p:sldId id="263" r:id="rId9"/>
    <p:sldId id="291" r:id="rId10"/>
    <p:sldId id="295" r:id="rId11"/>
    <p:sldId id="297" r:id="rId12"/>
    <p:sldId id="298" r:id="rId13"/>
    <p:sldId id="299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2" r:id="rId25"/>
    <p:sldId id="313" r:id="rId26"/>
    <p:sldId id="314" r:id="rId27"/>
    <p:sldId id="316" r:id="rId28"/>
    <p:sldId id="317" r:id="rId29"/>
    <p:sldId id="318" r:id="rId30"/>
    <p:sldId id="319" r:id="rId31"/>
    <p:sldId id="321" r:id="rId32"/>
    <p:sldId id="322" r:id="rId33"/>
    <p:sldId id="370" r:id="rId34"/>
    <p:sldId id="323" r:id="rId35"/>
    <p:sldId id="320" r:id="rId36"/>
    <p:sldId id="315" r:id="rId37"/>
    <p:sldId id="311" r:id="rId38"/>
    <p:sldId id="300" r:id="rId39"/>
    <p:sldId id="296" r:id="rId40"/>
    <p:sldId id="369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71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72" r:id="rId77"/>
    <p:sldId id="366" r:id="rId78"/>
    <p:sldId id="367" r:id="rId79"/>
    <p:sldId id="368" r:id="rId80"/>
    <p:sldId id="329" r:id="rId81"/>
    <p:sldId id="330" r:id="rId82"/>
    <p:sldId id="331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43" autoAdjust="0"/>
  </p:normalViewPr>
  <p:slideViewPr>
    <p:cSldViewPr>
      <p:cViewPr>
        <p:scale>
          <a:sx n="100" d="100"/>
          <a:sy n="100" d="100"/>
        </p:scale>
        <p:origin x="-1860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openxmlformats.org/officeDocument/2006/relationships/customXml" Target="../customXml/item2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3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00902-6B28-4D2E-8F59-013B1077E2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16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55A07-717C-47A7-B3C2-6FCDBB883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894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B0C49-6D0B-4B97-890E-1237DE677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668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C5D7A-4CB9-4D9D-BA03-C141C330E3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2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6A1C5-F485-4A08-95C1-CB74A4405F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97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74E9A-C2E6-4877-B0D9-20A0CBB9F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24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DE05-0462-4476-B590-38720EF92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11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6B4D7-69FE-4048-830B-6F8F9666DD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28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67E0B-D9B7-4C66-910F-16D7A6899C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21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6E291-2B3A-44B8-82CE-457BC57864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7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CAA52-2E7F-4298-B506-A0021EB4AA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152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5A6FFEE-BD8E-4904-AFD5-0453FD39A4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" Target="slide47.xml"/><Relationship Id="rId5" Type="http://schemas.microsoft.com/office/2007/relationships/media" Target="../media/media3.WAV"/><Relationship Id="rId10" Type="http://schemas.openxmlformats.org/officeDocument/2006/relationships/slide" Target="slide8.xml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8.xml"/><Relationship Id="rId5" Type="http://schemas.openxmlformats.org/officeDocument/2006/relationships/image" Target="../media/image3.pn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58.xml"/><Relationship Id="rId18" Type="http://schemas.openxmlformats.org/officeDocument/2006/relationships/slide" Target="slide63.xml"/><Relationship Id="rId26" Type="http://schemas.openxmlformats.org/officeDocument/2006/relationships/slide" Target="slide71.xml"/><Relationship Id="rId3" Type="http://schemas.openxmlformats.org/officeDocument/2006/relationships/image" Target="../media/image4.png"/><Relationship Id="rId21" Type="http://schemas.openxmlformats.org/officeDocument/2006/relationships/slide" Target="slide66.xml"/><Relationship Id="rId34" Type="http://schemas.openxmlformats.org/officeDocument/2006/relationships/slide" Target="slide80.xml"/><Relationship Id="rId7" Type="http://schemas.openxmlformats.org/officeDocument/2006/relationships/slide" Target="slide52.xml"/><Relationship Id="rId12" Type="http://schemas.openxmlformats.org/officeDocument/2006/relationships/slide" Target="slide57.xml"/><Relationship Id="rId17" Type="http://schemas.openxmlformats.org/officeDocument/2006/relationships/slide" Target="slide62.xml"/><Relationship Id="rId25" Type="http://schemas.openxmlformats.org/officeDocument/2006/relationships/slide" Target="slide70.xml"/><Relationship Id="rId33" Type="http://schemas.openxmlformats.org/officeDocument/2006/relationships/slide" Target="slide79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61.xml"/><Relationship Id="rId20" Type="http://schemas.openxmlformats.org/officeDocument/2006/relationships/slide" Target="slide65.xml"/><Relationship Id="rId29" Type="http://schemas.openxmlformats.org/officeDocument/2006/relationships/slide" Target="slide74.xml"/><Relationship Id="rId1" Type="http://schemas.openxmlformats.org/officeDocument/2006/relationships/themeOverride" Target="../theme/themeOverride2.xml"/><Relationship Id="rId6" Type="http://schemas.openxmlformats.org/officeDocument/2006/relationships/slide" Target="slide50.xml"/><Relationship Id="rId11" Type="http://schemas.openxmlformats.org/officeDocument/2006/relationships/slide" Target="slide56.xml"/><Relationship Id="rId24" Type="http://schemas.openxmlformats.org/officeDocument/2006/relationships/slide" Target="slide69.xml"/><Relationship Id="rId32" Type="http://schemas.openxmlformats.org/officeDocument/2006/relationships/slide" Target="slide78.xml"/><Relationship Id="rId5" Type="http://schemas.openxmlformats.org/officeDocument/2006/relationships/slide" Target="slide49.xml"/><Relationship Id="rId15" Type="http://schemas.openxmlformats.org/officeDocument/2006/relationships/slide" Target="slide60.xml"/><Relationship Id="rId23" Type="http://schemas.openxmlformats.org/officeDocument/2006/relationships/slide" Target="slide68.xml"/><Relationship Id="rId28" Type="http://schemas.openxmlformats.org/officeDocument/2006/relationships/slide" Target="slide73.xml"/><Relationship Id="rId10" Type="http://schemas.openxmlformats.org/officeDocument/2006/relationships/slide" Target="slide55.xml"/><Relationship Id="rId19" Type="http://schemas.openxmlformats.org/officeDocument/2006/relationships/slide" Target="slide64.xml"/><Relationship Id="rId31" Type="http://schemas.openxmlformats.org/officeDocument/2006/relationships/slide" Target="slide77.xml"/><Relationship Id="rId4" Type="http://schemas.openxmlformats.org/officeDocument/2006/relationships/slide" Target="slide48.xml"/><Relationship Id="rId9" Type="http://schemas.openxmlformats.org/officeDocument/2006/relationships/slide" Target="slide54.xml"/><Relationship Id="rId14" Type="http://schemas.openxmlformats.org/officeDocument/2006/relationships/slide" Target="slide59.xml"/><Relationship Id="rId22" Type="http://schemas.openxmlformats.org/officeDocument/2006/relationships/slide" Target="slide67.xml"/><Relationship Id="rId27" Type="http://schemas.openxmlformats.org/officeDocument/2006/relationships/slide" Target="slide72.xml"/><Relationship Id="rId30" Type="http://schemas.openxmlformats.org/officeDocument/2006/relationships/slide" Target="slide7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23.xml"/><Relationship Id="rId26" Type="http://schemas.openxmlformats.org/officeDocument/2006/relationships/slide" Target="slide31.xml"/><Relationship Id="rId3" Type="http://schemas.openxmlformats.org/officeDocument/2006/relationships/image" Target="../media/image4.png"/><Relationship Id="rId21" Type="http://schemas.openxmlformats.org/officeDocument/2006/relationships/slide" Target="slide26.xml"/><Relationship Id="rId34" Type="http://schemas.openxmlformats.org/officeDocument/2006/relationships/slide" Target="slide40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2.xml"/><Relationship Id="rId25" Type="http://schemas.openxmlformats.org/officeDocument/2006/relationships/slide" Target="slide30.xml"/><Relationship Id="rId33" Type="http://schemas.openxmlformats.org/officeDocument/2006/relationships/slide" Target="slide39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29" Type="http://schemas.openxmlformats.org/officeDocument/2006/relationships/slide" Target="slide35.xml"/><Relationship Id="rId1" Type="http://schemas.openxmlformats.org/officeDocument/2006/relationships/themeOverride" Target="../theme/themeOverride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29.xml"/><Relationship Id="rId32" Type="http://schemas.openxmlformats.org/officeDocument/2006/relationships/slide" Target="slide38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28.xml"/><Relationship Id="rId28" Type="http://schemas.openxmlformats.org/officeDocument/2006/relationships/slide" Target="slide33.xml"/><Relationship Id="rId10" Type="http://schemas.openxmlformats.org/officeDocument/2006/relationships/slide" Target="slide15.xml"/><Relationship Id="rId19" Type="http://schemas.openxmlformats.org/officeDocument/2006/relationships/slide" Target="slide24.xml"/><Relationship Id="rId31" Type="http://schemas.openxmlformats.org/officeDocument/2006/relationships/slide" Target="slide37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7.xml"/><Relationship Id="rId27" Type="http://schemas.openxmlformats.org/officeDocument/2006/relationships/slide" Target="slide32.xml"/><Relationship Id="rId30" Type="http://schemas.openxmlformats.org/officeDocument/2006/relationships/slide" Target="slide3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WELC368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RNDO368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FADE3684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12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58200" y="6172200"/>
            <a:ext cx="533400" cy="457200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054" name="AutoShape 13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6096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AutoShape 14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20574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4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1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050" name="Picture 2" descr="C:\Users\btseng\Desktop\Jeopardy DALs pictures\Chapter_12\co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948245" cy="3962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057400" y="4343400"/>
            <a:ext cx="358140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074" name="Picture 2" descr="C:\Users\btseng\Desktop\Jeopardy DALs pictures\Chapter_12\labio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/>
          <a:stretch/>
        </p:blipFill>
        <p:spPr bwMode="auto">
          <a:xfrm>
            <a:off x="2286000" y="1295400"/>
            <a:ext cx="4811435" cy="411245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1447800" y="2266950"/>
            <a:ext cx="2743200" cy="9334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447800" y="3200400"/>
            <a:ext cx="2895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tseng\Desktop\Jeopardy DALs pictures\Chapter_12\u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5966907" cy="3962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>
            <a:off x="3048000" y="990600"/>
            <a:ext cx="20574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3317" name="Straight Arrow Connector 2"/>
          <p:cNvCxnSpPr>
            <a:cxnSpLocks noChangeShapeType="1"/>
          </p:cNvCxnSpPr>
          <p:nvPr/>
        </p:nvCxnSpPr>
        <p:spPr bwMode="auto">
          <a:xfrm>
            <a:off x="3048000" y="990600"/>
            <a:ext cx="533400" cy="36576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2"/>
          <p:cNvCxnSpPr>
            <a:cxnSpLocks noChangeShapeType="1"/>
            <a:stCxn id="13316" idx="0"/>
          </p:cNvCxnSpPr>
          <p:nvPr/>
        </p:nvCxnSpPr>
        <p:spPr bwMode="auto">
          <a:xfrm>
            <a:off x="3048000" y="990600"/>
            <a:ext cx="1535653" cy="28194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122" name="Picture 2" descr="C:\Users\btseng\Desktop\Jeopardy DALs pictures\Chapter_12\hues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938962" cy="3962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762000" y="2057400"/>
            <a:ext cx="1981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PA" altLang="en-US" sz="3200" b="1" dirty="0" smtClean="0">
                <a:solidFill>
                  <a:schemeClr val="bg1"/>
                </a:solidFill>
              </a:rPr>
              <a:t>El hombre tiene _____.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btseng\Desktop\Jeopardy DALs pictures\Chapter_12\dolor de cabe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904875"/>
            <a:ext cx="3581400" cy="5372100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389" name="TextBox 10"/>
          <p:cNvSpPr txBox="1">
            <a:spLocks noChangeArrowheads="1"/>
          </p:cNvSpPr>
          <p:nvPr/>
        </p:nvSpPr>
        <p:spPr bwMode="auto">
          <a:xfrm>
            <a:off x="1643062" y="5619749"/>
            <a:ext cx="5095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PA" altLang="en-US" sz="3200" b="1" dirty="0" smtClean="0">
                <a:solidFill>
                  <a:schemeClr val="bg1"/>
                </a:solidFill>
              </a:rPr>
              <a:t>Las señoritas  tienen _____.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btseng\Desktop\Jeopardy DALs pictures\Chapter_12\t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066800"/>
            <a:ext cx="2924702" cy="43870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tseng\Desktop\Jeopardy DALs pictures\Chapter_12\to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85850"/>
            <a:ext cx="3048000" cy="436403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tseng\Desktop\Jeopardy DALs pictures\Chapter_12\embaraz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526" y="838199"/>
            <a:ext cx="3582774" cy="53816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990600" y="1981200"/>
            <a:ext cx="1828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PA" altLang="en-US" sz="3200" b="1" dirty="0">
                <a:solidFill>
                  <a:schemeClr val="bg1"/>
                </a:solidFill>
              </a:rPr>
              <a:t>La mujer está _____.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7413" name="Straight Arrow Connector 6"/>
          <p:cNvCxnSpPr>
            <a:cxnSpLocks noChangeShapeType="1"/>
          </p:cNvCxnSpPr>
          <p:nvPr/>
        </p:nvCxnSpPr>
        <p:spPr bwMode="auto">
          <a:xfrm>
            <a:off x="1752600" y="3733800"/>
            <a:ext cx="2514600" cy="121920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1524000" y="5443538"/>
            <a:ext cx="6324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s-PA" altLang="en-US" sz="3200" b="1" dirty="0" smtClean="0">
                <a:solidFill>
                  <a:schemeClr val="bg1"/>
                </a:solidFill>
              </a:rPr>
              <a:t>Estos pies están </a:t>
            </a:r>
            <a:r>
              <a:rPr lang="es-PA" altLang="en-US" sz="3200" b="1" dirty="0">
                <a:solidFill>
                  <a:schemeClr val="bg1"/>
                </a:solidFill>
              </a:rPr>
              <a:t>_____.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btseng\Desktop\Jeopardy DALs pictures\Chapter_12\hinchado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77" y="1223168"/>
            <a:ext cx="5967046" cy="40401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1143000" y="5197475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PA" altLang="en-US" sz="3200" b="1" dirty="0" smtClean="0">
                <a:solidFill>
                  <a:schemeClr val="bg1"/>
                </a:solidFill>
              </a:rPr>
              <a:t>El</a:t>
            </a:r>
            <a:r>
              <a:rPr lang="es-PA" altLang="en-US" sz="3200" b="1" dirty="0" smtClean="0">
                <a:solidFill>
                  <a:schemeClr val="bg1"/>
                </a:solidFill>
              </a:rPr>
              <a:t> joven tiene </a:t>
            </a:r>
            <a:r>
              <a:rPr lang="es-PA" altLang="en-US" sz="3200" b="1" dirty="0">
                <a:solidFill>
                  <a:schemeClr val="bg1"/>
                </a:solidFill>
              </a:rPr>
              <a:t>_____ por todo </a:t>
            </a:r>
            <a:r>
              <a:rPr lang="es-PA" altLang="en-US" sz="3200" b="1" dirty="0" smtClean="0">
                <a:solidFill>
                  <a:schemeClr val="bg1"/>
                </a:solidFill>
              </a:rPr>
              <a:t>el </a:t>
            </a:r>
            <a:r>
              <a:rPr lang="es-PA" altLang="en-US" sz="3200" b="1" dirty="0">
                <a:solidFill>
                  <a:schemeClr val="bg1"/>
                </a:solidFill>
              </a:rPr>
              <a:t>cuerpo.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btseng\Desktop\Jeopardy DALs pictures\Chapter_12\comez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791200" cy="387286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12825" y="2057400"/>
            <a:ext cx="73152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usa para curar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una alergia.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048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057400" y="2133600"/>
            <a:ext cx="51816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Cuerpo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humano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099" name="WILL391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867"/>
                            </p:stCondLst>
                            <p:childTnLst>
                              <p:par>
                                <p:cTn id="8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"/>
                </p:tgtEl>
              </p:cMediaNode>
            </p:audio>
          </p:childTnLst>
        </p:cTn>
      </p:par>
    </p:tnLst>
    <p:bldLst>
      <p:bldP spid="40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12800" y="1981200"/>
            <a:ext cx="75438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usa para curar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una fractura.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150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41400" y="2133600"/>
            <a:ext cx="7264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usa para el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dolor de cabeza.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253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5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47788" y="2374900"/>
            <a:ext cx="64770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usa para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resfriado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4579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71600" y="2133600"/>
            <a:ext cx="6629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usa para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gripe.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5334000" y="1773658"/>
            <a:ext cx="3124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PA" altLang="en-US" sz="3600" b="1" dirty="0" smtClean="0">
                <a:solidFill>
                  <a:schemeClr val="bg1"/>
                </a:solidFill>
              </a:rPr>
              <a:t>Ayer las frutas y verduras _____ al piso.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btseng\Desktop\Jeopardy DALs pictures\Chapter_12\se cayer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r="18789"/>
          <a:stretch/>
        </p:blipFill>
        <p:spPr bwMode="auto">
          <a:xfrm>
            <a:off x="933450" y="921868"/>
            <a:ext cx="4019553" cy="513603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990600" y="914400"/>
            <a:ext cx="7162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s-PA" altLang="en-US" sz="3200" b="1" dirty="0">
                <a:solidFill>
                  <a:schemeClr val="bg1"/>
                </a:solidFill>
              </a:rPr>
              <a:t>La esposa no pudo </a:t>
            </a:r>
            <a:r>
              <a:rPr lang="es-PA" altLang="en-US" sz="3200" b="1" dirty="0" smtClean="0">
                <a:solidFill>
                  <a:schemeClr val="bg1"/>
                </a:solidFill>
              </a:rPr>
              <a:t>dormir bien </a:t>
            </a:r>
            <a:r>
              <a:rPr lang="es-PA" altLang="en-US" sz="3200" b="1" dirty="0">
                <a:solidFill>
                  <a:schemeClr val="bg1"/>
                </a:solidFill>
              </a:rPr>
              <a:t>porque</a:t>
            </a:r>
          </a:p>
          <a:p>
            <a:pPr algn="ctr"/>
            <a:r>
              <a:rPr lang="es-PA" altLang="en-US" sz="3200" b="1" dirty="0">
                <a:solidFill>
                  <a:schemeClr val="bg1"/>
                </a:solidFill>
              </a:rPr>
              <a:t>el esposo _____ mucho </a:t>
            </a:r>
            <a:r>
              <a:rPr lang="es-PA" altLang="en-US" sz="3200" b="1" dirty="0" smtClean="0">
                <a:solidFill>
                  <a:schemeClr val="bg1"/>
                </a:solidFill>
              </a:rPr>
              <a:t>anoche.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btseng\Desktop\Jeopardy DALs pictures\Chapter_12\ronc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2878" r="1843" b="24388"/>
          <a:stretch/>
        </p:blipFill>
        <p:spPr bwMode="auto">
          <a:xfrm>
            <a:off x="2438399" y="2343150"/>
            <a:ext cx="4495801" cy="33702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5038725" y="1666875"/>
            <a:ext cx="319087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PA" altLang="en-US" sz="3200" b="1" dirty="0" smtClean="0">
                <a:solidFill>
                  <a:schemeClr val="bg1"/>
                </a:solidFill>
              </a:rPr>
              <a:t>Despu</a:t>
            </a:r>
            <a:r>
              <a:rPr lang="es-PA" altLang="en-US" sz="3200" b="1" dirty="0" smtClean="0">
                <a:solidFill>
                  <a:schemeClr val="bg1"/>
                </a:solidFill>
              </a:rPr>
              <a:t>és de pisar la cáscara de banana, e</a:t>
            </a:r>
            <a:r>
              <a:rPr lang="es-PA" altLang="en-US" sz="3200" b="1" dirty="0" smtClean="0">
                <a:solidFill>
                  <a:schemeClr val="bg1"/>
                </a:solidFill>
              </a:rPr>
              <a:t>l hombre _____.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Users\btseng\Desktop\Jeopardy DALs pictures\Chapter_12\se resbal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3505200" cy="501681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8677" name="TextBox 1"/>
          <p:cNvSpPr txBox="1">
            <a:spLocks noChangeArrowheads="1"/>
          </p:cNvSpPr>
          <p:nvPr/>
        </p:nvSpPr>
        <p:spPr bwMode="auto">
          <a:xfrm>
            <a:off x="838200" y="988725"/>
            <a:ext cx="746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s-PA" altLang="en-US" sz="3200" b="1" dirty="0" smtClean="0">
                <a:solidFill>
                  <a:schemeClr val="bg1"/>
                </a:solidFill>
              </a:rPr>
              <a:t>Después del accidente, e</a:t>
            </a:r>
            <a:r>
              <a:rPr lang="es-PA" altLang="en-US" sz="3200" b="1" dirty="0" smtClean="0">
                <a:solidFill>
                  <a:schemeClr val="bg1"/>
                </a:solidFill>
              </a:rPr>
              <a:t>l carro _____.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C:\Users\btseng\Desktop\Jeopardy DALs pictures\Chapter_12\se quem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486400" cy="387477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tseng\Desktop\Jeopardy DALs pictures\Chapter_12\se desma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31" y="1600200"/>
            <a:ext cx="6053137" cy="40196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9700" name="Picture 9" descr="http://3.bp.blogspot.com/-jxhYBgNNDAY/S-MCCXFXgeI/AAAAAAAAAL4/_8_vjQRkzw4/s400/faint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" y="4876800"/>
            <a:ext cx="155733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1447800" y="871538"/>
            <a:ext cx="624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s-PA" altLang="en-US" sz="3200" b="1" dirty="0" smtClean="0">
                <a:solidFill>
                  <a:schemeClr val="bg1"/>
                </a:solidFill>
              </a:rPr>
              <a:t>Ayer este hombre </a:t>
            </a:r>
            <a:r>
              <a:rPr lang="es-PA" altLang="en-US" sz="3200" b="1" dirty="0" smtClean="0">
                <a:solidFill>
                  <a:schemeClr val="bg1"/>
                </a:solidFill>
              </a:rPr>
              <a:t>_____ del calor.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1676400"/>
            <a:ext cx="73914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Persona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sufre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accidente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iene lesiones.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1295400" y="2590800"/>
            <a:ext cx="6705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Síntomas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1524000"/>
            <a:ext cx="73914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Automóvil que lleva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 los heridos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 un hospital.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41400" y="1524000"/>
            <a:ext cx="7112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Objeto estrecho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onde se transporta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       al herido.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7890" name="Picture 2" descr="C:\Users\btseng\Desktop\Jeopardy DALs pictures\Chapter_12\camil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3327698" cy="2209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379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41400" y="2133600"/>
            <a:ext cx="7264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Persona que presencia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un accidente.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19811" name="CHIM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19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8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43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524000" y="2133600"/>
            <a:ext cx="60960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Accidente de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automóviles.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6867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1752600"/>
            <a:ext cx="76962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niversidad más 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antigua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Venezuela.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7891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41400" y="1752600"/>
            <a:ext cx="72644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¿Cuántos parques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nacionales hay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Mérida?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891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1752600"/>
            <a:ext cx="72644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llega al Pico Espejo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____, el más largo y alto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del mundo (7 millas).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9939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1600200"/>
            <a:ext cx="72644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festival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que se celebra en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febrero y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marzo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con bailes regionales.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0963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1676400"/>
            <a:ext cx="72644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la Plaza ____ está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catedral, varios museos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la Casa de la Cultura.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1295400" y="2590800"/>
            <a:ext cx="6400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Remedios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95400" y="14478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¡¡Jeopardy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doble!!</a:t>
            </a:r>
          </a:p>
        </p:txBody>
      </p:sp>
      <p:pic>
        <p:nvPicPr>
          <p:cNvPr id="118787" name="TADA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943600"/>
            <a:ext cx="5334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" fill="hold"/>
                                        <p:tgtEl>
                                          <p:spTgt spid="1187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8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2"/>
          <p:cNvSpPr>
            <a:spLocks noChangeArrowheads="1" noChangeShapeType="1" noTextEdit="1"/>
          </p:cNvSpPr>
          <p:nvPr/>
        </p:nvSpPr>
        <p:spPr bwMode="auto">
          <a:xfrm>
            <a:off x="1752600" y="2133600"/>
            <a:ext cx="5638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 cuerpo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humano</a:t>
            </a:r>
          </a:p>
        </p:txBody>
      </p:sp>
      <p:sp>
        <p:nvSpPr>
          <p:cNvPr id="4301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1600200" y="2743200"/>
            <a:ext cx="60579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Sustantivos</a:t>
            </a:r>
          </a:p>
        </p:txBody>
      </p:sp>
      <p:sp>
        <p:nvSpPr>
          <p:cNvPr id="44035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2"/>
          <p:cNvSpPr>
            <a:spLocks noChangeArrowheads="1" noChangeShapeType="1" noTextEdit="1"/>
          </p:cNvSpPr>
          <p:nvPr/>
        </p:nvSpPr>
        <p:spPr bwMode="auto">
          <a:xfrm>
            <a:off x="1676400" y="2743200"/>
            <a:ext cx="56165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 verbos</a:t>
            </a:r>
          </a:p>
        </p:txBody>
      </p:sp>
      <p:sp>
        <p:nvSpPr>
          <p:cNvPr id="45059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2"/>
          <p:cNvSpPr>
            <a:spLocks noChangeArrowheads="1" noChangeShapeType="1" noTextEdit="1"/>
          </p:cNvSpPr>
          <p:nvPr/>
        </p:nvSpPr>
        <p:spPr bwMode="auto">
          <a:xfrm>
            <a:off x="1752600" y="2514600"/>
            <a:ext cx="5257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Oficina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del doctor</a:t>
            </a:r>
          </a:p>
        </p:txBody>
      </p:sp>
      <p:sp>
        <p:nvSpPr>
          <p:cNvPr id="46083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1350963" y="2057400"/>
            <a:ext cx="6459537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Profesiones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medicina</a:t>
            </a:r>
          </a:p>
        </p:txBody>
      </p:sp>
      <p:sp>
        <p:nvSpPr>
          <p:cNvPr id="47107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1905000" y="2667000"/>
            <a:ext cx="5257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Venezuela</a:t>
            </a:r>
          </a:p>
        </p:txBody>
      </p:sp>
      <p:sp>
        <p:nvSpPr>
          <p:cNvPr id="48131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161925" y="304800"/>
            <a:ext cx="120967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Más cuerpo</a:t>
            </a:r>
          </a:p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humano</a:t>
            </a: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1752600" y="457200"/>
            <a:ext cx="11430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Sustantivos</a:t>
            </a:r>
          </a:p>
        </p:txBody>
      </p:sp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3209925" y="457200"/>
            <a:ext cx="1241425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Más verbos</a:t>
            </a:r>
          </a:p>
        </p:txBody>
      </p:sp>
      <p:sp>
        <p:nvSpPr>
          <p:cNvPr id="49157" name="WordArt 5"/>
          <p:cNvSpPr>
            <a:spLocks noChangeArrowheads="1" noChangeShapeType="1" noTextEdit="1"/>
          </p:cNvSpPr>
          <p:nvPr/>
        </p:nvSpPr>
        <p:spPr bwMode="auto">
          <a:xfrm>
            <a:off x="4778375" y="381000"/>
            <a:ext cx="1133475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Oficina 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del doctor</a:t>
            </a:r>
          </a:p>
        </p:txBody>
      </p:sp>
      <p:sp>
        <p:nvSpPr>
          <p:cNvPr id="49158" name="WordArt 6"/>
          <p:cNvSpPr>
            <a:spLocks noChangeArrowheads="1" noChangeShapeType="1" noTextEdit="1"/>
          </p:cNvSpPr>
          <p:nvPr/>
        </p:nvSpPr>
        <p:spPr bwMode="auto">
          <a:xfrm>
            <a:off x="6248400" y="330200"/>
            <a:ext cx="12192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Profesiones 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en medicina</a:t>
            </a:r>
          </a:p>
        </p:txBody>
      </p:sp>
      <p:sp>
        <p:nvSpPr>
          <p:cNvPr id="49159" name="WordArt 7"/>
          <p:cNvSpPr>
            <a:spLocks noChangeArrowheads="1" noChangeShapeType="1" noTextEdit="1"/>
          </p:cNvSpPr>
          <p:nvPr/>
        </p:nvSpPr>
        <p:spPr bwMode="auto">
          <a:xfrm>
            <a:off x="7816850" y="419100"/>
            <a:ext cx="11049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Venezuela</a:t>
            </a:r>
          </a:p>
        </p:txBody>
      </p:sp>
      <p:sp>
        <p:nvSpPr>
          <p:cNvPr id="49160" name="Text Box 40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61" name="Text Box 41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62" name="Text Box 42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63" name="Text Box 43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64" name="Text Box 44"/>
          <p:cNvSpPr txBox="1">
            <a:spLocks noChangeArrowheads="1"/>
          </p:cNvSpPr>
          <p:nvPr/>
        </p:nvSpPr>
        <p:spPr bwMode="auto">
          <a:xfrm>
            <a:off x="76200" y="5794375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65" name="Text Box 45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66" name="Text Box 46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67" name="Text Box 47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68" name="Text Box 48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69" name="Text Box 49"/>
          <p:cNvSpPr txBox="1">
            <a:spLocks noChangeArrowheads="1"/>
          </p:cNvSpPr>
          <p:nvPr/>
        </p:nvSpPr>
        <p:spPr bwMode="auto">
          <a:xfrm>
            <a:off x="1600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1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70" name="Text Box 50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71" name="Text Box 51"/>
          <p:cNvSpPr txBox="1">
            <a:spLocks noChangeArrowheads="1"/>
          </p:cNvSpPr>
          <p:nvPr/>
        </p:nvSpPr>
        <p:spPr bwMode="auto">
          <a:xfrm>
            <a:off x="3200400" y="2478088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72" name="Text Box 52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73" name="Text Box 53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74" name="Text Box 54"/>
          <p:cNvSpPr txBox="1">
            <a:spLocks noChangeArrowheads="1"/>
          </p:cNvSpPr>
          <p:nvPr/>
        </p:nvSpPr>
        <p:spPr bwMode="auto">
          <a:xfrm>
            <a:off x="3124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1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75" name="Text Box 55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76" name="Text Box 56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77" name="Text Box 57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78" name="Text Box 58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79" name="Text Box 59"/>
          <p:cNvSpPr txBox="1">
            <a:spLocks noChangeArrowheads="1"/>
          </p:cNvSpPr>
          <p:nvPr/>
        </p:nvSpPr>
        <p:spPr bwMode="auto">
          <a:xfrm>
            <a:off x="4648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2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80" name="Text Box 60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81" name="Text Box 61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82" name="Text Box 62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83" name="Text Box 63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84" name="Text Box 64"/>
          <p:cNvSpPr txBox="1">
            <a:spLocks noChangeArrowheads="1"/>
          </p:cNvSpPr>
          <p:nvPr/>
        </p:nvSpPr>
        <p:spPr bwMode="auto">
          <a:xfrm>
            <a:off x="6181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2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85" name="Text Box 65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86" name="Text Box 66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87" name="Text Box 67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88" name="Text Box 68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89" name="Text Box 69"/>
          <p:cNvSpPr txBox="1">
            <a:spLocks noChangeArrowheads="1"/>
          </p:cNvSpPr>
          <p:nvPr/>
        </p:nvSpPr>
        <p:spPr bwMode="auto">
          <a:xfrm>
            <a:off x="7705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3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110" name="AutoShape 70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763000" y="64770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191" name="AutoShape 7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17638" y="2286000"/>
            <a:ext cx="640715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Parte interior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del cuello.</a:t>
            </a:r>
          </a:p>
        </p:txBody>
      </p:sp>
      <p:sp>
        <p:nvSpPr>
          <p:cNvPr id="5017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1203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90600" y="1676400"/>
            <a:ext cx="7246938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Órganos internos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que se usan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para respirar.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362200" y="2857500"/>
            <a:ext cx="4267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Verbos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20835" name="CHIM8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20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3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3251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65200" y="1676400"/>
            <a:ext cx="7246938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Líquido rojo que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circula por las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venas y las arterias.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427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06463" y="2057400"/>
            <a:ext cx="7399337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Órgano que se usa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para hablar y comer.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5299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90600" y="1524000"/>
            <a:ext cx="7246938" cy="3581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Sus contracciones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permiten los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movimientos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del cuerpo.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tseng\Desktop\Jeopardy DALs pictures\Chapter_12\flor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47" y="1219197"/>
            <a:ext cx="6517753" cy="43434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cxnSp>
        <p:nvCxnSpPr>
          <p:cNvPr id="56325" name="Straight Arrow Connector 6"/>
          <p:cNvCxnSpPr>
            <a:cxnSpLocks noChangeShapeType="1"/>
          </p:cNvCxnSpPr>
          <p:nvPr/>
        </p:nvCxnSpPr>
        <p:spPr bwMode="auto">
          <a:xfrm>
            <a:off x="838200" y="4114800"/>
            <a:ext cx="3657600" cy="6096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tseng\Desktop\Jeopardy DALs pictures\Chapter_12\globos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t="4545" r="1723" b="599"/>
          <a:stretch/>
        </p:blipFill>
        <p:spPr bwMode="auto">
          <a:xfrm>
            <a:off x="1562100" y="1219200"/>
            <a:ext cx="6076949" cy="444269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9458" name="Picture 2" descr="C:\Users\btseng\Desktop\Jeopardy DALs pictures\Chapter_12\yeso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4064000" cy="304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btseng\Desktop\Jeopardy DALs pictures\Chapter_12\yes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57300"/>
            <a:ext cx="24003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V="1">
            <a:off x="4419600" y="3352800"/>
            <a:ext cx="1371600" cy="23622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6"/>
          <p:cNvCxnSpPr>
            <a:cxnSpLocks noChangeShapeType="1"/>
          </p:cNvCxnSpPr>
          <p:nvPr/>
        </p:nvCxnSpPr>
        <p:spPr bwMode="auto">
          <a:xfrm flipH="1" flipV="1">
            <a:off x="1905000" y="5029200"/>
            <a:ext cx="2514600" cy="6858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0483" name="Picture 3" descr="C:\Users\btseng\Desktop\Jeopardy DALs pictures\Chapter_12\curit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219200"/>
            <a:ext cx="7442200" cy="418623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6"/>
          <p:cNvCxnSpPr>
            <a:cxnSpLocks noChangeShapeType="1"/>
          </p:cNvCxnSpPr>
          <p:nvPr/>
        </p:nvCxnSpPr>
        <p:spPr bwMode="auto">
          <a:xfrm flipV="1">
            <a:off x="1524000" y="4191000"/>
            <a:ext cx="1752600" cy="19050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tseng\Desktop\Jeopardy DALs pictures\Chapter_12\hu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2056"/>
            <a:ext cx="6667500" cy="45057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cxnSp>
        <p:nvCxnSpPr>
          <p:cNvPr id="60420" name="Straight Arrow Connector 2"/>
          <p:cNvCxnSpPr>
            <a:cxnSpLocks noChangeShapeType="1"/>
          </p:cNvCxnSpPr>
          <p:nvPr/>
        </p:nvCxnSpPr>
        <p:spPr bwMode="auto">
          <a:xfrm flipH="1">
            <a:off x="5257800" y="1447800"/>
            <a:ext cx="3124200" cy="904875"/>
          </a:xfrm>
          <a:prstGeom prst="straightConnector1">
            <a:avLst/>
          </a:prstGeom>
          <a:noFill/>
          <a:ln w="444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362200" y="10668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¿Qué hizo la señora?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6386" name="Picture 2" descr="C:\Users\btseng\Desktop\Jeopardy DALs pictures\Chapter_12\ol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486400" cy="365474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1295400" y="2143125"/>
            <a:ext cx="66040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Accidentes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y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emergencias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676400" y="1178211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200" b="1" dirty="0" smtClean="0">
                <a:solidFill>
                  <a:schemeClr val="bg1"/>
                </a:solidFill>
              </a:rPr>
              <a:t>¿Qué hizo el señor?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2530" name="Picture 2" descr="C:\Users\btseng\Desktop\Jeopardy DALs pictures\Chapter_12\estornu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6216712" cy="39243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7" descr="http://proyectolectura.files.wordpress.com/2011/01/003_estornudo.jpg?w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0538"/>
            <a:ext cx="2419350" cy="213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181600" y="1524000"/>
            <a:ext cx="3124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200" b="1" dirty="0" smtClean="0">
                <a:solidFill>
                  <a:schemeClr val="bg1"/>
                </a:solidFill>
              </a:rPr>
              <a:t>¿Qué hizo la señora mientras usaba el inhalador?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3554" name="Picture 2" descr="C:\Users\btseng\Desktop\Jeopardy DALs pictures\Chapter_12\respirar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6"/>
          <a:stretch/>
        </p:blipFill>
        <p:spPr bwMode="auto">
          <a:xfrm>
            <a:off x="762000" y="868330"/>
            <a:ext cx="4191000" cy="53991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362200" y="736595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¿Qué hizo la joven?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4580" name="Picture 4" descr="C:\Users\btseng\Desktop\Jeopardy DALs pictures\Chapter_12\mordio la lengu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91"/>
          <a:stretch/>
        </p:blipFill>
        <p:spPr bwMode="auto">
          <a:xfrm>
            <a:off x="2057400" y="1543050"/>
            <a:ext cx="5118100" cy="45148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447925" y="11430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¿Qué hizo la joven?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5602" name="Picture 2" descr="C:\Users\btseng\Desktop\Jeopardy DALs pictures\Chapter_12\mastico chicle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/>
          <a:stretch/>
        </p:blipFill>
        <p:spPr bwMode="auto">
          <a:xfrm>
            <a:off x="4974403" y="2286000"/>
            <a:ext cx="3340922" cy="28321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btseng\Desktop\Jeopardy DALs pictures\Chapter_12\mastico chicle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3"/>
          <a:stretch/>
        </p:blipFill>
        <p:spPr bwMode="auto">
          <a:xfrm>
            <a:off x="755868" y="1989931"/>
            <a:ext cx="3692307" cy="342423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6626" name="Picture 2" descr="C:\Users\btseng\Desktop\Jeopardy DALs pictures\Chapter_12\algod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791200" cy="44007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7650" name="Picture 2" descr="C:\Users\btseng\Desktop\Jeopardy DALs pictures\Chapter_12\bast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57300"/>
            <a:ext cx="3048000" cy="4572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btseng\Desktop\Jeopardy DALs pictures\Chapter_12\baston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3048000" cy="428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4381500" y="2057400"/>
            <a:ext cx="876300" cy="2438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3200400" y="2057400"/>
            <a:ext cx="1181100" cy="2667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8674" name="Picture 2" descr="C:\Users\btseng\Desktop\Jeopardy DALs pictures\Chapter_12\bistur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981199"/>
            <a:ext cx="3048000" cy="19716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btseng\Desktop\Jeopardy DALs pictures\Chapter_12\bisturi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r="26724"/>
          <a:stretch/>
        </p:blipFill>
        <p:spPr bwMode="auto">
          <a:xfrm>
            <a:off x="762000" y="1409700"/>
            <a:ext cx="3962400" cy="41275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2819400" y="3886200"/>
            <a:ext cx="2362200" cy="8382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btseng\Desktop\Jeopardy DALs pictures\Chapter_12\ma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096000" cy="406082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cxnSp>
        <p:nvCxnSpPr>
          <p:cNvPr id="69636" name="Straight Arrow Connector 2"/>
          <p:cNvCxnSpPr>
            <a:cxnSpLocks noChangeShapeType="1"/>
          </p:cNvCxnSpPr>
          <p:nvPr/>
        </p:nvCxnSpPr>
        <p:spPr bwMode="auto">
          <a:xfrm>
            <a:off x="685800" y="1524000"/>
            <a:ext cx="2362200" cy="1905000"/>
          </a:xfrm>
          <a:prstGeom prst="straightConnector1">
            <a:avLst/>
          </a:prstGeom>
          <a:noFill/>
          <a:ln w="444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0722" name="Picture 2" descr="C:\Users\btseng\Desktop\Jeopardy DALs pictures\Chapter_12\panuelo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992739"/>
            <a:ext cx="4038599" cy="26897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btseng\Desktop\Jeopardy DALs pictures\Chapter_12\panuelo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88594"/>
            <a:ext cx="3105172" cy="20693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btseng\Desktop\Jeopardy DALs pictures\Chapter_12\panuelo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r="12496"/>
          <a:stretch/>
        </p:blipFill>
        <p:spPr bwMode="auto">
          <a:xfrm>
            <a:off x="4619625" y="2337592"/>
            <a:ext cx="3562350" cy="286663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6324600" y="1095946"/>
            <a:ext cx="381000" cy="23330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2362200" y="1095946"/>
            <a:ext cx="3962400" cy="21044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661" name="Straight Arrow Connector 2"/>
          <p:cNvCxnSpPr>
            <a:cxnSpLocks noChangeShapeType="1"/>
          </p:cNvCxnSpPr>
          <p:nvPr/>
        </p:nvCxnSpPr>
        <p:spPr bwMode="auto">
          <a:xfrm flipH="1">
            <a:off x="2590800" y="1095946"/>
            <a:ext cx="3733800" cy="4108276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1746" name="Picture 2" descr="C:\Users\btseng\Desktop\Jeopardy DALs pictures\Chapter_12\dentis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79646"/>
            <a:ext cx="3505200" cy="52687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2219325" y="2819400"/>
            <a:ext cx="4572000" cy="985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Mérida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2770" name="Picture 2" descr="C:\Users\btseng\Desktop\Jeopardy DALs pictures\Chapter_12\enferm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35063"/>
            <a:ext cx="3048000" cy="45688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btseng\Desktop\Jeopardy DALs pictures\Chapter_12\enfermer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63650"/>
            <a:ext cx="3048000" cy="45656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>
            <a:off x="4572000" y="1135063"/>
            <a:ext cx="2286000" cy="16843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3276600" y="1135063"/>
            <a:ext cx="1295400" cy="17605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3797" name="Picture 5" descr="C:\Users\btseng\Desktop\Jeopardy DALs pictures\Chapter_12\farmaceutico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715000" cy="4572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5867400" y="1295400"/>
            <a:ext cx="2286000" cy="20859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4818" name="Picture 2" descr="C:\Users\btseng\Desktop\Jeopardy DALs pictures\Chapter_12\socorrist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105400" cy="5105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990600" y="1219200"/>
            <a:ext cx="2057400" cy="2895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990600" y="1219200"/>
            <a:ext cx="4648200" cy="2590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5842" name="Picture 2" descr="C:\Users\btseng\Desktop\Jeopardy DALs pictures\Chapter_12\ciruj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81100"/>
            <a:ext cx="5842000" cy="43815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762000" y="2743200"/>
            <a:ext cx="1981200" cy="1676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28700" y="1828800"/>
            <a:ext cx="72390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del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programa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ducativo musical fundado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or José A. Abreu.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1752600"/>
            <a:ext cx="72390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ontañas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planas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con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aredes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verticales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514600" y="2686050"/>
            <a:ext cx="4343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blank</a:t>
            </a:r>
          </a:p>
        </p:txBody>
      </p:sp>
      <p:sp>
        <p:nvSpPr>
          <p:cNvPr id="7885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28700" y="1828800"/>
            <a:ext cx="72390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Abulcasis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Avenzoar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Averroes</a:t>
            </a:r>
            <a:endParaRPr lang="es-PA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ueron árabes famosos en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 campo de la _____.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1447800"/>
            <a:ext cx="7239000" cy="381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Parque Nacional Médanos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Coro es </a:t>
            </a:r>
            <a:r>
              <a:rPr lang="es-PA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un ___ con</a:t>
            </a:r>
            <a:endParaRPr lang="es-PA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unas que está cerca 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nas playas hermosas.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1923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867400" y="5867400"/>
            <a:ext cx="6858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1752600"/>
            <a:ext cx="76962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director de la 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Orquesta Filarmónica de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Los Ángeles, California,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que participó en El Sistema.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66700" y="330200"/>
            <a:ext cx="10287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Cuerpo</a:t>
            </a:r>
          </a:p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humano</a:t>
            </a: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4864100" y="411163"/>
            <a:ext cx="9398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Verbos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695450" y="393700"/>
            <a:ext cx="1238250" cy="309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Síntomas</a:t>
            </a: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3209925" y="401638"/>
            <a:ext cx="1295400" cy="309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Remedios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6248400" y="304800"/>
            <a:ext cx="1209675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Accidentes y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emergencias</a:t>
            </a: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7848600" y="442913"/>
            <a:ext cx="1066800" cy="268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Mérida</a:t>
            </a:r>
          </a:p>
        </p:txBody>
      </p:sp>
      <p:sp>
        <p:nvSpPr>
          <p:cNvPr id="9224" name="Text Box 42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25" name="Text Box 43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26" name="Text Box 44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27" name="Text Box 45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28" name="Text Box 46"/>
          <p:cNvSpPr txBox="1">
            <a:spLocks noChangeArrowheads="1"/>
          </p:cNvSpPr>
          <p:nvPr/>
        </p:nvSpPr>
        <p:spPr bwMode="auto">
          <a:xfrm>
            <a:off x="161925" y="5867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29" name="Text Box 47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30" name="Text Box 49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31" name="Text Box 50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32" name="Text Box 51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33" name="Text Box 52"/>
          <p:cNvSpPr txBox="1">
            <a:spLocks noChangeArrowheads="1"/>
          </p:cNvSpPr>
          <p:nvPr/>
        </p:nvSpPr>
        <p:spPr bwMode="auto">
          <a:xfrm>
            <a:off x="1685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34" name="Text Box 53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35" name="Text Box 54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36" name="Text Box 55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37" name="Text Box 56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38" name="Text Box 57"/>
          <p:cNvSpPr txBox="1">
            <a:spLocks noChangeArrowheads="1"/>
          </p:cNvSpPr>
          <p:nvPr/>
        </p:nvSpPr>
        <p:spPr bwMode="auto">
          <a:xfrm>
            <a:off x="3209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39" name="Text Box 58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40" name="Text Box 59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41" name="Text Box 60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42" name="Text Box 61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43" name="Text Box 62"/>
          <p:cNvSpPr txBox="1">
            <a:spLocks noChangeArrowheads="1"/>
          </p:cNvSpPr>
          <p:nvPr/>
        </p:nvSpPr>
        <p:spPr bwMode="auto">
          <a:xfrm>
            <a:off x="4733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44" name="Text Box 63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45" name="Text Box 64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46" name="Text Box 65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47" name="Text Box 66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48" name="Text Box 67"/>
          <p:cNvSpPr txBox="1">
            <a:spLocks noChangeArrowheads="1"/>
          </p:cNvSpPr>
          <p:nvPr/>
        </p:nvSpPr>
        <p:spPr bwMode="auto">
          <a:xfrm>
            <a:off x="6267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49" name="Text Box 69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50" name="Text Box 70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51" name="Text Box 71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52" name="Text Box 72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53" name="Text Box 73"/>
          <p:cNvSpPr txBox="1">
            <a:spLocks noChangeArrowheads="1"/>
          </p:cNvSpPr>
          <p:nvPr/>
        </p:nvSpPr>
        <p:spPr bwMode="auto">
          <a:xfrm>
            <a:off x="7791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90" name="AutoShape 74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55" name="AutoShape 7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auto">
          <a:xfrm>
            <a:off x="2057400" y="1295400"/>
            <a:ext cx="4724400" cy="227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Jeopardy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final</a:t>
            </a:r>
          </a:p>
        </p:txBody>
      </p:sp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2362200" y="4419600"/>
            <a:ext cx="4419600" cy="11501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 smtClean="0">
                <a:solidFill>
                  <a:srgbClr val="FFFFFF"/>
                </a:solidFill>
                <a:latin typeface="Comic Sans MS"/>
              </a:rPr>
              <a:t>lugar</a:t>
            </a:r>
            <a:endParaRPr lang="en-US" sz="3600" b="1" i="1" kern="10" dirty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8294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48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762000" y="1600200"/>
            <a:ext cx="7696200" cy="3505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Nombre de la caída de agua</a:t>
            </a:r>
          </a:p>
          <a:p>
            <a:pPr algn="ctr"/>
            <a:r>
              <a:rPr lang="es-E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ás alta del mundo;</a:t>
            </a:r>
          </a:p>
          <a:p>
            <a:pPr algn="ctr"/>
            <a:r>
              <a:rPr lang="es-E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iene dos veces la altura</a:t>
            </a:r>
          </a:p>
          <a:p>
            <a:pPr algn="ctr"/>
            <a:r>
              <a:rPr lang="es-E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lang="es-ES" sz="3600" b="1" i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Empire</a:t>
            </a:r>
            <a:r>
              <a:rPr lang="es-ES" sz="3600" b="1" i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3600" b="1" i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State</a:t>
            </a:r>
            <a:r>
              <a:rPr lang="es-ES" sz="3600" b="1" i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3600" b="1" i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Building</a:t>
            </a:r>
            <a:r>
              <a:rPr lang="es-ES" sz="3600" b="1" i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3600" b="1" i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8854" name="jeop15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0" fill="hold"/>
                                        <p:tgtEl>
                                          <p:spTgt spid="78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4"/>
                </p:tgtEl>
              </p:cMediaNode>
            </p:audio>
          </p:childTnLst>
        </p:cTn>
      </p:par>
    </p:tnLst>
    <p:bldLst>
      <p:bldP spid="7885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btseng\Desktop\Jeopardy DALs pictures\Chapter_12\salto angel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2"/>
          <a:stretch/>
        </p:blipFill>
        <p:spPr bwMode="auto">
          <a:xfrm>
            <a:off x="197614" y="457200"/>
            <a:ext cx="8574911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4" name="WordArt 2"/>
          <p:cNvSpPr>
            <a:spLocks noChangeArrowheads="1" noChangeShapeType="1" noTextEdit="1"/>
          </p:cNvSpPr>
          <p:nvPr/>
        </p:nvSpPr>
        <p:spPr bwMode="auto">
          <a:xfrm>
            <a:off x="609600" y="4648200"/>
            <a:ext cx="2590800" cy="163059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chemeClr val="bg1"/>
                </a:solidFill>
                <a:latin typeface="Times New Roman"/>
                <a:cs typeface="Times New Roman"/>
              </a:rPr>
              <a:t>Salto</a:t>
            </a:r>
          </a:p>
          <a:p>
            <a:pPr algn="ctr"/>
            <a:r>
              <a:rPr lang="en-US" sz="3600" b="1" kern="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Ángel</a:t>
            </a:r>
            <a:endParaRPr lang="en-US" sz="3600" b="1" kern="1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4995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543800" y="5867400"/>
            <a:ext cx="6858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7" name="Picture 3" descr="C:\Users\btseng\Desktop\Jeopardy DALs pictures\Chapter_12\cejas fri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6" b="41801"/>
          <a:stretch/>
        </p:blipFill>
        <p:spPr bwMode="auto">
          <a:xfrm>
            <a:off x="2181225" y="1181100"/>
            <a:ext cx="4752997" cy="4876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4038600" y="914400"/>
            <a:ext cx="2209800" cy="2705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4991100" y="914400"/>
            <a:ext cx="1257300" cy="2590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66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33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2B9EC47B40948BE4B22AE568F916E" ma:contentTypeVersion="4" ma:contentTypeDescription="Create a new document." ma:contentTypeScope="" ma:versionID="79fadb6f3b0db61baadb1381794246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2fdb557f3aa0ad7634983f3fd3dd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9FD7651-8CA7-477F-BF2C-AD567F7D74AA}"/>
</file>

<file path=customXml/itemProps2.xml><?xml version="1.0" encoding="utf-8"?>
<ds:datastoreItem xmlns:ds="http://schemas.openxmlformats.org/officeDocument/2006/customXml" ds:itemID="{7E62F5A0-A997-4F98-93AE-5F0D255C9D46}"/>
</file>

<file path=customXml/itemProps3.xml><?xml version="1.0" encoding="utf-8"?>
<ds:datastoreItem xmlns:ds="http://schemas.openxmlformats.org/officeDocument/2006/customXml" ds:itemID="{441C6CAD-F06A-48B0-9CFB-E2250AC4CD25}"/>
</file>

<file path=docProps/app.xml><?xml version="1.0" encoding="utf-8"?>
<Properties xmlns="http://schemas.openxmlformats.org/officeDocument/2006/extended-properties" xmlns:vt="http://schemas.openxmlformats.org/officeDocument/2006/docPropsVTypes">
  <TotalTime>2469</TotalTime>
  <Words>563</Words>
  <Application>Microsoft Office PowerPoint</Application>
  <PresentationFormat>On-screen Show (4:3)</PresentationFormat>
  <Paragraphs>196</Paragraphs>
  <Slides>82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Jessamine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12 y 13</dc:title>
  <dc:creator>Beatrice Tseng</dc:creator>
  <dc:description>Email:  btseng@ivc.edu</dc:description>
  <cp:lastModifiedBy>btseng</cp:lastModifiedBy>
  <cp:revision>135</cp:revision>
  <dcterms:created xsi:type="dcterms:W3CDTF">1999-10-07T17:16:48Z</dcterms:created>
  <dcterms:modified xsi:type="dcterms:W3CDTF">2018-05-30T00:09:06Z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0x0101001352B9EC47B40948BE4B22AE568F916E</vt:lpwstr>
  </property>
</Properties>
</file>