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43" autoAdjust="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BA6530-33E5-4C36-8EC9-AC7BBA0646F6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B94830-CC01-4F2D-85C0-271853356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31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err="1" smtClean="0"/>
              <a:t>Pujols</a:t>
            </a:r>
            <a:r>
              <a:rPr lang="es-PA" baseline="0" dirty="0" smtClean="0"/>
              <a:t> (dominicano) juega para los St. </a:t>
            </a:r>
            <a:r>
              <a:rPr lang="es-PA" baseline="0" dirty="0" err="1" smtClean="0"/>
              <a:t>Lous</a:t>
            </a:r>
            <a:r>
              <a:rPr lang="es-PA" baseline="0" dirty="0" smtClean="0"/>
              <a:t> </a:t>
            </a:r>
            <a:r>
              <a:rPr lang="es-PA" baseline="0" dirty="0" err="1" smtClean="0"/>
              <a:t>Cardinals</a:t>
            </a:r>
            <a:r>
              <a:rPr lang="es-PA" baseline="0" dirty="0" smtClean="0"/>
              <a:t> y </a:t>
            </a:r>
            <a:r>
              <a:rPr lang="es-PA" baseline="0" dirty="0" err="1" smtClean="0"/>
              <a:t>Yaisel</a:t>
            </a:r>
            <a:r>
              <a:rPr lang="es-PA" baseline="0" dirty="0" smtClean="0"/>
              <a:t> Puig (cubano) juega para los LA </a:t>
            </a:r>
            <a:r>
              <a:rPr lang="es-PA" baseline="0" dirty="0" err="1" smtClean="0"/>
              <a:t>Dodgers</a:t>
            </a:r>
            <a:r>
              <a:rPr lang="es-PA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B94830-CC01-4F2D-85C0-271853356AF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5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PA" altLang="en-US" dirty="0" smtClean="0"/>
              <a:t>Javier </a:t>
            </a:r>
            <a:r>
              <a:rPr lang="es-PA" altLang="en-US" dirty="0" err="1" smtClean="0"/>
              <a:t>Bardem</a:t>
            </a:r>
            <a:r>
              <a:rPr lang="es-PA" altLang="en-US" dirty="0" smtClean="0"/>
              <a:t> (España, No Country </a:t>
            </a:r>
            <a:r>
              <a:rPr lang="es-PA" altLang="en-US" dirty="0" err="1" smtClean="0"/>
              <a:t>for</a:t>
            </a:r>
            <a:r>
              <a:rPr lang="es-PA" altLang="en-US" dirty="0" smtClean="0"/>
              <a:t> Old </a:t>
            </a:r>
            <a:r>
              <a:rPr lang="es-PA" altLang="en-US" dirty="0" err="1" smtClean="0"/>
              <a:t>Men</a:t>
            </a:r>
            <a:r>
              <a:rPr lang="es-PA" altLang="en-US" dirty="0" smtClean="0"/>
              <a:t> 2007) , Penélope Cruz (España, </a:t>
            </a:r>
            <a:r>
              <a:rPr lang="es-PA" altLang="en-US" i="1" dirty="0" smtClean="0"/>
              <a:t>Vicky Cristina Barcelona </a:t>
            </a:r>
            <a:r>
              <a:rPr lang="es-PA" altLang="en-US" dirty="0" smtClean="0"/>
              <a:t>2008), </a:t>
            </a:r>
            <a:r>
              <a:rPr lang="es-PA" altLang="en-US" dirty="0" err="1" smtClean="0"/>
              <a:t>Benicio</a:t>
            </a:r>
            <a:r>
              <a:rPr lang="es-PA" altLang="en-US" dirty="0" smtClean="0"/>
              <a:t> del Toro (Puerto Rico, </a:t>
            </a:r>
            <a:r>
              <a:rPr lang="es-PA" altLang="en-US" i="1" dirty="0" err="1" smtClean="0"/>
              <a:t>Traffic</a:t>
            </a:r>
            <a:r>
              <a:rPr lang="es-PA" altLang="en-US" dirty="0" smtClean="0"/>
              <a:t> 2000), Alejandro González </a:t>
            </a:r>
            <a:r>
              <a:rPr lang="es-PA" altLang="en-US" dirty="0" err="1" smtClean="0"/>
              <a:t>Iñárritu</a:t>
            </a:r>
            <a:r>
              <a:rPr lang="es-PA" altLang="en-US" dirty="0" smtClean="0"/>
              <a:t> (México, </a:t>
            </a:r>
            <a:r>
              <a:rPr lang="es-PA" altLang="en-US" i="1" dirty="0" err="1" smtClean="0"/>
              <a:t>Birdman</a:t>
            </a:r>
            <a:r>
              <a:rPr lang="es-PA" altLang="en-US" dirty="0" smtClean="0"/>
              <a:t>, 2015), Lupita </a:t>
            </a:r>
            <a:r>
              <a:rPr lang="es-PA" altLang="en-US" dirty="0" err="1" smtClean="0"/>
              <a:t>Nyong</a:t>
            </a:r>
            <a:r>
              <a:rPr lang="en-US" altLang="en-US" dirty="0" smtClean="0"/>
              <a:t>’o </a:t>
            </a:r>
            <a:r>
              <a:rPr lang="es-PA" altLang="en-US" dirty="0" smtClean="0"/>
              <a:t>(nacida en México de padres de </a:t>
            </a:r>
            <a:r>
              <a:rPr lang="es-PA" altLang="en-US" dirty="0" err="1" smtClean="0"/>
              <a:t>Kenya</a:t>
            </a:r>
            <a:r>
              <a:rPr lang="es-PA" altLang="en-US" dirty="0" smtClean="0"/>
              <a:t>, </a:t>
            </a:r>
            <a:r>
              <a:rPr lang="es-PA" altLang="en-US" i="1" dirty="0" smtClean="0"/>
              <a:t>12 </a:t>
            </a:r>
            <a:r>
              <a:rPr lang="es-PA" altLang="en-US" i="1" dirty="0" err="1" smtClean="0"/>
              <a:t>Years</a:t>
            </a:r>
            <a:r>
              <a:rPr lang="es-PA" altLang="en-US" i="1" dirty="0" smtClean="0"/>
              <a:t> of Slave</a:t>
            </a:r>
            <a:r>
              <a:rPr lang="es-PA" altLang="en-US" dirty="0" smtClean="0"/>
              <a:t>, 2014), Alfonso </a:t>
            </a:r>
            <a:r>
              <a:rPr lang="es-PA" altLang="en-US" dirty="0" err="1" smtClean="0"/>
              <a:t>Cuarón</a:t>
            </a:r>
            <a:r>
              <a:rPr lang="es-PA" altLang="en-US" dirty="0" smtClean="0"/>
              <a:t> (México, </a:t>
            </a:r>
            <a:r>
              <a:rPr lang="es-PA" altLang="en-US" i="1" dirty="0" err="1" smtClean="0"/>
              <a:t>Gravity</a:t>
            </a:r>
            <a:r>
              <a:rPr lang="es-PA" altLang="en-US" dirty="0" smtClean="0"/>
              <a:t> 2014).</a:t>
            </a:r>
            <a:endParaRPr lang="en-US" alt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418295-DA62-4853-8245-74F1569B6C1A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CE4F-CEAC-4C4B-9A56-B1D5F81D4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74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B29B-24F9-4A9B-88BF-6D2DEE00E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70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71F68-9058-4067-8141-C0BD00E45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06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5B63-0FD5-4C32-89DB-7968865BF3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8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C0315-A4F6-4366-B007-3C0E09EF0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18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6373C-BE75-44F8-956D-9EA5E37C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57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AC30-9540-4EDC-AAD2-58BB117A4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4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A329-5C92-4A98-ADE4-88D596505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52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FA45-69BD-4614-A37C-9510DF5BE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07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4A9E-BD67-4AAB-A5D7-15547E175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19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56B9-1DE1-472D-8363-26DDC755C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72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4B8507-7A43-437D-8691-7B34491D3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47.xml"/><Relationship Id="rId5" Type="http://schemas.microsoft.com/office/2007/relationships/media" Target="../media/media3.WAV"/><Relationship Id="rId10" Type="http://schemas.openxmlformats.org/officeDocument/2006/relationships/slide" Target="slide8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26" Type="http://schemas.openxmlformats.org/officeDocument/2006/relationships/slide" Target="slide71.xml"/><Relationship Id="rId3" Type="http://schemas.openxmlformats.org/officeDocument/2006/relationships/image" Target="../media/image4.png"/><Relationship Id="rId21" Type="http://schemas.openxmlformats.org/officeDocument/2006/relationships/slide" Target="slide66.xml"/><Relationship Id="rId34" Type="http://schemas.openxmlformats.org/officeDocument/2006/relationships/slide" Target="slide80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50.xml"/><Relationship Id="rId11" Type="http://schemas.openxmlformats.org/officeDocument/2006/relationships/slide" Target="slide56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9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28" Type="http://schemas.openxmlformats.org/officeDocument/2006/relationships/slide" Target="slide73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31" Type="http://schemas.openxmlformats.org/officeDocument/2006/relationships/slide" Target="slide77.xml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" Type="http://schemas.openxmlformats.org/officeDocument/2006/relationships/image" Target="../media/image4.png"/><Relationship Id="rId21" Type="http://schemas.openxmlformats.org/officeDocument/2006/relationships/slide" Target="slide26.xml"/><Relationship Id="rId34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29" Type="http://schemas.openxmlformats.org/officeDocument/2006/relationships/slide" Target="slide35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8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355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3552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3568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4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le dice la madre 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 hijos?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«¡No _____!»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C:\Users\btseng\Desktop\Jeopardy DALs pictures\Chapter_13_b\no fu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74060"/>
            <a:ext cx="5185650" cy="3454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 dice la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madre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hijo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«¡No _____!»</a:t>
            </a:r>
          </a:p>
        </p:txBody>
      </p:sp>
      <p:pic>
        <p:nvPicPr>
          <p:cNvPr id="3074" name="Picture 2" descr="C:\Users\btseng\Desktop\Jeopardy DALs pictures\Chapter_13_b\no grit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26" r="17336" b="-226"/>
          <a:stretch/>
        </p:blipFill>
        <p:spPr bwMode="auto">
          <a:xfrm>
            <a:off x="2712517" y="2286000"/>
            <a:ext cx="3795165" cy="3733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 dice la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madre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hijo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«¡No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_____ con la comida!»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100" name="Picture 4" descr="C:\Users\btseng\Desktop\Jeopardy DALs pictures\Chapter_13_b\no juegues comid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75210"/>
            <a:ext cx="5068986" cy="33860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les dice la madre a sus hijos?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«¡No _____!»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122" name="Picture 2" descr="C:\Users\btseng\Desktop\Jeopardy DALs pictures\Chapter_13_b\no se pele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/>
          <a:stretch/>
        </p:blipFill>
        <p:spPr bwMode="auto">
          <a:xfrm>
            <a:off x="954186" y="2409627"/>
            <a:ext cx="2692400" cy="36879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tseng\Desktop\Jeopardy DALs pictures\Chapter_13_b\no se pelee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09627"/>
            <a:ext cx="4041758" cy="26924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47625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esposo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16989" y="2118504"/>
            <a:ext cx="510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hermano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esposa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63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800" y="2286000"/>
            <a:ext cx="4914900" cy="217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esposa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hijo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7411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133600"/>
            <a:ext cx="4876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hijos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hijos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84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2438400"/>
            <a:ext cx="5486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hijos de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hermanos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94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086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estar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“Entre la espada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la pared”?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5715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Mandatos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informales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WILL359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362200"/>
            <a:ext cx="7543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“Perro que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ladra no muerde”?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362200"/>
            <a:ext cx="7543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“Hay gato encerrado”?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86901" y="1828800"/>
            <a:ext cx="7239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“Hay que consultarlo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 la almohada”?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905000"/>
            <a:ext cx="7543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significa “Más sabe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diablo por viejo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 por diablo”?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362200"/>
            <a:ext cx="7543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Puerto Rico fue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olonia de ___. (país)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362200"/>
            <a:ext cx="7162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Puerto Rico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también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conoce por este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tro nombre.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4909" y="2209800"/>
            <a:ext cx="7543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Desde 1952, Puerto Rico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 un Estado ___ Asociado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los Estados Unidos.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78276" y="1828800"/>
            <a:ext cx="7543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españoles llamaron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la isla “Puerto Rico”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orque tenía mucho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362200"/>
            <a:ext cx="7086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puertorriqueños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 ciudadanos de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2247900" y="10668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A" altLang="en-US" b="1">
                <a:solidFill>
                  <a:schemeClr val="bg1"/>
                </a:solidFill>
              </a:rPr>
              <a:t>Los dos ejecutivos _____.</a:t>
            </a: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6146" name="Picture 2" descr="C:\Users\btseng\Desktop\Jeopardy DALs pictures\Chapter_13_b\se dan la man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4"/>
          <a:stretch/>
        </p:blipFill>
        <p:spPr bwMode="auto">
          <a:xfrm>
            <a:off x="1657246" y="1981200"/>
            <a:ext cx="5829505" cy="35052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286000" y="2794958"/>
            <a:ext cx="472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Familia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609600" y="866775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A" altLang="en-US" b="1" dirty="0" smtClean="0">
                <a:solidFill>
                  <a:schemeClr val="bg1"/>
                </a:solidFill>
              </a:rPr>
              <a:t>Los novios _____ co</a:t>
            </a:r>
            <a:r>
              <a:rPr lang="es-PA" altLang="en-US" b="1" dirty="0" smtClean="0">
                <a:solidFill>
                  <a:schemeClr val="bg1"/>
                </a:solidFill>
              </a:rPr>
              <a:t>n vista al mar</a:t>
            </a:r>
            <a:r>
              <a:rPr lang="es-PA" altLang="en-US" b="1" dirty="0" smtClean="0">
                <a:solidFill>
                  <a:schemeClr val="bg1"/>
                </a:solidFill>
              </a:rPr>
              <a:t>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31748" name="AutoShape 5" descr="http://1.bp.blogspot.com/-d2wdez4dAMk/TbkcYeF3czI/AAAAAAAAKac/TWt1c5S-N7A/s640/portadafelletibr.jpg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170" name="Picture 2" descr="C:\Users\btseng\Desktop\Jeopardy DALs pictures\Chapter_13_b\se casaron play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9" y="1676400"/>
            <a:ext cx="5838818" cy="38909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371600" y="990600"/>
            <a:ext cx="640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A" altLang="en-US" b="1" dirty="0" smtClean="0">
                <a:solidFill>
                  <a:schemeClr val="bg1"/>
                </a:solidFill>
              </a:rPr>
              <a:t>Los esposos se </a:t>
            </a:r>
            <a:r>
              <a:rPr lang="es-PA" altLang="en-US" b="1" dirty="0">
                <a:solidFill>
                  <a:schemeClr val="bg1"/>
                </a:solidFill>
              </a:rPr>
              <a:t>quieren y _____.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btseng\Desktop\Jeopardy DALs pictures\Chapter_13_b\abraz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4"/>
          <a:stretch/>
        </p:blipFill>
        <p:spPr bwMode="auto">
          <a:xfrm>
            <a:off x="2438400" y="1908062"/>
            <a:ext cx="4114800" cy="41376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077671" y="914400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A" altLang="en-US" b="1" dirty="0">
                <a:solidFill>
                  <a:schemeClr val="bg1"/>
                </a:solidFill>
              </a:rPr>
              <a:t>Los </a:t>
            </a:r>
            <a:r>
              <a:rPr lang="es-PA" altLang="en-US" b="1" dirty="0" smtClean="0">
                <a:solidFill>
                  <a:schemeClr val="bg1"/>
                </a:solidFill>
              </a:rPr>
              <a:t>novios _____.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btseng\Desktop\Jeopardy DALs pictures\Chapter_13_b\se bes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64064"/>
            <a:ext cx="5757597" cy="3835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tseng\Desktop\Jeopardy DALs pictures\Chapter_08\beso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88" r="14548" b="9604"/>
          <a:stretch/>
        </p:blipFill>
        <p:spPr bwMode="auto">
          <a:xfrm>
            <a:off x="7462880" y="533400"/>
            <a:ext cx="1213131" cy="8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366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143000" y="990599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A" altLang="en-US" b="1" dirty="0">
                <a:solidFill>
                  <a:schemeClr val="bg1"/>
                </a:solidFill>
              </a:rPr>
              <a:t>Los </a:t>
            </a:r>
            <a:r>
              <a:rPr lang="es-PA" altLang="en-US" b="1" dirty="0" smtClean="0">
                <a:solidFill>
                  <a:schemeClr val="bg1"/>
                </a:solidFill>
              </a:rPr>
              <a:t>novios _____ </a:t>
            </a:r>
            <a:r>
              <a:rPr lang="es-PA" altLang="en-US" b="1" dirty="0" smtClean="0">
                <a:solidFill>
                  <a:schemeClr val="bg1"/>
                </a:solidFill>
              </a:rPr>
              <a:t>perdón y se abrazan.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impuestosparaandarporcasa.es/wp-content/uploads/2012/05/per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91997"/>
            <a:ext cx="2319429" cy="2093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2" name="Picture 2" descr="C:\Users\btseng\Desktop\Jeopardy DALs pictures\Chapter_13_b\abrazan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/>
          <a:stretch/>
        </p:blipFill>
        <p:spPr bwMode="auto">
          <a:xfrm>
            <a:off x="838200" y="1981200"/>
            <a:ext cx="4629659" cy="36957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09650" y="2362200"/>
            <a:ext cx="7010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festival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se celebra en 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Sosúa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68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133600"/>
            <a:ext cx="7696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festival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danza que se presenta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Palacio de Bellas Artes.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8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514600"/>
            <a:ext cx="7086600" cy="201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del festival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inematográfico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89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286000"/>
            <a:ext cx="7543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Festival culinario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donde puede saborear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platos exquisitos.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99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0413" y="1600200"/>
            <a:ext cx="76962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festival más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importante del Caribe que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celebra en mayo y tiene lugar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Plaza de la Cultura.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9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5181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Refranes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006415" y="2743200"/>
            <a:ext cx="7315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Lazos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familiares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778000" y="2895600"/>
            <a:ext cx="5689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Ser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vs.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403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2133600" y="2743200"/>
            <a:ext cx="5181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Matrimonio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55607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mandatos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informales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08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2438400" y="2667000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refranes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6202363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Rep. Dominicana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Puerto Rico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52400" y="342900"/>
            <a:ext cx="1295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Lazos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familiares</a:t>
            </a: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704512" y="487363"/>
            <a:ext cx="1191087" cy="274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Ser</a:t>
            </a:r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 vs. </a:t>
            </a:r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estar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35325" y="487363"/>
            <a:ext cx="1219200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Matrimonio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686300" y="342900"/>
            <a:ext cx="1295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Más mandatos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informales</a:t>
            </a: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242050" y="470694"/>
            <a:ext cx="1250950" cy="27781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refranes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747000" y="342900"/>
            <a:ext cx="12858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Rep. Dominicana</a:t>
            </a:r>
          </a:p>
          <a:p>
            <a:pPr algn="ctr"/>
            <a:r>
              <a:rPr lang="es-E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y Puerto Rico</a:t>
            </a:r>
            <a:endParaRPr lang="en-US" sz="3600" b="1" kern="1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1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1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2057400"/>
            <a:ext cx="5029200" cy="248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abuela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tus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padres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01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162355"/>
            <a:ext cx="4876800" cy="2328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padrino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tu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hijo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600200" y="276225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Puerto Rico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120835" name="CHIM369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3999" y="1905000"/>
            <a:ext cx="5791201" cy="2405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Promesa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atrimonio entre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dos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personas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7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96351"/>
            <a:ext cx="73914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 amiga de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familia o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pariente que participa en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bautizo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debe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criar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niño o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la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niña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 la madre no está.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29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828800"/>
            <a:ext cx="73914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niño 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quien tú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bautizar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;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eres responsable de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ese niño si sus padres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mueren.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6349042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boda (es/está)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iglesia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Santa Catalina.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63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4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209800"/>
            <a:ext cx="7162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ceremonia (es/está)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las 3 de la tarde.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54347" y="2362200"/>
            <a:ext cx="6561138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novios (son/están)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muy contentos.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39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2286000"/>
            <a:ext cx="6553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vestido de la novia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(es/está) muy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elegante.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1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73502" y="2286000"/>
            <a:ext cx="7696200" cy="205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novios (son/están)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saludando a los invitados.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Rectangle 1"/>
          <p:cNvSpPr/>
          <p:nvPr/>
        </p:nvSpPr>
        <p:spPr>
          <a:xfrm>
            <a:off x="0" y="2057400"/>
            <a:ext cx="90004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es la relación</a:t>
            </a:r>
          </a:p>
          <a:p>
            <a:pPr algn="ctr"/>
            <a:r>
              <a:rPr lang="es-E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entre los novios.</a:t>
            </a:r>
            <a:endParaRPr lang="en-US" sz="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828800" y="2229928"/>
            <a:ext cx="5638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Acciones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recíprocas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Rectangle 3"/>
          <p:cNvSpPr/>
          <p:nvPr/>
        </p:nvSpPr>
        <p:spPr>
          <a:xfrm>
            <a:off x="762001" y="1905000"/>
            <a:ext cx="769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lang="es-E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s-E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es </a:t>
            </a:r>
            <a:r>
              <a:rPr lang="es-E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otro sinónimo</a:t>
            </a:r>
          </a:p>
          <a:p>
            <a:pPr algn="ctr"/>
            <a:r>
              <a:rPr lang="es-E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E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ara matrimonio</a:t>
            </a:r>
            <a:r>
              <a:rPr lang="es-E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286000"/>
            <a:ext cx="7772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oficia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la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ceremonia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matrimonio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286000"/>
            <a:ext cx="7620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___ es el viaje que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hacen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recién casados.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9248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es la ceremonia religiosa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cual se le da un nombre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una persona, normalmente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un(a) niño/a pequeño/a.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7724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 le dice a su hijito: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“¡____ (decir) siempre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verdad!”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65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58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905000"/>
            <a:ext cx="7772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 le dice a su hijito: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“¡____ (ir) a tu cuarto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dormir!”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861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772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 le dice a su hijito: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“¡____ (salir) a jugar con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tus amiguitos!”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98740" y="2286000"/>
            <a:ext cx="7772400" cy="21278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 le dice a su hijito: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“¡___ (hacer) la tarea ahora!”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5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7724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 le dice a su hijito: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“¡___ (venir) ahora mismo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la cocina!”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61722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significa estar 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Entre la espada y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pared”?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6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304925" y="2286000"/>
            <a:ext cx="6477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Festivales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dominicanos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70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25283" y="1896374"/>
            <a:ext cx="5589917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significa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“Perro que ladra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 muerde”?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373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6629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Hay gato encerrado”?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475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010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“Hay que consultarlo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 la almohada”?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577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73914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“Más sabe el diablo por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viejo que por diablo”?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620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Estatua que 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nfrente de la catedral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Santo Domingo.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680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2128" y="2286000"/>
            <a:ext cx="7620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Único bosque lluvioso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Puerto Rico.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38400" y="2819400"/>
            <a:ext cx="396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88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620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Indígenas que vivían en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Puerto Rico y la Rep. Dominicana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antes de llegar los españoles.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6781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la rana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equeña de Puerto Rico.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2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620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Palacio que data del siglo XVI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ahora es el museo más visitado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la República Dominicana.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52400" y="314325"/>
            <a:ext cx="1295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Mandatos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informales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33550" y="457200"/>
            <a:ext cx="11430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Familia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4781550" y="457200"/>
            <a:ext cx="1152525" cy="247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Puerto Rico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3286125" y="457200"/>
            <a:ext cx="1123950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Refranes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48400" y="304800"/>
            <a:ext cx="1219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Acciones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recíprocas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34300" y="304800"/>
            <a:ext cx="1219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Festivales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dominicanos</a:t>
            </a: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2286000" y="4699958"/>
            <a:ext cx="42672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FFFFFF"/>
                </a:solidFill>
                <a:latin typeface="Comic Sans MS"/>
              </a:rPr>
              <a:t>lugar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696200" cy="342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Nombre del famoso fuerte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siglo XVI que se usaba para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igilar la bahía de San Juan.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374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San Felipe del Morro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1267" name="Picture 3" descr="C:\Users\btseng\Desktop\Jeopardy DALs pictures\Chapter_13_b\morr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62715"/>
            <a:ext cx="6324600" cy="37360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le dice la madre a su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hija?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«¡No _____!»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26" name="Picture 2" descr="C:\Users\btseng\Desktop\Jeopardy DALs pictures\Chapter_13_b\no ll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29" y="2133600"/>
            <a:ext cx="5496471" cy="36385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946AED-9058-4DF1-B7FF-85F3C72D94B3}"/>
</file>

<file path=customXml/itemProps2.xml><?xml version="1.0" encoding="utf-8"?>
<ds:datastoreItem xmlns:ds="http://schemas.openxmlformats.org/officeDocument/2006/customXml" ds:itemID="{254B474E-C321-437C-AD7A-68B25524C22E}"/>
</file>

<file path=customXml/itemProps3.xml><?xml version="1.0" encoding="utf-8"?>
<ds:datastoreItem xmlns:ds="http://schemas.openxmlformats.org/officeDocument/2006/customXml" ds:itemID="{DDFF943B-08A3-48A0-A02E-789139D5C8BC}"/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978</Words>
  <Application>Microsoft Office PowerPoint</Application>
  <PresentationFormat>On-screen Show (4:3)</PresentationFormat>
  <Paragraphs>257</Paragraphs>
  <Slides>82</Slides>
  <Notes>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14 y 15</dc:title>
  <dc:creator>Beatrice Tseng</dc:creator>
  <dc:description>Email:  btseng@ivc.edu</dc:description>
  <cp:lastModifiedBy>btseng</cp:lastModifiedBy>
  <cp:revision>101</cp:revision>
  <dcterms:created xsi:type="dcterms:W3CDTF">1999-10-07T17:16:48Z</dcterms:created>
  <dcterms:modified xsi:type="dcterms:W3CDTF">2018-05-30T01:18:12Z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