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8F8F8"/>
    <a:srgbClr val="F6F2FF"/>
    <a:srgbClr val="663300"/>
    <a:srgbClr val="336600"/>
    <a:srgbClr val="FF3300"/>
    <a:srgbClr val="FF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s1awek?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unsplash.com/s/photos/animal-neck?utm_source=unsplash&amp;utm_medium=referral&amp;utm_content=creditCopyTex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demasiadasnoches.blogspot.com/2019/08/baile-de-la-botella-paraguay.html"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hyperlink" Target="Enaldo%20Valadares,%20CC%20BY-SA%203.0%20%3chttps:/creativecommons.org/licenses/by-sa/3.0%3e,%20via%20Wikimedia%20Commons"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commons.wikimedia.org/wiki/File:Catarata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s/photos/foot?utm_source=unsplash&amp;utm_medium=referral&amp;utm_content=creditCopyText" TargetMode="External"/><Relationship Id="rId2" Type="http://schemas.openxmlformats.org/officeDocument/2006/relationships/hyperlink" Target="https://unsplash.com/@8moments?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tomdahm?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independence-day?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s/users/myriams-fotos-1627417/?utm_source=link-attribution&amp;utm_medium=referral&amp;utm_campaign=image&amp;utm_content=289371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89371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s/photos/heart?utm_source=unsplash&amp;utm_medium=referral&amp;utm_content=creditCopyText" TargetMode="External"/><Relationship Id="rId2" Type="http://schemas.openxmlformats.org/officeDocument/2006/relationships/hyperlink" Target="https://unsplash.com/@heyhoneybunny?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dmoruzzi?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nsplash.com/s/photos/classroom?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s/photos/school-chair-desk?utm_source=unsplash&amp;utm_medium=referral&amp;utm_content=creditCopyText" TargetMode="External"/><Relationship Id="rId2" Type="http://schemas.openxmlformats.org/officeDocument/2006/relationships/hyperlink" Target="https://unsplash.com/@rutmiit?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pistos?utm_source=unsplash&amp;utm_medium=referral&amp;utm_content=creditCopyText"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unsplash.com/s/photos/classroom?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school?utm_source=unsplash&amp;utm_medium=referral&amp;utm_content=creditCopyText" TargetMode="External"/><Relationship Id="rId4" Type="http://schemas.openxmlformats.org/officeDocument/2006/relationships/hyperlink" Target="https://unsplash.com/@chuklanov?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s/photos/owl-eyes?utm_source=unsplash&amp;utm_medium=referral&amp;utm_content=creditCopyText" TargetMode="External"/><Relationship Id="rId2" Type="http://schemas.openxmlformats.org/officeDocument/2006/relationships/hyperlink" Target="https://unsplash.com/@dvw157?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s/photos/whiteboard?utm_source=unsplash&amp;utm_medium=referral&amp;utm_content=creditCopyText" TargetMode="External"/><Relationship Id="rId2" Type="http://schemas.openxmlformats.org/officeDocument/2006/relationships/hyperlink" Target="https://unsplash.com/@jeswinthomas?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kurokami04?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door?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s/photos/classroom-chair?utm_source=unsplash&amp;utm_medium=referral&amp;utm_content=creditCopyText" TargetMode="External"/><Relationship Id="rId2" Type="http://schemas.openxmlformats.org/officeDocument/2006/relationships/hyperlink" Target="https://unsplash.com/@takeshi2?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s/photos/animal-mouth?utm_source=unsplash&amp;utm_medium=referral&amp;utm_content=creditCopyText" TargetMode="External"/><Relationship Id="rId2" Type="http://schemas.openxmlformats.org/officeDocument/2006/relationships/hyperlink" Target="https://unsplash.com/@dan_scape?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unsplash.com/s/photos/classroom?utm_source=unsplash&amp;utm_medium=referral&amp;utm_content=creditCopyText" TargetMode="External"/><Relationship Id="rId2" Type="http://schemas.openxmlformats.org/officeDocument/2006/relationships/hyperlink" Target="https://unsplash.com/@bimarahmanda?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_visalliart?utm_source=unsplash&amp;utm_medium=referral&amp;utm_content=creditCopyText"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unsplash.com/s/photos/school-backpack?utm_source=unsplash&amp;utm_medium=referral&amp;utm_content=creditCopyTex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baitman?utm_source=unsplash&amp;utm_medium=referral&amp;utm_content=creditCopyText"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unsplash.com/s/photos/autumn?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leorivas?utm_source=unsplash&amp;utm_medium=referral&amp;utm_content=creditCopyText"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unsplash.com/s/photos/summer?utm_source=unsplash&amp;utm_medium=referral&amp;utm_content=creditCopyTex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spring?utm_source=unsplash&amp;utm_medium=referral&amp;utm_content=creditCopyText" TargetMode="External"/><Relationship Id="rId4" Type="http://schemas.openxmlformats.org/officeDocument/2006/relationships/hyperlink" Target="https://unsplash.com/@maddieh?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thebeardbe?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unsplash.com/s/photos/winter?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timmossholder?utm_source=unsplash&amp;utm_medium=referral&amp;utm_content=creditCopyText"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unsplash.com/s/photos/american-football?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photos/animal-fingers?utm_source=unsplash&amp;utm_medium=referral&amp;utm_content=creditCopyText" TargetMode="External"/><Relationship Id="rId2" Type="http://schemas.openxmlformats.org/officeDocument/2006/relationships/hyperlink" Target="https://unsplash.com/@tsunamigreen?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unsplash.com/@alireza_attari?utm_source=unsplash&amp;utm_medium=referral&amp;utm_content=creditCopyText"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unsplash.com/s/photos/listen-to-music?utm_source=unsplash&amp;utm_medium=referral&amp;utm_content=creditCopyTex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unsplash.com/@freestocks?utm_source=unsplash&amp;utm_medium=referral&amp;utm_content=creditCopyText"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unsplash.com/s/photos/shopping?utm_source=unsplash&amp;utm_medium=referral&amp;utm_content=creditCopyTex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unsplash.com/@benignohoyuela?utm_source=unsplash&amp;utm_medium=referral&amp;utm_content=creditCopyTex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unsplash.com/s/photos/read-book?utm_source=unsplash&amp;utm_medium=referral&amp;utm_content=creditCopyTex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unsplash.com/@tommyvankessel?utm_source=unsplash&amp;utm_medium=referral&amp;utm_content=creditCopyText"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unsplash.com/s/photos/play-guitar?utm_source=unsplash&amp;utm_medium=referral&amp;utm_content=creditCopyTex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unsplash.com/@smallcamerabigpictures?utm_source=unsplash&amp;utm_medium=referral&amp;utm_content=creditCopyText"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unsplash.com/s/photos/flamenco-dance?utm_source=unsplash&amp;utm_medium=referral&amp;utm_content=creditCopyTex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2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A giraffe eating leaves from a tree&#10;">
            <a:extLst>
              <a:ext uri="{FF2B5EF4-FFF2-40B4-BE49-F238E27FC236}">
                <a16:creationId xmlns:a16="http://schemas.microsoft.com/office/drawing/2014/main" id="{79C511BD-8A29-47C7-896D-C1C54EDA4E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6126" y="744795"/>
            <a:ext cx="6627137" cy="4820216"/>
          </a:xfrm>
          <a:prstGeom prst="rect">
            <a:avLst/>
          </a:prstGeom>
          <a:ln w="38100">
            <a:solidFill>
              <a:schemeClr val="tx1"/>
            </a:solidFill>
          </a:ln>
        </p:spPr>
      </p:pic>
      <p:sp>
        <p:nvSpPr>
          <p:cNvPr id="10" name="Left Brace 9" descr="bracket referencing the jiraffe's neck">
            <a:extLst>
              <a:ext uri="{FF2B5EF4-FFF2-40B4-BE49-F238E27FC236}">
                <a16:creationId xmlns:a16="http://schemas.microsoft.com/office/drawing/2014/main" id="{0C2DAA58-EE1F-4507-8825-CB68E5C4EFB2}"/>
              </a:ext>
            </a:extLst>
          </p:cNvPr>
          <p:cNvSpPr/>
          <p:nvPr/>
        </p:nvSpPr>
        <p:spPr>
          <a:xfrm rot="2887842">
            <a:off x="3502110" y="1919524"/>
            <a:ext cx="655187" cy="2745415"/>
          </a:xfrm>
          <a:prstGeom prst="leftBrace">
            <a:avLst>
              <a:gd name="adj1" fmla="val 8333"/>
              <a:gd name="adj2" fmla="val 47483"/>
            </a:avLst>
          </a:prstGeom>
          <a:ln w="38100">
            <a:solidFill>
              <a:srgbClr val="FF5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D1AADAD-B39F-448B-A7FD-0991199DB59E}"/>
              </a:ext>
            </a:extLst>
          </p:cNvPr>
          <p:cNvSpPr txBox="1"/>
          <p:nvPr/>
        </p:nvSpPr>
        <p:spPr>
          <a:xfrm>
            <a:off x="2378797" y="5848141"/>
            <a:ext cx="4621794" cy="830997"/>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Slawek</a:t>
            </a:r>
            <a:r>
              <a:rPr lang="en-US" sz="1200" b="0" i="0" u="sng" strike="noStrike" dirty="0">
                <a:solidFill>
                  <a:srgbClr val="0000FF"/>
                </a:solidFill>
                <a:effectLst/>
                <a:latin typeface="Calibri" panose="020F0502020204030204" pitchFamily="34" charset="0"/>
                <a:hlinkClick r:id="rId3"/>
              </a:rPr>
              <a:t> K</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b="0" dirty="0">
              <a:effectLst/>
            </a:endParaRPr>
          </a:p>
          <a:p>
            <a:br>
              <a:rPr lang="en-US" dirty="0"/>
            </a:b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6D5A8522-859E-4EA0-982F-1C18D77BC2E0}"/>
              </a:ext>
            </a:extLst>
          </p:cNvPr>
          <p:cNvSpPr txBox="1">
            <a:spLocks/>
          </p:cNvSpPr>
          <p:nvPr/>
        </p:nvSpPr>
        <p:spPr>
          <a:xfrm>
            <a:off x="479833" y="28575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Salto Cristal</a:t>
            </a:r>
            <a:endParaRPr lang="en-US" sz="5400" b="1" dirty="0"/>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314BBC19-3E23-451D-98C0-DBB5B26314D4}"/>
              </a:ext>
            </a:extLst>
          </p:cNvPr>
          <p:cNvSpPr>
            <a:spLocks noGrp="1"/>
          </p:cNvSpPr>
          <p:nvPr>
            <p:ph type="title"/>
          </p:nvPr>
        </p:nvSpPr>
        <p:spPr>
          <a:xfrm>
            <a:off x="457200" y="1091383"/>
            <a:ext cx="8229600" cy="4315117"/>
          </a:xfrm>
        </p:spPr>
        <p:txBody>
          <a:bodyPr>
            <a:normAutofit/>
          </a:bodyPr>
          <a:lstStyle/>
          <a:p>
            <a:r>
              <a:rPr lang="es-PA" sz="5400" b="1" dirty="0"/>
              <a:t>Río que genera electricidad</a:t>
            </a:r>
            <a:br>
              <a:rPr lang="es-PA" sz="5400" b="1" dirty="0"/>
            </a:br>
            <a:r>
              <a:rPr lang="es-PA" sz="5400" b="1" dirty="0"/>
              <a:t>para Paraguay y Brasil</a:t>
            </a:r>
            <a:br>
              <a:rPr lang="es-PA" sz="5400" b="1" dirty="0"/>
            </a:br>
            <a:r>
              <a:rPr lang="es-PA" sz="5400" b="1" dirty="0"/>
              <a:t>en el Centro Itaipú.</a:t>
            </a:r>
            <a:endParaRPr lang="en-US" sz="5400" b="1"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9C684E1E-969F-4FF3-A6D3-12AC0E8B5466}"/>
              </a:ext>
            </a:extLst>
          </p:cNvPr>
          <p:cNvSpPr>
            <a:spLocks noGrp="1"/>
          </p:cNvSpPr>
          <p:nvPr>
            <p:ph type="title"/>
          </p:nvPr>
        </p:nvSpPr>
        <p:spPr>
          <a:xfrm>
            <a:off x="457200" y="2618343"/>
            <a:ext cx="8229600" cy="1143000"/>
          </a:xfrm>
        </p:spPr>
        <p:txBody>
          <a:bodyPr>
            <a:normAutofit/>
          </a:bodyPr>
          <a:lstStyle/>
          <a:p>
            <a:r>
              <a:rPr lang="es-PA" sz="5400" b="1" dirty="0"/>
              <a:t>río Paraná</a:t>
            </a:r>
            <a:endParaRPr lang="en-US" sz="5400" b="1"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58" y="972887"/>
            <a:ext cx="3613211" cy="1143000"/>
          </a:xfrm>
        </p:spPr>
        <p:txBody>
          <a:bodyPr>
            <a:normAutofit fontScale="90000"/>
          </a:bodyPr>
          <a:lstStyle/>
          <a:p>
            <a:r>
              <a:rPr lang="en-US" sz="5400" b="1" dirty="0" err="1"/>
              <a:t>Nombre</a:t>
            </a:r>
            <a:r>
              <a:rPr lang="en-US" sz="5400" b="1" dirty="0"/>
              <a:t> de </a:t>
            </a:r>
            <a:r>
              <a:rPr lang="en-US" sz="5400" b="1" dirty="0" err="1"/>
              <a:t>este</a:t>
            </a:r>
            <a:r>
              <a:rPr lang="en-US" sz="5400" b="1" dirty="0"/>
              <a:t> </a:t>
            </a:r>
            <a:r>
              <a:rPr lang="en-US" sz="5400" b="1" dirty="0" err="1"/>
              <a:t>baile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icture containing sky, outdoor, people, group women dancing with bottles on their head&#10;&#10;">
            <a:extLst>
              <a:ext uri="{FF2B5EF4-FFF2-40B4-BE49-F238E27FC236}">
                <a16:creationId xmlns:a16="http://schemas.microsoft.com/office/drawing/2014/main" id="{4A095CD6-0F6A-4DB3-A240-B6E930EEC3BC}"/>
              </a:ext>
            </a:extLst>
          </p:cNvPr>
          <p:cNvPicPr>
            <a:picLocks noChangeAspect="1"/>
          </p:cNvPicPr>
          <p:nvPr/>
        </p:nvPicPr>
        <p:blipFill>
          <a:blip r:embed="rId2"/>
          <a:stretch>
            <a:fillRect/>
          </a:stretch>
        </p:blipFill>
        <p:spPr>
          <a:xfrm>
            <a:off x="4021672" y="459717"/>
            <a:ext cx="4036714" cy="5382285"/>
          </a:xfrm>
          <a:prstGeom prst="rect">
            <a:avLst/>
          </a:prstGeom>
          <a:ln w="38100">
            <a:solidFill>
              <a:schemeClr val="tx1"/>
            </a:solidFill>
          </a:ln>
        </p:spPr>
      </p:pic>
      <p:sp>
        <p:nvSpPr>
          <p:cNvPr id="3" name="TextBox 2">
            <a:extLst>
              <a:ext uri="{FF2B5EF4-FFF2-40B4-BE49-F238E27FC236}">
                <a16:creationId xmlns:a16="http://schemas.microsoft.com/office/drawing/2014/main" id="{7D45F38F-922E-3FDA-95AC-CB7F98D61AA8}"/>
              </a:ext>
            </a:extLst>
          </p:cNvPr>
          <p:cNvSpPr txBox="1"/>
          <p:nvPr/>
        </p:nvSpPr>
        <p:spPr>
          <a:xfrm>
            <a:off x="4119327" y="6018681"/>
            <a:ext cx="2996697" cy="276999"/>
          </a:xfrm>
          <a:prstGeom prst="rect">
            <a:avLst/>
          </a:prstGeom>
          <a:noFill/>
        </p:spPr>
        <p:txBody>
          <a:bodyPr wrap="square" rtlCol="0">
            <a:spAutoFit/>
          </a:bodyPr>
          <a:lstStyle/>
          <a:p>
            <a:r>
              <a:rPr lang="en-US" sz="1200" dirty="0"/>
              <a:t>Photo in </a:t>
            </a:r>
            <a:r>
              <a:rPr lang="en-US" sz="1200" dirty="0" err="1">
                <a:hlinkClick r:id="rId3"/>
              </a:rPr>
              <a:t>Demasiadas</a:t>
            </a:r>
            <a:r>
              <a:rPr lang="en-US" sz="1200" dirty="0">
                <a:hlinkClick r:id="rId3"/>
              </a:rPr>
              <a:t> </a:t>
            </a:r>
            <a:r>
              <a:rPr lang="en-US" sz="1200" dirty="0" err="1">
                <a:hlinkClick r:id="rId3"/>
              </a:rPr>
              <a:t>Noches</a:t>
            </a:r>
            <a:r>
              <a:rPr lang="en-US" sz="1200" dirty="0">
                <a:hlinkClick r:id="rId3"/>
              </a:rPr>
              <a:t> </a:t>
            </a:r>
            <a:endParaRPr lang="en-US" sz="1200"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6" y="2745060"/>
            <a:ext cx="8229600" cy="1143000"/>
          </a:xfrm>
        </p:spPr>
        <p:txBody>
          <a:bodyPr>
            <a:normAutofit/>
          </a:bodyPr>
          <a:lstStyle/>
          <a:p>
            <a:r>
              <a:rPr lang="en-US" sz="5400" b="1" dirty="0"/>
              <a:t>Danza o </a:t>
            </a:r>
            <a:r>
              <a:rPr lang="en-US" sz="5400" b="1" dirty="0" err="1"/>
              <a:t>baile</a:t>
            </a:r>
            <a:r>
              <a:rPr lang="en-US" sz="5400" b="1" dirty="0"/>
              <a:t> de las </a:t>
            </a:r>
            <a:r>
              <a:rPr lang="en-US" sz="5400" b="1"/>
              <a:t>botellas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19" y="932507"/>
            <a:ext cx="8229600" cy="4689695"/>
          </a:xfrm>
        </p:spPr>
        <p:txBody>
          <a:bodyPr>
            <a:normAutofit/>
          </a:bodyPr>
          <a:lstStyle/>
          <a:p>
            <a:r>
              <a:rPr lang="en-US" sz="5400" b="1" dirty="0" err="1"/>
              <a:t>En</a:t>
            </a:r>
            <a:r>
              <a:rPr lang="en-US" sz="5400" b="1" dirty="0"/>
              <a:t> la Guerra de la Triple</a:t>
            </a:r>
            <a:br>
              <a:rPr lang="en-US" sz="5400" b="1" dirty="0"/>
            </a:br>
            <a:r>
              <a:rPr lang="en-US" sz="5400" b="1" dirty="0" err="1"/>
              <a:t>Alianza</a:t>
            </a:r>
            <a:r>
              <a:rPr lang="en-US" sz="5400" b="1" dirty="0"/>
              <a:t>, Paraguay </a:t>
            </a:r>
            <a:r>
              <a:rPr lang="en-US" sz="5400" b="1" dirty="0" err="1"/>
              <a:t>hace</a:t>
            </a:r>
            <a:r>
              <a:rPr lang="en-US" sz="5400" b="1" dirty="0"/>
              <a:t> </a:t>
            </a:r>
            <a:br>
              <a:rPr lang="en-US" sz="5400" b="1" dirty="0"/>
            </a:br>
            <a:r>
              <a:rPr lang="en-US" sz="5400" b="1" dirty="0" err="1"/>
              <a:t>guerra</a:t>
            </a:r>
            <a:r>
              <a:rPr lang="en-US" sz="5400" b="1" dirty="0"/>
              <a:t> contra </a:t>
            </a:r>
            <a:r>
              <a:rPr lang="en-US" sz="4000" b="1" i="1" dirty="0"/>
              <a:t>(war against)</a:t>
            </a:r>
            <a:br>
              <a:rPr lang="en-US" sz="4000" b="1" i="1" dirty="0"/>
            </a:br>
            <a:r>
              <a:rPr lang="en-US" sz="5400" b="1" dirty="0"/>
              <a:t>Argentina, </a:t>
            </a:r>
            <a:r>
              <a:rPr lang="en-US" sz="5400" b="1" dirty="0" err="1"/>
              <a:t>Brasil</a:t>
            </a:r>
            <a:r>
              <a:rPr lang="en-US" sz="5400" b="1" dirty="0"/>
              <a:t> y ___. </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a:t>Uruguay</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3046988"/>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p>
          <a:p>
            <a:pPr algn="ctr"/>
            <a:endParaRPr lang="en-US" sz="5400" b="1" dirty="0"/>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975115"/>
            <a:ext cx="8229600" cy="4237021"/>
          </a:xfrm>
        </p:spPr>
        <p:txBody>
          <a:bodyPr>
            <a:normAutofit/>
          </a:bodyPr>
          <a:lstStyle/>
          <a:p>
            <a:r>
              <a:rPr lang="en-US" sz="5400" b="1" dirty="0"/>
              <a:t>Las </a:t>
            </a:r>
            <a:r>
              <a:rPr lang="en-US" sz="5400" b="1" dirty="0" err="1"/>
              <a:t>cataratas</a:t>
            </a:r>
            <a:r>
              <a:rPr lang="en-US" sz="5400" b="1" dirty="0"/>
              <a:t> del </a:t>
            </a:r>
            <a:r>
              <a:rPr lang="en-US" sz="5400" b="1" dirty="0" err="1"/>
              <a:t>Iguazú</a:t>
            </a:r>
            <a:br>
              <a:rPr lang="en-US" sz="5400" b="1" dirty="0"/>
            </a:br>
            <a:r>
              <a:rPr lang="en-US" sz="5400" b="1" dirty="0" err="1"/>
              <a:t>están</a:t>
            </a:r>
            <a:r>
              <a:rPr lang="en-US" sz="5400" b="1" dirty="0"/>
              <a:t> </a:t>
            </a:r>
            <a:r>
              <a:rPr lang="en-US" sz="5400" b="1" dirty="0" err="1"/>
              <a:t>en</a:t>
            </a:r>
            <a:r>
              <a:rPr lang="en-US" sz="5400" b="1" dirty="0"/>
              <a:t> la </a:t>
            </a:r>
            <a:r>
              <a:rPr lang="en-US" sz="5400" b="1" dirty="0" err="1"/>
              <a:t>frontera</a:t>
            </a:r>
            <a:r>
              <a:rPr lang="en-US" sz="5400" b="1" dirty="0"/>
              <a:t> </a:t>
            </a:r>
            <a:r>
              <a:rPr lang="en-US" sz="4000" b="1" i="1" dirty="0"/>
              <a:t>(border) </a:t>
            </a:r>
            <a:r>
              <a:rPr lang="en-US" sz="5400" b="1" dirty="0"/>
              <a:t>de </a:t>
            </a:r>
            <a:r>
              <a:rPr lang="en-US" sz="5400" b="1" dirty="0" err="1"/>
              <a:t>tres</a:t>
            </a:r>
            <a:r>
              <a:rPr lang="en-US" sz="5400" b="1" dirty="0"/>
              <a:t> </a:t>
            </a:r>
            <a:r>
              <a:rPr lang="en-US" sz="5400" b="1" dirty="0" err="1"/>
              <a:t>países</a:t>
            </a:r>
            <a:r>
              <a:rPr lang="en-US" sz="5400" b="1" dirty="0"/>
              <a:t>: </a:t>
            </a:r>
            <a:br>
              <a:rPr lang="en-US" sz="5400" b="1" dirty="0"/>
            </a:br>
            <a:r>
              <a:rPr lang="en-US" sz="5400" b="1" dirty="0"/>
              <a:t>Paraguay, </a:t>
            </a:r>
            <a:r>
              <a:rPr lang="en-US" sz="5400" b="1" dirty="0" err="1"/>
              <a:t>Brasil</a:t>
            </a:r>
            <a:r>
              <a:rPr lang="en-US" sz="5400" b="1" dirty="0"/>
              <a:t> y ___.</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nature, water, Iguazu falls">
            <a:extLst>
              <a:ext uri="{FF2B5EF4-FFF2-40B4-BE49-F238E27FC236}">
                <a16:creationId xmlns:a16="http://schemas.microsoft.com/office/drawing/2014/main" id="{2E35B4C5-F2AB-A974-DA81-D1FEDEB9E78A}"/>
              </a:ext>
            </a:extLst>
          </p:cNvPr>
          <p:cNvPicPr>
            <a:picLocks noChangeAspect="1"/>
          </p:cNvPicPr>
          <p:nvPr/>
        </p:nvPicPr>
        <p:blipFill>
          <a:blip r:embed="rId2"/>
          <a:stretch>
            <a:fillRect/>
          </a:stretch>
        </p:blipFill>
        <p:spPr>
          <a:xfrm>
            <a:off x="133805" y="83387"/>
            <a:ext cx="10024183" cy="6691225"/>
          </a:xfrm>
          <a:prstGeom prst="rect">
            <a:avLst/>
          </a:prstGeom>
        </p:spPr>
      </p:pic>
      <p:sp>
        <p:nvSpPr>
          <p:cNvPr id="2" name="Title 1"/>
          <p:cNvSpPr>
            <a:spLocks noGrp="1"/>
          </p:cNvSpPr>
          <p:nvPr>
            <p:ph type="title"/>
          </p:nvPr>
        </p:nvSpPr>
        <p:spPr>
          <a:xfrm>
            <a:off x="516048" y="222112"/>
            <a:ext cx="8472046" cy="1143000"/>
          </a:xfrm>
        </p:spPr>
        <p:txBody>
          <a:bodyPr>
            <a:normAutofit/>
          </a:bodyPr>
          <a:lstStyle/>
          <a:p>
            <a:pPr algn="l"/>
            <a:r>
              <a:rPr lang="en-US" sz="5400" b="1" dirty="0">
                <a:solidFill>
                  <a:srgbClr val="FFC000"/>
                </a:solidFill>
              </a:rPr>
              <a:t>Argentina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AC15D626-A69B-BA74-13D2-BFE7AFA5B8CA}"/>
              </a:ext>
            </a:extLst>
          </p:cNvPr>
          <p:cNvSpPr txBox="1"/>
          <p:nvPr/>
        </p:nvSpPr>
        <p:spPr>
          <a:xfrm>
            <a:off x="5604096" y="6267914"/>
            <a:ext cx="3539905" cy="276999"/>
          </a:xfrm>
          <a:prstGeom prst="rect">
            <a:avLst/>
          </a:prstGeom>
          <a:noFill/>
        </p:spPr>
        <p:txBody>
          <a:bodyPr wrap="square" rtlCol="0">
            <a:spAutoFit/>
          </a:bodyPr>
          <a:lstStyle/>
          <a:p>
            <a:pPr algn="ctr"/>
            <a:r>
              <a:rPr lang="en-US" sz="1200" dirty="0"/>
              <a:t>Photo by </a:t>
            </a:r>
            <a:r>
              <a:rPr lang="en-US" sz="1200" dirty="0" err="1">
                <a:hlinkClick r:id="rId3"/>
              </a:rPr>
              <a:t>Enaldo</a:t>
            </a:r>
            <a:r>
              <a:rPr lang="en-US" sz="1200" dirty="0">
                <a:hlinkClick r:id="rId3"/>
              </a:rPr>
              <a:t> Valadares</a:t>
            </a:r>
            <a:r>
              <a:rPr lang="en-US" sz="1200" dirty="0"/>
              <a:t> in </a:t>
            </a:r>
            <a:r>
              <a:rPr lang="en-US" sz="1200" dirty="0">
                <a:hlinkClick r:id="rId4"/>
              </a:rPr>
              <a:t>Wikimedia</a:t>
            </a:r>
            <a:endParaRPr lang="en-US" sz="12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4" y="2857500"/>
            <a:ext cx="8229600" cy="1143000"/>
          </a:xfrm>
        </p:spPr>
        <p:txBody>
          <a:bodyPr>
            <a:noAutofit/>
          </a:bodyPr>
          <a:lstStyle/>
          <a:p>
            <a:r>
              <a:rPr lang="en-US" sz="6000" b="1" dirty="0" err="1"/>
              <a:t>cuello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226D1E1-7E38-4927-AEA4-1EA45ADB9B5C}"/>
              </a:ext>
            </a:extLst>
          </p:cNvPr>
          <p:cNvSpPr txBox="1"/>
          <p:nvPr/>
        </p:nvSpPr>
        <p:spPr>
          <a:xfrm>
            <a:off x="1783533" y="5897967"/>
            <a:ext cx="5502244"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2"/>
              </a:rPr>
              <a:t>Simon Berger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pic>
        <p:nvPicPr>
          <p:cNvPr id="10" name="Picture 9" descr="Image of three sets of feet on bed&#10;&#10;">
            <a:extLst>
              <a:ext uri="{FF2B5EF4-FFF2-40B4-BE49-F238E27FC236}">
                <a16:creationId xmlns:a16="http://schemas.microsoft.com/office/drawing/2014/main" id="{646526C4-51AD-4D8B-9332-A6840535E7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9646" y="824296"/>
            <a:ext cx="7104707" cy="4623698"/>
          </a:xfrm>
          <a:prstGeom prst="rect">
            <a:avLst/>
          </a:prstGeom>
          <a:ln w="38100">
            <a:solidFill>
              <a:schemeClr val="tx1"/>
            </a:solidFill>
          </a:ln>
        </p:spPr>
      </p:pic>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000" b="1" dirty="0"/>
              <a:t>pies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759FB190-0561-4956-B0B0-FAFE1602C190}"/>
              </a:ext>
            </a:extLst>
          </p:cNvPr>
          <p:cNvSpPr>
            <a:spLocks noGrp="1"/>
          </p:cNvSpPr>
          <p:nvPr>
            <p:ph type="title"/>
          </p:nvPr>
        </p:nvSpPr>
        <p:spPr>
          <a:xfrm>
            <a:off x="669956" y="1122496"/>
            <a:ext cx="5400392" cy="4086772"/>
          </a:xfrm>
        </p:spPr>
        <p:txBody>
          <a:bodyPr>
            <a:normAutofit/>
          </a:bodyPr>
          <a:lstStyle/>
          <a:p>
            <a:r>
              <a:rPr lang="es-PA" sz="5400" b="1" dirty="0"/>
              <a:t>¿En qué mes </a:t>
            </a:r>
            <a:br>
              <a:rPr lang="es-PA" sz="5400" b="1" dirty="0"/>
            </a:br>
            <a:r>
              <a:rPr lang="es-PA" sz="5400" b="1" dirty="0"/>
              <a:t>se celebra </a:t>
            </a:r>
            <a:br>
              <a:rPr lang="es-PA" sz="5400" b="1" dirty="0"/>
            </a:br>
            <a:r>
              <a:rPr lang="es-PA" sz="5400" b="1" dirty="0"/>
              <a:t>la Navidad?</a:t>
            </a:r>
            <a:endParaRPr lang="en-US" sz="5400" b="1" dirty="0"/>
          </a:p>
        </p:txBody>
      </p:sp>
      <p:pic>
        <p:nvPicPr>
          <p:cNvPr id="3074" name="Picture 2" descr="Christmas tree with ornaments and red ribbons, vector graphics | Free SVG">
            <a:extLst>
              <a:ext uri="{FF2B5EF4-FFF2-40B4-BE49-F238E27FC236}">
                <a16:creationId xmlns:a16="http://schemas.microsoft.com/office/drawing/2014/main" id="{2AF282C5-43D7-4CAF-8ECC-6DFAC0A23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477" y="1430447"/>
            <a:ext cx="3470871" cy="347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592"/>
            <a:ext cx="8229600" cy="1143000"/>
          </a:xfrm>
        </p:spPr>
        <p:txBody>
          <a:bodyPr>
            <a:noAutofit/>
          </a:bodyPr>
          <a:lstStyle/>
          <a:p>
            <a:r>
              <a:rPr lang="en-US" sz="6000" b="1" dirty="0" err="1"/>
              <a:t>diciembre</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48" y="835953"/>
            <a:ext cx="7976103" cy="3131982"/>
          </a:xfrm>
        </p:spPr>
        <p:txBody>
          <a:bodyPr>
            <a:normAutofit/>
          </a:bodyPr>
          <a:lstStyle/>
          <a:p>
            <a:r>
              <a:rPr lang="es-PA" sz="5400" b="1" dirty="0"/>
              <a:t>¿</a:t>
            </a:r>
            <a:r>
              <a:rPr lang="en-US" sz="5400" b="1" dirty="0" err="1"/>
              <a:t>En</a:t>
            </a:r>
            <a:r>
              <a:rPr lang="en-US" sz="5400" b="1" dirty="0"/>
              <a:t> </a:t>
            </a:r>
            <a:r>
              <a:rPr lang="en-US" sz="5400" b="1" dirty="0" err="1"/>
              <a:t>qué</a:t>
            </a:r>
            <a:r>
              <a:rPr lang="en-US" sz="5400" b="1" dirty="0"/>
              <a:t> </a:t>
            </a:r>
            <a:r>
              <a:rPr lang="en-US" sz="5400" b="1" dirty="0" err="1"/>
              <a:t>mes</a:t>
            </a:r>
            <a:r>
              <a:rPr lang="en-US" sz="5400" b="1" dirty="0"/>
              <a:t> se </a:t>
            </a:r>
            <a:r>
              <a:rPr lang="en-US" sz="5400" b="1" dirty="0" err="1"/>
              <a:t>celebra</a:t>
            </a:r>
            <a:br>
              <a:rPr lang="en-US" sz="5400" b="1" dirty="0"/>
            </a:br>
            <a:r>
              <a:rPr lang="en-US" sz="5400" b="1" dirty="0" err="1"/>
              <a:t>el</a:t>
            </a:r>
            <a:r>
              <a:rPr lang="en-US" sz="5400" b="1" dirty="0"/>
              <a:t> </a:t>
            </a:r>
            <a:r>
              <a:rPr lang="en-US" sz="5400" b="1" dirty="0" err="1"/>
              <a:t>Año</a:t>
            </a:r>
            <a:r>
              <a:rPr lang="en-US" sz="5400" b="1" dirty="0"/>
              <a:t> Nuevo?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126" name="Picture 30" descr="champagne glasses and bottle in a bucket">
            <a:extLst>
              <a:ext uri="{FF2B5EF4-FFF2-40B4-BE49-F238E27FC236}">
                <a16:creationId xmlns:a16="http://schemas.microsoft.com/office/drawing/2014/main" id="{99325581-789D-442E-90AB-93942C180632}"/>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84" y="3510977"/>
            <a:ext cx="3694229" cy="237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6000" b="1" dirty="0" err="1"/>
              <a:t>enero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1878"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050"/>
            <a:ext cx="8229600" cy="2866914"/>
          </a:xfrm>
        </p:spPr>
        <p:txBody>
          <a:bodyPr>
            <a:normAutofit/>
          </a:bodyPr>
          <a:lstStyle/>
          <a:p>
            <a:r>
              <a:rPr lang="en-US" sz="5400" b="1" dirty="0"/>
              <a:t>¿</a:t>
            </a:r>
            <a:r>
              <a:rPr lang="en-US" sz="5400" b="1" dirty="0" err="1"/>
              <a:t>En</a:t>
            </a:r>
            <a:r>
              <a:rPr lang="en-US" sz="5400" b="1" dirty="0"/>
              <a:t> </a:t>
            </a:r>
            <a:r>
              <a:rPr lang="en-US" sz="5400" b="1" dirty="0" err="1"/>
              <a:t>qué</a:t>
            </a:r>
            <a:r>
              <a:rPr lang="en-US" sz="5400" b="1" dirty="0"/>
              <a:t> </a:t>
            </a:r>
            <a:r>
              <a:rPr lang="en-US" sz="5400" b="1" dirty="0" err="1"/>
              <a:t>mes</a:t>
            </a:r>
            <a:r>
              <a:rPr lang="en-US" sz="5400" b="1" dirty="0"/>
              <a:t> se </a:t>
            </a:r>
            <a:r>
              <a:rPr lang="en-US" sz="5400" b="1" dirty="0" err="1"/>
              <a:t>celebra</a:t>
            </a:r>
            <a:br>
              <a:rPr lang="en-US" sz="5400" b="1" dirty="0"/>
            </a:br>
            <a:r>
              <a:rPr lang="en-US" sz="5400" b="1" dirty="0" err="1"/>
              <a:t>el</a:t>
            </a:r>
            <a:r>
              <a:rPr lang="en-US" sz="5400" b="1" dirty="0"/>
              <a:t> Día de la </a:t>
            </a:r>
            <a:r>
              <a:rPr lang="en-US" sz="5400" b="1" dirty="0" err="1"/>
              <a:t>Independencia</a:t>
            </a:r>
            <a:br>
              <a:rPr lang="en-US" sz="5400" b="1" dirty="0"/>
            </a:br>
            <a:r>
              <a:rPr lang="en-US" sz="5400" b="1" dirty="0"/>
              <a:t>de </a:t>
            </a:r>
            <a:r>
              <a:rPr lang="en-US" sz="5400" b="1" dirty="0" err="1"/>
              <a:t>los</a:t>
            </a:r>
            <a:r>
              <a:rPr lang="en-US" sz="5400" b="1" dirty="0"/>
              <a:t> </a:t>
            </a:r>
            <a:r>
              <a:rPr lang="en-US" sz="5400" b="1" dirty="0" err="1"/>
              <a:t>Estados</a:t>
            </a:r>
            <a:r>
              <a:rPr lang="en-US" sz="5400" b="1" dirty="0"/>
              <a:t> Unidos?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group of balloons and American flag&#10;&#10;">
            <a:extLst>
              <a:ext uri="{FF2B5EF4-FFF2-40B4-BE49-F238E27FC236}">
                <a16:creationId xmlns:a16="http://schemas.microsoft.com/office/drawing/2014/main" id="{8BBDDA3F-B206-4D4E-945A-E29D6E2192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8180" y="3356169"/>
            <a:ext cx="4087640" cy="2726464"/>
          </a:xfrm>
          <a:prstGeom prst="rect">
            <a:avLst/>
          </a:prstGeom>
          <a:ln w="38100">
            <a:solidFill>
              <a:schemeClr val="tx1"/>
            </a:solidFill>
          </a:ln>
        </p:spPr>
      </p:pic>
      <p:sp>
        <p:nvSpPr>
          <p:cNvPr id="8" name="TextBox 7">
            <a:extLst>
              <a:ext uri="{FF2B5EF4-FFF2-40B4-BE49-F238E27FC236}">
                <a16:creationId xmlns:a16="http://schemas.microsoft.com/office/drawing/2014/main" id="{23D3E901-84F1-4F4A-A5A8-A76DF3199286}"/>
              </a:ext>
            </a:extLst>
          </p:cNvPr>
          <p:cNvSpPr txBox="1"/>
          <p:nvPr/>
        </p:nvSpPr>
        <p:spPr>
          <a:xfrm>
            <a:off x="2281473" y="6203924"/>
            <a:ext cx="4608214"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Tom </a:t>
            </a:r>
            <a:r>
              <a:rPr lang="en-US" sz="1200" b="0" i="0" u="sng" strike="noStrike" dirty="0" err="1">
                <a:solidFill>
                  <a:srgbClr val="0000FF"/>
                </a:solidFill>
                <a:effectLst/>
                <a:latin typeface="Calibri" panose="020F0502020204030204" pitchFamily="34" charset="0"/>
                <a:hlinkClick r:id="rId3"/>
              </a:rPr>
              <a:t>Dahm</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37181"/>
            <a:ext cx="8229600" cy="1143000"/>
          </a:xfrm>
        </p:spPr>
        <p:txBody>
          <a:bodyPr>
            <a:normAutofit/>
          </a:bodyPr>
          <a:lstStyle/>
          <a:p>
            <a:r>
              <a:rPr lang="en-US" sz="6000" b="1" dirty="0" err="1"/>
              <a:t>julio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25456624"/>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765426">
                  <a:extLst>
                    <a:ext uri="{9D8B030D-6E8A-4147-A177-3AD203B41FA5}">
                      <a16:colId xmlns:a16="http://schemas.microsoft.com/office/drawing/2014/main" val="20000"/>
                    </a:ext>
                  </a:extLst>
                </a:gridCol>
                <a:gridCol w="1638677">
                  <a:extLst>
                    <a:ext uri="{9D8B030D-6E8A-4147-A177-3AD203B41FA5}">
                      <a16:colId xmlns:a16="http://schemas.microsoft.com/office/drawing/2014/main" val="20001"/>
                    </a:ext>
                  </a:extLst>
                </a:gridCol>
                <a:gridCol w="1892174">
                  <a:extLst>
                    <a:ext uri="{9D8B030D-6E8A-4147-A177-3AD203B41FA5}">
                      <a16:colId xmlns:a16="http://schemas.microsoft.com/office/drawing/2014/main" val="20002"/>
                    </a:ext>
                  </a:extLst>
                </a:gridCol>
                <a:gridCol w="1647731">
                  <a:extLst>
                    <a:ext uri="{9D8B030D-6E8A-4147-A177-3AD203B41FA5}">
                      <a16:colId xmlns:a16="http://schemas.microsoft.com/office/drawing/2014/main" val="20003"/>
                    </a:ext>
                  </a:extLst>
                </a:gridCol>
                <a:gridCol w="2199992">
                  <a:extLst>
                    <a:ext uri="{9D8B030D-6E8A-4147-A177-3AD203B41FA5}">
                      <a16:colId xmlns:a16="http://schemas.microsoft.com/office/drawing/2014/main" val="20004"/>
                    </a:ext>
                  </a:extLst>
                </a:gridCol>
              </a:tblGrid>
              <a:tr h="943069">
                <a:tc>
                  <a:txBody>
                    <a:bodyPr/>
                    <a:lstStyle/>
                    <a:p>
                      <a:pPr algn="ctr"/>
                      <a:r>
                        <a:rPr lang="en-US" sz="2000" dirty="0"/>
                        <a:t>PARTES del CUERPO</a:t>
                      </a:r>
                    </a:p>
                  </a:txBody>
                  <a:tcPr anchor="ctr">
                    <a:cell3D prstMaterial="dkEdge">
                      <a:bevel prst="coolSlant"/>
                      <a:lightRig rig="flood" dir="t"/>
                    </a:cell3D>
                    <a:solidFill>
                      <a:srgbClr val="0000FF"/>
                    </a:solidFill>
                  </a:tcPr>
                </a:tc>
                <a:tc>
                  <a:txBody>
                    <a:bodyPr/>
                    <a:lstStyle/>
                    <a:p>
                      <a:pPr algn="ctr"/>
                      <a:r>
                        <a:rPr lang="en-US" sz="2400" dirty="0"/>
                        <a:t>MESES</a:t>
                      </a:r>
                    </a:p>
                  </a:txBody>
                  <a:tcPr anchor="ctr">
                    <a:cell3D prstMaterial="dkEdge">
                      <a:bevel prst="coolSlant"/>
                      <a:lightRig rig="flood" dir="t"/>
                    </a:cell3D>
                    <a:solidFill>
                      <a:srgbClr val="0000FF"/>
                    </a:solidFill>
                  </a:tcPr>
                </a:tc>
                <a:tc>
                  <a:txBody>
                    <a:bodyPr/>
                    <a:lstStyle/>
                    <a:p>
                      <a:pPr algn="ctr"/>
                      <a:r>
                        <a:rPr lang="en-US" sz="2000" dirty="0"/>
                        <a:t>PREPOSICIONES</a:t>
                      </a:r>
                    </a:p>
                  </a:txBody>
                  <a:tcPr anchor="ctr">
                    <a:cell3D prstMaterial="dkEdge">
                      <a:bevel prst="coolSlant"/>
                      <a:lightRig rig="flood" dir="t"/>
                    </a:cell3D>
                    <a:solidFill>
                      <a:srgbClr val="0000FF"/>
                    </a:solidFill>
                  </a:tcPr>
                </a:tc>
                <a:tc>
                  <a:txBody>
                    <a:bodyPr/>
                    <a:lstStyle/>
                    <a:p>
                      <a:pPr algn="ctr"/>
                      <a:r>
                        <a:rPr lang="en-US" sz="2400" dirty="0"/>
                        <a:t>IDIOMAS</a:t>
                      </a:r>
                    </a:p>
                  </a:txBody>
                  <a:tcPr anchor="ctr">
                    <a:cell3D prstMaterial="dkEdge">
                      <a:bevel prst="coolSlant"/>
                      <a:lightRig rig="flood" dir="t"/>
                    </a:cell3D>
                    <a:solidFill>
                      <a:srgbClr val="0000FF"/>
                    </a:solidFill>
                  </a:tcPr>
                </a:tc>
                <a:tc>
                  <a:txBody>
                    <a:bodyPr/>
                    <a:lstStyle/>
                    <a:p>
                      <a:pPr algn="ctr"/>
                      <a:r>
                        <a:rPr lang="en-US" sz="2000" dirty="0"/>
                        <a:t>NACIONALIDADES</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Image, moon, dark, silhouette of black cat, witch flying on broom, and dark house with orange lit windows&#10;&#10;">
            <a:extLst>
              <a:ext uri="{FF2B5EF4-FFF2-40B4-BE49-F238E27FC236}">
                <a16:creationId xmlns:a16="http://schemas.microsoft.com/office/drawing/2014/main" id="{B0246364-28DE-4B7F-8A07-CDCF696978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9544" y="643652"/>
            <a:ext cx="9895438" cy="6596959"/>
          </a:xfrm>
          <a:prstGeom prst="rect">
            <a:avLst/>
          </a:prstGeom>
        </p:spPr>
      </p:pic>
      <p:sp>
        <p:nvSpPr>
          <p:cNvPr id="2" name="Title 1"/>
          <p:cNvSpPr>
            <a:spLocks noGrp="1"/>
          </p:cNvSpPr>
          <p:nvPr>
            <p:ph type="title"/>
          </p:nvPr>
        </p:nvSpPr>
        <p:spPr>
          <a:xfrm>
            <a:off x="233127" y="58845"/>
            <a:ext cx="7561907" cy="1742785"/>
          </a:xfrm>
        </p:spPr>
        <p:txBody>
          <a:bodyPr>
            <a:normAutofit/>
          </a:bodyPr>
          <a:lstStyle/>
          <a:p>
            <a:pPr algn="l"/>
            <a:r>
              <a:rPr lang="en-US" sz="5400" b="1" dirty="0"/>
              <a:t>¿</a:t>
            </a:r>
            <a:r>
              <a:rPr lang="en-US" sz="5400" b="1" dirty="0" err="1"/>
              <a:t>En</a:t>
            </a:r>
            <a:r>
              <a:rPr lang="en-US" sz="5400" b="1" dirty="0"/>
              <a:t> </a:t>
            </a:r>
            <a:r>
              <a:rPr lang="en-US" sz="5400" b="1" dirty="0" err="1"/>
              <a:t>qué</a:t>
            </a:r>
            <a:r>
              <a:rPr lang="en-US" sz="5400" b="1" dirty="0"/>
              <a:t> </a:t>
            </a:r>
            <a:r>
              <a:rPr lang="en-US" sz="5400" b="1" dirty="0" err="1"/>
              <a:t>mes</a:t>
            </a:r>
            <a:r>
              <a:rPr lang="en-US" sz="5400" b="1" dirty="0"/>
              <a:t> se </a:t>
            </a:r>
            <a:r>
              <a:rPr lang="en-US" sz="5400" b="1" dirty="0" err="1"/>
              <a:t>celebra</a:t>
            </a:r>
            <a:r>
              <a:rPr lang="en-US" sz="5400" b="1" dirty="0"/>
              <a:t> </a:t>
            </a:r>
            <a:br>
              <a:rPr lang="en-US" sz="5400" b="1" dirty="0"/>
            </a:br>
            <a:r>
              <a:rPr lang="en-US" sz="5400" b="1" dirty="0" err="1"/>
              <a:t>el</a:t>
            </a:r>
            <a:r>
              <a:rPr lang="en-US" sz="5400" b="1" dirty="0"/>
              <a:t> Día de las Brujas?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E00BE16C-6C90-44FB-9468-1AEB55F8704A}"/>
              </a:ext>
            </a:extLst>
          </p:cNvPr>
          <p:cNvSpPr txBox="1"/>
          <p:nvPr/>
        </p:nvSpPr>
        <p:spPr>
          <a:xfrm>
            <a:off x="366666" y="6350001"/>
            <a:ext cx="5024672" cy="276999"/>
          </a:xfrm>
          <a:prstGeom prst="rect">
            <a:avLst/>
          </a:prstGeom>
          <a:noFill/>
        </p:spPr>
        <p:txBody>
          <a:bodyPr wrap="square">
            <a:spAutoFit/>
          </a:bodyPr>
          <a:lstStyle/>
          <a:p>
            <a:r>
              <a:rPr lang="en-US" sz="1200" b="0" i="0" dirty="0">
                <a:effectLst/>
                <a:latin typeface="Open Sans" panose="020B0606030504020204" pitchFamily="34" charset="0"/>
              </a:rPr>
              <a:t>Imagen de </a:t>
            </a:r>
            <a:r>
              <a:rPr lang="en-US" sz="1200" b="0" i="0" u="sng" dirty="0" err="1">
                <a:solidFill>
                  <a:srgbClr val="191B26"/>
                </a:solidFill>
                <a:effectLst/>
                <a:latin typeface="Open Sans" panose="020B0606030504020204" pitchFamily="34" charset="0"/>
                <a:hlinkClick r:id="rId3"/>
              </a:rPr>
              <a:t>Myriams-Fotos</a:t>
            </a:r>
            <a:r>
              <a:rPr lang="en-US" sz="1200" b="0" i="0" dirty="0">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82859"/>
            <a:ext cx="8229600" cy="1143000"/>
          </a:xfrm>
        </p:spPr>
        <p:txBody>
          <a:bodyPr>
            <a:normAutofit/>
          </a:bodyPr>
          <a:lstStyle/>
          <a:p>
            <a:r>
              <a:rPr lang="en-US" sz="6000" b="1" dirty="0" err="1"/>
              <a:t>octubre</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642"/>
            <a:ext cx="5163096" cy="4012028"/>
          </a:xfrm>
        </p:spPr>
        <p:txBody>
          <a:bodyPr>
            <a:normAutofit/>
          </a:bodyPr>
          <a:lstStyle/>
          <a:p>
            <a:r>
              <a:rPr lang="en-US" sz="5400" b="1" dirty="0"/>
              <a:t>¿</a:t>
            </a:r>
            <a:r>
              <a:rPr lang="en-US" sz="5400" b="1" dirty="0" err="1"/>
              <a:t>En</a:t>
            </a:r>
            <a:r>
              <a:rPr lang="en-US" sz="5400" b="1" dirty="0"/>
              <a:t> </a:t>
            </a:r>
            <a:r>
              <a:rPr lang="en-US" sz="5400" b="1" dirty="0" err="1"/>
              <a:t>qué</a:t>
            </a:r>
            <a:r>
              <a:rPr lang="en-US" sz="5400" b="1" dirty="0"/>
              <a:t> </a:t>
            </a:r>
            <a:r>
              <a:rPr lang="en-US" sz="5400" b="1" dirty="0" err="1"/>
              <a:t>mes</a:t>
            </a:r>
            <a:r>
              <a:rPr lang="en-US" sz="5400" b="1" dirty="0"/>
              <a:t> </a:t>
            </a:r>
            <a:br>
              <a:rPr lang="en-US" sz="5400" b="1" dirty="0"/>
            </a:br>
            <a:r>
              <a:rPr lang="en-US" sz="5400" b="1" dirty="0"/>
              <a:t>se </a:t>
            </a:r>
            <a:r>
              <a:rPr lang="en-US" sz="5400" b="1" dirty="0" err="1"/>
              <a:t>celebra</a:t>
            </a:r>
            <a:br>
              <a:rPr lang="en-US" sz="5400" b="1" dirty="0"/>
            </a:br>
            <a:r>
              <a:rPr lang="en-US" sz="5400" b="1" dirty="0" err="1"/>
              <a:t>el</a:t>
            </a:r>
            <a:r>
              <a:rPr lang="en-US" sz="5400" b="1" dirty="0"/>
              <a:t> Día de San Valentín?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B454776B-43FD-417B-B522-6F85435A07EE}"/>
              </a:ext>
            </a:extLst>
          </p:cNvPr>
          <p:cNvSpPr txBox="1"/>
          <p:nvPr/>
        </p:nvSpPr>
        <p:spPr>
          <a:xfrm>
            <a:off x="5522614" y="5334170"/>
            <a:ext cx="2806574" cy="276999"/>
          </a:xfrm>
          <a:prstGeom prst="rect">
            <a:avLst/>
          </a:prstGeom>
          <a:noFill/>
        </p:spPr>
        <p:txBody>
          <a:bodyPr wrap="square">
            <a:spAutoFit/>
          </a:bodyPr>
          <a:lstStyle/>
          <a:p>
            <a:pPr algn="ctr"/>
            <a:r>
              <a:rPr lang="en-US" sz="1200" dirty="0"/>
              <a:t>Photo by </a:t>
            </a:r>
            <a:r>
              <a:rPr lang="en-US" sz="1200" dirty="0">
                <a:hlinkClick r:id="rId2"/>
              </a:rPr>
              <a:t>Ivana La</a:t>
            </a:r>
            <a:r>
              <a:rPr lang="en-US" sz="1200" dirty="0"/>
              <a:t> on </a:t>
            </a:r>
            <a:r>
              <a:rPr lang="en-US" sz="1200" dirty="0" err="1">
                <a:hlinkClick r:id="rId3"/>
              </a:rPr>
              <a:t>Unsplash</a:t>
            </a:r>
            <a:r>
              <a:rPr lang="en-US" sz="1200" dirty="0"/>
              <a:t> </a:t>
            </a:r>
          </a:p>
        </p:txBody>
      </p:sp>
      <p:pic>
        <p:nvPicPr>
          <p:cNvPr id="8" name="Picture 7" descr="A dog wearing red hearts&#10;&#10;">
            <a:extLst>
              <a:ext uri="{FF2B5EF4-FFF2-40B4-BE49-F238E27FC236}">
                <a16:creationId xmlns:a16="http://schemas.microsoft.com/office/drawing/2014/main" id="{A2130734-EB15-4B5D-9823-D6A9A33BE5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5788" y="1874067"/>
            <a:ext cx="2634559" cy="3302754"/>
          </a:xfrm>
          <a:prstGeom prst="rect">
            <a:avLst/>
          </a:prstGeom>
          <a:ln w="38100">
            <a:solidFill>
              <a:srgbClr val="FF0000"/>
            </a:solidFill>
          </a:ln>
        </p:spPr>
      </p:pic>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6000" b="1" dirty="0" err="1"/>
              <a:t>febrero</a:t>
            </a:r>
            <a:endParaRPr lang="en-US" sz="6000" b="1" dirty="0"/>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69" y="387226"/>
            <a:ext cx="8664166" cy="1451765"/>
          </a:xfrm>
        </p:spPr>
        <p:txBody>
          <a:bodyPr>
            <a:noAutofit/>
          </a:bodyPr>
          <a:lstStyle/>
          <a:p>
            <a:r>
              <a:rPr lang="es-PA" sz="5400" b="1" dirty="0"/>
              <a:t>La pizarra está ___ de </a:t>
            </a:r>
            <a:br>
              <a:rPr lang="es-PA" sz="5400" b="1" dirty="0"/>
            </a:br>
            <a:r>
              <a:rPr lang="es-PA" sz="5400" b="1" dirty="0"/>
              <a:t>los pupitres.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0" name="Picture 9" descr="Image, classroom, tables and chairs are focing a whiteboard. &#10;&#10;">
            <a:extLst>
              <a:ext uri="{FF2B5EF4-FFF2-40B4-BE49-F238E27FC236}">
                <a16:creationId xmlns:a16="http://schemas.microsoft.com/office/drawing/2014/main" id="{EFADEBC7-D6DC-47C0-AE9A-BF8298A9C9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8139" y="2077782"/>
            <a:ext cx="6857406" cy="3714313"/>
          </a:xfrm>
          <a:prstGeom prst="rect">
            <a:avLst/>
          </a:prstGeom>
          <a:ln w="38100">
            <a:solidFill>
              <a:schemeClr val="tx1"/>
            </a:solidFill>
          </a:ln>
        </p:spPr>
      </p:pic>
      <p:sp>
        <p:nvSpPr>
          <p:cNvPr id="12" name="TextBox 11">
            <a:extLst>
              <a:ext uri="{FF2B5EF4-FFF2-40B4-BE49-F238E27FC236}">
                <a16:creationId xmlns:a16="http://schemas.microsoft.com/office/drawing/2014/main" id="{EE3A38A6-E14D-4EC0-9C04-48029C15AFC1}"/>
              </a:ext>
            </a:extLst>
          </p:cNvPr>
          <p:cNvSpPr txBox="1"/>
          <p:nvPr/>
        </p:nvSpPr>
        <p:spPr>
          <a:xfrm>
            <a:off x="1213163" y="6032726"/>
            <a:ext cx="6735779"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David </a:t>
            </a:r>
            <a:r>
              <a:rPr lang="en-US" sz="1200" b="0" i="0" u="sng" strike="noStrike" dirty="0" err="1">
                <a:solidFill>
                  <a:srgbClr val="0000FF"/>
                </a:solidFill>
                <a:effectLst/>
                <a:latin typeface="Calibri" panose="020F0502020204030204" pitchFamily="34" charset="0"/>
                <a:hlinkClick r:id="rId3"/>
              </a:rPr>
              <a:t>Moruzzi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6000" b="1" dirty="0" err="1"/>
              <a:t>delante</a:t>
            </a:r>
            <a:r>
              <a:rPr lang="en-US" sz="6000" b="1" dirty="0"/>
              <a:t> </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623"/>
            <a:ext cx="8229600" cy="1807659"/>
          </a:xfrm>
        </p:spPr>
        <p:txBody>
          <a:bodyPr>
            <a:normAutofit/>
          </a:bodyPr>
          <a:lstStyle/>
          <a:p>
            <a:r>
              <a:rPr lang="en-US" sz="5400" b="1" dirty="0"/>
              <a:t>Las </a:t>
            </a:r>
            <a:r>
              <a:rPr lang="en-US" sz="5400" b="1" dirty="0" err="1"/>
              <a:t>pantallas</a:t>
            </a:r>
            <a:r>
              <a:rPr lang="en-US" sz="5400" b="1" dirty="0"/>
              <a:t> </a:t>
            </a:r>
            <a:r>
              <a:rPr lang="en-US" sz="5400" b="1" dirty="0" err="1"/>
              <a:t>están</a:t>
            </a:r>
            <a:r>
              <a:rPr lang="en-US" sz="5400" b="1" dirty="0"/>
              <a:t> ___ de las mesas.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DE796B16-65D5-405C-AE16-891DE8E6600C}"/>
              </a:ext>
            </a:extLst>
          </p:cNvPr>
          <p:cNvSpPr txBox="1"/>
          <p:nvPr/>
        </p:nvSpPr>
        <p:spPr>
          <a:xfrm>
            <a:off x="1964603" y="6082633"/>
            <a:ext cx="5226318" cy="276999"/>
          </a:xfrm>
          <a:prstGeom prst="rect">
            <a:avLst/>
          </a:prstGeom>
          <a:noFill/>
        </p:spPr>
        <p:txBody>
          <a:bodyPr wrap="square">
            <a:spAutoFit/>
          </a:bodyPr>
          <a:lstStyle/>
          <a:p>
            <a:pPr algn="ctr"/>
            <a:r>
              <a:rPr lang="en-US" sz="1200" dirty="0"/>
              <a:t>Photo by </a:t>
            </a:r>
            <a:r>
              <a:rPr lang="en-US" sz="1200" dirty="0">
                <a:hlinkClick r:id="rId2"/>
              </a:rPr>
              <a:t>RUT MIIT</a:t>
            </a:r>
            <a:r>
              <a:rPr lang="en-US" sz="1200" dirty="0"/>
              <a:t> on </a:t>
            </a:r>
            <a:r>
              <a:rPr lang="en-US" sz="1200" dirty="0" err="1">
                <a:hlinkClick r:id="rId3"/>
              </a:rPr>
              <a:t>Unsplash</a:t>
            </a:r>
            <a:r>
              <a:rPr lang="en-US" sz="1200" dirty="0"/>
              <a:t> </a:t>
            </a:r>
          </a:p>
        </p:txBody>
      </p:sp>
      <p:pic>
        <p:nvPicPr>
          <p:cNvPr id="6" name="Picture 5" descr="A group of computers on a table&#10;">
            <a:extLst>
              <a:ext uri="{FF2B5EF4-FFF2-40B4-BE49-F238E27FC236}">
                <a16:creationId xmlns:a16="http://schemas.microsoft.com/office/drawing/2014/main" id="{96020644-D9E8-46E3-8C26-D3E7C04309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35777" y="2428620"/>
            <a:ext cx="6072446" cy="3540674"/>
          </a:xfrm>
          <a:prstGeom prst="rect">
            <a:avLst/>
          </a:prstGeom>
          <a:ln w="38100">
            <a:solidFill>
              <a:schemeClr val="bg1"/>
            </a:solidFill>
          </a:ln>
        </p:spPr>
      </p:pic>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26" y="2730620"/>
            <a:ext cx="8229600" cy="1143000"/>
          </a:xfrm>
        </p:spPr>
        <p:txBody>
          <a:bodyPr>
            <a:normAutofit/>
          </a:bodyPr>
          <a:lstStyle/>
          <a:p>
            <a:r>
              <a:rPr lang="en-US" sz="6000" b="1" dirty="0" err="1"/>
              <a:t>encima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050"/>
            <a:ext cx="9144000" cy="1143000"/>
          </a:xfrm>
        </p:spPr>
        <p:txBody>
          <a:bodyPr>
            <a:normAutofit/>
          </a:bodyPr>
          <a:lstStyle/>
          <a:p>
            <a:r>
              <a:rPr lang="es-PA" sz="5400" b="1" dirty="0"/>
              <a:t>E</a:t>
            </a:r>
            <a:r>
              <a:rPr lang="en-US" sz="5400" b="1" dirty="0"/>
              <a:t>l </a:t>
            </a:r>
            <a:r>
              <a:rPr lang="en-US" sz="5400" b="1" dirty="0" err="1"/>
              <a:t>mapa</a:t>
            </a:r>
            <a:r>
              <a:rPr lang="en-US" sz="5400" b="1" dirty="0"/>
              <a:t> </a:t>
            </a:r>
            <a:r>
              <a:rPr lang="en-US" sz="5400" b="1" dirty="0" err="1"/>
              <a:t>está</a:t>
            </a:r>
            <a:r>
              <a:rPr lang="en-US" sz="5400" b="1" dirty="0"/>
              <a:t> ___ las </a:t>
            </a:r>
            <a:r>
              <a:rPr lang="en-US" sz="5400" b="1" dirty="0" err="1"/>
              <a:t>ventanas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lassroom with a desk, chairs, map, windows, and blackboard. Map is between two windows.&#10;&#10;">
            <a:extLst>
              <a:ext uri="{FF2B5EF4-FFF2-40B4-BE49-F238E27FC236}">
                <a16:creationId xmlns:a16="http://schemas.microsoft.com/office/drawing/2014/main" id="{8BD0A409-1E7B-4A6D-88A2-F4CDB71D1D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31031" y="1856792"/>
            <a:ext cx="6481938" cy="3962161"/>
          </a:xfrm>
          <a:prstGeom prst="rect">
            <a:avLst/>
          </a:prstGeom>
          <a:ln w="38100">
            <a:solidFill>
              <a:schemeClr val="tx1"/>
            </a:solidFill>
          </a:ln>
        </p:spPr>
      </p:pic>
      <p:sp>
        <p:nvSpPr>
          <p:cNvPr id="8" name="TextBox 7">
            <a:extLst>
              <a:ext uri="{FF2B5EF4-FFF2-40B4-BE49-F238E27FC236}">
                <a16:creationId xmlns:a16="http://schemas.microsoft.com/office/drawing/2014/main" id="{C3DB1E97-E147-41FF-BA16-D8B2AA1920B8}"/>
              </a:ext>
            </a:extLst>
          </p:cNvPr>
          <p:cNvSpPr txBox="1"/>
          <p:nvPr/>
        </p:nvSpPr>
        <p:spPr>
          <a:xfrm>
            <a:off x="2164702" y="6003695"/>
            <a:ext cx="4861741"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Jeffrey Hamilton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6000" b="1" dirty="0"/>
              <a:t>entre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2790000"/>
              </p:ext>
            </p:extLst>
          </p:nvPr>
        </p:nvGraphicFramePr>
        <p:xfrm>
          <a:off x="0" y="0"/>
          <a:ext cx="9144000" cy="569732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000" dirty="0"/>
                        <a:t>COSAS </a:t>
                      </a:r>
                      <a:r>
                        <a:rPr lang="en-US" sz="2000" dirty="0" err="1"/>
                        <a:t>en</a:t>
                      </a:r>
                      <a:r>
                        <a:rPr lang="en-US" sz="2000" dirty="0"/>
                        <a:t> </a:t>
                      </a:r>
                      <a:r>
                        <a:rPr lang="en-US" sz="2000" dirty="0" err="1"/>
                        <a:t>el</a:t>
                      </a:r>
                      <a:r>
                        <a:rPr lang="en-US" sz="2000" dirty="0"/>
                        <a:t> SALÓN de CLASE</a:t>
                      </a:r>
                    </a:p>
                  </a:txBody>
                  <a:tcPr anchor="ctr">
                    <a:cell3D prstMaterial="dkEdge">
                      <a:bevel prst="coolSlant"/>
                      <a:lightRig rig="flood" dir="t"/>
                    </a:cell3D>
                    <a:solidFill>
                      <a:srgbClr val="0000FF"/>
                    </a:solidFill>
                  </a:tcPr>
                </a:tc>
                <a:tc>
                  <a:txBody>
                    <a:bodyPr/>
                    <a:lstStyle/>
                    <a:p>
                      <a:pPr algn="ctr"/>
                      <a:r>
                        <a:rPr lang="en-US" sz="2400" dirty="0"/>
                        <a:t>ESTACIONES</a:t>
                      </a:r>
                    </a:p>
                  </a:txBody>
                  <a:tcPr anchor="ctr">
                    <a:cell3D prstMaterial="dkEdge">
                      <a:bevel prst="coolSlant"/>
                      <a:lightRig rig="flood" dir="t"/>
                    </a:cell3D>
                    <a:solidFill>
                      <a:srgbClr val="0000FF"/>
                    </a:solidFill>
                  </a:tcPr>
                </a:tc>
                <a:tc>
                  <a:txBody>
                    <a:bodyPr/>
                    <a:lstStyle/>
                    <a:p>
                      <a:pPr algn="ctr"/>
                      <a:r>
                        <a:rPr lang="en-US" sz="2400" dirty="0"/>
                        <a:t>NÚMEROS</a:t>
                      </a:r>
                    </a:p>
                  </a:txBody>
                  <a:tcPr anchor="ctr">
                    <a:cell3D prstMaterial="dkEdge">
                      <a:bevel prst="coolSlant"/>
                      <a:lightRig rig="flood" dir="t"/>
                    </a:cell3D>
                    <a:solidFill>
                      <a:srgbClr val="0000FF"/>
                    </a:solidFill>
                  </a:tcPr>
                </a:tc>
                <a:tc>
                  <a:txBody>
                    <a:bodyPr/>
                    <a:lstStyle/>
                    <a:p>
                      <a:pPr algn="ctr"/>
                      <a:r>
                        <a:rPr lang="en-US" sz="2000" dirty="0"/>
                        <a:t>ACTIVIDADES FAVORITAS</a:t>
                      </a:r>
                    </a:p>
                  </a:txBody>
                  <a:tcPr anchor="ctr">
                    <a:cell3D prstMaterial="dkEdge">
                      <a:bevel prst="coolSlant"/>
                      <a:lightRig rig="flood" dir="t"/>
                    </a:cell3D>
                    <a:solidFill>
                      <a:srgbClr val="0000FF"/>
                    </a:solidFill>
                  </a:tcPr>
                </a:tc>
                <a:tc>
                  <a:txBody>
                    <a:bodyPr/>
                    <a:lstStyle/>
                    <a:p>
                      <a:pPr algn="ctr"/>
                      <a:r>
                        <a:rPr lang="en-US" sz="2400" dirty="0"/>
                        <a:t>PARAGUAY</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362139" y="437598"/>
            <a:ext cx="8229600" cy="1626591"/>
          </a:xfrm>
        </p:spPr>
        <p:txBody>
          <a:bodyPr>
            <a:noAutofit/>
          </a:bodyPr>
          <a:lstStyle/>
          <a:p>
            <a:r>
              <a:rPr lang="es-PA" sz="5400" b="1" dirty="0"/>
              <a:t>El cuaderno está ___ de</a:t>
            </a:r>
            <a:br>
              <a:rPr lang="es-PA" sz="5400" b="1" dirty="0"/>
            </a:br>
            <a:r>
              <a:rPr lang="es-PA" sz="5400" b="1" dirty="0"/>
              <a:t>la computadora portátil.</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4" name="Picture 3" descr="A person working on a laptop with notebook to the left, pen on the notebook, tea cup and books to the right, &#10;&#10;">
            <a:extLst>
              <a:ext uri="{FF2B5EF4-FFF2-40B4-BE49-F238E27FC236}">
                <a16:creationId xmlns:a16="http://schemas.microsoft.com/office/drawing/2014/main" id="{3D1C6778-1A42-4DF0-BD2E-034828B450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4613" y="2245260"/>
            <a:ext cx="5274774" cy="3516516"/>
          </a:xfrm>
          <a:prstGeom prst="rect">
            <a:avLst/>
          </a:prstGeom>
          <a:ln w="38100">
            <a:solidFill>
              <a:schemeClr val="bg1"/>
            </a:solidFill>
          </a:ln>
        </p:spPr>
      </p:pic>
      <p:sp>
        <p:nvSpPr>
          <p:cNvPr id="9" name="TextBox 8">
            <a:extLst>
              <a:ext uri="{FF2B5EF4-FFF2-40B4-BE49-F238E27FC236}">
                <a16:creationId xmlns:a16="http://schemas.microsoft.com/office/drawing/2014/main" id="{52463982-0519-4F71-910F-36042C83D0AB}"/>
              </a:ext>
            </a:extLst>
          </p:cNvPr>
          <p:cNvSpPr txBox="1"/>
          <p:nvPr/>
        </p:nvSpPr>
        <p:spPr>
          <a:xfrm>
            <a:off x="2145671" y="5980669"/>
            <a:ext cx="4885298"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Avel </a:t>
            </a:r>
            <a:r>
              <a:rPr lang="en-US" sz="1200" b="0" i="0" u="sng" strike="noStrike" dirty="0" err="1">
                <a:solidFill>
                  <a:srgbClr val="0000FF"/>
                </a:solidFill>
                <a:effectLst/>
                <a:latin typeface="Calibri" panose="020F0502020204030204" pitchFamily="34" charset="0"/>
                <a:hlinkClick r:id="rId4"/>
              </a:rPr>
              <a:t>Chuklanov</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endParaRPr lang="en-US" sz="1200" dirty="0"/>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411255"/>
            <a:ext cx="8229600" cy="1889140"/>
          </a:xfrm>
        </p:spPr>
        <p:txBody>
          <a:bodyPr>
            <a:normAutofit/>
          </a:bodyPr>
          <a:lstStyle/>
          <a:p>
            <a:r>
              <a:rPr lang="en-US" sz="5400" b="1" dirty="0"/>
              <a:t>al </a:t>
            </a:r>
            <a:r>
              <a:rPr lang="en-US" sz="5400" b="1" dirty="0" err="1"/>
              <a:t>lado</a:t>
            </a:r>
            <a:r>
              <a:rPr lang="en-US" sz="5400" b="1" dirty="0"/>
              <a:t> (</a:t>
            </a:r>
            <a:r>
              <a:rPr lang="en-US" sz="5400" b="1" dirty="0" err="1"/>
              <a:t>izquierdo</a:t>
            </a:r>
            <a:r>
              <a:rPr lang="en-US" sz="5400" b="1" dirty="0"/>
              <a:t>) </a:t>
            </a:r>
            <a:br>
              <a:rPr lang="en-US" sz="5400" b="1" dirty="0"/>
            </a:br>
            <a:r>
              <a:rPr lang="en-US" sz="5400" b="1" dirty="0"/>
              <a:t>o </a:t>
            </a:r>
            <a:r>
              <a:rPr lang="en-US" sz="5400" b="1" dirty="0" err="1"/>
              <a:t>cerca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494"/>
            <a:ext cx="8229600" cy="2052102"/>
          </a:xfrm>
        </p:spPr>
        <p:txBody>
          <a:bodyPr>
            <a:normAutofit/>
          </a:bodyPr>
          <a:lstStyle/>
          <a:p>
            <a:r>
              <a:rPr lang="es-PA" sz="5400" b="1" dirty="0"/>
              <a:t>L</a:t>
            </a:r>
            <a:r>
              <a:rPr lang="en-US" sz="5400" b="1" dirty="0" err="1"/>
              <a:t>os</a:t>
            </a:r>
            <a:r>
              <a:rPr lang="en-US" sz="5400" b="1" dirty="0"/>
              <a:t> </a:t>
            </a:r>
            <a:r>
              <a:rPr lang="en-US" sz="5400" b="1" dirty="0" err="1"/>
              <a:t>libros</a:t>
            </a:r>
            <a:r>
              <a:rPr lang="en-US" sz="5400" b="1" dirty="0"/>
              <a:t> </a:t>
            </a:r>
            <a:r>
              <a:rPr lang="en-US" sz="5400" b="1" dirty="0" err="1"/>
              <a:t>están</a:t>
            </a:r>
            <a:r>
              <a:rPr lang="en-US" sz="5400" b="1" dirty="0"/>
              <a:t> ___ de </a:t>
            </a:r>
            <a:br>
              <a:rPr lang="en-US" sz="5400" b="1" dirty="0"/>
            </a:br>
            <a:r>
              <a:rPr lang="en-US" sz="5400" b="1" dirty="0" err="1"/>
              <a:t>los</a:t>
            </a:r>
            <a:r>
              <a:rPr lang="en-US" sz="5400" b="1" dirty="0"/>
              <a:t> </a:t>
            </a:r>
            <a:r>
              <a:rPr lang="en-US" sz="5400" b="1" dirty="0" err="1"/>
              <a:t>bolígrafos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stack of books and pens on top&#10;">
            <a:extLst>
              <a:ext uri="{FF2B5EF4-FFF2-40B4-BE49-F238E27FC236}">
                <a16:creationId xmlns:a16="http://schemas.microsoft.com/office/drawing/2014/main" id="{F8614F03-F052-4D62-B99C-41DCA4CDD6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2709" y="2444437"/>
            <a:ext cx="5178581" cy="3883936"/>
          </a:xfrm>
          <a:prstGeom prst="rect">
            <a:avLst/>
          </a:prstGeom>
          <a:ln w="38100">
            <a:solidFill>
              <a:schemeClr val="tx1"/>
            </a:solidFill>
          </a:ln>
        </p:spPr>
      </p:pic>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5" y="2646646"/>
            <a:ext cx="8229600" cy="1143000"/>
          </a:xfrm>
        </p:spPr>
        <p:txBody>
          <a:bodyPr>
            <a:normAutofit/>
          </a:bodyPr>
          <a:lstStyle/>
          <a:p>
            <a:r>
              <a:rPr lang="en-US" sz="5400" b="1" dirty="0" err="1"/>
              <a:t>debajo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2212080"/>
            <a:ext cx="8229600" cy="2133584"/>
          </a:xfrm>
        </p:spPr>
        <p:txBody>
          <a:bodyPr>
            <a:noAutofit/>
          </a:bodyPr>
          <a:lstStyle/>
          <a:p>
            <a:r>
              <a:rPr lang="es-PA" sz="5400" b="1" dirty="0"/>
              <a:t>Álgebra, barrio y alcohol</a:t>
            </a:r>
            <a:br>
              <a:rPr lang="es-PA" sz="5400" b="1" dirty="0"/>
            </a:br>
            <a:r>
              <a:rPr lang="es-PA" sz="5400" b="1" dirty="0"/>
              <a:t>son palabras de 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n-US" sz="6000" b="1" dirty="0" err="1"/>
              <a:t>el</a:t>
            </a:r>
            <a:r>
              <a:rPr lang="en-US" sz="6000" b="1" dirty="0"/>
              <a:t> </a:t>
            </a:r>
            <a:r>
              <a:rPr lang="en-US" sz="6000" b="1" dirty="0" err="1"/>
              <a:t>árabe</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89" y="2610432"/>
            <a:ext cx="8229600" cy="1143000"/>
          </a:xfrm>
        </p:spPr>
        <p:txBody>
          <a:bodyPr>
            <a:normAutofit/>
          </a:bodyPr>
          <a:lstStyle/>
          <a:p>
            <a:r>
              <a:rPr lang="en-US" sz="5400" b="1" dirty="0" err="1"/>
              <a:t>Idioma</a:t>
            </a:r>
            <a:r>
              <a:rPr lang="en-US" sz="5400" b="1" dirty="0"/>
              <a:t> de </a:t>
            </a:r>
            <a:r>
              <a:rPr lang="en-US" sz="5400" b="1" dirty="0" err="1"/>
              <a:t>los</a:t>
            </a:r>
            <a:r>
              <a:rPr lang="en-US" sz="5400" b="1" dirty="0"/>
              <a:t> </a:t>
            </a:r>
            <a:r>
              <a:rPr lang="en-US" sz="5400" b="1" dirty="0" err="1"/>
              <a:t>aztecas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91913"/>
            <a:ext cx="8229600" cy="1143000"/>
          </a:xfrm>
        </p:spPr>
        <p:txBody>
          <a:bodyPr>
            <a:normAutofit/>
          </a:bodyPr>
          <a:lstStyle/>
          <a:p>
            <a:r>
              <a:rPr lang="en-US" sz="6000" b="1" dirty="0" err="1"/>
              <a:t>el</a:t>
            </a:r>
            <a:r>
              <a:rPr lang="en-US" sz="6000" b="1" dirty="0"/>
              <a:t> </a:t>
            </a:r>
            <a:r>
              <a:rPr lang="en-US" sz="6000" b="1" dirty="0" err="1"/>
              <a:t>náhuatl</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279694"/>
            <a:ext cx="8229600" cy="1875846"/>
          </a:xfrm>
        </p:spPr>
        <p:txBody>
          <a:bodyPr>
            <a:normAutofit/>
          </a:bodyPr>
          <a:lstStyle/>
          <a:p>
            <a:r>
              <a:rPr lang="en-US" sz="5400" b="1" dirty="0" err="1"/>
              <a:t>Idioma</a:t>
            </a:r>
            <a:r>
              <a:rPr lang="en-US" sz="5400" b="1" dirty="0"/>
              <a:t> de </a:t>
            </a:r>
            <a:r>
              <a:rPr lang="en-US" sz="5400" b="1" dirty="0" err="1"/>
              <a:t>los</a:t>
            </a:r>
            <a:r>
              <a:rPr lang="en-US" sz="5400" b="1" dirty="0"/>
              <a:t> </a:t>
            </a:r>
            <a:r>
              <a:rPr lang="en-US" sz="5400" b="1" dirty="0" err="1"/>
              <a:t>indígenas</a:t>
            </a:r>
            <a:r>
              <a:rPr lang="en-US" sz="5400" b="1" dirty="0"/>
              <a:t> </a:t>
            </a:r>
            <a:r>
              <a:rPr lang="en-US" sz="5400" b="1" dirty="0" err="1"/>
              <a:t>en</a:t>
            </a:r>
            <a:br>
              <a:rPr lang="en-US" sz="5400" b="1" dirty="0"/>
            </a:br>
            <a:r>
              <a:rPr lang="en-US" sz="5400" b="1" dirty="0"/>
              <a:t>Guatemala y El Salvador</a:t>
            </a:r>
          </a:p>
        </p:txBody>
      </p:sp>
      <p:sp>
        <p:nvSpPr>
          <p:cNvPr id="5" name="Frame 4">
            <a:extLst>
              <a:ext uri="{C183D7F6-B498-43B3-948B-1728B52AA6E4}">
                <adec:decorative xmlns:adec="http://schemas.microsoft.com/office/drawing/2017/decorative" val="1"/>
              </a:ext>
            </a:extLst>
          </p:cNvPr>
          <p:cNvSpPr/>
          <p:nvPr/>
        </p:nvSpPr>
        <p:spPr>
          <a:xfrm>
            <a:off x="-9053"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B8E3321-B9CC-4AF1-BA58-97BECA7C335A}"/>
              </a:ext>
            </a:extLst>
          </p:cNvPr>
          <p:cNvSpPr/>
          <p:nvPr/>
        </p:nvSpPr>
        <p:spPr>
          <a:xfrm>
            <a:off x="7713551" y="6082633"/>
            <a:ext cx="1093565"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8" name="TextBox 7">
            <a:extLst>
              <a:ext uri="{FF2B5EF4-FFF2-40B4-BE49-F238E27FC236}">
                <a16:creationId xmlns:a16="http://schemas.microsoft.com/office/drawing/2014/main" id="{0EAE7325-93E2-4498-9B24-72AFF8A14795}"/>
              </a:ext>
            </a:extLst>
          </p:cNvPr>
          <p:cNvSpPr txBox="1"/>
          <p:nvPr/>
        </p:nvSpPr>
        <p:spPr>
          <a:xfrm>
            <a:off x="2073602" y="6014694"/>
            <a:ext cx="5058624" cy="276999"/>
          </a:xfrm>
          <a:prstGeom prst="rect">
            <a:avLst/>
          </a:prstGeom>
          <a:noFill/>
        </p:spPr>
        <p:txBody>
          <a:bodyPr wrap="square">
            <a:spAutoFit/>
          </a:bodyPr>
          <a:lstStyle/>
          <a:p>
            <a:pPr algn="ctr"/>
            <a:r>
              <a:rPr lang="en-US" sz="1200" dirty="0"/>
              <a:t>Photo by </a:t>
            </a:r>
            <a:r>
              <a:rPr lang="en-US" sz="1200" dirty="0">
                <a:hlinkClick r:id="rId2"/>
              </a:rPr>
              <a:t>Dirk van </a:t>
            </a:r>
            <a:r>
              <a:rPr lang="en-US" sz="1200" dirty="0" err="1">
                <a:hlinkClick r:id="rId2"/>
              </a:rPr>
              <a:t>Wolferen</a:t>
            </a:r>
            <a:r>
              <a:rPr lang="en-US" sz="1200" dirty="0"/>
              <a:t> on </a:t>
            </a:r>
            <a:r>
              <a:rPr lang="en-US" sz="1200" dirty="0" err="1">
                <a:hlinkClick r:id="rId3"/>
              </a:rPr>
              <a:t>Unsplash</a:t>
            </a:r>
            <a:r>
              <a:rPr lang="en-US" sz="1200" dirty="0"/>
              <a:t> </a:t>
            </a:r>
          </a:p>
        </p:txBody>
      </p:sp>
      <p:pic>
        <p:nvPicPr>
          <p:cNvPr id="1026" name="Picture 2" descr="image, head of an owl">
            <a:extLst>
              <a:ext uri="{FF2B5EF4-FFF2-40B4-BE49-F238E27FC236}">
                <a16:creationId xmlns:a16="http://schemas.microsoft.com/office/drawing/2014/main" id="{928FB44B-5280-48F5-9AD8-F09F7DEA59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6812" y="658640"/>
            <a:ext cx="5058624" cy="505862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descr="arrow pointing at owl's eye">
            <a:extLst>
              <a:ext uri="{FF2B5EF4-FFF2-40B4-BE49-F238E27FC236}">
                <a16:creationId xmlns:a16="http://schemas.microsoft.com/office/drawing/2014/main" id="{6330FA77-86D3-4275-BA6C-F1D0E6494486}"/>
              </a:ext>
            </a:extLst>
          </p:cNvPr>
          <p:cNvCxnSpPr/>
          <p:nvPr/>
        </p:nvCxnSpPr>
        <p:spPr>
          <a:xfrm flipH="1">
            <a:off x="5613149" y="1276539"/>
            <a:ext cx="2453489" cy="17835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6000" b="1" dirty="0" err="1"/>
              <a:t>el</a:t>
            </a:r>
            <a:r>
              <a:rPr lang="en-US" sz="6000" b="1" dirty="0"/>
              <a:t> maya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6" y="2773394"/>
            <a:ext cx="8229600" cy="1143000"/>
          </a:xfrm>
        </p:spPr>
        <p:txBody>
          <a:bodyPr>
            <a:normAutofit/>
          </a:bodyPr>
          <a:lstStyle/>
          <a:p>
            <a:r>
              <a:rPr lang="en-US" sz="5400" b="1" dirty="0" err="1"/>
              <a:t>Idioma</a:t>
            </a:r>
            <a:r>
              <a:rPr lang="en-US" sz="5400" b="1" dirty="0"/>
              <a:t> de </a:t>
            </a:r>
            <a:r>
              <a:rPr lang="en-US" sz="5400" b="1" dirty="0" err="1"/>
              <a:t>los</a:t>
            </a:r>
            <a:r>
              <a:rPr lang="en-US" sz="5400" b="1" dirty="0"/>
              <a:t> </a:t>
            </a:r>
            <a:r>
              <a:rPr lang="en-US" sz="5400" b="1" dirty="0" err="1"/>
              <a:t>incas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857500"/>
            <a:ext cx="8229600" cy="1143000"/>
          </a:xfrm>
        </p:spPr>
        <p:txBody>
          <a:bodyPr>
            <a:normAutofit/>
          </a:bodyPr>
          <a:lstStyle/>
          <a:p>
            <a:r>
              <a:rPr lang="es-PA" sz="6000" b="1" dirty="0"/>
              <a:t>el q</a:t>
            </a:r>
            <a:r>
              <a:rPr lang="en-US" sz="6000" b="1" dirty="0" err="1"/>
              <a:t>uechua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510843"/>
            <a:ext cx="8229600" cy="1689964"/>
          </a:xfrm>
        </p:spPr>
        <p:txBody>
          <a:bodyPr>
            <a:noAutofit/>
          </a:bodyPr>
          <a:lstStyle/>
          <a:p>
            <a:r>
              <a:rPr lang="en-US" sz="5400" b="1" dirty="0" err="1"/>
              <a:t>Idioma</a:t>
            </a:r>
            <a:r>
              <a:rPr lang="en-US" sz="5400" b="1" dirty="0"/>
              <a:t> de </a:t>
            </a:r>
            <a:r>
              <a:rPr lang="en-US" sz="5400" b="1" dirty="0" err="1"/>
              <a:t>los</a:t>
            </a:r>
            <a:r>
              <a:rPr lang="en-US" sz="5400" b="1" dirty="0"/>
              <a:t> </a:t>
            </a:r>
            <a:r>
              <a:rPr lang="en-US" sz="5400" b="1" dirty="0" err="1"/>
              <a:t>indígenas</a:t>
            </a:r>
            <a:br>
              <a:rPr lang="en-US" sz="5400" b="1" dirty="0"/>
            </a:br>
            <a:r>
              <a:rPr lang="en-US" sz="5400" b="1" dirty="0" err="1"/>
              <a:t>en</a:t>
            </a:r>
            <a:r>
              <a:rPr lang="en-US" sz="5400" b="1" dirty="0"/>
              <a:t> Bolivia y Paraguay</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6000" b="1" dirty="0" err="1"/>
              <a:t>el</a:t>
            </a:r>
            <a:r>
              <a:rPr lang="en-US" sz="6000" b="1" dirty="0"/>
              <a:t> </a:t>
            </a:r>
            <a:r>
              <a:rPr lang="en-US" sz="6000" b="1" dirty="0" err="1"/>
              <a:t>guaraní</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a:t>Hombre de Perú</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59"/>
            <a:ext cx="8229600" cy="1143000"/>
          </a:xfrm>
        </p:spPr>
        <p:txBody>
          <a:bodyPr>
            <a:normAutofit/>
          </a:bodyPr>
          <a:lstStyle/>
          <a:p>
            <a:r>
              <a:rPr lang="en-US" sz="6000" b="1" dirty="0" err="1"/>
              <a:t>peruano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91500"/>
            <a:ext cx="8229600" cy="1143000"/>
          </a:xfrm>
        </p:spPr>
        <p:txBody>
          <a:bodyPr>
            <a:normAutofit/>
          </a:bodyPr>
          <a:lstStyle/>
          <a:p>
            <a:r>
              <a:rPr lang="en-US" sz="5400" b="1" dirty="0"/>
              <a:t>Hombre de Uruguay</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91913"/>
            <a:ext cx="8229600" cy="1143000"/>
          </a:xfrm>
        </p:spPr>
        <p:txBody>
          <a:bodyPr>
            <a:normAutofit/>
          </a:bodyPr>
          <a:lstStyle/>
          <a:p>
            <a:r>
              <a:rPr lang="en-US" sz="6000" b="1" dirty="0" err="1"/>
              <a:t>uruguayo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91913"/>
            <a:ext cx="8229600" cy="1143000"/>
          </a:xfrm>
        </p:spPr>
        <p:txBody>
          <a:bodyPr>
            <a:normAutofit/>
          </a:bodyPr>
          <a:lstStyle/>
          <a:p>
            <a:r>
              <a:rPr lang="en-US" sz="5400" b="1" dirty="0"/>
              <a:t>Hombre de El Salvador</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73395"/>
            <a:ext cx="8229600" cy="1143000"/>
          </a:xfrm>
        </p:spPr>
        <p:txBody>
          <a:bodyPr>
            <a:noAutofit/>
          </a:bodyPr>
          <a:lstStyle/>
          <a:p>
            <a:r>
              <a:rPr lang="en-US" sz="6000" b="1" dirty="0" err="1"/>
              <a:t>ojo</a:t>
            </a:r>
            <a:r>
              <a:rPr lang="en-US" sz="6000" b="1" dirty="0"/>
              <a:t>(s)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710022"/>
            <a:ext cx="8229600" cy="1143000"/>
          </a:xfrm>
        </p:spPr>
        <p:txBody>
          <a:bodyPr>
            <a:normAutofit/>
          </a:bodyPr>
          <a:lstStyle/>
          <a:p>
            <a:r>
              <a:rPr lang="en-US" sz="6000" b="1" dirty="0" err="1"/>
              <a:t>salvadoreño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1422"/>
            <a:ext cx="8229600" cy="1143000"/>
          </a:xfrm>
        </p:spPr>
        <p:txBody>
          <a:bodyPr>
            <a:normAutofit/>
          </a:bodyPr>
          <a:lstStyle/>
          <a:p>
            <a:r>
              <a:rPr lang="en-US" sz="5400" b="1" dirty="0"/>
              <a:t>Hombre de Nicaragua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28128"/>
            <a:ext cx="8229600" cy="1143000"/>
          </a:xfrm>
        </p:spPr>
        <p:txBody>
          <a:bodyPr>
            <a:normAutofit/>
          </a:bodyPr>
          <a:lstStyle/>
          <a:p>
            <a:r>
              <a:rPr lang="en-US" sz="6000" b="1" dirty="0" err="1"/>
              <a:t>Nicaragüense</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5" y="2857500"/>
            <a:ext cx="8461179" cy="1143000"/>
          </a:xfrm>
        </p:spPr>
        <p:txBody>
          <a:bodyPr>
            <a:normAutofit/>
          </a:bodyPr>
          <a:lstStyle/>
          <a:p>
            <a:r>
              <a:rPr lang="en-US" sz="5400" b="1" dirty="0"/>
              <a:t>Hombre de Guatemala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965"/>
            <a:ext cx="8229600" cy="1143000"/>
          </a:xfrm>
        </p:spPr>
        <p:txBody>
          <a:bodyPr>
            <a:normAutofit/>
          </a:bodyPr>
          <a:lstStyle/>
          <a:p>
            <a:r>
              <a:rPr lang="en-US" sz="6000" b="1" dirty="0" err="1"/>
              <a:t>guatemalteco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C571679-E597-4B57-B9D0-3F07C266B9A6}"/>
              </a:ext>
            </a:extLst>
          </p:cNvPr>
          <p:cNvSpPr txBox="1"/>
          <p:nvPr/>
        </p:nvSpPr>
        <p:spPr>
          <a:xfrm>
            <a:off x="2092661" y="6141148"/>
            <a:ext cx="5023363" cy="276999"/>
          </a:xfrm>
          <a:prstGeom prst="rect">
            <a:avLst/>
          </a:prstGeom>
          <a:noFill/>
        </p:spPr>
        <p:txBody>
          <a:bodyPr wrap="square">
            <a:spAutoFit/>
          </a:bodyPr>
          <a:lstStyle/>
          <a:p>
            <a:pPr algn="ctr"/>
            <a:r>
              <a:rPr lang="en-US" sz="1200" dirty="0"/>
              <a:t>Photo by </a:t>
            </a:r>
            <a:r>
              <a:rPr lang="en-US" sz="1200" dirty="0" err="1">
                <a:hlinkClick r:id="rId2"/>
              </a:rPr>
              <a:t>Jeswin</a:t>
            </a:r>
            <a:r>
              <a:rPr lang="en-US" sz="1200" dirty="0">
                <a:hlinkClick r:id="rId2"/>
              </a:rPr>
              <a:t> Thomas</a:t>
            </a:r>
            <a:r>
              <a:rPr lang="en-US" sz="1200" dirty="0"/>
              <a:t> on </a:t>
            </a:r>
            <a:r>
              <a:rPr lang="en-US" sz="1200" dirty="0" err="1">
                <a:hlinkClick r:id="rId3"/>
              </a:rPr>
              <a:t>Unsplash</a:t>
            </a:r>
            <a:r>
              <a:rPr lang="en-US" sz="1200" dirty="0"/>
              <a:t> </a:t>
            </a:r>
          </a:p>
        </p:txBody>
      </p:sp>
      <p:pic>
        <p:nvPicPr>
          <p:cNvPr id="8" name="Picture 7" descr="A person writing on a whiteboard&#10;">
            <a:extLst>
              <a:ext uri="{FF2B5EF4-FFF2-40B4-BE49-F238E27FC236}">
                <a16:creationId xmlns:a16="http://schemas.microsoft.com/office/drawing/2014/main" id="{E7E91EBA-49F6-4150-B3C1-2B34158A57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2661" y="446888"/>
            <a:ext cx="4958678" cy="5524371"/>
          </a:xfrm>
          <a:prstGeom prst="rect">
            <a:avLst/>
          </a:prstGeom>
          <a:ln w="38100">
            <a:solidFill>
              <a:srgbClr val="663300"/>
            </a:solidFill>
          </a:ln>
        </p:spPr>
      </p:pic>
      <p:cxnSp>
        <p:nvCxnSpPr>
          <p:cNvPr id="10" name="Straight Arrow Connector 9" descr="arrow pointing at the whiteboard">
            <a:extLst>
              <a:ext uri="{FF2B5EF4-FFF2-40B4-BE49-F238E27FC236}">
                <a16:creationId xmlns:a16="http://schemas.microsoft.com/office/drawing/2014/main" id="{A1145331-25DA-4419-9E03-5AE0CDB3370C}"/>
              </a:ext>
            </a:extLst>
          </p:cNvPr>
          <p:cNvCxnSpPr>
            <a:cxnSpLocks/>
          </p:cNvCxnSpPr>
          <p:nvPr/>
        </p:nvCxnSpPr>
        <p:spPr>
          <a:xfrm>
            <a:off x="787651" y="2154725"/>
            <a:ext cx="2643612" cy="108641"/>
          </a:xfrm>
          <a:prstGeom prst="straightConnector1">
            <a:avLst/>
          </a:prstGeom>
          <a:ln w="38100">
            <a:solidFill>
              <a:srgbClr val="FF5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41" y="2710020"/>
            <a:ext cx="8229600" cy="1143000"/>
          </a:xfrm>
        </p:spPr>
        <p:txBody>
          <a:bodyPr>
            <a:normAutofit/>
          </a:bodyPr>
          <a:lstStyle/>
          <a:p>
            <a:r>
              <a:rPr lang="en-US" sz="6000" b="1" dirty="0" err="1"/>
              <a:t>pizarra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 uri="{C183D7F6-B498-43B3-948B-1728B52AA6E4}">
                <adec:decorative xmlns:adec="http://schemas.microsoft.com/office/drawing/2017/decorative" val="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door surrounded by plants&#10;">
            <a:extLst>
              <a:ext uri="{FF2B5EF4-FFF2-40B4-BE49-F238E27FC236}">
                <a16:creationId xmlns:a16="http://schemas.microsoft.com/office/drawing/2014/main" id="{8B6C37B5-8BE0-41A2-B730-03E6817827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08121" y="534155"/>
            <a:ext cx="4290452" cy="5386812"/>
          </a:xfrm>
          <a:prstGeom prst="rect">
            <a:avLst/>
          </a:prstGeom>
          <a:ln w="38100">
            <a:solidFill>
              <a:schemeClr val="tx1"/>
            </a:solidFill>
          </a:ln>
        </p:spPr>
      </p:pic>
      <p:sp>
        <p:nvSpPr>
          <p:cNvPr id="8" name="TextBox 7">
            <a:extLst>
              <a:ext uri="{FF2B5EF4-FFF2-40B4-BE49-F238E27FC236}">
                <a16:creationId xmlns:a16="http://schemas.microsoft.com/office/drawing/2014/main" id="{268DB03E-C0E6-4DB2-9545-64F7D333C50C}"/>
              </a:ext>
            </a:extLst>
          </p:cNvPr>
          <p:cNvSpPr txBox="1"/>
          <p:nvPr/>
        </p:nvSpPr>
        <p:spPr>
          <a:xfrm>
            <a:off x="1928388" y="6085790"/>
            <a:ext cx="5158212"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Nazrin</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Babashova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cxnSp>
        <p:nvCxnSpPr>
          <p:cNvPr id="10" name="Straight Arrow Connector 9" descr="arrow pointing at door">
            <a:extLst>
              <a:ext uri="{FF2B5EF4-FFF2-40B4-BE49-F238E27FC236}">
                <a16:creationId xmlns:a16="http://schemas.microsoft.com/office/drawing/2014/main" id="{7F90F29F-A845-402B-B89B-04E0662CF9A7}"/>
              </a:ext>
            </a:extLst>
          </p:cNvPr>
          <p:cNvCxnSpPr>
            <a:cxnSpLocks/>
          </p:cNvCxnSpPr>
          <p:nvPr/>
        </p:nvCxnSpPr>
        <p:spPr>
          <a:xfrm flipH="1">
            <a:off x="4453347" y="1294646"/>
            <a:ext cx="3260232" cy="148476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82860"/>
            <a:ext cx="8229600" cy="1143000"/>
          </a:xfrm>
        </p:spPr>
        <p:txBody>
          <a:bodyPr>
            <a:normAutofit/>
          </a:bodyPr>
          <a:lstStyle/>
          <a:p>
            <a:r>
              <a:rPr lang="en-US" sz="6000" b="1" dirty="0" err="1"/>
              <a:t>puerta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60228F9-6FF7-4722-95F2-67C3C8F1B443}"/>
              </a:ext>
            </a:extLst>
          </p:cNvPr>
          <p:cNvSpPr txBox="1"/>
          <p:nvPr/>
        </p:nvSpPr>
        <p:spPr>
          <a:xfrm>
            <a:off x="1567380" y="5869067"/>
            <a:ext cx="6009238"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2"/>
              </a:rPr>
              <a:t>wu</a:t>
            </a:r>
            <a:r>
              <a:rPr lang="en-US" sz="1200" b="0" i="0" u="sng" strike="noStrike" dirty="0">
                <a:solidFill>
                  <a:srgbClr val="0000FF"/>
                </a:solidFill>
                <a:effectLst/>
                <a:latin typeface="Calibri" panose="020F0502020204030204" pitchFamily="34" charset="0"/>
                <a:hlinkClick r:id="rId2"/>
              </a:rPr>
              <a:t> </a:t>
            </a:r>
            <a:r>
              <a:rPr lang="en-US" sz="1200" b="0" i="0" u="sng" strike="noStrike" dirty="0" err="1">
                <a:solidFill>
                  <a:srgbClr val="0000FF"/>
                </a:solidFill>
                <a:effectLst/>
                <a:latin typeface="Calibri" panose="020F0502020204030204" pitchFamily="34" charset="0"/>
                <a:hlinkClick r:id="rId2"/>
              </a:rPr>
              <a:t>yi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pic>
        <p:nvPicPr>
          <p:cNvPr id="8" name="Picture 7" descr="A room full of black chairs&#10;">
            <a:extLst>
              <a:ext uri="{FF2B5EF4-FFF2-40B4-BE49-F238E27FC236}">
                <a16:creationId xmlns:a16="http://schemas.microsoft.com/office/drawing/2014/main" id="{33342849-2C33-4943-B758-E1412AF973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7702" y="818829"/>
            <a:ext cx="7068593" cy="4712838"/>
          </a:xfrm>
          <a:prstGeom prst="rect">
            <a:avLst/>
          </a:prstGeom>
          <a:ln w="38100">
            <a:solidFill>
              <a:schemeClr val="tx1"/>
            </a:solidFill>
          </a:ln>
        </p:spPr>
      </p:pic>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72C348A-33AB-46B1-A212-722105B4FB8B}"/>
              </a:ext>
            </a:extLst>
          </p:cNvPr>
          <p:cNvSpPr txBox="1"/>
          <p:nvPr/>
        </p:nvSpPr>
        <p:spPr>
          <a:xfrm>
            <a:off x="1880229" y="6082633"/>
            <a:ext cx="5511681"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2"/>
              </a:rPr>
              <a:t>Dan Cook</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pic>
        <p:nvPicPr>
          <p:cNvPr id="10" name="Picture 9" descr="A horse with its mouth open&#10;&#10;">
            <a:extLst>
              <a:ext uri="{FF2B5EF4-FFF2-40B4-BE49-F238E27FC236}">
                <a16:creationId xmlns:a16="http://schemas.microsoft.com/office/drawing/2014/main" id="{9FD7C8CE-9947-4192-B6D2-0EF7312A8F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80229" y="670812"/>
            <a:ext cx="5457303" cy="5122754"/>
          </a:xfrm>
          <a:prstGeom prst="rect">
            <a:avLst/>
          </a:prstGeom>
          <a:ln w="38100">
            <a:solidFill>
              <a:srgbClr val="FFCC99"/>
            </a:solidFill>
          </a:ln>
        </p:spPr>
      </p:pic>
      <p:sp>
        <p:nvSpPr>
          <p:cNvPr id="11" name="Left Brace 10" descr="bracket referencing the mouth">
            <a:extLst>
              <a:ext uri="{FF2B5EF4-FFF2-40B4-BE49-F238E27FC236}">
                <a16:creationId xmlns:a16="http://schemas.microsoft.com/office/drawing/2014/main" id="{C0CE64D1-7897-4E86-8DF7-8FCA2E694071}"/>
              </a:ext>
            </a:extLst>
          </p:cNvPr>
          <p:cNvSpPr/>
          <p:nvPr/>
        </p:nvSpPr>
        <p:spPr>
          <a:xfrm>
            <a:off x="2209046" y="1593410"/>
            <a:ext cx="561314" cy="2580238"/>
          </a:xfrm>
          <a:prstGeom prst="leftBrace">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2764341"/>
            <a:ext cx="8478570" cy="1143000"/>
          </a:xfrm>
        </p:spPr>
        <p:txBody>
          <a:bodyPr>
            <a:normAutofit/>
          </a:bodyPr>
          <a:lstStyle/>
          <a:p>
            <a:r>
              <a:rPr lang="en-US" sz="6000" b="1" dirty="0" err="1"/>
              <a:t>sillas</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4AFC048-7D0C-419C-94C3-0D8724BDFF2B}"/>
              </a:ext>
            </a:extLst>
          </p:cNvPr>
          <p:cNvSpPr txBox="1"/>
          <p:nvPr/>
        </p:nvSpPr>
        <p:spPr>
          <a:xfrm>
            <a:off x="1702051" y="5285287"/>
            <a:ext cx="5710474" cy="276999"/>
          </a:xfrm>
          <a:prstGeom prst="rect">
            <a:avLst/>
          </a:prstGeom>
          <a:noFill/>
        </p:spPr>
        <p:txBody>
          <a:bodyPr wrap="square">
            <a:spAutoFit/>
          </a:bodyPr>
          <a:lstStyle/>
          <a:p>
            <a:pPr algn="ctr"/>
            <a:r>
              <a:rPr lang="en-US" sz="1200" dirty="0"/>
              <a:t>Photo by </a:t>
            </a:r>
            <a:r>
              <a:rPr lang="en-US" sz="1200" dirty="0" err="1">
                <a:hlinkClick r:id="rId2"/>
              </a:rPr>
              <a:t>Bima</a:t>
            </a:r>
            <a:r>
              <a:rPr lang="en-US" sz="1200" dirty="0">
                <a:hlinkClick r:id="rId2"/>
              </a:rPr>
              <a:t> </a:t>
            </a:r>
            <a:r>
              <a:rPr lang="en-US" sz="1200" dirty="0" err="1">
                <a:hlinkClick r:id="rId2"/>
              </a:rPr>
              <a:t>Rahmanda</a:t>
            </a:r>
            <a:r>
              <a:rPr lang="en-US" sz="1200" dirty="0"/>
              <a:t> on </a:t>
            </a:r>
            <a:r>
              <a:rPr lang="en-US" sz="1200" dirty="0" err="1">
                <a:hlinkClick r:id="rId3"/>
              </a:rPr>
              <a:t>Unsplash</a:t>
            </a:r>
            <a:r>
              <a:rPr lang="en-US" sz="1200" dirty="0"/>
              <a:t> </a:t>
            </a:r>
          </a:p>
        </p:txBody>
      </p:sp>
      <p:pic>
        <p:nvPicPr>
          <p:cNvPr id="10" name="Picture 9" descr="Image of a classroom with many chairs and desks&#10;&#10;Description automatically generated">
            <a:extLst>
              <a:ext uri="{FF2B5EF4-FFF2-40B4-BE49-F238E27FC236}">
                <a16:creationId xmlns:a16="http://schemas.microsoft.com/office/drawing/2014/main" id="{9413E14E-647B-4C64-84B5-D6E74B7E75EB}"/>
              </a:ext>
            </a:extLst>
          </p:cNvPr>
          <p:cNvPicPr>
            <a:picLocks noChangeAspect="1"/>
          </p:cNvPicPr>
          <p:nvPr/>
        </p:nvPicPr>
        <p:blipFill rotWithShape="1">
          <a:blip r:embed="rId4"/>
          <a:srcRect l="2821" t="25167" r="23465"/>
          <a:stretch/>
        </p:blipFill>
        <p:spPr>
          <a:xfrm>
            <a:off x="869132" y="1285590"/>
            <a:ext cx="7405735" cy="3534981"/>
          </a:xfrm>
          <a:prstGeom prst="rect">
            <a:avLst/>
          </a:prstGeom>
          <a:ln w="38100">
            <a:solidFill>
              <a:schemeClr val="tx1"/>
            </a:solidFill>
          </a:ln>
        </p:spPr>
      </p:pic>
      <p:cxnSp>
        <p:nvCxnSpPr>
          <p:cNvPr id="12" name="Straight Arrow Connector 11" descr="arrow pointing at desk &amp; chair">
            <a:extLst>
              <a:ext uri="{FF2B5EF4-FFF2-40B4-BE49-F238E27FC236}">
                <a16:creationId xmlns:a16="http://schemas.microsoft.com/office/drawing/2014/main" id="{5E8EC657-42D7-4F4B-80D9-8D0282100D51}"/>
              </a:ext>
            </a:extLst>
          </p:cNvPr>
          <p:cNvCxnSpPr>
            <a:cxnSpLocks/>
          </p:cNvCxnSpPr>
          <p:nvPr/>
        </p:nvCxnSpPr>
        <p:spPr>
          <a:xfrm flipH="1">
            <a:off x="1702051" y="624689"/>
            <a:ext cx="2498757" cy="303291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at desk &amp; chair">
            <a:extLst>
              <a:ext uri="{FF2B5EF4-FFF2-40B4-BE49-F238E27FC236}">
                <a16:creationId xmlns:a16="http://schemas.microsoft.com/office/drawing/2014/main" id="{6EA409F3-0E3D-4082-915B-4EEC4463DA55}"/>
              </a:ext>
            </a:extLst>
          </p:cNvPr>
          <p:cNvCxnSpPr/>
          <p:nvPr/>
        </p:nvCxnSpPr>
        <p:spPr>
          <a:xfrm>
            <a:off x="4200808" y="624689"/>
            <a:ext cx="674484" cy="324114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descr="arrow pointing at desk and chair">
            <a:extLst>
              <a:ext uri="{FF2B5EF4-FFF2-40B4-BE49-F238E27FC236}">
                <a16:creationId xmlns:a16="http://schemas.microsoft.com/office/drawing/2014/main" id="{90E856F8-E187-4880-B139-F351BAFE32B7}"/>
              </a:ext>
            </a:extLst>
          </p:cNvPr>
          <p:cNvCxnSpPr/>
          <p:nvPr/>
        </p:nvCxnSpPr>
        <p:spPr>
          <a:xfrm>
            <a:off x="4200808" y="624689"/>
            <a:ext cx="1991762" cy="312344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descr="arrow pointing at desk and chair">
            <a:extLst>
              <a:ext uri="{FF2B5EF4-FFF2-40B4-BE49-F238E27FC236}">
                <a16:creationId xmlns:a16="http://schemas.microsoft.com/office/drawing/2014/main" id="{1C01BF2F-6447-4F79-9376-57A4A025D8D3}"/>
              </a:ext>
            </a:extLst>
          </p:cNvPr>
          <p:cNvCxnSpPr>
            <a:cxnSpLocks/>
          </p:cNvCxnSpPr>
          <p:nvPr/>
        </p:nvCxnSpPr>
        <p:spPr>
          <a:xfrm>
            <a:off x="4200808" y="624689"/>
            <a:ext cx="3304515" cy="205807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64341"/>
            <a:ext cx="8229600" cy="1143000"/>
          </a:xfrm>
        </p:spPr>
        <p:txBody>
          <a:bodyPr>
            <a:normAutofit/>
          </a:bodyPr>
          <a:lstStyle/>
          <a:p>
            <a:r>
              <a:rPr lang="en-US" sz="6000" b="1" dirty="0" err="1"/>
              <a:t>pupitres</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child with a backpack&#10;&#10;">
            <a:extLst>
              <a:ext uri="{FF2B5EF4-FFF2-40B4-BE49-F238E27FC236}">
                <a16:creationId xmlns:a16="http://schemas.microsoft.com/office/drawing/2014/main" id="{E6C59AC6-CF6D-452D-A717-1210B1C6CA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0480" y="516046"/>
            <a:ext cx="3636077" cy="5454713"/>
          </a:xfrm>
          <a:prstGeom prst="rect">
            <a:avLst/>
          </a:prstGeom>
          <a:ln w="38100">
            <a:solidFill>
              <a:schemeClr val="tx1"/>
            </a:solidFill>
          </a:ln>
        </p:spPr>
      </p:pic>
      <p:sp>
        <p:nvSpPr>
          <p:cNvPr id="8" name="TextBox 7">
            <a:extLst>
              <a:ext uri="{FF2B5EF4-FFF2-40B4-BE49-F238E27FC236}">
                <a16:creationId xmlns:a16="http://schemas.microsoft.com/office/drawing/2014/main" id="{7A9B2442-9058-4EE3-93C3-64CB6EA3E9CE}"/>
              </a:ext>
            </a:extLst>
          </p:cNvPr>
          <p:cNvSpPr txBox="1"/>
          <p:nvPr/>
        </p:nvSpPr>
        <p:spPr>
          <a:xfrm>
            <a:off x="2850480" y="6169530"/>
            <a:ext cx="3636077"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Antonino </a:t>
            </a:r>
            <a:r>
              <a:rPr lang="en-US" sz="1200" b="0" i="0" u="sng" strike="noStrike" dirty="0" err="1">
                <a:solidFill>
                  <a:srgbClr val="0000FF"/>
                </a:solidFill>
                <a:effectLst/>
                <a:latin typeface="Calibri" panose="020F0502020204030204" pitchFamily="34" charset="0"/>
                <a:hlinkClick r:id="rId3"/>
              </a:rPr>
              <a:t>Visalli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cxnSp>
        <p:nvCxnSpPr>
          <p:cNvPr id="10" name="Straight Arrow Connector 9" descr="arrow poiting at backpack">
            <a:extLst>
              <a:ext uri="{FF2B5EF4-FFF2-40B4-BE49-F238E27FC236}">
                <a16:creationId xmlns:a16="http://schemas.microsoft.com/office/drawing/2014/main" id="{90BF14C0-9349-4E02-970E-9576E16E9635}"/>
              </a:ext>
            </a:extLst>
          </p:cNvPr>
          <p:cNvCxnSpPr>
            <a:cxnSpLocks/>
          </p:cNvCxnSpPr>
          <p:nvPr/>
        </p:nvCxnSpPr>
        <p:spPr>
          <a:xfrm flipH="1">
            <a:off x="4472412" y="1964602"/>
            <a:ext cx="3331675" cy="131275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59" y="2746234"/>
            <a:ext cx="8424755" cy="1143000"/>
          </a:xfrm>
        </p:spPr>
        <p:txBody>
          <a:bodyPr>
            <a:normAutofit/>
          </a:bodyPr>
          <a:lstStyle/>
          <a:p>
            <a:r>
              <a:rPr lang="en-US" sz="6000" b="1" dirty="0"/>
              <a:t>mochila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plant, forest, fall foliage&#10;&#10;">
            <a:extLst>
              <a:ext uri="{FF2B5EF4-FFF2-40B4-BE49-F238E27FC236}">
                <a16:creationId xmlns:a16="http://schemas.microsoft.com/office/drawing/2014/main" id="{D52FD205-189A-495D-AC8C-00AB06E4C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94" y="154662"/>
            <a:ext cx="9939575" cy="66263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4C85BF2-C03B-4B7B-85E9-579DEA3360EC}"/>
              </a:ext>
            </a:extLst>
          </p:cNvPr>
          <p:cNvSpPr txBox="1"/>
          <p:nvPr/>
        </p:nvSpPr>
        <p:spPr>
          <a:xfrm>
            <a:off x="226337" y="6357857"/>
            <a:ext cx="5669731" cy="307777"/>
          </a:xfrm>
          <a:prstGeom prst="rect">
            <a:avLst/>
          </a:prstGeom>
          <a:noFill/>
        </p:spPr>
        <p:txBody>
          <a:bodyPr wrap="square">
            <a:spAutoFit/>
          </a:bodyPr>
          <a:lstStyle/>
          <a:p>
            <a:r>
              <a:rPr lang="en-US" sz="1400" b="0" i="0" u="none" strike="noStrike" dirty="0">
                <a:effectLst/>
                <a:latin typeface="Calibri" panose="020F0502020204030204" pitchFamily="34" charset="0"/>
              </a:rPr>
              <a:t>Photo by </a:t>
            </a:r>
            <a:r>
              <a:rPr lang="en-US" sz="1400" b="0" i="0" u="sng" strike="noStrike" dirty="0">
                <a:solidFill>
                  <a:srgbClr val="0000FF"/>
                </a:solidFill>
                <a:effectLst/>
                <a:latin typeface="Calibri" panose="020F0502020204030204" pitchFamily="34" charset="0"/>
                <a:hlinkClick r:id="rId3"/>
              </a:rPr>
              <a:t>Dennis Buchner</a:t>
            </a:r>
            <a:r>
              <a:rPr lang="en-US" sz="1400" b="0" i="0" u="none" strike="noStrike" dirty="0">
                <a:solidFill>
                  <a:srgbClr val="000000"/>
                </a:solidFill>
                <a:effectLst/>
                <a:latin typeface="Calibri" panose="020F0502020204030204" pitchFamily="34" charset="0"/>
              </a:rPr>
              <a:t> </a:t>
            </a:r>
            <a:r>
              <a:rPr lang="en-US" sz="1400" b="0" i="0" u="none" strike="noStrike" dirty="0">
                <a:effectLst/>
                <a:latin typeface="Calibri" panose="020F0502020204030204" pitchFamily="34" charset="0"/>
              </a:rPr>
              <a:t>on</a:t>
            </a:r>
            <a:r>
              <a:rPr lang="en-US" sz="1400" b="0" i="0" u="none" strike="noStrike" dirty="0">
                <a:solidFill>
                  <a:srgbClr val="000000"/>
                </a:solidFill>
                <a:effectLst/>
                <a:latin typeface="Calibri" panose="020F0502020204030204" pitchFamily="34" charset="0"/>
              </a:rPr>
              <a:t> </a:t>
            </a:r>
            <a:r>
              <a:rPr lang="en-US" sz="1400" b="0" i="0" u="sng" strike="noStrike" dirty="0" err="1">
                <a:solidFill>
                  <a:srgbClr val="0000FF"/>
                </a:solidFill>
                <a:effectLst/>
                <a:latin typeface="Calibri" panose="020F0502020204030204" pitchFamily="34" charset="0"/>
                <a:hlinkClick r:id="rId4"/>
              </a:rPr>
              <a:t>Unsplash</a:t>
            </a:r>
            <a:endParaRPr lang="en-US" sz="1400"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n-US" sz="6000" b="1" dirty="0" err="1"/>
              <a:t>otoño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girl playing on the water in the beach&#10;&#10;">
            <a:extLst>
              <a:ext uri="{FF2B5EF4-FFF2-40B4-BE49-F238E27FC236}">
                <a16:creationId xmlns:a16="http://schemas.microsoft.com/office/drawing/2014/main" id="{2F94DBA5-9BB7-432F-965A-C7A879BC52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1715"/>
            <a:ext cx="10014202" cy="665122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10" name="TextBox 9">
            <a:extLst>
              <a:ext uri="{FF2B5EF4-FFF2-40B4-BE49-F238E27FC236}">
                <a16:creationId xmlns:a16="http://schemas.microsoft.com/office/drawing/2014/main" id="{B44E4626-C38E-49EB-B267-08D92837F95C}"/>
              </a:ext>
            </a:extLst>
          </p:cNvPr>
          <p:cNvSpPr txBox="1"/>
          <p:nvPr/>
        </p:nvSpPr>
        <p:spPr>
          <a:xfrm>
            <a:off x="235389" y="193436"/>
            <a:ext cx="3820562" cy="276999"/>
          </a:xfrm>
          <a:prstGeom prst="rect">
            <a:avLst/>
          </a:prstGeom>
          <a:noFill/>
        </p:spPr>
        <p:txBody>
          <a:bodyPr wrap="square">
            <a:spAutoFit/>
          </a:bodyPr>
          <a:lstStyle/>
          <a:p>
            <a:r>
              <a:rPr lang="en-US" sz="1200" b="1" i="0" u="none" strike="noStrike" dirty="0">
                <a:solidFill>
                  <a:srgbClr val="000000"/>
                </a:solidFill>
                <a:effectLst/>
                <a:latin typeface="Calibri" panose="020F0502020204030204" pitchFamily="34" charset="0"/>
              </a:rPr>
              <a:t>Photo </a:t>
            </a:r>
            <a:r>
              <a:rPr lang="en-US" sz="1200" b="0" i="0" u="none" strike="noStrike" dirty="0">
                <a:solidFill>
                  <a:srgbClr val="000000"/>
                </a:solidFill>
                <a:effectLst/>
                <a:latin typeface="Calibri" panose="020F0502020204030204" pitchFamily="34" charset="0"/>
              </a:rPr>
              <a:t>by </a:t>
            </a:r>
            <a:r>
              <a:rPr lang="en-US" sz="1200" b="0" i="0" u="sng" strike="noStrike" dirty="0">
                <a:solidFill>
                  <a:srgbClr val="0000FF"/>
                </a:solidFill>
                <a:effectLst/>
                <a:latin typeface="Calibri" panose="020F0502020204030204" pitchFamily="34" charset="0"/>
                <a:hlinkClick r:id="rId3"/>
              </a:rPr>
              <a:t>Leo Rivas</a:t>
            </a:r>
            <a:r>
              <a:rPr lang="en-US" sz="1200" b="0" i="0" u="none" strike="noStrike" dirty="0">
                <a:solidFill>
                  <a:srgbClr val="000000"/>
                </a:solidFill>
                <a:effectLst/>
                <a:latin typeface="Calibri" panose="020F0502020204030204" pitchFamily="34" charset="0"/>
              </a:rPr>
              <a:t> on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9073"/>
            <a:ext cx="8229600" cy="1143000"/>
          </a:xfrm>
        </p:spPr>
        <p:txBody>
          <a:bodyPr>
            <a:normAutofit/>
          </a:bodyPr>
          <a:lstStyle/>
          <a:p>
            <a:r>
              <a:rPr lang="en-US" sz="6000" b="1" dirty="0" err="1"/>
              <a:t>verano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729259"/>
            <a:ext cx="8229600" cy="1143000"/>
          </a:xfrm>
        </p:spPr>
        <p:txBody>
          <a:bodyPr>
            <a:noAutofit/>
          </a:bodyPr>
          <a:lstStyle/>
          <a:p>
            <a:r>
              <a:rPr lang="en-US" sz="6000" b="1" dirty="0"/>
              <a:t>boca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colorful flowers in bloom&#10;">
            <a:extLst>
              <a:ext uri="{FF2B5EF4-FFF2-40B4-BE49-F238E27FC236}">
                <a16:creationId xmlns:a16="http://schemas.microsoft.com/office/drawing/2014/main" id="{8FBFB90D-05A4-47DC-87F1-E2B096DA66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401" y="109395"/>
            <a:ext cx="9980315" cy="6653543"/>
          </a:xfrm>
          <a:prstGeom prst="rect">
            <a:avLst/>
          </a:prstGeom>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5FF4009A-66EF-46F5-B8B7-ECB9DB108045}"/>
              </a:ext>
            </a:extLst>
          </p:cNvPr>
          <p:cNvSpPr txBox="1"/>
          <p:nvPr/>
        </p:nvSpPr>
        <p:spPr>
          <a:xfrm>
            <a:off x="336884" y="6309592"/>
            <a:ext cx="5088046" cy="307777"/>
          </a:xfrm>
          <a:prstGeom prst="rect">
            <a:avLst/>
          </a:prstGeom>
          <a:noFill/>
        </p:spPr>
        <p:txBody>
          <a:bodyPr wrap="square">
            <a:spAutoFit/>
          </a:bodyPr>
          <a:lstStyle/>
          <a:p>
            <a:r>
              <a:rPr lang="en-US" sz="1400" b="0" i="0" u="none" strike="noStrike" dirty="0">
                <a:effectLst/>
                <a:latin typeface="Calibri" panose="020F0502020204030204" pitchFamily="34" charset="0"/>
              </a:rPr>
              <a:t>Photo by </a:t>
            </a:r>
            <a:r>
              <a:rPr lang="en-US" sz="1400" b="0" i="0" u="sng" strike="noStrike" dirty="0">
                <a:solidFill>
                  <a:srgbClr val="0000FF"/>
                </a:solidFill>
                <a:effectLst/>
                <a:latin typeface="Calibri" panose="020F0502020204030204" pitchFamily="34" charset="0"/>
                <a:hlinkClick r:id="rId4"/>
              </a:rPr>
              <a:t>Maddie H.</a:t>
            </a:r>
            <a:r>
              <a:rPr lang="en-US" sz="1400" b="0" i="0" u="none" strike="noStrike" dirty="0">
                <a:solidFill>
                  <a:srgbClr val="000000"/>
                </a:solidFill>
                <a:effectLst/>
                <a:latin typeface="Calibri" panose="020F0502020204030204" pitchFamily="34" charset="0"/>
              </a:rPr>
              <a:t> </a:t>
            </a:r>
            <a:r>
              <a:rPr lang="en-US" sz="1400" b="0" i="0" u="none" strike="noStrike" dirty="0">
                <a:effectLst/>
                <a:latin typeface="Calibri" panose="020F0502020204030204" pitchFamily="34" charset="0"/>
              </a:rPr>
              <a:t>on </a:t>
            </a:r>
            <a:r>
              <a:rPr lang="en-US" sz="1400" b="0" i="0" u="sng" strike="noStrike" dirty="0" err="1">
                <a:solidFill>
                  <a:srgbClr val="0000FF"/>
                </a:solidFill>
                <a:effectLst/>
                <a:latin typeface="Calibri" panose="020F0502020204030204" pitchFamily="34" charset="0"/>
                <a:hlinkClick r:id="rId5"/>
              </a:rPr>
              <a:t>Unsplash</a:t>
            </a:r>
            <a:endParaRPr lang="en-US" sz="1400" dirty="0"/>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0"/>
            <a:ext cx="8229600" cy="1143000"/>
          </a:xfrm>
        </p:spPr>
        <p:txBody>
          <a:bodyPr>
            <a:normAutofit/>
          </a:bodyPr>
          <a:lstStyle/>
          <a:p>
            <a:r>
              <a:rPr lang="en-US" sz="6000" b="1" dirty="0"/>
              <a:t>primavera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nowy landscape with trees&#10;&#10;">
            <a:extLst>
              <a:ext uri="{FF2B5EF4-FFF2-40B4-BE49-F238E27FC236}">
                <a16:creationId xmlns:a16="http://schemas.microsoft.com/office/drawing/2014/main" id="{DA80D6C9-8679-4CB5-B8B7-5EB570EC1D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801" y="118449"/>
            <a:ext cx="9953154" cy="663543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5A87DA08-8E37-4A68-A8A8-2198A201E7EE}"/>
              </a:ext>
            </a:extLst>
          </p:cNvPr>
          <p:cNvSpPr txBox="1"/>
          <p:nvPr/>
        </p:nvSpPr>
        <p:spPr>
          <a:xfrm>
            <a:off x="332359" y="6375056"/>
            <a:ext cx="5097100" cy="861774"/>
          </a:xfrm>
          <a:prstGeom prst="rect">
            <a:avLst/>
          </a:prstGeom>
          <a:noFill/>
        </p:spPr>
        <p:txBody>
          <a:bodyPr wrap="square">
            <a:spAutoFit/>
          </a:bodyPr>
          <a:lstStyle/>
          <a:p>
            <a:pPr rtl="0">
              <a:spcBef>
                <a:spcPts val="0"/>
              </a:spcBef>
              <a:spcAft>
                <a:spcPts val="0"/>
              </a:spcAft>
            </a:pPr>
            <a:r>
              <a:rPr lang="en-US" sz="1400" b="1" i="0" u="none" strike="noStrike" dirty="0">
                <a:solidFill>
                  <a:srgbClr val="000000"/>
                </a:solidFill>
                <a:effectLst/>
                <a:latin typeface="Calibri" panose="020F0502020204030204" pitchFamily="34" charset="0"/>
              </a:rPr>
              <a:t>Photo by</a:t>
            </a:r>
            <a:r>
              <a:rPr lang="en-US" sz="1400" b="0" i="0" u="none" strike="noStrike" dirty="0">
                <a:solidFill>
                  <a:srgbClr val="000000"/>
                </a:solidFill>
                <a:effectLst/>
                <a:latin typeface="Calibri" panose="020F0502020204030204" pitchFamily="34" charset="0"/>
              </a:rPr>
              <a:t> </a:t>
            </a:r>
            <a:r>
              <a:rPr lang="en-US" sz="1400" b="0" i="0" u="sng" strike="noStrike" dirty="0">
                <a:solidFill>
                  <a:srgbClr val="0000FF"/>
                </a:solidFill>
                <a:effectLst/>
                <a:latin typeface="Calibri" panose="020F0502020204030204" pitchFamily="34" charset="0"/>
                <a:hlinkClick r:id="rId3"/>
              </a:rPr>
              <a:t>Filip </a:t>
            </a:r>
            <a:r>
              <a:rPr lang="en-US" sz="1400" b="0" i="0" u="sng" strike="noStrike" dirty="0" err="1">
                <a:solidFill>
                  <a:srgbClr val="0000FF"/>
                </a:solidFill>
                <a:effectLst/>
                <a:latin typeface="Calibri" panose="020F0502020204030204" pitchFamily="34" charset="0"/>
                <a:hlinkClick r:id="rId3"/>
              </a:rPr>
              <a:t>Bunkens</a:t>
            </a: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on</a:t>
            </a:r>
            <a:r>
              <a:rPr lang="en-US" sz="1400" b="0" i="0" u="none" strike="noStrike" dirty="0">
                <a:solidFill>
                  <a:srgbClr val="000000"/>
                </a:solidFill>
                <a:effectLst/>
                <a:latin typeface="Calibri" panose="020F0502020204030204" pitchFamily="34" charset="0"/>
              </a:rPr>
              <a:t> </a:t>
            </a:r>
            <a:r>
              <a:rPr lang="en-US" sz="1400" b="0" i="0" u="sng" strike="noStrike" dirty="0" err="1">
                <a:solidFill>
                  <a:srgbClr val="0000FF"/>
                </a:solidFill>
                <a:effectLst/>
                <a:latin typeface="Calibri" panose="020F0502020204030204" pitchFamily="34" charset="0"/>
                <a:hlinkClick r:id="rId4"/>
              </a:rPr>
              <a:t>Unsplash</a:t>
            </a:r>
            <a:endParaRPr lang="en-US" sz="1400" b="0" dirty="0">
              <a:effectLst/>
            </a:endParaRPr>
          </a:p>
          <a:p>
            <a:br>
              <a:rPr lang="en-US" dirty="0"/>
            </a:b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000" b="1" dirty="0" err="1"/>
              <a:t>invierno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50097"/>
            <a:ext cx="8229600" cy="2210825"/>
          </a:xfrm>
        </p:spPr>
        <p:txBody>
          <a:bodyPr>
            <a:noAutofit/>
          </a:bodyPr>
          <a:lstStyle/>
          <a:p>
            <a:r>
              <a:rPr lang="en-US" sz="5400" b="1" dirty="0"/>
              <a:t>La </a:t>
            </a:r>
            <a:r>
              <a:rPr lang="en-US" sz="5400" b="1" dirty="0" err="1"/>
              <a:t>temporada</a:t>
            </a:r>
            <a:r>
              <a:rPr lang="en-US" sz="5400" b="1" dirty="0"/>
              <a:t> </a:t>
            </a:r>
            <a:r>
              <a:rPr lang="en-US" i="1" dirty="0"/>
              <a:t>(season) </a:t>
            </a:r>
            <a:r>
              <a:rPr lang="en-US" sz="5400" b="1" dirty="0"/>
              <a:t>del</a:t>
            </a:r>
            <a:br>
              <a:rPr lang="en-US" sz="5400" b="1" dirty="0"/>
            </a:br>
            <a:r>
              <a:rPr lang="en-US" sz="5400" b="1" dirty="0" err="1"/>
              <a:t>fútbol</a:t>
            </a:r>
            <a:r>
              <a:rPr lang="en-US" sz="5400" b="1" dirty="0"/>
              <a:t> americano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people playing american footbal in a stadium&#10;&#10;">
            <a:extLst>
              <a:ext uri="{FF2B5EF4-FFF2-40B4-BE49-F238E27FC236}">
                <a16:creationId xmlns:a16="http://schemas.microsoft.com/office/drawing/2014/main" id="{7770DEB1-AF88-40BC-A9E1-7FE0373938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8822" y="2203709"/>
            <a:ext cx="5817873" cy="3878924"/>
          </a:xfrm>
          <a:prstGeom prst="rect">
            <a:avLst/>
          </a:prstGeom>
          <a:ln w="38100">
            <a:solidFill>
              <a:schemeClr val="tx1"/>
            </a:solidFill>
          </a:ln>
        </p:spPr>
      </p:pic>
      <p:sp>
        <p:nvSpPr>
          <p:cNvPr id="8" name="TextBox 7">
            <a:extLst>
              <a:ext uri="{FF2B5EF4-FFF2-40B4-BE49-F238E27FC236}">
                <a16:creationId xmlns:a16="http://schemas.microsoft.com/office/drawing/2014/main" id="{E7457A15-0F9A-4C44-9A30-1329AE7123EA}"/>
              </a:ext>
            </a:extLst>
          </p:cNvPr>
          <p:cNvSpPr txBox="1"/>
          <p:nvPr/>
        </p:nvSpPr>
        <p:spPr>
          <a:xfrm>
            <a:off x="2100404" y="6285650"/>
            <a:ext cx="4986197"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Tim </a:t>
            </a:r>
            <a:r>
              <a:rPr lang="en-US" sz="1200" b="0" i="0" u="sng" strike="noStrike" dirty="0" err="1">
                <a:solidFill>
                  <a:srgbClr val="0000FF"/>
                </a:solidFill>
                <a:effectLst/>
                <a:latin typeface="Calibri" panose="020F0502020204030204" pitchFamily="34" charset="0"/>
                <a:hlinkClick r:id="rId3"/>
              </a:rPr>
              <a:t>Mossholder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rmAutofit/>
          </a:bodyPr>
          <a:lstStyle/>
          <a:p>
            <a:r>
              <a:rPr lang="en-US" sz="6000" b="1" dirty="0" err="1"/>
              <a:t>otoño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rmAutofit/>
          </a:bodyPr>
          <a:lstStyle/>
          <a:p>
            <a:r>
              <a:rPr lang="es-PA" sz="6000" b="1" dirty="0"/>
              <a:t>600 – 100 </a:t>
            </a:r>
            <a:r>
              <a:rPr lang="en-US" sz="6000" b="1" dirty="0"/>
              <a:t>= ?</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508"/>
            <a:ext cx="8229600" cy="1816712"/>
          </a:xfrm>
        </p:spPr>
        <p:txBody>
          <a:bodyPr>
            <a:normAutofit/>
          </a:bodyPr>
          <a:lstStyle/>
          <a:p>
            <a:r>
              <a:rPr lang="en-US" sz="5400" b="1" dirty="0"/>
              <a:t>500</a:t>
            </a:r>
            <a:br>
              <a:rPr lang="en-US" sz="5400" b="1" dirty="0"/>
            </a:br>
            <a:r>
              <a:rPr lang="en-US" sz="5400" b="1" dirty="0" err="1"/>
              <a:t>quinientos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55288"/>
            <a:ext cx="8229600" cy="1143000"/>
          </a:xfrm>
        </p:spPr>
        <p:txBody>
          <a:bodyPr>
            <a:normAutofit/>
          </a:bodyPr>
          <a:lstStyle/>
          <a:p>
            <a:r>
              <a:rPr lang="en-US" sz="6000" b="1" dirty="0"/>
              <a:t>476</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621"/>
            <a:ext cx="8229600" cy="2903128"/>
          </a:xfrm>
        </p:spPr>
        <p:txBody>
          <a:bodyPr>
            <a:normAutofit/>
          </a:bodyPr>
          <a:lstStyle/>
          <a:p>
            <a:r>
              <a:rPr lang="en-US" sz="5400" b="1" dirty="0"/>
              <a:t>476</a:t>
            </a:r>
            <a:br>
              <a:rPr lang="en-US" sz="5400" b="1" dirty="0"/>
            </a:br>
            <a:r>
              <a:rPr lang="en-US" sz="5400" b="1" dirty="0" err="1"/>
              <a:t>cuatrocientos</a:t>
            </a:r>
            <a:br>
              <a:rPr lang="en-US" sz="5400" b="1" dirty="0"/>
            </a:br>
            <a:r>
              <a:rPr lang="en-US" sz="5400" b="1" dirty="0" err="1"/>
              <a:t>setenta</a:t>
            </a:r>
            <a:r>
              <a:rPr lang="en-US" sz="5400" b="1" dirty="0"/>
              <a:t> y seis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06E62E6A-41C4-4F7F-BCFF-CAD43A82D2BA}"/>
              </a:ext>
            </a:extLst>
          </p:cNvPr>
          <p:cNvSpPr txBox="1"/>
          <p:nvPr/>
        </p:nvSpPr>
        <p:spPr>
          <a:xfrm>
            <a:off x="2265629" y="5997532"/>
            <a:ext cx="4732699"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a:t>
            </a:r>
            <a:r>
              <a:rPr lang="en-US" sz="1200" b="0" i="0" u="none"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 </a:t>
            </a:r>
            <a:r>
              <a:rPr lang="en-US" sz="1200" b="0" i="0" u="sng" strike="noStrike" dirty="0">
                <a:solidFill>
                  <a:srgbClr val="FFF500"/>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Tsunami Green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hlinkClick r:id="rId3"/>
              </a:rPr>
              <a:t> </a:t>
            </a:r>
            <a:r>
              <a:rPr lang="en-US" sz="1200" b="0" i="0" u="sng" strike="noStrike" dirty="0" err="1">
                <a:solidFill>
                  <a:srgbClr val="1155CC"/>
                </a:solidFill>
                <a:effectLst/>
                <a:latin typeface="Calibri" panose="020F0502020204030204" pitchFamily="34" charset="0"/>
                <a:hlinkClick r:id="rId3"/>
              </a:rPr>
              <a:t>Unsplash</a:t>
            </a:r>
            <a:endParaRPr lang="en-US" sz="1200" dirty="0"/>
          </a:p>
        </p:txBody>
      </p:sp>
      <p:pic>
        <p:nvPicPr>
          <p:cNvPr id="2050" name="Picture 2" descr="hands holding a small frog">
            <a:extLst>
              <a:ext uri="{FF2B5EF4-FFF2-40B4-BE49-F238E27FC236}">
                <a16:creationId xmlns:a16="http://schemas.microsoft.com/office/drawing/2014/main" id="{80BF670F-E8D3-4303-BCC5-488243CBF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32503" y="827494"/>
            <a:ext cx="5147094" cy="48617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Arrow Connector 11" descr="arrow pointing at a finger">
            <a:extLst>
              <a:ext uri="{FF2B5EF4-FFF2-40B4-BE49-F238E27FC236}">
                <a16:creationId xmlns:a16="http://schemas.microsoft.com/office/drawing/2014/main" id="{7E1B490C-A097-412B-A7FC-FB44D76AB7DE}"/>
              </a:ext>
            </a:extLst>
          </p:cNvPr>
          <p:cNvCxnSpPr>
            <a:cxnSpLocks/>
          </p:cNvCxnSpPr>
          <p:nvPr/>
        </p:nvCxnSpPr>
        <p:spPr>
          <a:xfrm>
            <a:off x="1149790" y="2199991"/>
            <a:ext cx="2220362" cy="316872"/>
          </a:xfrm>
          <a:prstGeom prst="straightConnector1">
            <a:avLst/>
          </a:prstGeom>
          <a:ln w="38100">
            <a:solidFill>
              <a:srgbClr val="FF33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at finger">
            <a:extLst>
              <a:ext uri="{FF2B5EF4-FFF2-40B4-BE49-F238E27FC236}">
                <a16:creationId xmlns:a16="http://schemas.microsoft.com/office/drawing/2014/main" id="{7EC59AE9-6E63-4E3C-8411-D1E618769FCA}"/>
              </a:ext>
            </a:extLst>
          </p:cNvPr>
          <p:cNvCxnSpPr>
            <a:cxnSpLocks/>
          </p:cNvCxnSpPr>
          <p:nvPr/>
        </p:nvCxnSpPr>
        <p:spPr>
          <a:xfrm>
            <a:off x="1149790" y="2199991"/>
            <a:ext cx="3014903" cy="1294647"/>
          </a:xfrm>
          <a:prstGeom prst="straightConnector1">
            <a:avLst/>
          </a:prstGeom>
          <a:ln w="38100">
            <a:solidFill>
              <a:srgbClr val="FF33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descr="arrow pointing at finger">
            <a:extLst>
              <a:ext uri="{FF2B5EF4-FFF2-40B4-BE49-F238E27FC236}">
                <a16:creationId xmlns:a16="http://schemas.microsoft.com/office/drawing/2014/main" id="{CD1D4F0E-6A21-4FF1-895A-6D0D0F89301B}"/>
              </a:ext>
            </a:extLst>
          </p:cNvPr>
          <p:cNvCxnSpPr>
            <a:cxnSpLocks/>
          </p:cNvCxnSpPr>
          <p:nvPr/>
        </p:nvCxnSpPr>
        <p:spPr>
          <a:xfrm>
            <a:off x="1149790" y="2199991"/>
            <a:ext cx="2788468" cy="2141147"/>
          </a:xfrm>
          <a:prstGeom prst="straightConnector1">
            <a:avLst/>
          </a:prstGeom>
          <a:ln w="38100">
            <a:solidFill>
              <a:srgbClr val="FF33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n-US" sz="6000" b="1" dirty="0"/>
              <a:t>837</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855"/>
            <a:ext cx="8229600" cy="2387081"/>
          </a:xfrm>
        </p:spPr>
        <p:txBody>
          <a:bodyPr>
            <a:normAutofit fontScale="90000"/>
          </a:bodyPr>
          <a:lstStyle/>
          <a:p>
            <a:r>
              <a:rPr lang="en-US" sz="5400" b="1" dirty="0"/>
              <a:t>837</a:t>
            </a:r>
            <a:br>
              <a:rPr lang="en-US" sz="5400" b="1" dirty="0"/>
            </a:br>
            <a:r>
              <a:rPr lang="en-US" sz="5400" b="1" dirty="0" err="1"/>
              <a:t>ochocientos</a:t>
            </a:r>
            <a:r>
              <a:rPr lang="en-US" sz="5400" b="1" dirty="0"/>
              <a:t> </a:t>
            </a:r>
            <a:br>
              <a:rPr lang="en-US" sz="5400" b="1" dirty="0"/>
            </a:br>
            <a:r>
              <a:rPr lang="en-US" sz="5400" b="1" dirty="0" err="1"/>
              <a:t>treinta</a:t>
            </a:r>
            <a:r>
              <a:rPr lang="en-US" sz="5400" b="1" dirty="0"/>
              <a:t> y </a:t>
            </a:r>
            <a:r>
              <a:rPr lang="en-US" sz="5400" b="1" dirty="0" err="1"/>
              <a:t>siete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64341"/>
            <a:ext cx="8229600" cy="1143000"/>
          </a:xfrm>
        </p:spPr>
        <p:txBody>
          <a:bodyPr>
            <a:normAutofit/>
          </a:bodyPr>
          <a:lstStyle/>
          <a:p>
            <a:r>
              <a:rPr lang="en-US" sz="6000" b="1" dirty="0"/>
              <a:t>1.359</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7635"/>
            <a:ext cx="8229600" cy="2785433"/>
          </a:xfrm>
        </p:spPr>
        <p:txBody>
          <a:bodyPr>
            <a:normAutofit/>
          </a:bodyPr>
          <a:lstStyle/>
          <a:p>
            <a:r>
              <a:rPr lang="en-US" sz="5400" b="1" dirty="0"/>
              <a:t>1.359</a:t>
            </a:r>
            <a:br>
              <a:rPr lang="en-US" sz="5400" b="1" dirty="0"/>
            </a:br>
            <a:r>
              <a:rPr lang="en-US" sz="5400" b="1" dirty="0"/>
              <a:t>mil </a:t>
            </a:r>
            <a:r>
              <a:rPr lang="en-US" sz="5400" b="1" dirty="0" err="1"/>
              <a:t>trescientos</a:t>
            </a:r>
            <a:br>
              <a:rPr lang="en-US" sz="5400" b="1" dirty="0"/>
            </a:br>
            <a:r>
              <a:rPr lang="en-US" sz="5400" b="1" dirty="0" err="1"/>
              <a:t>cincuenta</a:t>
            </a:r>
            <a:r>
              <a:rPr lang="en-US" sz="5400" b="1" dirty="0"/>
              <a:t> y </a:t>
            </a:r>
            <a:r>
              <a:rPr lang="en-US" sz="5400" b="1" dirty="0" err="1"/>
              <a:t>nueve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8"/>
            <a:ext cx="8229600" cy="1143000"/>
          </a:xfrm>
        </p:spPr>
        <p:txBody>
          <a:bodyPr>
            <a:normAutofit/>
          </a:bodyPr>
          <a:lstStyle/>
          <a:p>
            <a:r>
              <a:rPr lang="en-US" sz="6000" b="1" dirty="0"/>
              <a:t>2.114</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338826"/>
            <a:ext cx="8229600" cy="1943461"/>
          </a:xfrm>
        </p:spPr>
        <p:txBody>
          <a:bodyPr>
            <a:normAutofit/>
          </a:bodyPr>
          <a:lstStyle/>
          <a:p>
            <a:r>
              <a:rPr lang="en-US" sz="5400" b="1" dirty="0"/>
              <a:t>2.114</a:t>
            </a:r>
            <a:br>
              <a:rPr lang="en-US" sz="5400" b="1" dirty="0"/>
            </a:br>
            <a:r>
              <a:rPr lang="en-US" sz="5400" b="1" dirty="0"/>
              <a:t>dos mil </a:t>
            </a:r>
            <a:r>
              <a:rPr lang="en-US" sz="5400" b="1" dirty="0" err="1"/>
              <a:t>ciento</a:t>
            </a:r>
            <a:r>
              <a:rPr lang="en-US" sz="5400" b="1" dirty="0"/>
              <a:t> </a:t>
            </a:r>
            <a:r>
              <a:rPr lang="en-US" sz="5400" b="1" dirty="0" err="1"/>
              <a:t>catorce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40631"/>
            <a:ext cx="8229600" cy="1143000"/>
          </a:xfrm>
        </p:spPr>
        <p:txBody>
          <a:bodyPr>
            <a:normAutofit/>
          </a:bodyPr>
          <a:lstStyle/>
          <a:p>
            <a:r>
              <a:rPr lang="es-PA" sz="5400" b="1" dirty="0"/>
              <a:t>¿Qué le gusta hacer al niño?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a baby wearing headphones and listening to music&#10;&#10;">
            <a:extLst>
              <a:ext uri="{FF2B5EF4-FFF2-40B4-BE49-F238E27FC236}">
                <a16:creationId xmlns:a16="http://schemas.microsoft.com/office/drawing/2014/main" id="{BAE24390-6B2B-4670-99DF-4D6673642D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0701" y="1559354"/>
            <a:ext cx="6557659" cy="4282648"/>
          </a:xfrm>
          <a:prstGeom prst="rect">
            <a:avLst/>
          </a:prstGeom>
          <a:ln w="38100">
            <a:solidFill>
              <a:schemeClr val="tx1"/>
            </a:solidFill>
          </a:ln>
        </p:spPr>
      </p:pic>
      <p:sp>
        <p:nvSpPr>
          <p:cNvPr id="8" name="TextBox 7">
            <a:extLst>
              <a:ext uri="{FF2B5EF4-FFF2-40B4-BE49-F238E27FC236}">
                <a16:creationId xmlns:a16="http://schemas.microsoft.com/office/drawing/2014/main" id="{A353A83C-2335-4E68-8B00-7F51E6E0F895}"/>
              </a:ext>
            </a:extLst>
          </p:cNvPr>
          <p:cNvSpPr txBox="1"/>
          <p:nvPr/>
        </p:nvSpPr>
        <p:spPr>
          <a:xfrm>
            <a:off x="2006473" y="5980669"/>
            <a:ext cx="5263460"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Alireza </a:t>
            </a:r>
            <a:r>
              <a:rPr lang="en-US" sz="1200" b="0" i="0" u="sng" strike="noStrike" dirty="0" err="1">
                <a:solidFill>
                  <a:srgbClr val="0000FF"/>
                </a:solidFill>
                <a:effectLst/>
                <a:latin typeface="Calibri" panose="020F0502020204030204" pitchFamily="34" charset="0"/>
                <a:hlinkClick r:id="rId3"/>
              </a:rPr>
              <a:t>Attari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19485"/>
            <a:ext cx="8229600" cy="1143000"/>
          </a:xfrm>
        </p:spPr>
        <p:txBody>
          <a:bodyPr>
            <a:normAutofit/>
          </a:bodyPr>
          <a:lstStyle/>
          <a:p>
            <a:r>
              <a:rPr lang="en-US" sz="5400" b="1" dirty="0"/>
              <a:t>Le </a:t>
            </a:r>
            <a:r>
              <a:rPr lang="en-US" sz="5400" b="1" dirty="0" err="1"/>
              <a:t>gusta</a:t>
            </a:r>
            <a:r>
              <a:rPr lang="en-US" sz="5400" b="1" dirty="0"/>
              <a:t> </a:t>
            </a:r>
            <a:r>
              <a:rPr lang="en-US" sz="5400" b="1" dirty="0" err="1"/>
              <a:t>escuchar</a:t>
            </a:r>
            <a:r>
              <a:rPr lang="en-US" sz="5400" b="1" dirty="0"/>
              <a:t> </a:t>
            </a:r>
            <a:r>
              <a:rPr lang="en-US" sz="5400" b="1" dirty="0" err="1"/>
              <a:t>música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08" y="240631"/>
            <a:ext cx="8872396" cy="1143000"/>
          </a:xfrm>
        </p:spPr>
        <p:txBody>
          <a:bodyPr>
            <a:normAutofit/>
          </a:bodyPr>
          <a:lstStyle/>
          <a:p>
            <a:r>
              <a:rPr lang="en-US" sz="5400" b="1" dirty="0"/>
              <a:t>¿</a:t>
            </a:r>
            <a:r>
              <a:rPr lang="en-US" sz="5400" b="1" dirty="0" err="1"/>
              <a:t>Qué</a:t>
            </a:r>
            <a:r>
              <a:rPr lang="en-US" sz="5400" b="1" dirty="0"/>
              <a:t> le </a:t>
            </a:r>
            <a:r>
              <a:rPr lang="en-US" sz="5400" b="1" dirty="0" err="1"/>
              <a:t>gusta</a:t>
            </a:r>
            <a:r>
              <a:rPr lang="en-US" sz="5400" b="1" dirty="0"/>
              <a:t> </a:t>
            </a:r>
            <a:r>
              <a:rPr lang="en-US" sz="5400" b="1" dirty="0" err="1"/>
              <a:t>hacer</a:t>
            </a:r>
            <a:r>
              <a:rPr lang="en-US" sz="5400" b="1" dirty="0"/>
              <a:t> a la </a:t>
            </a:r>
            <a:r>
              <a:rPr lang="en-US" sz="5400" b="1" dirty="0" err="1"/>
              <a:t>chica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icture containing person, wearing, jacket, coat, with shopping bags in both hands&#10;&#10;">
            <a:extLst>
              <a:ext uri="{FF2B5EF4-FFF2-40B4-BE49-F238E27FC236}">
                <a16:creationId xmlns:a16="http://schemas.microsoft.com/office/drawing/2014/main" id="{8A409CC0-1952-4FB6-B849-6E540A9814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01713" y="1557196"/>
            <a:ext cx="6940573" cy="4048073"/>
          </a:xfrm>
          <a:prstGeom prst="rect">
            <a:avLst/>
          </a:prstGeom>
          <a:ln w="38100">
            <a:solidFill>
              <a:schemeClr val="tx1"/>
            </a:solidFill>
          </a:ln>
        </p:spPr>
      </p:pic>
      <p:sp>
        <p:nvSpPr>
          <p:cNvPr id="8" name="TextBox 7">
            <a:extLst>
              <a:ext uri="{FF2B5EF4-FFF2-40B4-BE49-F238E27FC236}">
                <a16:creationId xmlns:a16="http://schemas.microsoft.com/office/drawing/2014/main" id="{FA485424-7B0A-4091-A883-6B7A1BC1BC51}"/>
              </a:ext>
            </a:extLst>
          </p:cNvPr>
          <p:cNvSpPr txBox="1"/>
          <p:nvPr/>
        </p:nvSpPr>
        <p:spPr>
          <a:xfrm>
            <a:off x="2000816" y="5888336"/>
            <a:ext cx="5246482"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freestocks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2737181"/>
            <a:ext cx="8229600" cy="1143000"/>
          </a:xfrm>
        </p:spPr>
        <p:txBody>
          <a:bodyPr>
            <a:normAutofit/>
          </a:bodyPr>
          <a:lstStyle/>
          <a:p>
            <a:r>
              <a:rPr lang="en-US" sz="5400" b="1" dirty="0"/>
              <a:t>Le </a:t>
            </a:r>
            <a:r>
              <a:rPr lang="en-US" sz="5400" b="1" dirty="0" err="1"/>
              <a:t>gusta</a:t>
            </a:r>
            <a:r>
              <a:rPr lang="en-US" sz="5400" b="1" dirty="0"/>
              <a:t> </a:t>
            </a:r>
            <a:r>
              <a:rPr lang="en-US" sz="5400" b="1" dirty="0" err="1"/>
              <a:t>ir</a:t>
            </a:r>
            <a:r>
              <a:rPr lang="en-US" sz="5400" b="1" dirty="0"/>
              <a:t> de </a:t>
            </a:r>
            <a:r>
              <a:rPr lang="en-US" sz="5400" b="1" dirty="0" err="1"/>
              <a:t>compras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0" y="2764341"/>
            <a:ext cx="8229600" cy="1143000"/>
          </a:xfrm>
        </p:spPr>
        <p:txBody>
          <a:bodyPr>
            <a:noAutofit/>
          </a:bodyPr>
          <a:lstStyle/>
          <a:p>
            <a:r>
              <a:rPr lang="en-US" sz="6000" b="1" dirty="0" err="1"/>
              <a:t>dedo</a:t>
            </a:r>
            <a:r>
              <a:rPr lang="en-US" sz="6000" b="1" dirty="0"/>
              <a:t>(s)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1"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0103E1AF-9055-4A71-89F0-F1B0597287C4}"/>
              </a:ext>
            </a:extLst>
          </p:cNvPr>
          <p:cNvSpPr>
            <a:spLocks noGrp="1"/>
          </p:cNvSpPr>
          <p:nvPr>
            <p:ph type="title"/>
          </p:nvPr>
        </p:nvSpPr>
        <p:spPr>
          <a:xfrm>
            <a:off x="172015" y="274638"/>
            <a:ext cx="8845235" cy="1143000"/>
          </a:xfrm>
        </p:spPr>
        <p:txBody>
          <a:bodyPr>
            <a:noAutofit/>
          </a:bodyPr>
          <a:lstStyle/>
          <a:p>
            <a:r>
              <a:rPr lang="es-PA" sz="4800" b="1" dirty="0"/>
              <a:t>¿Qué le gusta hacer a esta joven?</a:t>
            </a:r>
            <a:endParaRPr lang="en-US" sz="4800" b="1" dirty="0"/>
          </a:p>
        </p:txBody>
      </p:sp>
      <p:pic>
        <p:nvPicPr>
          <p:cNvPr id="8" name="Picture 7" descr="A person reading a book&#10;&#10;">
            <a:extLst>
              <a:ext uri="{FF2B5EF4-FFF2-40B4-BE49-F238E27FC236}">
                <a16:creationId xmlns:a16="http://schemas.microsoft.com/office/drawing/2014/main" id="{E16F083D-9E28-43BE-AE69-6BA3F0FBF4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26332" y="1480706"/>
            <a:ext cx="6491335" cy="4299456"/>
          </a:xfrm>
          <a:prstGeom prst="rect">
            <a:avLst/>
          </a:prstGeom>
          <a:ln w="38100">
            <a:solidFill>
              <a:schemeClr val="tx1"/>
            </a:solidFill>
          </a:ln>
        </p:spPr>
      </p:pic>
      <p:sp>
        <p:nvSpPr>
          <p:cNvPr id="10" name="TextBox 9">
            <a:extLst>
              <a:ext uri="{FF2B5EF4-FFF2-40B4-BE49-F238E27FC236}">
                <a16:creationId xmlns:a16="http://schemas.microsoft.com/office/drawing/2014/main" id="{6BB2F335-0B8B-4EFD-86A4-E32964966591}"/>
              </a:ext>
            </a:extLst>
          </p:cNvPr>
          <p:cNvSpPr txBox="1"/>
          <p:nvPr/>
        </p:nvSpPr>
        <p:spPr>
          <a:xfrm>
            <a:off x="1946495" y="5949749"/>
            <a:ext cx="5221586"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Benigno</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Hoyuela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5" y="2583271"/>
            <a:ext cx="8229600" cy="1143000"/>
          </a:xfrm>
        </p:spPr>
        <p:txBody>
          <a:bodyPr>
            <a:normAutofit/>
          </a:bodyPr>
          <a:lstStyle/>
          <a:p>
            <a:r>
              <a:rPr lang="en-US" sz="5400" b="1" dirty="0"/>
              <a:t>Le </a:t>
            </a:r>
            <a:r>
              <a:rPr lang="en-US" sz="5400" b="1" dirty="0" err="1"/>
              <a:t>gusta</a:t>
            </a:r>
            <a:r>
              <a:rPr lang="en-US" sz="5400" b="1" dirty="0"/>
              <a:t> leer (</a:t>
            </a:r>
            <a:r>
              <a:rPr lang="en-US" sz="5400" b="1" dirty="0" err="1"/>
              <a:t>una</a:t>
            </a:r>
            <a:r>
              <a:rPr lang="en-US" sz="5400" b="1" dirty="0"/>
              <a:t> </a:t>
            </a:r>
            <a:r>
              <a:rPr lang="en-US" sz="5400" b="1" dirty="0" err="1"/>
              <a:t>novela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1" y="528136"/>
            <a:ext cx="8890503" cy="1143000"/>
          </a:xfrm>
        </p:spPr>
        <p:txBody>
          <a:bodyPr>
            <a:normAutofit/>
          </a:bodyPr>
          <a:lstStyle/>
          <a:p>
            <a:r>
              <a:rPr lang="en-US" sz="5400" b="1" dirty="0"/>
              <a:t>¿</a:t>
            </a:r>
            <a:r>
              <a:rPr lang="en-US" sz="5400" b="1" dirty="0" err="1"/>
              <a:t>Qué</a:t>
            </a:r>
            <a:r>
              <a:rPr lang="en-US" sz="5400" b="1" dirty="0"/>
              <a:t> le </a:t>
            </a:r>
            <a:r>
              <a:rPr lang="en-US" sz="5400" b="1" dirty="0" err="1"/>
              <a:t>gusta</a:t>
            </a:r>
            <a:r>
              <a:rPr lang="en-US" sz="5400" b="1" dirty="0"/>
              <a:t> </a:t>
            </a:r>
            <a:r>
              <a:rPr lang="en-US" sz="5400" b="1" dirty="0" err="1"/>
              <a:t>hacer</a:t>
            </a:r>
            <a:r>
              <a:rPr lang="en-US" sz="5400" b="1" dirty="0"/>
              <a:t> al </a:t>
            </a:r>
            <a:r>
              <a:rPr lang="en-US" sz="5400" b="1" dirty="0" err="1"/>
              <a:t>joven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erson playing a guitar&#10;&#10;">
            <a:extLst>
              <a:ext uri="{FF2B5EF4-FFF2-40B4-BE49-F238E27FC236}">
                <a16:creationId xmlns:a16="http://schemas.microsoft.com/office/drawing/2014/main" id="{7C11644F-215D-4337-A5E5-BB90609392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3764" y="1810693"/>
            <a:ext cx="6354575" cy="3748136"/>
          </a:xfrm>
          <a:prstGeom prst="rect">
            <a:avLst/>
          </a:prstGeom>
          <a:ln w="38100">
            <a:solidFill>
              <a:schemeClr val="tx1"/>
            </a:solidFill>
          </a:ln>
        </p:spPr>
      </p:pic>
      <p:sp>
        <p:nvSpPr>
          <p:cNvPr id="8" name="TextBox 7">
            <a:extLst>
              <a:ext uri="{FF2B5EF4-FFF2-40B4-BE49-F238E27FC236}">
                <a16:creationId xmlns:a16="http://schemas.microsoft.com/office/drawing/2014/main" id="{3D2517CD-C440-4F72-9842-137BEF4E01ED}"/>
              </a:ext>
            </a:extLst>
          </p:cNvPr>
          <p:cNvSpPr txBox="1"/>
          <p:nvPr/>
        </p:nvSpPr>
        <p:spPr>
          <a:xfrm>
            <a:off x="2281473" y="5897967"/>
            <a:ext cx="4720072"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TOMMY VAN KESSEL</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Le </a:t>
            </a:r>
            <a:r>
              <a:rPr lang="en-US" sz="5400" b="1" dirty="0" err="1"/>
              <a:t>gusta</a:t>
            </a:r>
            <a:r>
              <a:rPr lang="en-US" sz="5400" b="1" dirty="0"/>
              <a:t> </a:t>
            </a:r>
            <a:r>
              <a:rPr lang="en-US" sz="5400" b="1" dirty="0" err="1"/>
              <a:t>tocar</a:t>
            </a:r>
            <a:r>
              <a:rPr lang="en-US" sz="5400" b="1" dirty="0"/>
              <a:t> la </a:t>
            </a:r>
            <a:r>
              <a:rPr lang="en-US" sz="5400" b="1" dirty="0" err="1"/>
              <a:t>guitarra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631"/>
            <a:ext cx="8229600" cy="1143000"/>
          </a:xfrm>
        </p:spPr>
        <p:txBody>
          <a:bodyPr>
            <a:normAutofit/>
          </a:bodyPr>
          <a:lstStyle/>
          <a:p>
            <a:r>
              <a:rPr lang="en-US" sz="5400" b="1" dirty="0"/>
              <a:t>¿</a:t>
            </a:r>
            <a:r>
              <a:rPr lang="en-US" sz="5400" b="1" dirty="0" err="1"/>
              <a:t>Qué</a:t>
            </a:r>
            <a:r>
              <a:rPr lang="en-US" sz="5400" b="1" dirty="0"/>
              <a:t> les </a:t>
            </a:r>
            <a:r>
              <a:rPr lang="en-US" sz="5400" b="1" dirty="0" err="1"/>
              <a:t>gusta</a:t>
            </a:r>
            <a:r>
              <a:rPr lang="en-US" sz="5400" b="1" dirty="0"/>
              <a:t> </a:t>
            </a:r>
            <a:r>
              <a:rPr lang="en-US" sz="5400" b="1" dirty="0" err="1"/>
              <a:t>hacer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group of people dancing&#10;&#10;">
            <a:extLst>
              <a:ext uri="{FF2B5EF4-FFF2-40B4-BE49-F238E27FC236}">
                <a16:creationId xmlns:a16="http://schemas.microsoft.com/office/drawing/2014/main" id="{568CA378-B6EF-49D4-A480-930774E37C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9952" y="1414604"/>
            <a:ext cx="8064096" cy="4028792"/>
          </a:xfrm>
          <a:prstGeom prst="rect">
            <a:avLst/>
          </a:prstGeom>
          <a:ln w="28575">
            <a:solidFill>
              <a:schemeClr val="tx1"/>
            </a:solidFill>
          </a:ln>
        </p:spPr>
      </p:pic>
      <p:sp>
        <p:nvSpPr>
          <p:cNvPr id="8" name="TextBox 7">
            <a:extLst>
              <a:ext uri="{FF2B5EF4-FFF2-40B4-BE49-F238E27FC236}">
                <a16:creationId xmlns:a16="http://schemas.microsoft.com/office/drawing/2014/main" id="{ED155393-A50F-4D25-A2CD-F8059BC0175B}"/>
              </a:ext>
            </a:extLst>
          </p:cNvPr>
          <p:cNvSpPr txBox="1"/>
          <p:nvPr/>
        </p:nvSpPr>
        <p:spPr>
          <a:xfrm>
            <a:off x="2018923" y="5765358"/>
            <a:ext cx="5112945"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Joost Crop</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72632"/>
            <a:ext cx="8229600" cy="1143000"/>
          </a:xfrm>
        </p:spPr>
        <p:txBody>
          <a:bodyPr>
            <a:normAutofit/>
          </a:bodyPr>
          <a:lstStyle/>
          <a:p>
            <a:r>
              <a:rPr lang="en-US" sz="5400" b="1" dirty="0"/>
              <a:t>Les </a:t>
            </a:r>
            <a:r>
              <a:rPr lang="en-US" sz="5400" b="1" dirty="0" err="1"/>
              <a:t>gusta</a:t>
            </a:r>
            <a:r>
              <a:rPr lang="en-US" sz="5400" b="1" dirty="0"/>
              <a:t> </a:t>
            </a:r>
            <a:r>
              <a:rPr lang="en-US" sz="5400" b="1" dirty="0" err="1"/>
              <a:t>bailar</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itle 1">
            <a:extLst>
              <a:ext uri="{FF2B5EF4-FFF2-40B4-BE49-F238E27FC236}">
                <a16:creationId xmlns:a16="http://schemas.microsoft.com/office/drawing/2014/main" id="{D9CBC3B1-4055-421C-BC69-FC406B85D673}"/>
              </a:ext>
            </a:extLst>
          </p:cNvPr>
          <p:cNvSpPr txBox="1">
            <a:spLocks/>
          </p:cNvSpPr>
          <p:nvPr/>
        </p:nvSpPr>
        <p:spPr>
          <a:xfrm>
            <a:off x="457200" y="2344321"/>
            <a:ext cx="8229600" cy="19482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Norte de Paraguay </a:t>
            </a:r>
            <a:r>
              <a:rPr lang="en-US" sz="5400" b="1" dirty="0" err="1"/>
              <a:t>donde</a:t>
            </a:r>
            <a:br>
              <a:rPr lang="en-US" sz="5400" b="1" dirty="0"/>
            </a:br>
            <a:r>
              <a:rPr lang="en-US" sz="5400" b="1" dirty="0"/>
              <a:t>no hay </a:t>
            </a:r>
            <a:r>
              <a:rPr lang="en-US" sz="5400" b="1" dirty="0" err="1"/>
              <a:t>muchas</a:t>
            </a:r>
            <a:r>
              <a:rPr lang="en-US" sz="5400" b="1" dirty="0"/>
              <a:t> personas</a:t>
            </a: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F57C8AA8-DE33-47EF-B07A-D1A12BB1FF6F}"/>
              </a:ext>
            </a:extLst>
          </p:cNvPr>
          <p:cNvSpPr txBox="1">
            <a:spLocks/>
          </p:cNvSpPr>
          <p:nvPr/>
        </p:nvSpPr>
        <p:spPr>
          <a:xfrm>
            <a:off x="457200" y="27733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El (Gran) Chaco</a:t>
            </a:r>
            <a:endParaRPr lang="en-US" sz="5400" b="1"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5A309F5E-A695-4D26-9C23-32D67085A9F7}"/>
              </a:ext>
            </a:extLst>
          </p:cNvPr>
          <p:cNvSpPr txBox="1">
            <a:spLocks/>
          </p:cNvSpPr>
          <p:nvPr/>
        </p:nvSpPr>
        <p:spPr>
          <a:xfrm>
            <a:off x="479834" y="2393148"/>
            <a:ext cx="8229600" cy="19344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Catarata más alta</a:t>
            </a:r>
            <a:br>
              <a:rPr lang="en-US" sz="5400" b="1"/>
            </a:br>
            <a:r>
              <a:rPr lang="en-US" sz="5400" b="1"/>
              <a:t>de Paraguay</a:t>
            </a:r>
            <a:endParaRPr lang="en-US" sz="5400" b="1"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1299</TotalTime>
  <Words>1211</Words>
  <Application>Microsoft Office PowerPoint</Application>
  <PresentationFormat>On-screen Show (4:3)</PresentationFormat>
  <Paragraphs>261</Paragraphs>
  <Slides>109</Slides>
  <Notes>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Open Sans</vt:lpstr>
      <vt:lpstr>Office Theme</vt:lpstr>
      <vt:lpstr>PowerPoint Presentation</vt:lpstr>
      <vt:lpstr>PowerPoint Presentation</vt:lpstr>
      <vt:lpstr>PowerPoint Presentation</vt:lpstr>
      <vt:lpstr>PowerPoint Presentation</vt:lpstr>
      <vt:lpstr>ojo(s)</vt:lpstr>
      <vt:lpstr>PowerPoint Presentation</vt:lpstr>
      <vt:lpstr>boca</vt:lpstr>
      <vt:lpstr>PowerPoint Presentation</vt:lpstr>
      <vt:lpstr>dedo(s)</vt:lpstr>
      <vt:lpstr>PowerPoint Presentation</vt:lpstr>
      <vt:lpstr>cuello</vt:lpstr>
      <vt:lpstr>PowerPoint Presentation</vt:lpstr>
      <vt:lpstr>pies</vt:lpstr>
      <vt:lpstr>¿En qué mes  se celebra  la Navidad?</vt:lpstr>
      <vt:lpstr>diciembre</vt:lpstr>
      <vt:lpstr>¿En qué mes se celebra el Año Nuevo?</vt:lpstr>
      <vt:lpstr>enero</vt:lpstr>
      <vt:lpstr>¿En qué mes se celebra el Día de la Independencia de los Estados Unidos?</vt:lpstr>
      <vt:lpstr>julio</vt:lpstr>
      <vt:lpstr>¿En qué mes se celebra  el Día de las Brujas?</vt:lpstr>
      <vt:lpstr>octubre</vt:lpstr>
      <vt:lpstr>¿En qué mes  se celebra el Día de San Valentín?</vt:lpstr>
      <vt:lpstr>febrero</vt:lpstr>
      <vt:lpstr>La pizarra está ___ de  los pupitres.</vt:lpstr>
      <vt:lpstr>delante </vt:lpstr>
      <vt:lpstr>Las pantallas están ___ de las mesas.</vt:lpstr>
      <vt:lpstr>encima</vt:lpstr>
      <vt:lpstr>El mapa está ___ las ventanas.</vt:lpstr>
      <vt:lpstr>entre</vt:lpstr>
      <vt:lpstr>Third Category - 400</vt:lpstr>
      <vt:lpstr>El cuaderno está ___ de la computadora portátil.</vt:lpstr>
      <vt:lpstr>al lado (izquierdo)  o cerca</vt:lpstr>
      <vt:lpstr>Los libros están ___ de  los bolígrafos.</vt:lpstr>
      <vt:lpstr>debajo</vt:lpstr>
      <vt:lpstr>Álgebra, barrio y alcohol son palabras de ___.</vt:lpstr>
      <vt:lpstr>el árabe</vt:lpstr>
      <vt:lpstr>Idioma de los aztecas</vt:lpstr>
      <vt:lpstr>el náhuatl</vt:lpstr>
      <vt:lpstr>Idioma de los indígenas en Guatemala y El Salvador</vt:lpstr>
      <vt:lpstr>el maya</vt:lpstr>
      <vt:lpstr>Idioma de los incas</vt:lpstr>
      <vt:lpstr>el quechua</vt:lpstr>
      <vt:lpstr>Idioma de los indígenas en Bolivia y Paraguay</vt:lpstr>
      <vt:lpstr>el guaraní</vt:lpstr>
      <vt:lpstr>Hombre de Perú</vt:lpstr>
      <vt:lpstr>peruano</vt:lpstr>
      <vt:lpstr>Hombre de Uruguay</vt:lpstr>
      <vt:lpstr>uruguayo</vt:lpstr>
      <vt:lpstr>Hombre de El Salvador</vt:lpstr>
      <vt:lpstr>salvadoreño</vt:lpstr>
      <vt:lpstr>Hombre de Nicaragua</vt:lpstr>
      <vt:lpstr>Nicaragüense</vt:lpstr>
      <vt:lpstr>Hombre de Guatemala</vt:lpstr>
      <vt:lpstr>guatemalteco</vt:lpstr>
      <vt:lpstr>PowerPoint Presentation</vt:lpstr>
      <vt:lpstr>pizarra</vt:lpstr>
      <vt:lpstr>PowerPoint Presentation</vt:lpstr>
      <vt:lpstr>puerta</vt:lpstr>
      <vt:lpstr>PowerPoint Presentation</vt:lpstr>
      <vt:lpstr>sillas</vt:lpstr>
      <vt:lpstr>PowerPoint Presentation</vt:lpstr>
      <vt:lpstr>pupitres</vt:lpstr>
      <vt:lpstr>PowerPoint Presentation</vt:lpstr>
      <vt:lpstr>mochila</vt:lpstr>
      <vt:lpstr>PowerPoint Presentation</vt:lpstr>
      <vt:lpstr>otoño</vt:lpstr>
      <vt:lpstr>PowerPoint Presentation</vt:lpstr>
      <vt:lpstr>verano</vt:lpstr>
      <vt:lpstr>SEVENTH Category - 600</vt:lpstr>
      <vt:lpstr>PowerPoint Presentation</vt:lpstr>
      <vt:lpstr>primavera</vt:lpstr>
      <vt:lpstr>PowerPoint Presentation</vt:lpstr>
      <vt:lpstr>invierno</vt:lpstr>
      <vt:lpstr>La temporada (season) del fútbol americano</vt:lpstr>
      <vt:lpstr>otoño</vt:lpstr>
      <vt:lpstr>600 – 100 = ?</vt:lpstr>
      <vt:lpstr>500 quinientos</vt:lpstr>
      <vt:lpstr>476</vt:lpstr>
      <vt:lpstr>476 cuatrocientos setenta y seis</vt:lpstr>
      <vt:lpstr>837</vt:lpstr>
      <vt:lpstr>837 ochocientos  treinta y siete</vt:lpstr>
      <vt:lpstr>1.359</vt:lpstr>
      <vt:lpstr>1.359 mil trescientos cincuenta y nueve</vt:lpstr>
      <vt:lpstr>2.114</vt:lpstr>
      <vt:lpstr>2.114 dos mil ciento catorce</vt:lpstr>
      <vt:lpstr>¿Qué le gusta hacer al niño?</vt:lpstr>
      <vt:lpstr>Le gusta escuchar música.</vt:lpstr>
      <vt:lpstr>¿Qué le gusta hacer a la chica?</vt:lpstr>
      <vt:lpstr>Le gusta ir de compras.</vt:lpstr>
      <vt:lpstr>¿Qué le gusta hacer a esta joven?</vt:lpstr>
      <vt:lpstr>Le gusta leer (una novela).</vt:lpstr>
      <vt:lpstr>¿Qué le gusta hacer al joven?</vt:lpstr>
      <vt:lpstr>Le gusta tocar la guitarra.</vt:lpstr>
      <vt:lpstr>¿Qué les gusta hacer?</vt:lpstr>
      <vt:lpstr>Les gusta bailar.</vt:lpstr>
      <vt:lpstr>Tenth Category 200</vt:lpstr>
      <vt:lpstr>PowerPoint Presentation</vt:lpstr>
      <vt:lpstr>PowerPoint Presentation</vt:lpstr>
      <vt:lpstr>PowerPoint Presentation</vt:lpstr>
      <vt:lpstr>PowerPoint Presentation</vt:lpstr>
      <vt:lpstr>Río que genera electricidad para Paraguay y Brasil en el Centro Itaipú.</vt:lpstr>
      <vt:lpstr>río Paraná</vt:lpstr>
      <vt:lpstr>Nombre de este baile</vt:lpstr>
      <vt:lpstr>Danza o baile de las botellas</vt:lpstr>
      <vt:lpstr>En la Guerra de la Triple Alianza, Paraguay hace  guerra contra (war against) Argentina, Brasil y ___. </vt:lpstr>
      <vt:lpstr>Uruguay</vt:lpstr>
      <vt:lpstr>JEOPARDY FINAL </vt:lpstr>
      <vt:lpstr>Las cataratas del Iguazú están en la frontera (border) de tres países:  Paraguay, Brasil y ___.</vt:lpstr>
      <vt:lpstr>Argentina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88</cp:revision>
  <dcterms:created xsi:type="dcterms:W3CDTF">2012-12-01T10:13:02Z</dcterms:created>
  <dcterms:modified xsi:type="dcterms:W3CDTF">2022-08-03T01:19:00Z</dcterms:modified>
</cp:coreProperties>
</file>