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6F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1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hyperlink" Target="https://commons.wikimedia.org/wiki/File:Jos%C3%A9_Mart%C3%AD_retrato_m%C3%A1s_conocido_Jamaica_1892.jpg" TargetMode="External"/><Relationship Id="rId4" Type="http://schemas.openxmlformats.org/officeDocument/2006/relationships/image" Target="../media/image33.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hyperlink" Target="https://commons.wikimedia.org/wiki/File:Crocodylus_Rhombifer.JPG" TargetMode="External"/><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hyperlink" Target="https://www.piqsels.com/en/public-domain-photo-flmkq" TargetMode="External"/><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6.png"/></Relationships>
</file>

<file path=ppt/slides/_rels/slide10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s/users/lindsrw-19125336/?utm_source=link-attribution&amp;utm_medium=referral&amp;utm_campaign=image&amp;utm_content=5746626"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574662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padres.babytuto.com/2019/08/01/beneficios-de-los-juegos-tradicionales/"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radiomitre.cienradios.com/dejo-a-su-sobrina-viendo-dibujos-animados-pero-resulto-ser-una-pelicula-porno/"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nsplash.com/@davidjboozer?utm_source=unsplash&amp;utm_medium=referral&amp;utm_content=creditCopyText"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unsplash.com/s/photos/kite?utm_source=unsplash&amp;utm_medium=referral&amp;utm_content=creditCopyTex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hyperlink" Target="https://unsplash.com/@lazargugleta?utm_source=unsplash&amp;utm_medium=referral&amp;utm_content=creditCopyText"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unsplash.com/s/photos/skateboard?utm_source=unsplash&amp;utm_medium=referral&amp;utm_content=creditCopyText"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pxhere.com/es/photo/1268319"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rawpixel.com/image/6048701/free-public-domain-cc0-photo"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flickr.com/photos/ell-r-brown/45565827964"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unsplash.com/@eliottreyna?utm_source=unsplash&amp;utm_medium=referral&amp;utm_content=creditCopyText"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unsplash.com/s/photos/reading?utm_source=unsplash&amp;utm_medium=referral&amp;utm_content=creditCopyTex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unsplash.com/@caid?utm_source=unsplash&amp;utm_medium=referral&amp;utm_content=creditCopyText"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unsplash.com/s/photos/swimming?utm_source=unsplash&amp;utm_medium=referral&amp;utm_content=creditCopyText"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unsplash.com/s/photos/play-piano?utm_source=unsplash&amp;utm_medium=referral&amp;utm_content=creditCopyText" TargetMode="External"/><Relationship Id="rId4" Type="http://schemas.openxmlformats.org/officeDocument/2006/relationships/hyperlink" Target="https://unsplash.com/@elijahhenderson?utm_source=unsplash&amp;utm_medium=referral&amp;utm_content=creditCopyText"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flickr.com/photos/160866001@N07/48601103667"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hoteldel.com/timeline/development-coronado-island/"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unsplash.com/@kennyzhang29?utm_source=unsplash&amp;utm_medium=referral&amp;utm_content=creditCopyText" TargetMode="Externa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hyperlink" Target="https://unsplash.com/s/photos/resting?utm_source=unsplash&amp;utm_medium=referral&amp;utm_content=creditCopyTex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unsplash.com/@sharonmccutcheon?utm_source=unsplash&amp;utm_medium=referral&amp;utm_content=creditCopyText" TargetMode="External"/><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hyperlink" Target="https://unsplash.com/s/photos/counting-money?utm_source=unsplash&amp;utm_medium=referral&amp;utm_content=creditCopyText"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unsplash.com/@allentaylorjr?utm_source=unsplash&amp;utm_medium=referral&amp;utm_content=creditCopyText"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hyperlink" Target="https://unsplash.com/s/photos/fighting?utm_source=unsplash&amp;utm_medium=referral&amp;utm_content=creditCopyText"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unsplash.com/s/photos/class?utm_source=unsplash&amp;utm_medium=referral&amp;utm_content=creditCopyText" TargetMode="External"/><Relationship Id="rId4" Type="http://schemas.openxmlformats.org/officeDocument/2006/relationships/hyperlink" Target="https://unsplash.com/@domlafou?utm_source=unsplash&amp;utm_medium=referral&amp;utm_content=creditCopyText"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unsplash.com/@sevenshooterimage?utm_source=unsplash&amp;utm_medium=referral&amp;utm_content=creditCopyText" TargetMode="External"/><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hyperlink" Target="https://unsplash.com/s/photos/reading?utm_source=unsplash&amp;utm_medium=referral&amp;utm_content=creditCopyText"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hyperlink" Target="https://en.wikipedia.org/wiki/File:Party_short.jpg" TargetMode="External"/><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set of Jeopardy Game"/>
          <p:cNvPicPr>
            <a:picLocks noChangeAspect="1"/>
          </p:cNvPicPr>
          <p:nvPr/>
        </p:nvPicPr>
        <p:blipFill>
          <a:blip r:embed="rId2"/>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10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641833"/>
            <a:ext cx="8229600" cy="1143000"/>
          </a:xfrm>
        </p:spPr>
        <p:txBody>
          <a:bodyPr>
            <a:normAutofit/>
          </a:bodyPr>
          <a:lstStyle/>
          <a:p>
            <a:r>
              <a:rPr lang="en-US" sz="5400" b="1" dirty="0"/>
              <a:t>la </a:t>
            </a:r>
            <a:r>
              <a:rPr lang="en-US" sz="5400" b="1" dirty="0" err="1"/>
              <a:t>esposa</a:t>
            </a:r>
            <a:r>
              <a:rPr lang="en-US" sz="5400" b="1" dirty="0"/>
              <a:t> de mi </a:t>
            </a:r>
            <a:r>
              <a:rPr lang="en-US" sz="5400" b="1" dirty="0" err="1"/>
              <a:t>hijo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pic>
        <p:nvPicPr>
          <p:cNvPr id="7" name="Picture 6" descr="A person with a mustache, Jose Marti&#10;">
            <a:extLst>
              <a:ext uri="{FF2B5EF4-FFF2-40B4-BE49-F238E27FC236}">
                <a16:creationId xmlns:a16="http://schemas.microsoft.com/office/drawing/2014/main" id="{83B9A56F-DBB2-42D6-B700-4ABA7E93454E}"/>
              </a:ext>
            </a:extLst>
          </p:cNvPr>
          <p:cNvPicPr>
            <a:picLocks noChangeAspect="1"/>
          </p:cNvPicPr>
          <p:nvPr/>
        </p:nvPicPr>
        <p:blipFill>
          <a:blip r:embed="rId4"/>
          <a:stretch>
            <a:fillRect/>
          </a:stretch>
        </p:blipFill>
        <p:spPr>
          <a:xfrm>
            <a:off x="541255" y="511521"/>
            <a:ext cx="4198442" cy="5834958"/>
          </a:xfrm>
          <a:prstGeom prst="rect">
            <a:avLst/>
          </a:prstGeom>
          <a:ln w="38100">
            <a:solidFill>
              <a:schemeClr val="tx1"/>
            </a:solidFill>
          </a:ln>
        </p:spPr>
      </p:pic>
      <p:sp>
        <p:nvSpPr>
          <p:cNvPr id="8" name="Title 1">
            <a:extLst>
              <a:ext uri="{FF2B5EF4-FFF2-40B4-BE49-F238E27FC236}">
                <a16:creationId xmlns:a16="http://schemas.microsoft.com/office/drawing/2014/main" id="{152D781A-A2F1-423E-A9CB-6A75A5DCF34E}"/>
              </a:ext>
            </a:extLst>
          </p:cNvPr>
          <p:cNvSpPr txBox="1">
            <a:spLocks/>
          </p:cNvSpPr>
          <p:nvPr/>
        </p:nvSpPr>
        <p:spPr>
          <a:xfrm>
            <a:off x="4997513" y="2619485"/>
            <a:ext cx="369381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a:t>José Martí</a:t>
            </a:r>
            <a:endParaRPr lang="en-US" sz="5400" b="1" dirty="0"/>
          </a:p>
        </p:txBody>
      </p:sp>
      <p:sp>
        <p:nvSpPr>
          <p:cNvPr id="9" name="TextBox 8">
            <a:extLst>
              <a:ext uri="{FF2B5EF4-FFF2-40B4-BE49-F238E27FC236}">
                <a16:creationId xmlns:a16="http://schemas.microsoft.com/office/drawing/2014/main" id="{6A0627AB-C4A9-4A12-B5CA-31615CB534A8}"/>
              </a:ext>
            </a:extLst>
          </p:cNvPr>
          <p:cNvSpPr txBox="1"/>
          <p:nvPr/>
        </p:nvSpPr>
        <p:spPr>
          <a:xfrm>
            <a:off x="4967383" y="6207979"/>
            <a:ext cx="3051018" cy="276999"/>
          </a:xfrm>
          <a:prstGeom prst="rect">
            <a:avLst/>
          </a:prstGeom>
          <a:noFill/>
        </p:spPr>
        <p:txBody>
          <a:bodyPr wrap="square" rtlCol="0">
            <a:spAutoFit/>
          </a:bodyPr>
          <a:lstStyle/>
          <a:p>
            <a:r>
              <a:rPr lang="es-PA" sz="1200" dirty="0"/>
              <a:t>Imagen de </a:t>
            </a:r>
            <a:r>
              <a:rPr lang="es-PA" sz="1200" dirty="0">
                <a:hlinkClick r:id="rId5"/>
              </a:rPr>
              <a:t>Wikimedia</a:t>
            </a:r>
            <a:endParaRPr lang="en-US" sz="1200" dirty="0"/>
          </a:p>
        </p:txBody>
      </p:sp>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84" y="2022703"/>
            <a:ext cx="8229600" cy="2812594"/>
          </a:xfrm>
        </p:spPr>
        <p:txBody>
          <a:bodyPr>
            <a:normAutofit/>
          </a:bodyPr>
          <a:lstStyle/>
          <a:p>
            <a:r>
              <a:rPr lang="en-US" sz="5400" b="1" dirty="0" err="1"/>
              <a:t>Religión</a:t>
            </a:r>
            <a:r>
              <a:rPr lang="en-US" sz="5400" b="1" dirty="0"/>
              <a:t> </a:t>
            </a:r>
            <a:r>
              <a:rPr lang="en-US" sz="5400" b="1" dirty="0" err="1"/>
              <a:t>basada</a:t>
            </a:r>
            <a:r>
              <a:rPr lang="en-US" sz="5400" b="1" dirty="0"/>
              <a:t> </a:t>
            </a:r>
            <a:r>
              <a:rPr lang="en-US" sz="5400" b="1" dirty="0" err="1"/>
              <a:t>en</a:t>
            </a:r>
            <a:r>
              <a:rPr lang="en-US" sz="5400" b="1" dirty="0"/>
              <a:t> la </a:t>
            </a:r>
            <a:r>
              <a:rPr lang="en-US" sz="5400" b="1" dirty="0" err="1"/>
              <a:t>combinación</a:t>
            </a:r>
            <a:r>
              <a:rPr lang="en-US" sz="5400" b="1" dirty="0"/>
              <a:t> de la </a:t>
            </a:r>
            <a:r>
              <a:rPr lang="en-US" sz="5400" b="1" dirty="0" err="1"/>
              <a:t>religión</a:t>
            </a:r>
            <a:r>
              <a:rPr lang="en-US" sz="5400" b="1" dirty="0"/>
              <a:t> de </a:t>
            </a:r>
            <a:r>
              <a:rPr lang="en-US" sz="5400" b="1" dirty="0" err="1"/>
              <a:t>los</a:t>
            </a:r>
            <a:r>
              <a:rPr lang="en-US" sz="5400" b="1" dirty="0"/>
              <a:t> </a:t>
            </a:r>
            <a:r>
              <a:rPr lang="en-US" sz="5400" b="1" dirty="0" err="1"/>
              <a:t>esclavos</a:t>
            </a:r>
            <a:r>
              <a:rPr lang="en-US" sz="5400" b="1" dirty="0"/>
              <a:t> y la </a:t>
            </a:r>
            <a:r>
              <a:rPr lang="en-US" sz="5400" b="1" dirty="0" err="1"/>
              <a:t>católica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5400" b="1" dirty="0" err="1"/>
              <a:t>santería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299" y="1565503"/>
            <a:ext cx="8229600" cy="3491603"/>
          </a:xfrm>
        </p:spPr>
        <p:txBody>
          <a:bodyPr>
            <a:normAutofit/>
          </a:bodyPr>
          <a:lstStyle/>
          <a:p>
            <a:r>
              <a:rPr lang="en-US" sz="5400" b="1" dirty="0"/>
              <a:t>Animal que </a:t>
            </a:r>
            <a:r>
              <a:rPr lang="en-US" sz="5400" b="1" dirty="0" err="1"/>
              <a:t>vive</a:t>
            </a:r>
            <a:r>
              <a:rPr lang="en-US" sz="5400" b="1" dirty="0"/>
              <a:t> </a:t>
            </a:r>
            <a:r>
              <a:rPr lang="en-US" sz="5400" b="1" dirty="0" err="1"/>
              <a:t>en</a:t>
            </a:r>
            <a:r>
              <a:rPr lang="en-US" sz="5400" b="1" dirty="0"/>
              <a:t> la</a:t>
            </a:r>
            <a:br>
              <a:rPr lang="en-US" sz="5400" b="1" dirty="0"/>
            </a:br>
            <a:r>
              <a:rPr lang="en-US" sz="5400" b="1" dirty="0" err="1"/>
              <a:t>Ciénaga</a:t>
            </a:r>
            <a:r>
              <a:rPr lang="en-US" sz="5400" b="1" dirty="0"/>
              <a:t> de Zapata; </a:t>
            </a:r>
            <a:br>
              <a:rPr lang="en-US" sz="5400" b="1" dirty="0"/>
            </a:br>
            <a:r>
              <a:rPr lang="en-US" sz="5400" b="1" dirty="0"/>
              <a:t>es </a:t>
            </a:r>
            <a:r>
              <a:rPr lang="en-US" sz="5400" b="1" dirty="0" err="1"/>
              <a:t>rápido</a:t>
            </a:r>
            <a:r>
              <a:rPr lang="en-US" sz="5400" b="1" dirty="0"/>
              <a:t> y </a:t>
            </a:r>
            <a:r>
              <a:rPr lang="en-US" sz="5400" b="1" dirty="0" err="1"/>
              <a:t>agresivo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rocodile in the water&#10;&#10;Description automatically generated with medium confidence">
            <a:extLst>
              <a:ext uri="{FF2B5EF4-FFF2-40B4-BE49-F238E27FC236}">
                <a16:creationId xmlns:a16="http://schemas.microsoft.com/office/drawing/2014/main" id="{EDB21404-9652-4A7F-9C71-B72975892DAC}"/>
              </a:ext>
            </a:extLst>
          </p:cNvPr>
          <p:cNvPicPr>
            <a:picLocks noChangeAspect="1"/>
          </p:cNvPicPr>
          <p:nvPr/>
        </p:nvPicPr>
        <p:blipFill>
          <a:blip r:embed="rId2"/>
          <a:stretch>
            <a:fillRect/>
          </a:stretch>
        </p:blipFill>
        <p:spPr>
          <a:xfrm>
            <a:off x="0" y="91440"/>
            <a:ext cx="9144000" cy="6675120"/>
          </a:xfrm>
          <a:prstGeom prst="rect">
            <a:avLst/>
          </a:prstGeom>
        </p:spPr>
      </p:pic>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1">
            <a:extLst>
              <a:ext uri="{FF2B5EF4-FFF2-40B4-BE49-F238E27FC236}">
                <a16:creationId xmlns:a16="http://schemas.microsoft.com/office/drawing/2014/main" id="{DF6808EE-2D52-462E-9659-DFF86ECE37B9}"/>
              </a:ext>
            </a:extLst>
          </p:cNvPr>
          <p:cNvSpPr txBox="1">
            <a:spLocks/>
          </p:cNvSpPr>
          <p:nvPr/>
        </p:nvSpPr>
        <p:spPr>
          <a:xfrm>
            <a:off x="457200" y="9144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a:t>cocodrilo</a:t>
            </a:r>
            <a:endParaRPr lang="en-US" sz="5400" b="1" dirty="0"/>
          </a:p>
        </p:txBody>
      </p:sp>
      <p:sp>
        <p:nvSpPr>
          <p:cNvPr id="8" name="TextBox 7">
            <a:extLst>
              <a:ext uri="{FF2B5EF4-FFF2-40B4-BE49-F238E27FC236}">
                <a16:creationId xmlns:a16="http://schemas.microsoft.com/office/drawing/2014/main" id="{FA3AB620-EBDA-4C08-A0D5-EE19572737BB}"/>
              </a:ext>
            </a:extLst>
          </p:cNvPr>
          <p:cNvSpPr txBox="1"/>
          <p:nvPr/>
        </p:nvSpPr>
        <p:spPr>
          <a:xfrm>
            <a:off x="1883122" y="6317154"/>
            <a:ext cx="5432080" cy="276999"/>
          </a:xfrm>
          <a:prstGeom prst="rect">
            <a:avLst/>
          </a:prstGeom>
          <a:noFill/>
        </p:spPr>
        <p:txBody>
          <a:bodyPr wrap="square" rtlCol="0">
            <a:spAutoFit/>
          </a:bodyPr>
          <a:lstStyle/>
          <a:p>
            <a:pPr algn="ctr"/>
            <a:r>
              <a:rPr lang="es-PA" sz="1200" dirty="0"/>
              <a:t>Imagen de </a:t>
            </a:r>
            <a:r>
              <a:rPr lang="es-PA" sz="1200" dirty="0">
                <a:hlinkClick r:id="rId5"/>
              </a:rPr>
              <a:t>Wikimedia</a:t>
            </a:r>
            <a:endParaRPr lang="en-US" sz="1200" dirty="0"/>
          </a:p>
        </p:txBody>
      </p:sp>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68046"/>
            <a:ext cx="8229600" cy="2866915"/>
          </a:xfrm>
        </p:spPr>
        <p:txBody>
          <a:bodyPr>
            <a:normAutofit/>
          </a:bodyPr>
          <a:lstStyle/>
          <a:p>
            <a:r>
              <a:rPr lang="en-US" sz="5400" b="1" dirty="0" err="1"/>
              <a:t>Pájaro</a:t>
            </a:r>
            <a:r>
              <a:rPr lang="en-US" sz="5400" b="1" dirty="0"/>
              <a:t> </a:t>
            </a:r>
            <a:r>
              <a:rPr lang="en-US" sz="5400" b="1" dirty="0" err="1"/>
              <a:t>más</a:t>
            </a:r>
            <a:r>
              <a:rPr lang="en-US" sz="5400" b="1" dirty="0"/>
              <a:t> </a:t>
            </a:r>
            <a:r>
              <a:rPr lang="en-US" sz="5400" b="1" dirty="0" err="1"/>
              <a:t>pequeño</a:t>
            </a:r>
            <a:r>
              <a:rPr lang="en-US" sz="5400" b="1" dirty="0"/>
              <a:t> </a:t>
            </a:r>
            <a:br>
              <a:rPr lang="en-US" sz="5400" b="1" dirty="0"/>
            </a:br>
            <a:r>
              <a:rPr lang="en-US" sz="5400" b="1" dirty="0"/>
              <a:t>del </a:t>
            </a:r>
            <a:r>
              <a:rPr lang="en-US" sz="5400" b="1" dirty="0" err="1"/>
              <a:t>mundo</a:t>
            </a:r>
            <a:r>
              <a:rPr lang="en-US" sz="5400" b="1" dirty="0"/>
              <a:t>; </a:t>
            </a:r>
            <a:r>
              <a:rPr lang="en-US" sz="5400" b="1" dirty="0" err="1"/>
              <a:t>pesa</a:t>
            </a:r>
            <a:r>
              <a:rPr lang="en-US" sz="5400" b="1" dirty="0"/>
              <a:t> </a:t>
            </a:r>
            <a:r>
              <a:rPr lang="en-US" sz="5400" b="1" dirty="0" err="1"/>
              <a:t>menos</a:t>
            </a:r>
            <a:r>
              <a:rPr lang="en-US" sz="5400" b="1" dirty="0"/>
              <a:t> </a:t>
            </a:r>
            <a:br>
              <a:rPr lang="en-US" sz="5400" b="1" dirty="0"/>
            </a:br>
            <a:r>
              <a:rPr lang="en-US" sz="5400" b="1" dirty="0"/>
              <a:t>de 2 </a:t>
            </a:r>
            <a:r>
              <a:rPr lang="en-US" sz="5400" b="1" dirty="0" err="1"/>
              <a:t>gramos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zunzun hummingbird on a flower&#10;&#10;Description automatically generated with low confidence">
            <a:extLst>
              <a:ext uri="{FF2B5EF4-FFF2-40B4-BE49-F238E27FC236}">
                <a16:creationId xmlns:a16="http://schemas.microsoft.com/office/drawing/2014/main" id="{AD732847-AA1E-4840-8DB3-E339D9CF4116}"/>
              </a:ext>
            </a:extLst>
          </p:cNvPr>
          <p:cNvPicPr>
            <a:picLocks noChangeAspect="1"/>
          </p:cNvPicPr>
          <p:nvPr/>
        </p:nvPicPr>
        <p:blipFill>
          <a:blip r:embed="rId2"/>
          <a:stretch>
            <a:fillRect/>
          </a:stretch>
        </p:blipFill>
        <p:spPr>
          <a:xfrm>
            <a:off x="119806" y="-689174"/>
            <a:ext cx="9013029" cy="7547174"/>
          </a:xfrm>
          <a:prstGeom prst="rect">
            <a:avLst/>
          </a:prstGeom>
        </p:spPr>
      </p:pic>
      <p:sp>
        <p:nvSpPr>
          <p:cNvPr id="2" name="Title 1"/>
          <p:cNvSpPr>
            <a:spLocks noGrp="1"/>
          </p:cNvSpPr>
          <p:nvPr>
            <p:ph type="title"/>
          </p:nvPr>
        </p:nvSpPr>
        <p:spPr>
          <a:xfrm>
            <a:off x="4952246" y="274638"/>
            <a:ext cx="3734554" cy="1852926"/>
          </a:xfrm>
        </p:spPr>
        <p:txBody>
          <a:bodyPr>
            <a:normAutofit/>
          </a:bodyPr>
          <a:lstStyle/>
          <a:p>
            <a:pPr algn="r"/>
            <a:r>
              <a:rPr lang="en-US" sz="5400" b="1" dirty="0" err="1"/>
              <a:t>el</a:t>
            </a:r>
            <a:r>
              <a:rPr lang="en-US" sz="5400" b="1" dirty="0"/>
              <a:t> </a:t>
            </a:r>
            <a:r>
              <a:rPr lang="en-US" sz="5400" b="1" dirty="0" err="1"/>
              <a:t>zunzún</a:t>
            </a:r>
            <a:r>
              <a:rPr lang="en-US" sz="5400" b="1" dirty="0"/>
              <a:t> (</a:t>
            </a:r>
            <a:r>
              <a:rPr lang="en-US" sz="5400" b="1" dirty="0" err="1"/>
              <a:t>colibrí</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771E4132-60BD-4779-8ECB-AA99D7994644}"/>
              </a:ext>
            </a:extLst>
          </p:cNvPr>
          <p:cNvSpPr txBox="1"/>
          <p:nvPr/>
        </p:nvSpPr>
        <p:spPr>
          <a:xfrm>
            <a:off x="334978" y="6322611"/>
            <a:ext cx="7052650" cy="276999"/>
          </a:xfrm>
          <a:prstGeom prst="rect">
            <a:avLst/>
          </a:prstGeom>
          <a:noFill/>
        </p:spPr>
        <p:txBody>
          <a:bodyPr wrap="square" rtlCol="0">
            <a:spAutoFit/>
          </a:bodyPr>
          <a:lstStyle/>
          <a:p>
            <a:r>
              <a:rPr lang="es-PA" sz="1200" dirty="0"/>
              <a:t>Imagen de </a:t>
            </a:r>
            <a:r>
              <a:rPr lang="es-PA" sz="1200" dirty="0" err="1">
                <a:hlinkClick r:id="rId5"/>
              </a:rPr>
              <a:t>Piqsels</a:t>
            </a:r>
            <a:endParaRPr lang="en-US" sz="1200" dirty="0"/>
          </a:p>
        </p:txBody>
      </p:sp>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3051395" y="2740513"/>
            <a:ext cx="3053080" cy="2215991"/>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a:solidFill>
                  <a:srgbClr val="FFFF00"/>
                </a:solidFill>
              </a:rPr>
              <a:t>Lugar</a:t>
            </a:r>
            <a:endParaRPr lang="en-US" sz="5400" b="1" dirty="0">
              <a:solidFill>
                <a:srgbClr val="FFFF00"/>
              </a:solidFill>
            </a:endParaRPr>
          </a:p>
          <a:p>
            <a:pPr algn="ctr"/>
            <a:endParaRPr lang="en-US" sz="2400" dirty="0"/>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3727"/>
            <a:ext cx="8229600" cy="3100528"/>
          </a:xfrm>
        </p:spPr>
        <p:txBody>
          <a:bodyPr>
            <a:normAutofit/>
          </a:bodyPr>
          <a:lstStyle/>
          <a:p>
            <a:r>
              <a:rPr lang="en-US" sz="5400" b="1" dirty="0"/>
              <a:t>Lugar </a:t>
            </a:r>
            <a:r>
              <a:rPr lang="en-US" sz="5400" b="1" dirty="0" err="1"/>
              <a:t>en</a:t>
            </a:r>
            <a:r>
              <a:rPr lang="en-US" sz="5400" b="1" dirty="0"/>
              <a:t> La Habana</a:t>
            </a:r>
            <a:br>
              <a:rPr lang="en-US" sz="5400" b="1" dirty="0"/>
            </a:br>
            <a:r>
              <a:rPr lang="en-US" sz="5400" b="1" dirty="0" err="1"/>
              <a:t>muy</a:t>
            </a:r>
            <a:r>
              <a:rPr lang="en-US" sz="5400" b="1" dirty="0"/>
              <a:t> popular para </a:t>
            </a:r>
            <a:r>
              <a:rPr lang="en-US" sz="5400" b="1" dirty="0" err="1"/>
              <a:t>pasear</a:t>
            </a:r>
            <a:br>
              <a:rPr lang="en-US" sz="5400" b="1" dirty="0"/>
            </a:br>
            <a:r>
              <a:rPr lang="en-US" sz="5400" b="1" dirty="0"/>
              <a:t>junto al mar.</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descr="image of a speak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with cars on it next to a body of water. Cuba's malecón.&#10;&#10;">
            <a:extLst>
              <a:ext uri="{FF2B5EF4-FFF2-40B4-BE49-F238E27FC236}">
                <a16:creationId xmlns:a16="http://schemas.microsoft.com/office/drawing/2014/main" id="{03395B32-A28E-4449-956E-11A45CF93258}"/>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7200" y="2067224"/>
            <a:ext cx="8229600" cy="1143000"/>
          </a:xfrm>
        </p:spPr>
        <p:txBody>
          <a:bodyPr>
            <a:normAutofit/>
          </a:bodyPr>
          <a:lstStyle/>
          <a:p>
            <a:pPr algn="l"/>
            <a:r>
              <a:rPr lang="en-US" sz="5400" b="1" dirty="0" err="1"/>
              <a:t>el</a:t>
            </a:r>
            <a:r>
              <a:rPr lang="en-US" sz="5400" b="1" dirty="0"/>
              <a:t> </a:t>
            </a:r>
            <a:r>
              <a:rPr lang="en-US" sz="5400" b="1" dirty="0" err="1"/>
              <a:t>malecón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a:extLst>
              <a:ext uri="{FF2B5EF4-FFF2-40B4-BE49-F238E27FC236}">
                <a16:creationId xmlns:a16="http://schemas.microsoft.com/office/drawing/2014/main" id="{94E7AB01-8310-4D1F-AA35-0538B526AB4B}"/>
              </a:ext>
            </a:extLst>
          </p:cNvPr>
          <p:cNvSpPr txBox="1"/>
          <p:nvPr/>
        </p:nvSpPr>
        <p:spPr>
          <a:xfrm>
            <a:off x="6690511" y="262550"/>
            <a:ext cx="1996289" cy="276999"/>
          </a:xfrm>
          <a:prstGeom prst="rect">
            <a:avLst/>
          </a:prstGeom>
          <a:noFill/>
        </p:spPr>
        <p:txBody>
          <a:bodyPr wrap="square" rtlCol="0">
            <a:spAutoFit/>
          </a:bodyPr>
          <a:lstStyle/>
          <a:p>
            <a:pPr algn="r"/>
            <a:r>
              <a:rPr lang="en-US" sz="1200" dirty="0" err="1"/>
              <a:t>Foto</a:t>
            </a:r>
            <a:r>
              <a:rPr lang="en-US" sz="1200" dirty="0"/>
              <a:t> </a:t>
            </a:r>
            <a:r>
              <a:rPr lang="en-US" sz="1200" dirty="0" err="1"/>
              <a:t>por</a:t>
            </a:r>
            <a:r>
              <a:rPr lang="en-US" sz="1200" dirty="0"/>
              <a:t> Beatrice Tseng</a:t>
            </a:r>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745060"/>
            <a:ext cx="8229600" cy="1143000"/>
          </a:xfrm>
        </p:spPr>
        <p:txBody>
          <a:bodyPr>
            <a:noAutofit/>
          </a:bodyPr>
          <a:lstStyle/>
          <a:p>
            <a:r>
              <a:rPr lang="en-US" sz="5400" b="1" dirty="0"/>
              <a:t>mi </a:t>
            </a:r>
            <a:r>
              <a:rPr lang="en-US" sz="5400" b="1" dirty="0" err="1"/>
              <a:t>nuera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1833"/>
            <a:ext cx="8229600" cy="1143000"/>
          </a:xfrm>
        </p:spPr>
        <p:txBody>
          <a:bodyPr>
            <a:normAutofit/>
          </a:bodyPr>
          <a:lstStyle/>
          <a:p>
            <a:r>
              <a:rPr lang="en-US" sz="5400" b="1" dirty="0" err="1"/>
              <a:t>el</a:t>
            </a:r>
            <a:r>
              <a:rPr lang="en-US" sz="5400" b="1" dirty="0"/>
              <a:t> </a:t>
            </a:r>
            <a:r>
              <a:rPr lang="en-US" sz="5400" b="1" dirty="0" err="1"/>
              <a:t>esposo</a:t>
            </a:r>
            <a:r>
              <a:rPr lang="en-US" sz="5400" b="1" dirty="0"/>
              <a:t> de mi </a:t>
            </a:r>
            <a:r>
              <a:rPr lang="en-US" sz="5400" b="1" dirty="0" err="1"/>
              <a:t>hija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6" y="2857500"/>
            <a:ext cx="8229600" cy="1143000"/>
          </a:xfrm>
        </p:spPr>
        <p:txBody>
          <a:bodyPr>
            <a:noAutofit/>
          </a:bodyPr>
          <a:lstStyle/>
          <a:p>
            <a:r>
              <a:rPr lang="en-US" sz="5400" b="1" dirty="0"/>
              <a:t>mi </a:t>
            </a:r>
            <a:r>
              <a:rPr lang="en-US" sz="5400" b="1" dirty="0" err="1"/>
              <a:t>yerno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of a girl rope jumping&#10;&#10;">
            <a:extLst>
              <a:ext uri="{FF2B5EF4-FFF2-40B4-BE49-F238E27FC236}">
                <a16:creationId xmlns:a16="http://schemas.microsoft.com/office/drawing/2014/main" id="{1C084A8D-F327-4950-8DE2-AE08DEE1F0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9569" y="-1"/>
            <a:ext cx="10168241" cy="6762939"/>
          </a:xfrm>
          <a:prstGeom prst="rect">
            <a:avLst/>
          </a:prstGeom>
        </p:spPr>
      </p:pic>
      <p:sp>
        <p:nvSpPr>
          <p:cNvPr id="2" name="Title 1"/>
          <p:cNvSpPr>
            <a:spLocks noGrp="1"/>
          </p:cNvSpPr>
          <p:nvPr>
            <p:ph type="title"/>
          </p:nvPr>
        </p:nvSpPr>
        <p:spPr>
          <a:xfrm>
            <a:off x="457199" y="175050"/>
            <a:ext cx="2639085" cy="2568150"/>
          </a:xfrm>
        </p:spPr>
        <p:txBody>
          <a:bodyPr>
            <a:normAutofit fontScale="90000"/>
          </a:bodyPr>
          <a:lstStyle/>
          <a:p>
            <a:pPr algn="l"/>
            <a:r>
              <a:rPr lang="en-US" sz="5400" b="1" dirty="0"/>
              <a:t>¿</a:t>
            </a:r>
            <a:r>
              <a:rPr lang="en-US" sz="5400" b="1" dirty="0" err="1"/>
              <a:t>Qué</a:t>
            </a:r>
            <a:r>
              <a:rPr lang="en-US" sz="5400" b="1" dirty="0"/>
              <a:t> </a:t>
            </a:r>
            <a:r>
              <a:rPr lang="en-US" sz="5400" b="1" dirty="0" err="1"/>
              <a:t>hacía</a:t>
            </a:r>
            <a:r>
              <a:rPr lang="en-US" sz="5400" b="1" dirty="0"/>
              <a:t> </a:t>
            </a:r>
            <a:r>
              <a:rPr lang="en-US" sz="5400" b="1" dirty="0" err="1"/>
              <a:t>en</a:t>
            </a:r>
            <a:r>
              <a:rPr lang="en-US" sz="5400" b="1" dirty="0"/>
              <a:t> </a:t>
            </a:r>
            <a:r>
              <a:rPr lang="en-US" sz="5400" b="1" dirty="0" err="1"/>
              <a:t>su</a:t>
            </a:r>
            <a:r>
              <a:rPr lang="en-US" sz="5400" b="1" dirty="0"/>
              <a:t> </a:t>
            </a:r>
            <a:r>
              <a:rPr lang="en-US" sz="5400" b="1" dirty="0" err="1"/>
              <a:t>niñez</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817BBB02-1DD5-425D-90AF-127D4749A259}"/>
              </a:ext>
            </a:extLst>
          </p:cNvPr>
          <p:cNvSpPr txBox="1"/>
          <p:nvPr/>
        </p:nvSpPr>
        <p:spPr>
          <a:xfrm>
            <a:off x="336884" y="6350001"/>
            <a:ext cx="4642165" cy="276999"/>
          </a:xfrm>
          <a:prstGeom prst="rect">
            <a:avLst/>
          </a:prstGeom>
          <a:noFill/>
        </p:spPr>
        <p:txBody>
          <a:bodyPr wrap="square">
            <a:spAutoFit/>
          </a:bodyPr>
          <a:lstStyle/>
          <a:p>
            <a:r>
              <a:rPr lang="en-US" sz="1200" b="0" i="0" dirty="0">
                <a:effectLst/>
              </a:rPr>
              <a:t>Imagen de </a:t>
            </a:r>
            <a:r>
              <a:rPr lang="en-US" sz="1200" b="0" i="0" u="sng" dirty="0" err="1">
                <a:solidFill>
                  <a:srgbClr val="191B26"/>
                </a:solidFill>
                <a:effectLst/>
                <a:hlinkClick r:id="rId3"/>
              </a:rPr>
              <a:t>lindsrw</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10020"/>
            <a:ext cx="8229600" cy="1143000"/>
          </a:xfrm>
        </p:spPr>
        <p:txBody>
          <a:bodyPr>
            <a:noAutofit/>
          </a:bodyPr>
          <a:lstStyle/>
          <a:p>
            <a:r>
              <a:rPr lang="en-US" sz="5400" b="1" dirty="0"/>
              <a:t>Ella </a:t>
            </a:r>
            <a:r>
              <a:rPr lang="en-US" sz="5400" b="1" dirty="0" err="1"/>
              <a:t>saltaba</a:t>
            </a:r>
            <a:r>
              <a:rPr lang="en-US" sz="5400" b="1" dirty="0"/>
              <a:t> la </a:t>
            </a:r>
            <a:r>
              <a:rPr lang="en-US" sz="5400" b="1" dirty="0" err="1"/>
              <a:t>cuerda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tree, children playing hide and seek.&#10;&#10;">
            <a:extLst>
              <a:ext uri="{FF2B5EF4-FFF2-40B4-BE49-F238E27FC236}">
                <a16:creationId xmlns:a16="http://schemas.microsoft.com/office/drawing/2014/main" id="{45E49772-EFE0-4251-B089-AF159CDC07D0}"/>
              </a:ext>
            </a:extLst>
          </p:cNvPr>
          <p:cNvPicPr>
            <a:picLocks noChangeAspect="1"/>
          </p:cNvPicPr>
          <p:nvPr/>
        </p:nvPicPr>
        <p:blipFill>
          <a:blip r:embed="rId2"/>
          <a:stretch>
            <a:fillRect/>
          </a:stretch>
        </p:blipFill>
        <p:spPr>
          <a:xfrm>
            <a:off x="-943023" y="95627"/>
            <a:ext cx="9986891" cy="6666746"/>
          </a:xfrm>
          <a:prstGeom prst="rect">
            <a:avLst/>
          </a:prstGeom>
        </p:spPr>
      </p:pic>
      <p:sp>
        <p:nvSpPr>
          <p:cNvPr id="2" name="Title 1"/>
          <p:cNvSpPr>
            <a:spLocks noGrp="1"/>
          </p:cNvSpPr>
          <p:nvPr>
            <p:ph type="title"/>
          </p:nvPr>
        </p:nvSpPr>
        <p:spPr>
          <a:xfrm>
            <a:off x="384773" y="0"/>
            <a:ext cx="8229600" cy="1143000"/>
          </a:xfrm>
        </p:spPr>
        <p:txBody>
          <a:bodyPr>
            <a:normAutofit/>
          </a:bodyPr>
          <a:lstStyle/>
          <a:p>
            <a:r>
              <a:rPr lang="en-US" sz="5400" b="1" dirty="0"/>
              <a:t>¿</a:t>
            </a:r>
            <a:r>
              <a:rPr lang="en-US" sz="5400" b="1" dirty="0" err="1"/>
              <a:t>Qué</a:t>
            </a:r>
            <a:r>
              <a:rPr lang="en-US" sz="5400" b="1" dirty="0"/>
              <a:t> </a:t>
            </a:r>
            <a:r>
              <a:rPr lang="en-US" sz="5400" b="1" dirty="0" err="1"/>
              <a:t>hacían</a:t>
            </a:r>
            <a:r>
              <a:rPr lang="en-US" sz="5400" b="1" dirty="0"/>
              <a:t> </a:t>
            </a:r>
            <a:r>
              <a:rPr lang="en-US" sz="5400" b="1" dirty="0" err="1"/>
              <a:t>en</a:t>
            </a:r>
            <a:r>
              <a:rPr lang="en-US" sz="5400" b="1" dirty="0"/>
              <a:t> </a:t>
            </a:r>
            <a:r>
              <a:rPr lang="en-US" sz="5400" b="1" dirty="0" err="1"/>
              <a:t>su</a:t>
            </a:r>
            <a:r>
              <a:rPr lang="en-US" sz="5400" b="1" dirty="0"/>
              <a:t> </a:t>
            </a:r>
            <a:r>
              <a:rPr lang="en-US" sz="5400" b="1" dirty="0" err="1"/>
              <a:t>niñez</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 name="TextBox 2">
            <a:extLst>
              <a:ext uri="{FF2B5EF4-FFF2-40B4-BE49-F238E27FC236}">
                <a16:creationId xmlns:a16="http://schemas.microsoft.com/office/drawing/2014/main" id="{74BDB06C-7714-4DEE-90DC-0363BFFA60E9}"/>
              </a:ext>
            </a:extLst>
          </p:cNvPr>
          <p:cNvSpPr txBox="1"/>
          <p:nvPr/>
        </p:nvSpPr>
        <p:spPr>
          <a:xfrm>
            <a:off x="336884" y="6350001"/>
            <a:ext cx="5459239" cy="276999"/>
          </a:xfrm>
          <a:prstGeom prst="rect">
            <a:avLst/>
          </a:prstGeom>
          <a:noFill/>
        </p:spPr>
        <p:txBody>
          <a:bodyPr wrap="square" rtlCol="0">
            <a:spAutoFit/>
          </a:bodyPr>
          <a:lstStyle/>
          <a:p>
            <a:r>
              <a:rPr lang="es-PA" sz="1200" dirty="0"/>
              <a:t>Imagen de </a:t>
            </a:r>
            <a:r>
              <a:rPr lang="es-PA" sz="1200" dirty="0">
                <a:hlinkClick r:id="rId3"/>
              </a:rPr>
              <a:t>Padres Baby Tuto</a:t>
            </a:r>
            <a:endParaRPr lang="en-US" sz="1200" dirty="0"/>
          </a:p>
        </p:txBody>
      </p: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81" y="2700967"/>
            <a:ext cx="8229600" cy="1143000"/>
          </a:xfrm>
        </p:spPr>
        <p:txBody>
          <a:bodyPr>
            <a:normAutofit/>
          </a:bodyPr>
          <a:lstStyle/>
          <a:p>
            <a:r>
              <a:rPr lang="en-US" sz="5400" b="1" dirty="0" err="1"/>
              <a:t>Ellos</a:t>
            </a:r>
            <a:r>
              <a:rPr lang="en-US" sz="5400" b="1" dirty="0"/>
              <a:t> </a:t>
            </a:r>
            <a:r>
              <a:rPr lang="en-US" sz="5400" b="1" dirty="0" err="1"/>
              <a:t>jugaban</a:t>
            </a:r>
            <a:r>
              <a:rPr lang="en-US" sz="5400" b="1" dirty="0"/>
              <a:t> al </a:t>
            </a:r>
            <a:r>
              <a:rPr lang="en-US" sz="5400" b="1" dirty="0" err="1"/>
              <a:t>escondite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uple of children sitting on a couch watching cartoons on TV&#10;&#10;">
            <a:extLst>
              <a:ext uri="{FF2B5EF4-FFF2-40B4-BE49-F238E27FC236}">
                <a16:creationId xmlns:a16="http://schemas.microsoft.com/office/drawing/2014/main" id="{364CDF6F-5675-43BE-85C0-396EE7A37421}"/>
              </a:ext>
            </a:extLst>
          </p:cNvPr>
          <p:cNvPicPr>
            <a:picLocks noChangeAspect="1"/>
          </p:cNvPicPr>
          <p:nvPr/>
        </p:nvPicPr>
        <p:blipFill>
          <a:blip r:embed="rId2"/>
          <a:stretch>
            <a:fillRect/>
          </a:stretch>
        </p:blipFill>
        <p:spPr>
          <a:xfrm>
            <a:off x="93578" y="127002"/>
            <a:ext cx="9050421" cy="6787816"/>
          </a:xfrm>
          <a:prstGeom prst="rect">
            <a:avLst/>
          </a:prstGeom>
        </p:spPr>
      </p:pic>
      <p:sp>
        <p:nvSpPr>
          <p:cNvPr id="2" name="Title 1"/>
          <p:cNvSpPr>
            <a:spLocks noGrp="1"/>
          </p:cNvSpPr>
          <p:nvPr>
            <p:ph type="title"/>
          </p:nvPr>
        </p:nvSpPr>
        <p:spPr>
          <a:xfrm>
            <a:off x="5201931" y="127002"/>
            <a:ext cx="3605185" cy="2781911"/>
          </a:xfrm>
        </p:spPr>
        <p:txBody>
          <a:bodyPr>
            <a:normAutofit/>
          </a:bodyPr>
          <a:lstStyle/>
          <a:p>
            <a:pPr algn="r"/>
            <a:r>
              <a:rPr lang="es-PA" sz="5400" b="1" dirty="0">
                <a:solidFill>
                  <a:srgbClr val="FFFF00"/>
                </a:solidFill>
              </a:rPr>
              <a:t>¿</a:t>
            </a:r>
            <a:r>
              <a:rPr lang="en-US" sz="5400" b="1" dirty="0" err="1">
                <a:solidFill>
                  <a:srgbClr val="FFFF00"/>
                </a:solidFill>
              </a:rPr>
              <a:t>Qué</a:t>
            </a:r>
            <a:r>
              <a:rPr lang="en-US" sz="5400" b="1" dirty="0">
                <a:solidFill>
                  <a:srgbClr val="FFFF00"/>
                </a:solidFill>
              </a:rPr>
              <a:t> </a:t>
            </a:r>
            <a:r>
              <a:rPr lang="en-US" sz="5400" b="1" dirty="0" err="1">
                <a:solidFill>
                  <a:srgbClr val="FFFF00"/>
                </a:solidFill>
              </a:rPr>
              <a:t>hacían</a:t>
            </a:r>
            <a:r>
              <a:rPr lang="en-US" sz="5400" b="1" dirty="0">
                <a:solidFill>
                  <a:srgbClr val="FFFF00"/>
                </a:solidFill>
              </a:rPr>
              <a:t> </a:t>
            </a:r>
            <a:r>
              <a:rPr lang="en-US" sz="5400" b="1" dirty="0" err="1">
                <a:solidFill>
                  <a:srgbClr val="FFFF00"/>
                </a:solidFill>
              </a:rPr>
              <a:t>en</a:t>
            </a:r>
            <a:r>
              <a:rPr lang="en-US" sz="5400" b="1" dirty="0">
                <a:solidFill>
                  <a:srgbClr val="FFFF00"/>
                </a:solidFill>
              </a:rPr>
              <a:t> </a:t>
            </a:r>
            <a:r>
              <a:rPr lang="en-US" sz="5400" b="1" dirty="0" err="1">
                <a:solidFill>
                  <a:srgbClr val="FFFF00"/>
                </a:solidFill>
              </a:rPr>
              <a:t>su</a:t>
            </a:r>
            <a:r>
              <a:rPr lang="en-US" sz="5400" b="1" dirty="0">
                <a:solidFill>
                  <a:srgbClr val="FFFF00"/>
                </a:solidFill>
              </a:rPr>
              <a:t> </a:t>
            </a:r>
            <a:r>
              <a:rPr lang="en-US" sz="5400" b="1" dirty="0" err="1">
                <a:solidFill>
                  <a:srgbClr val="FFFF00"/>
                </a:solidFill>
              </a:rPr>
              <a:t>niñez</a:t>
            </a:r>
            <a:r>
              <a:rPr lang="en-US" sz="5400" b="1" dirty="0">
                <a:solidFill>
                  <a:srgbClr val="FFFF00"/>
                </a:solidFill>
              </a:rPr>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0F2B7CCC-A62F-49BD-BB36-0EC5C834311A}"/>
              </a:ext>
            </a:extLst>
          </p:cNvPr>
          <p:cNvSpPr txBox="1"/>
          <p:nvPr/>
        </p:nvSpPr>
        <p:spPr>
          <a:xfrm>
            <a:off x="731424" y="6389159"/>
            <a:ext cx="4581053" cy="276999"/>
          </a:xfrm>
          <a:prstGeom prst="rect">
            <a:avLst/>
          </a:prstGeom>
          <a:noFill/>
        </p:spPr>
        <p:txBody>
          <a:bodyPr wrap="square" rtlCol="0">
            <a:spAutoFit/>
          </a:bodyPr>
          <a:lstStyle/>
          <a:p>
            <a:r>
              <a:rPr lang="es-PA" sz="1200" dirty="0"/>
              <a:t>Imagen de </a:t>
            </a:r>
            <a:r>
              <a:rPr lang="es-PA" sz="1200" dirty="0">
                <a:hlinkClick r:id="rId3"/>
              </a:rPr>
              <a:t>Radio Mitre</a:t>
            </a:r>
            <a:endParaRPr lang="en-US" sz="1200" dirty="0"/>
          </a:p>
        </p:txBody>
      </p: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6278"/>
            <a:ext cx="8229600" cy="2441402"/>
          </a:xfrm>
        </p:spPr>
        <p:txBody>
          <a:bodyPr>
            <a:normAutofit/>
          </a:bodyPr>
          <a:lstStyle/>
          <a:p>
            <a:r>
              <a:rPr lang="en-US" sz="5400" b="1" dirty="0" err="1"/>
              <a:t>Ellas</a:t>
            </a:r>
            <a:r>
              <a:rPr lang="en-US" sz="5400" b="1" dirty="0"/>
              <a:t> </a:t>
            </a:r>
            <a:r>
              <a:rPr lang="en-US" sz="5400" b="1" dirty="0" err="1"/>
              <a:t>veían</a:t>
            </a:r>
            <a:r>
              <a:rPr lang="en-US" sz="5400" b="1" dirty="0"/>
              <a:t> </a:t>
            </a:r>
            <a:r>
              <a:rPr lang="en-US" sz="5400" b="1" dirty="0" err="1"/>
              <a:t>muñequitos</a:t>
            </a:r>
            <a:r>
              <a:rPr lang="en-US" sz="5400" b="1" dirty="0"/>
              <a:t> o</a:t>
            </a:r>
            <a:br>
              <a:rPr lang="en-US" sz="5400" b="1" dirty="0"/>
            </a:br>
            <a:r>
              <a:rPr lang="en-US" sz="5400" b="1" dirty="0" err="1"/>
              <a:t>dibujos</a:t>
            </a:r>
            <a:r>
              <a:rPr lang="en-US" sz="5400" b="1" dirty="0"/>
              <a:t> </a:t>
            </a:r>
            <a:r>
              <a:rPr lang="en-US" sz="5400" b="1" dirty="0" err="1"/>
              <a:t>animados</a:t>
            </a:r>
            <a:r>
              <a:rPr lang="en-US" sz="5400" b="1" dirty="0"/>
              <a:t> </a:t>
            </a:r>
            <a:r>
              <a:rPr lang="en-US" sz="5400" b="1" dirty="0" err="1"/>
              <a:t>en</a:t>
            </a:r>
            <a:r>
              <a:rPr lang="en-US" sz="5400" b="1" dirty="0"/>
              <a:t> la TV.</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99754550"/>
              </p:ext>
            </p:extLst>
          </p:nvPr>
        </p:nvGraphicFramePr>
        <p:xfrm>
          <a:off x="0" y="0"/>
          <a:ext cx="9144000" cy="5658414"/>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702051">
                  <a:extLst>
                    <a:ext uri="{9D8B030D-6E8A-4147-A177-3AD203B41FA5}">
                      <a16:colId xmlns:a16="http://schemas.microsoft.com/office/drawing/2014/main" val="20000"/>
                    </a:ext>
                  </a:extLst>
                </a:gridCol>
                <a:gridCol w="1991763">
                  <a:extLst>
                    <a:ext uri="{9D8B030D-6E8A-4147-A177-3AD203B41FA5}">
                      <a16:colId xmlns:a16="http://schemas.microsoft.com/office/drawing/2014/main" val="20001"/>
                    </a:ext>
                  </a:extLst>
                </a:gridCol>
                <a:gridCol w="1892174">
                  <a:extLst>
                    <a:ext uri="{9D8B030D-6E8A-4147-A177-3AD203B41FA5}">
                      <a16:colId xmlns:a16="http://schemas.microsoft.com/office/drawing/2014/main" val="20002"/>
                    </a:ext>
                  </a:extLst>
                </a:gridCol>
                <a:gridCol w="172921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43069">
                <a:tc>
                  <a:txBody>
                    <a:bodyPr/>
                    <a:lstStyle/>
                    <a:p>
                      <a:pPr algn="ctr"/>
                      <a:r>
                        <a:rPr lang="en-US" sz="2400" dirty="0"/>
                        <a:t>FAMILIA</a:t>
                      </a:r>
                    </a:p>
                  </a:txBody>
                  <a:tcPr anchor="ctr">
                    <a:cell3D prstMaterial="dkEdge">
                      <a:bevel prst="coolSlant"/>
                      <a:lightRig rig="flood" dir="t"/>
                    </a:cell3D>
                    <a:solidFill>
                      <a:srgbClr val="0000FF"/>
                    </a:solidFill>
                  </a:tcPr>
                </a:tc>
                <a:tc>
                  <a:txBody>
                    <a:bodyPr/>
                    <a:lstStyle/>
                    <a:p>
                      <a:pPr algn="ctr"/>
                      <a:r>
                        <a:rPr lang="en-US" sz="2400" dirty="0"/>
                        <a:t>ACTIVIDADES de la NIÑEZ</a:t>
                      </a:r>
                    </a:p>
                  </a:txBody>
                  <a:tcPr anchor="ctr">
                    <a:cell3D prstMaterial="dkEdge">
                      <a:bevel prst="coolSlant"/>
                      <a:lightRig rig="flood" dir="t"/>
                    </a:cell3D>
                    <a:solidFill>
                      <a:srgbClr val="0000FF"/>
                    </a:solidFill>
                  </a:tcPr>
                </a:tc>
                <a:tc>
                  <a:txBody>
                    <a:bodyPr/>
                    <a:lstStyle/>
                    <a:p>
                      <a:pPr algn="ctr"/>
                      <a:r>
                        <a:rPr lang="en-US" sz="2400" dirty="0"/>
                        <a:t>VERBOS </a:t>
                      </a:r>
                      <a:r>
                        <a:rPr lang="en-US" sz="2400" dirty="0" err="1"/>
                        <a:t>en</a:t>
                      </a:r>
                      <a:endParaRPr lang="en-US" sz="2400" dirty="0"/>
                    </a:p>
                    <a:p>
                      <a:pPr algn="ctr"/>
                      <a:r>
                        <a:rPr lang="en-US" sz="2400" dirty="0"/>
                        <a:t>IMPERFECTO</a:t>
                      </a:r>
                    </a:p>
                  </a:txBody>
                  <a:tcPr anchor="ctr">
                    <a:cell3D prstMaterial="dkEdge">
                      <a:bevel prst="coolSlant"/>
                      <a:lightRig rig="flood" dir="t"/>
                    </a:cell3D>
                    <a:solidFill>
                      <a:srgbClr val="0000FF"/>
                    </a:solidFill>
                  </a:tcPr>
                </a:tc>
                <a:tc>
                  <a:txBody>
                    <a:bodyPr/>
                    <a:lstStyle/>
                    <a:p>
                      <a:pPr algn="ctr"/>
                      <a:r>
                        <a:rPr lang="en-US" sz="2400" dirty="0"/>
                        <a:t>JUEGOS</a:t>
                      </a:r>
                    </a:p>
                  </a:txBody>
                  <a:tcPr anchor="ctr">
                    <a:cell3D prstMaterial="dkEdge">
                      <a:bevel prst="coolSlant"/>
                      <a:lightRig rig="flood" dir="t"/>
                    </a:cell3D>
                    <a:solidFill>
                      <a:srgbClr val="0000FF"/>
                    </a:solidFill>
                  </a:tcPr>
                </a:tc>
                <a:tc>
                  <a:txBody>
                    <a:bodyPr/>
                    <a:lstStyle/>
                    <a:p>
                      <a:pPr algn="ctr"/>
                      <a:r>
                        <a:rPr lang="en-US" sz="2400" dirty="0"/>
                        <a:t>MÚSICA de</a:t>
                      </a:r>
                    </a:p>
                    <a:p>
                      <a:pPr algn="ctr"/>
                      <a:r>
                        <a:rPr lang="en-US" sz="2400" dirty="0"/>
                        <a:t>CUBA</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of a girl climbing on a tree">
            <a:extLst>
              <a:ext uri="{FF2B5EF4-FFF2-40B4-BE49-F238E27FC236}">
                <a16:creationId xmlns:a16="http://schemas.microsoft.com/office/drawing/2014/main" id="{1DDB27F9-5A8D-4147-B0EE-A7FDC67A8B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607619" y="-1468077"/>
            <a:ext cx="8486021" cy="10756928"/>
          </a:xfrm>
          <a:prstGeom prst="rect">
            <a:avLst/>
          </a:prstGeom>
        </p:spPr>
      </p:pic>
      <p:sp>
        <p:nvSpPr>
          <p:cNvPr id="2" name="Title 1"/>
          <p:cNvSpPr>
            <a:spLocks noGrp="1"/>
          </p:cNvSpPr>
          <p:nvPr>
            <p:ph type="title"/>
          </p:nvPr>
        </p:nvSpPr>
        <p:spPr>
          <a:xfrm>
            <a:off x="212756" y="0"/>
            <a:ext cx="4132907" cy="2000816"/>
          </a:xfrm>
        </p:spPr>
        <p:txBody>
          <a:bodyPr>
            <a:normAutofit/>
          </a:bodyPr>
          <a:lstStyle/>
          <a:p>
            <a:pPr algn="l"/>
            <a:r>
              <a:rPr lang="en-US" sz="5400" b="1" dirty="0"/>
              <a:t>¿</a:t>
            </a:r>
            <a:r>
              <a:rPr lang="en-US" sz="5400" b="1" dirty="0" err="1"/>
              <a:t>Qué</a:t>
            </a:r>
            <a:r>
              <a:rPr lang="en-US" sz="5400" b="1" dirty="0"/>
              <a:t> </a:t>
            </a:r>
            <a:r>
              <a:rPr lang="en-US" sz="5400" b="1" dirty="0" err="1"/>
              <a:t>hacía</a:t>
            </a:r>
            <a:br>
              <a:rPr lang="en-US" sz="5400" b="1" dirty="0"/>
            </a:br>
            <a:r>
              <a:rPr lang="en-US" sz="5400" b="1" dirty="0" err="1"/>
              <a:t>en</a:t>
            </a:r>
            <a:r>
              <a:rPr lang="en-US" sz="5400" b="1" dirty="0"/>
              <a:t> </a:t>
            </a:r>
            <a:r>
              <a:rPr lang="en-US" sz="5400" b="1" dirty="0" err="1"/>
              <a:t>su</a:t>
            </a:r>
            <a:r>
              <a:rPr lang="en-US" sz="5400" b="1" dirty="0"/>
              <a:t> </a:t>
            </a:r>
            <a:r>
              <a:rPr lang="en-US" sz="5400" b="1" dirty="0" err="1"/>
              <a:t>niñez</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48623E91-273E-4389-8352-3BEB55396F8F}"/>
              </a:ext>
            </a:extLst>
          </p:cNvPr>
          <p:cNvSpPr txBox="1"/>
          <p:nvPr/>
        </p:nvSpPr>
        <p:spPr>
          <a:xfrm>
            <a:off x="6869166" y="182682"/>
            <a:ext cx="5029199" cy="307777"/>
          </a:xfrm>
          <a:prstGeom prst="rect">
            <a:avLst/>
          </a:prstGeom>
          <a:noFill/>
        </p:spPr>
        <p:txBody>
          <a:bodyPr wrap="square">
            <a:spAutoFit/>
          </a:bodyPr>
          <a:lstStyle/>
          <a:p>
            <a:r>
              <a:rPr lang="en-US" sz="1400" b="1" i="0" dirty="0">
                <a:effectLst/>
              </a:rPr>
              <a:t>Imagen de Beatrice Tseng</a:t>
            </a:r>
            <a:endParaRPr lang="en-US" sz="1400" b="1" dirty="0"/>
          </a:p>
        </p:txBody>
      </p:sp>
      <p:sp>
        <p:nvSpPr>
          <p:cNvPr id="3" name="AutoShape 2">
            <a:extLst>
              <a:ext uri="{FF2B5EF4-FFF2-40B4-BE49-F238E27FC236}">
                <a16:creationId xmlns:a16="http://schemas.microsoft.com/office/drawing/2014/main" id="{DEABD37F-427C-4055-96C0-E283F95CC6D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Ella se </a:t>
            </a:r>
            <a:r>
              <a:rPr lang="en-US" sz="5400" b="1" dirty="0" err="1"/>
              <a:t>subía</a:t>
            </a:r>
            <a:r>
              <a:rPr lang="en-US" sz="5400" b="1" dirty="0"/>
              <a:t> a </a:t>
            </a:r>
            <a:r>
              <a:rPr lang="en-US" sz="5400" b="1" dirty="0" err="1"/>
              <a:t>los</a:t>
            </a:r>
            <a:r>
              <a:rPr lang="en-US" sz="5400" b="1" dirty="0"/>
              <a:t> </a:t>
            </a:r>
            <a:r>
              <a:rPr lang="en-US" sz="5400" b="1" dirty="0" err="1"/>
              <a:t>árboles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kid flying a kite on the beach&#10;&#10;">
            <a:extLst>
              <a:ext uri="{FF2B5EF4-FFF2-40B4-BE49-F238E27FC236}">
                <a16:creationId xmlns:a16="http://schemas.microsoft.com/office/drawing/2014/main" id="{FABCB7EE-F5EE-4671-9AB9-B2D367BBA2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41" y="106956"/>
            <a:ext cx="10022186" cy="6681457"/>
          </a:xfrm>
          <a:prstGeom prst="rect">
            <a:avLst/>
          </a:prstGeom>
        </p:spPr>
      </p:pic>
      <p:sp>
        <p:nvSpPr>
          <p:cNvPr id="2" name="Title 1"/>
          <p:cNvSpPr>
            <a:spLocks noGrp="1"/>
          </p:cNvSpPr>
          <p:nvPr>
            <p:ph type="title"/>
          </p:nvPr>
        </p:nvSpPr>
        <p:spPr>
          <a:xfrm>
            <a:off x="457200" y="126548"/>
            <a:ext cx="8229600" cy="1143000"/>
          </a:xfrm>
        </p:spPr>
        <p:txBody>
          <a:bodyPr>
            <a:normAutofit/>
          </a:bodyPr>
          <a:lstStyle/>
          <a:p>
            <a:r>
              <a:rPr lang="en-US" sz="5400" b="1" dirty="0"/>
              <a:t>¿</a:t>
            </a:r>
            <a:r>
              <a:rPr lang="en-US" sz="5400" b="1" dirty="0" err="1"/>
              <a:t>Qué</a:t>
            </a:r>
            <a:r>
              <a:rPr lang="en-US" sz="5400" b="1" dirty="0"/>
              <a:t> </a:t>
            </a:r>
            <a:r>
              <a:rPr lang="en-US" sz="5400" b="1" dirty="0" err="1"/>
              <a:t>hacía</a:t>
            </a:r>
            <a:r>
              <a:rPr lang="en-US" sz="5400" b="1" dirty="0"/>
              <a:t> </a:t>
            </a:r>
            <a:r>
              <a:rPr lang="en-US" sz="5400" b="1" dirty="0" err="1"/>
              <a:t>en</a:t>
            </a:r>
            <a:r>
              <a:rPr lang="en-US" sz="5400" b="1" dirty="0"/>
              <a:t> </a:t>
            </a:r>
            <a:r>
              <a:rPr lang="en-US" sz="5400" b="1" dirty="0" err="1"/>
              <a:t>su</a:t>
            </a:r>
            <a:r>
              <a:rPr lang="en-US" sz="5400" b="1" dirty="0"/>
              <a:t> </a:t>
            </a:r>
            <a:r>
              <a:rPr lang="en-US" sz="5400" b="1" dirty="0" err="1"/>
              <a:t>niñez</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B966AAE3-9DC5-4AB3-83F4-A5ABCF5344E2}"/>
              </a:ext>
            </a:extLst>
          </p:cNvPr>
          <p:cNvSpPr txBox="1"/>
          <p:nvPr/>
        </p:nvSpPr>
        <p:spPr>
          <a:xfrm>
            <a:off x="337837" y="6396534"/>
            <a:ext cx="4621794" cy="276999"/>
          </a:xfrm>
          <a:prstGeom prst="rect">
            <a:avLst/>
          </a:prstGeom>
          <a:noFill/>
        </p:spPr>
        <p:txBody>
          <a:bodyPr wrap="square">
            <a:spAutoFit/>
          </a:bodyPr>
          <a:lstStyle/>
          <a:p>
            <a:r>
              <a:rPr lang="en-US" sz="1200" dirty="0"/>
              <a:t>Photo by </a:t>
            </a:r>
            <a:r>
              <a:rPr lang="en-US" sz="1200" dirty="0">
                <a:hlinkClick r:id="rId3"/>
              </a:rPr>
              <a:t>David J. Boozer</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746234"/>
            <a:ext cx="8229600" cy="1143000"/>
          </a:xfrm>
        </p:spPr>
        <p:txBody>
          <a:bodyPr>
            <a:normAutofit/>
          </a:bodyPr>
          <a:lstStyle/>
          <a:p>
            <a:r>
              <a:rPr lang="en-US" sz="5400" b="1" dirty="0" err="1"/>
              <a:t>Él</a:t>
            </a:r>
            <a:r>
              <a:rPr lang="en-US" sz="5400" b="1" dirty="0"/>
              <a:t> </a:t>
            </a:r>
            <a:r>
              <a:rPr lang="en-US" sz="5400" b="1" dirty="0" err="1"/>
              <a:t>volaba</a:t>
            </a:r>
            <a:r>
              <a:rPr lang="en-US" sz="5400" b="1" dirty="0"/>
              <a:t> </a:t>
            </a:r>
            <a:r>
              <a:rPr lang="en-US" sz="5400" b="1" dirty="0" err="1"/>
              <a:t>papalotes</a:t>
            </a:r>
            <a:r>
              <a:rPr lang="en-US" sz="5400" b="1" dirty="0"/>
              <a:t>.</a:t>
            </a:r>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6474"/>
            <a:ext cx="8229600" cy="2321082"/>
          </a:xfrm>
        </p:spPr>
        <p:txBody>
          <a:bodyPr>
            <a:normAutofit/>
          </a:bodyPr>
          <a:lstStyle/>
          <a:p>
            <a:r>
              <a:rPr lang="en-US" sz="5400" b="1" dirty="0"/>
              <a:t>De </a:t>
            </a:r>
            <a:r>
              <a:rPr lang="en-US" sz="5400" b="1" dirty="0" err="1"/>
              <a:t>joven</a:t>
            </a:r>
            <a:r>
              <a:rPr lang="en-US" sz="5400" b="1" dirty="0"/>
              <a:t>, </a:t>
            </a:r>
            <a:r>
              <a:rPr lang="en-US" sz="5400" b="1" dirty="0" err="1"/>
              <a:t>yo</a:t>
            </a:r>
            <a:r>
              <a:rPr lang="en-US" sz="5400" b="1" dirty="0"/>
              <a:t> </a:t>
            </a:r>
            <a:r>
              <a:rPr lang="en-US" sz="5400" b="1" dirty="0">
                <a:solidFill>
                  <a:srgbClr val="FFFF00"/>
                </a:solidFill>
              </a:rPr>
              <a:t>(</a:t>
            </a:r>
            <a:r>
              <a:rPr lang="en-US" sz="5400" b="1" dirty="0" err="1">
                <a:solidFill>
                  <a:srgbClr val="FFFF00"/>
                </a:solidFill>
              </a:rPr>
              <a:t>escaparse</a:t>
            </a:r>
            <a:r>
              <a:rPr lang="en-US" sz="5400" b="1" dirty="0">
                <a:solidFill>
                  <a:srgbClr val="FFFF00"/>
                </a:solidFill>
              </a:rPr>
              <a:t>)</a:t>
            </a:r>
            <a:br>
              <a:rPr lang="en-US" sz="5400" b="1" dirty="0">
                <a:solidFill>
                  <a:srgbClr val="FFFF00"/>
                </a:solidFill>
              </a:rPr>
            </a:br>
            <a:r>
              <a:rPr lang="en-US" sz="5400" b="1" dirty="0"/>
              <a:t>con </a:t>
            </a:r>
            <a:r>
              <a:rPr lang="en-US" sz="5400" b="1" dirty="0" err="1"/>
              <a:t>frecuencia</a:t>
            </a:r>
            <a:r>
              <a:rPr lang="en-US" sz="5400" b="1" dirty="0"/>
              <a:t> a la playa.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91913"/>
            <a:ext cx="8229600" cy="1143000"/>
          </a:xfrm>
        </p:spPr>
        <p:txBody>
          <a:bodyPr>
            <a:normAutofit/>
          </a:bodyPr>
          <a:lstStyle/>
          <a:p>
            <a:r>
              <a:rPr lang="en-US" sz="5400" b="1" dirty="0" err="1"/>
              <a:t>Yo</a:t>
            </a:r>
            <a:r>
              <a:rPr lang="en-US" sz="5400" b="1" dirty="0"/>
              <a:t> </a:t>
            </a:r>
            <a:r>
              <a:rPr lang="en-US" sz="5400" b="1" dirty="0">
                <a:solidFill>
                  <a:srgbClr val="FFFF00"/>
                </a:solidFill>
              </a:rPr>
              <a:t>me </a:t>
            </a:r>
            <a:r>
              <a:rPr lang="en-US" sz="5400" b="1" dirty="0" err="1">
                <a:solidFill>
                  <a:srgbClr val="FFFF00"/>
                </a:solidFill>
              </a:rPr>
              <a:t>escapaba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31" y="2000069"/>
            <a:ext cx="8454031" cy="2857861"/>
          </a:xfrm>
        </p:spPr>
        <p:txBody>
          <a:bodyPr>
            <a:normAutofit/>
          </a:bodyPr>
          <a:lstStyle/>
          <a:p>
            <a:r>
              <a:rPr lang="en-US" sz="5400" b="1" dirty="0"/>
              <a:t>De </a:t>
            </a:r>
            <a:r>
              <a:rPr lang="en-US" sz="5400" b="1" dirty="0" err="1"/>
              <a:t>niña</a:t>
            </a:r>
            <a:r>
              <a:rPr lang="en-US" sz="5400" b="1" dirty="0"/>
              <a:t>, mis padres</a:t>
            </a:r>
            <a:br>
              <a:rPr lang="en-US" sz="5400" b="1" dirty="0"/>
            </a:br>
            <a:r>
              <a:rPr lang="en-US" sz="5400" b="1" dirty="0"/>
              <a:t>me </a:t>
            </a:r>
            <a:r>
              <a:rPr lang="en-US" sz="5400" b="1" dirty="0">
                <a:solidFill>
                  <a:srgbClr val="FFFF00"/>
                </a:solidFill>
              </a:rPr>
              <a:t>(</a:t>
            </a:r>
            <a:r>
              <a:rPr lang="en-US" sz="5400" b="1" dirty="0" err="1">
                <a:solidFill>
                  <a:srgbClr val="FFFF00"/>
                </a:solidFill>
              </a:rPr>
              <a:t>dejar</a:t>
            </a:r>
            <a:r>
              <a:rPr lang="en-US" sz="5400" b="1" dirty="0">
                <a:solidFill>
                  <a:srgbClr val="FFFF00"/>
                </a:solidFill>
              </a:rPr>
              <a:t>) </a:t>
            </a:r>
            <a:r>
              <a:rPr lang="en-US" sz="5400" b="1" dirty="0" err="1"/>
              <a:t>jugar</a:t>
            </a:r>
            <a:r>
              <a:rPr lang="en-US" sz="5400" b="1" dirty="0"/>
              <a:t> </a:t>
            </a:r>
            <a:r>
              <a:rPr lang="en-US" sz="5400" b="1" dirty="0" err="1"/>
              <a:t>videojuegos</a:t>
            </a:r>
            <a:br>
              <a:rPr lang="en-US" sz="5400" b="1" dirty="0"/>
            </a:br>
            <a:r>
              <a:rPr lang="en-US" sz="5400" b="1" dirty="0" err="1"/>
              <a:t>una</a:t>
            </a:r>
            <a:r>
              <a:rPr lang="en-US" sz="5400" b="1" dirty="0"/>
              <a:t> hora </a:t>
            </a:r>
            <a:r>
              <a:rPr lang="en-US" sz="5400" b="1" dirty="0" err="1"/>
              <a:t>por</a:t>
            </a:r>
            <a:r>
              <a:rPr lang="en-US" sz="5400" b="1" dirty="0"/>
              <a:t> día.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337" y="2857500"/>
            <a:ext cx="8710041" cy="1143000"/>
          </a:xfrm>
        </p:spPr>
        <p:txBody>
          <a:bodyPr>
            <a:normAutofit/>
          </a:bodyPr>
          <a:lstStyle/>
          <a:p>
            <a:r>
              <a:rPr lang="en-US" sz="5400" b="1" dirty="0"/>
              <a:t>Mis padres </a:t>
            </a:r>
            <a:r>
              <a:rPr lang="en-US" sz="5400" b="1" dirty="0">
                <a:solidFill>
                  <a:srgbClr val="FFFF00"/>
                </a:solidFill>
              </a:rPr>
              <a:t>me </a:t>
            </a:r>
            <a:r>
              <a:rPr lang="en-US" sz="5400" b="1" dirty="0" err="1">
                <a:solidFill>
                  <a:srgbClr val="FFFF00"/>
                </a:solidFill>
              </a:rPr>
              <a:t>dejaban</a:t>
            </a:r>
            <a:r>
              <a:rPr lang="en-US" sz="5400" b="1" dirty="0">
                <a:solidFill>
                  <a:srgbClr val="FFFF00"/>
                </a:solidFill>
              </a:rPr>
              <a:t> </a:t>
            </a:r>
            <a:r>
              <a:rPr lang="en-US" sz="5400" b="1" dirty="0" err="1"/>
              <a:t>jugar</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46" y="1975029"/>
            <a:ext cx="8426870" cy="2907942"/>
          </a:xfrm>
        </p:spPr>
        <p:txBody>
          <a:bodyPr>
            <a:normAutofit/>
          </a:bodyPr>
          <a:lstStyle/>
          <a:p>
            <a:r>
              <a:rPr lang="en-US" sz="5400" b="1" dirty="0"/>
              <a:t>Mi </a:t>
            </a:r>
            <a:r>
              <a:rPr lang="en-US" sz="5400" b="1" dirty="0" err="1"/>
              <a:t>hermano</a:t>
            </a:r>
            <a:r>
              <a:rPr lang="en-US" sz="5400" b="1" dirty="0"/>
              <a:t> mayor </a:t>
            </a:r>
            <a:r>
              <a:rPr lang="en-US" sz="5400" b="1" dirty="0">
                <a:solidFill>
                  <a:srgbClr val="FFFF00"/>
                </a:solidFill>
              </a:rPr>
              <a:t>(</a:t>
            </a:r>
            <a:r>
              <a:rPr lang="en-US" sz="5400" b="1" dirty="0" err="1">
                <a:solidFill>
                  <a:srgbClr val="FFFF00"/>
                </a:solidFill>
              </a:rPr>
              <a:t>discutir</a:t>
            </a:r>
            <a:r>
              <a:rPr lang="en-US" sz="5400" b="1" dirty="0">
                <a:solidFill>
                  <a:srgbClr val="FFFF00"/>
                </a:solidFill>
              </a:rPr>
              <a:t>)</a:t>
            </a:r>
            <a:br>
              <a:rPr lang="en-US" sz="5400" b="1" dirty="0"/>
            </a:br>
            <a:r>
              <a:rPr lang="en-US" sz="5400" b="1" dirty="0" err="1"/>
              <a:t>mucho</a:t>
            </a:r>
            <a:r>
              <a:rPr lang="en-US" sz="5400" b="1" dirty="0"/>
              <a:t> con mis padres</a:t>
            </a:r>
            <a:br>
              <a:rPr lang="en-US" sz="5400" b="1" dirty="0"/>
            </a:br>
            <a:r>
              <a:rPr lang="en-US" sz="5400" b="1" dirty="0" err="1"/>
              <a:t>en</a:t>
            </a:r>
            <a:r>
              <a:rPr lang="en-US" sz="5400" b="1" dirty="0"/>
              <a:t> </a:t>
            </a:r>
            <a:r>
              <a:rPr lang="en-US" sz="5400" b="1" dirty="0" err="1"/>
              <a:t>su</a:t>
            </a:r>
            <a:r>
              <a:rPr lang="en-US" sz="5400" b="1" dirty="0"/>
              <a:t> </a:t>
            </a:r>
            <a:r>
              <a:rPr lang="en-US" sz="5400" b="1" dirty="0" err="1"/>
              <a:t>juventud</a:t>
            </a:r>
            <a:r>
              <a:rPr lang="en-US" sz="5400" b="1" dirty="0"/>
              <a:t>.</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32" y="2673807"/>
            <a:ext cx="8501204" cy="1143000"/>
          </a:xfrm>
        </p:spPr>
        <p:txBody>
          <a:bodyPr>
            <a:normAutofit/>
          </a:bodyPr>
          <a:lstStyle/>
          <a:p>
            <a:r>
              <a:rPr lang="en-US" sz="5400" b="1" dirty="0"/>
              <a:t>Mi </a:t>
            </a:r>
            <a:r>
              <a:rPr lang="en-US" sz="5400" b="1" dirty="0" err="1"/>
              <a:t>hermano</a:t>
            </a:r>
            <a:r>
              <a:rPr lang="en-US" sz="5400" b="1" dirty="0"/>
              <a:t> </a:t>
            </a:r>
            <a:r>
              <a:rPr lang="en-US" sz="5400" b="1" dirty="0" err="1">
                <a:solidFill>
                  <a:srgbClr val="FFFF00"/>
                </a:solidFill>
              </a:rPr>
              <a:t>discutía</a:t>
            </a:r>
            <a:r>
              <a:rPr lang="en-US" sz="5400" b="1" dirty="0"/>
              <a:t> </a:t>
            </a:r>
            <a:r>
              <a:rPr lang="en-US" sz="5400" b="1" dirty="0" err="1"/>
              <a:t>mucho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10;">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66631076"/>
              </p:ext>
            </p:extLst>
          </p:nvPr>
        </p:nvGraphicFramePr>
        <p:xfrm>
          <a:off x="0" y="0"/>
          <a:ext cx="9144000" cy="5629776"/>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928388">
                  <a:extLst>
                    <a:ext uri="{9D8B030D-6E8A-4147-A177-3AD203B41FA5}">
                      <a16:colId xmlns:a16="http://schemas.microsoft.com/office/drawing/2014/main" val="20001"/>
                    </a:ext>
                  </a:extLst>
                </a:gridCol>
                <a:gridCol w="1910281">
                  <a:extLst>
                    <a:ext uri="{9D8B030D-6E8A-4147-A177-3AD203B41FA5}">
                      <a16:colId xmlns:a16="http://schemas.microsoft.com/office/drawing/2014/main" val="20002"/>
                    </a:ext>
                  </a:extLst>
                </a:gridCol>
                <a:gridCol w="1910281">
                  <a:extLst>
                    <a:ext uri="{9D8B030D-6E8A-4147-A177-3AD203B41FA5}">
                      <a16:colId xmlns:a16="http://schemas.microsoft.com/office/drawing/2014/main" val="20003"/>
                    </a:ext>
                  </a:extLst>
                </a:gridCol>
                <a:gridCol w="1566250">
                  <a:extLst>
                    <a:ext uri="{9D8B030D-6E8A-4147-A177-3AD203B41FA5}">
                      <a16:colId xmlns:a16="http://schemas.microsoft.com/office/drawing/2014/main" val="20004"/>
                    </a:ext>
                  </a:extLst>
                </a:gridCol>
              </a:tblGrid>
              <a:tr h="938296">
                <a:tc>
                  <a:txBody>
                    <a:bodyPr/>
                    <a:lstStyle/>
                    <a:p>
                      <a:pPr algn="ctr"/>
                      <a:r>
                        <a:rPr lang="en-US" sz="2400" dirty="0"/>
                        <a:t>MÁS</a:t>
                      </a:r>
                    </a:p>
                    <a:p>
                      <a:pPr algn="ctr"/>
                      <a:r>
                        <a:rPr lang="en-US" sz="2400" dirty="0"/>
                        <a:t>FAMILIA</a:t>
                      </a:r>
                    </a:p>
                  </a:txBody>
                  <a:tcPr anchor="ctr">
                    <a:cell3D prstMaterial="dkEdge">
                      <a:bevel prst="coolSlant"/>
                      <a:lightRig rig="flood" dir="t"/>
                    </a:cell3D>
                    <a:solidFill>
                      <a:srgbClr val="0000FF"/>
                    </a:solidFill>
                  </a:tcPr>
                </a:tc>
                <a:tc>
                  <a:txBody>
                    <a:bodyPr/>
                    <a:lstStyle/>
                    <a:p>
                      <a:pPr algn="ctr"/>
                      <a:r>
                        <a:rPr lang="en-US" sz="2000" dirty="0"/>
                        <a:t>ACTIVIDADES ADOLESCENCIA</a:t>
                      </a:r>
                    </a:p>
                  </a:txBody>
                  <a:tcPr anchor="ctr">
                    <a:cell3D prstMaterial="dkEdge">
                      <a:bevel prst="coolSlant"/>
                      <a:lightRig rig="flood" dir="t"/>
                    </a:cell3D>
                    <a:solidFill>
                      <a:srgbClr val="0000FF"/>
                    </a:solidFill>
                  </a:tcPr>
                </a:tc>
                <a:tc>
                  <a:txBody>
                    <a:bodyPr/>
                    <a:lstStyle/>
                    <a:p>
                      <a:pPr algn="ctr"/>
                      <a:r>
                        <a:rPr lang="es-PA" sz="2400" dirty="0"/>
                        <a:t>P</a:t>
                      </a:r>
                      <a:r>
                        <a:rPr lang="en-US" sz="2400" dirty="0"/>
                        <a:t>ASADO PROGRESIVO</a:t>
                      </a:r>
                    </a:p>
                  </a:txBody>
                  <a:tcPr anchor="ctr">
                    <a:cell3D prstMaterial="dkEdge">
                      <a:bevel prst="coolSlant"/>
                      <a:lightRig rig="flood" dir="t"/>
                    </a:cell3D>
                    <a:solidFill>
                      <a:srgbClr val="0000FF"/>
                    </a:solidFill>
                  </a:tcPr>
                </a:tc>
                <a:tc>
                  <a:txBody>
                    <a:bodyPr/>
                    <a:lstStyle/>
                    <a:p>
                      <a:pPr algn="ctr"/>
                      <a:r>
                        <a:rPr lang="en-US" sz="2000" dirty="0"/>
                        <a:t>MÁS VERBOS </a:t>
                      </a:r>
                    </a:p>
                    <a:p>
                      <a:pPr algn="ctr"/>
                      <a:r>
                        <a:rPr lang="en-US" sz="2000" dirty="0" err="1"/>
                        <a:t>en</a:t>
                      </a:r>
                      <a:r>
                        <a:rPr lang="en-US" sz="2000" dirty="0"/>
                        <a:t> IMPEFECTO</a:t>
                      </a:r>
                    </a:p>
                  </a:txBody>
                  <a:tcPr anchor="ctr">
                    <a:cell3D prstMaterial="dkEdge">
                      <a:bevel prst="coolSlant"/>
                      <a:lightRig rig="flood" dir="t"/>
                    </a:cell3D>
                    <a:solidFill>
                      <a:srgbClr val="0000FF"/>
                    </a:solidFill>
                  </a:tcPr>
                </a:tc>
                <a:tc>
                  <a:txBody>
                    <a:bodyPr/>
                    <a:lstStyle/>
                    <a:p>
                      <a:pPr algn="ctr"/>
                      <a:r>
                        <a:rPr lang="en-US" sz="2400" dirty="0"/>
                        <a:t>CUBA</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image, home button">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a:xfrm>
            <a:off x="380245" y="1792586"/>
            <a:ext cx="8431397" cy="3168713"/>
          </a:xfrm>
        </p:spPr>
        <p:txBody>
          <a:bodyPr>
            <a:normAutofit/>
          </a:bodyPr>
          <a:lstStyle/>
          <a:p>
            <a:r>
              <a:rPr lang="en-US" sz="5400" b="1" dirty="0"/>
              <a:t>¿</a:t>
            </a:r>
            <a:r>
              <a:rPr lang="en-US" sz="5400" b="1" dirty="0">
                <a:solidFill>
                  <a:srgbClr val="FFFF00"/>
                </a:solidFill>
              </a:rPr>
              <a:t>(</a:t>
            </a:r>
            <a:r>
              <a:rPr lang="en-US" sz="5400" b="1" dirty="0" err="1">
                <a:solidFill>
                  <a:srgbClr val="FFFF00"/>
                </a:solidFill>
              </a:rPr>
              <a:t>fumar</a:t>
            </a:r>
            <a:r>
              <a:rPr lang="en-US" sz="5400" b="1" dirty="0">
                <a:solidFill>
                  <a:srgbClr val="FFFF00"/>
                </a:solidFill>
              </a:rPr>
              <a:t>) </a:t>
            </a:r>
            <a:r>
              <a:rPr lang="en-US" sz="5400" b="1" dirty="0" err="1"/>
              <a:t>tú</a:t>
            </a:r>
            <a:r>
              <a:rPr lang="en-US" sz="5400" b="1" dirty="0"/>
              <a:t> </a:t>
            </a:r>
            <a:r>
              <a:rPr lang="en-US" sz="5400" b="1" dirty="0" err="1"/>
              <a:t>cuando</a:t>
            </a:r>
            <a:r>
              <a:rPr lang="en-US" sz="5400" b="1" dirty="0"/>
              <a:t> </a:t>
            </a:r>
            <a:br>
              <a:rPr lang="en-US" sz="5400" b="1" dirty="0"/>
            </a:br>
            <a:r>
              <a:rPr lang="en-US" sz="5400" b="1" dirty="0"/>
              <a:t>eras </a:t>
            </a:r>
            <a:r>
              <a:rPr lang="en-US" sz="5400" b="1" dirty="0" err="1"/>
              <a:t>joven</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1">
            <a:extLst>
              <a:ext uri="{FF2B5EF4-FFF2-40B4-BE49-F238E27FC236}">
                <a16:creationId xmlns:a16="http://schemas.microsoft.com/office/drawing/2014/main" id="{82042A46-DEAC-41CA-9D5F-1330A30A61A4}"/>
              </a:ext>
            </a:extLst>
          </p:cNvPr>
          <p:cNvSpPr txBox="1">
            <a:spLocks/>
          </p:cNvSpPr>
          <p:nvPr/>
        </p:nvSpPr>
        <p:spPr>
          <a:xfrm>
            <a:off x="506994" y="26194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t>¿</a:t>
            </a:r>
            <a:r>
              <a:rPr lang="en-US" sz="5400" b="1" dirty="0" err="1">
                <a:solidFill>
                  <a:srgbClr val="FFFF00"/>
                </a:solidFill>
              </a:rPr>
              <a:t>Fumabas</a:t>
            </a:r>
            <a:r>
              <a:rPr lang="en-US" sz="5400" b="1" dirty="0"/>
              <a:t> (</a:t>
            </a:r>
            <a:r>
              <a:rPr lang="en-US" sz="5400" b="1" dirty="0" err="1"/>
              <a:t>tú</a:t>
            </a:r>
            <a:r>
              <a:rPr lang="en-US" sz="5400" b="1" dirty="0"/>
              <a:t>)?</a:t>
            </a:r>
          </a:p>
        </p:txBody>
      </p:sp>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C6136F89-34CC-4964-B101-1CA55F7ECCCD}"/>
              </a:ext>
            </a:extLst>
          </p:cNvPr>
          <p:cNvSpPr txBox="1">
            <a:spLocks/>
          </p:cNvSpPr>
          <p:nvPr/>
        </p:nvSpPr>
        <p:spPr>
          <a:xfrm>
            <a:off x="344032" y="1804674"/>
            <a:ext cx="8433303" cy="306167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t>Durante mi </a:t>
            </a:r>
            <a:r>
              <a:rPr lang="en-US" sz="5400" b="1" dirty="0" err="1"/>
              <a:t>niñez</a:t>
            </a:r>
            <a:r>
              <a:rPr lang="en-US" sz="5400" b="1" dirty="0"/>
              <a:t>,</a:t>
            </a:r>
            <a:br>
              <a:rPr lang="en-US" sz="5400" b="1" dirty="0"/>
            </a:br>
            <a:r>
              <a:rPr lang="en-US" sz="5400" b="1" dirty="0"/>
              <a:t>mi </a:t>
            </a:r>
            <a:r>
              <a:rPr lang="en-US" sz="5400" b="1" dirty="0" err="1"/>
              <a:t>familia</a:t>
            </a:r>
            <a:r>
              <a:rPr lang="en-US" sz="5400" b="1" dirty="0"/>
              <a:t> y </a:t>
            </a:r>
            <a:r>
              <a:rPr lang="en-US" sz="5400" b="1" dirty="0" err="1"/>
              <a:t>yo</a:t>
            </a:r>
            <a:r>
              <a:rPr lang="en-US" sz="5400" b="1" dirty="0"/>
              <a:t> </a:t>
            </a:r>
            <a:r>
              <a:rPr lang="en-US" sz="5400" b="1" dirty="0">
                <a:solidFill>
                  <a:srgbClr val="FFFF00"/>
                </a:solidFill>
              </a:rPr>
              <a:t>(</a:t>
            </a:r>
            <a:r>
              <a:rPr lang="en-US" sz="5400" b="1" dirty="0" err="1">
                <a:solidFill>
                  <a:srgbClr val="FFFF00"/>
                </a:solidFill>
              </a:rPr>
              <a:t>mudarse</a:t>
            </a:r>
            <a:r>
              <a:rPr lang="en-US" sz="5400" b="1" dirty="0">
                <a:solidFill>
                  <a:srgbClr val="FFFF00"/>
                </a:solidFill>
              </a:rPr>
              <a:t>)</a:t>
            </a:r>
            <a:br>
              <a:rPr lang="en-US" sz="5400" b="1" dirty="0">
                <a:solidFill>
                  <a:srgbClr val="FFFF00"/>
                </a:solidFill>
              </a:rPr>
            </a:br>
            <a:r>
              <a:rPr lang="en-US" sz="5400" b="1" dirty="0"/>
              <a:t>con </a:t>
            </a:r>
            <a:r>
              <a:rPr lang="en-US" sz="5400" b="1" dirty="0" err="1"/>
              <a:t>frecuencia</a:t>
            </a:r>
            <a:r>
              <a:rPr lang="en-US" sz="5400" b="1" dirty="0"/>
              <a:t>.</a:t>
            </a:r>
          </a:p>
        </p:txBody>
      </p: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1">
            <a:extLst>
              <a:ext uri="{FF2B5EF4-FFF2-40B4-BE49-F238E27FC236}">
                <a16:creationId xmlns:a16="http://schemas.microsoft.com/office/drawing/2014/main" id="{524DEFA8-6534-4311-B2FB-5F731B44A9CB}"/>
              </a:ext>
            </a:extLst>
          </p:cNvPr>
          <p:cNvSpPr txBox="1">
            <a:spLocks/>
          </p:cNvSpPr>
          <p:nvPr/>
        </p:nvSpPr>
        <p:spPr>
          <a:xfrm>
            <a:off x="389299" y="1810694"/>
            <a:ext cx="8229600" cy="30057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t>Mi </a:t>
            </a:r>
            <a:r>
              <a:rPr lang="en-US" sz="5400" b="1" dirty="0" err="1"/>
              <a:t>familia</a:t>
            </a:r>
            <a:r>
              <a:rPr lang="en-US" sz="5400" b="1" dirty="0"/>
              <a:t> y </a:t>
            </a:r>
            <a:r>
              <a:rPr lang="en-US" sz="5400" b="1" dirty="0" err="1"/>
              <a:t>yo</a:t>
            </a:r>
            <a:r>
              <a:rPr lang="en-US" sz="5400" b="1" dirty="0"/>
              <a:t> </a:t>
            </a:r>
            <a:br>
              <a:rPr lang="en-US" sz="5400" b="1" dirty="0"/>
            </a:br>
            <a:r>
              <a:rPr lang="en-US" sz="5400" b="1" dirty="0" err="1">
                <a:solidFill>
                  <a:srgbClr val="FFFF00"/>
                </a:solidFill>
              </a:rPr>
              <a:t>nos</a:t>
            </a:r>
            <a:r>
              <a:rPr lang="en-US" sz="5400" b="1" dirty="0">
                <a:solidFill>
                  <a:srgbClr val="FFFF00"/>
                </a:solidFill>
              </a:rPr>
              <a:t> </a:t>
            </a:r>
            <a:r>
              <a:rPr lang="en-US" sz="5400" b="1" dirty="0" err="1">
                <a:solidFill>
                  <a:srgbClr val="FFFF00"/>
                </a:solidFill>
              </a:rPr>
              <a:t>mudábamos</a:t>
            </a:r>
            <a:endParaRPr lang="en-US" sz="5400" b="1" dirty="0">
              <a:solidFill>
                <a:srgbClr val="FFFF00"/>
              </a:solidFill>
            </a:endParaRPr>
          </a:p>
          <a:p>
            <a:r>
              <a:rPr lang="en-US" sz="5400" b="1" dirty="0"/>
              <a:t>con </a:t>
            </a:r>
            <a:r>
              <a:rPr lang="en-US" sz="5400" b="1" dirty="0" err="1"/>
              <a:t>frecuencia</a:t>
            </a:r>
            <a:r>
              <a:rPr lang="en-US" sz="5400" b="1" dirty="0"/>
              <a:t>.</a:t>
            </a:r>
          </a:p>
        </p:txBody>
      </p:sp>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8" name="Picture 7" descr="A picture containing golf&#10;">
            <a:extLst>
              <a:ext uri="{FF2B5EF4-FFF2-40B4-BE49-F238E27FC236}">
                <a16:creationId xmlns:a16="http://schemas.microsoft.com/office/drawing/2014/main" id="{D9E23BE8-F8BE-4207-B3F9-749343CB7D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621" y="598278"/>
            <a:ext cx="2586655" cy="5173309"/>
          </a:xfrm>
          <a:prstGeom prst="rect">
            <a:avLst/>
          </a:prstGeom>
        </p:spPr>
      </p:pic>
      <p:pic>
        <p:nvPicPr>
          <p:cNvPr id="9" name="Picture 8" descr="a billiard, baseball ball&#10;&#10;">
            <a:extLst>
              <a:ext uri="{FF2B5EF4-FFF2-40B4-BE49-F238E27FC236}">
                <a16:creationId xmlns:a16="http://schemas.microsoft.com/office/drawing/2014/main" id="{B1F5F8CD-483F-4739-8F0A-52B40BAA49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9897" y="445490"/>
            <a:ext cx="2276947" cy="2276947"/>
          </a:xfrm>
          <a:prstGeom prst="rect">
            <a:avLst/>
          </a:prstGeom>
        </p:spPr>
      </p:pic>
      <p:pic>
        <p:nvPicPr>
          <p:cNvPr id="10" name="Picture 9" descr="a lottery ball&#10;&#10;Description automatically generated">
            <a:extLst>
              <a:ext uri="{FF2B5EF4-FFF2-40B4-BE49-F238E27FC236}">
                <a16:creationId xmlns:a16="http://schemas.microsoft.com/office/drawing/2014/main" id="{590408B3-6535-4A20-BF57-2AD9B6CDA3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365" y="3673067"/>
            <a:ext cx="3376567" cy="3376567"/>
          </a:xfrm>
          <a:prstGeom prst="rect">
            <a:avLst/>
          </a:prstGeom>
        </p:spPr>
      </p:pic>
      <p:pic>
        <p:nvPicPr>
          <p:cNvPr id="11" name="Picture 10" descr="a beisball ball&#10;&#10;Description automatically generated">
            <a:extLst>
              <a:ext uri="{FF2B5EF4-FFF2-40B4-BE49-F238E27FC236}">
                <a16:creationId xmlns:a16="http://schemas.microsoft.com/office/drawing/2014/main" id="{7FE0A65F-BEE1-478C-8500-5AA90A8D27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0222" y="988324"/>
            <a:ext cx="2334482" cy="2285240"/>
          </a:xfrm>
          <a:prstGeom prst="rect">
            <a:avLst/>
          </a:prstGeom>
        </p:spPr>
      </p:pic>
      <p:pic>
        <p:nvPicPr>
          <p:cNvPr id="12" name="Picture 11" descr="A close-up of a tennis ball&#10;&#10;Description automatically generated with medium confidence">
            <a:extLst>
              <a:ext uri="{FF2B5EF4-FFF2-40B4-BE49-F238E27FC236}">
                <a16:creationId xmlns:a16="http://schemas.microsoft.com/office/drawing/2014/main" id="{199A886B-1A4A-46D9-A67A-881AFC8758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09897" y="3258974"/>
            <a:ext cx="2494946" cy="2512613"/>
          </a:xfrm>
          <a:prstGeom prst="rect">
            <a:avLst/>
          </a:prstGeom>
        </p:spPr>
      </p:pic>
      <p:pic>
        <p:nvPicPr>
          <p:cNvPr id="13" name="Picture 12" descr="a ping pong ball and raquet&#10;&#10;">
            <a:extLst>
              <a:ext uri="{FF2B5EF4-FFF2-40B4-BE49-F238E27FC236}">
                <a16:creationId xmlns:a16="http://schemas.microsoft.com/office/drawing/2014/main" id="{8F0D62BD-21C9-4DD5-9E19-4878650480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896724">
            <a:off x="6209450" y="3979591"/>
            <a:ext cx="2630469" cy="1931751"/>
          </a:xfrm>
          <a:prstGeom prst="rect">
            <a:avLst/>
          </a:prstGeom>
        </p:spPr>
      </p:pic>
      <p:cxnSp>
        <p:nvCxnSpPr>
          <p:cNvPr id="14" name="Straight Arrow Connector 13" descr="arrow pointing at the ping pong ball">
            <a:extLst>
              <a:ext uri="{FF2B5EF4-FFF2-40B4-BE49-F238E27FC236}">
                <a16:creationId xmlns:a16="http://schemas.microsoft.com/office/drawing/2014/main" id="{257014C2-FABE-42C1-A8FA-14801173E2EF}"/>
              </a:ext>
            </a:extLst>
          </p:cNvPr>
          <p:cNvCxnSpPr>
            <a:cxnSpLocks/>
          </p:cNvCxnSpPr>
          <p:nvPr/>
        </p:nvCxnSpPr>
        <p:spPr>
          <a:xfrm flipV="1">
            <a:off x="6004843" y="5840923"/>
            <a:ext cx="1147395" cy="50907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5400" b="1" dirty="0" err="1"/>
              <a:t>pelotas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check button&#10;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of 3 skateboards&#10;&#10;">
            <a:extLst>
              <a:ext uri="{FF2B5EF4-FFF2-40B4-BE49-F238E27FC236}">
                <a16:creationId xmlns:a16="http://schemas.microsoft.com/office/drawing/2014/main" id="{84DD0D25-7A40-4D6D-8615-EC85D61AE9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380" y="-678336"/>
            <a:ext cx="8979240" cy="821467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4" name="TextBox 13">
            <a:extLst>
              <a:ext uri="{FF2B5EF4-FFF2-40B4-BE49-F238E27FC236}">
                <a16:creationId xmlns:a16="http://schemas.microsoft.com/office/drawing/2014/main" id="{0E5BD6F4-A0A5-467C-96E8-0B44465EA482}"/>
              </a:ext>
            </a:extLst>
          </p:cNvPr>
          <p:cNvSpPr txBox="1"/>
          <p:nvPr/>
        </p:nvSpPr>
        <p:spPr>
          <a:xfrm>
            <a:off x="336884" y="6350001"/>
            <a:ext cx="4621794" cy="276999"/>
          </a:xfrm>
          <a:prstGeom prst="rect">
            <a:avLst/>
          </a:prstGeom>
          <a:noFill/>
        </p:spPr>
        <p:txBody>
          <a:bodyPr wrap="square">
            <a:spAutoFit/>
          </a:bodyPr>
          <a:lstStyle/>
          <a:p>
            <a:r>
              <a:rPr lang="en-US" sz="1200" dirty="0"/>
              <a:t>Photo by </a:t>
            </a:r>
            <a:r>
              <a:rPr lang="en-US" sz="1200" dirty="0">
                <a:hlinkClick r:id="rId3"/>
              </a:rPr>
              <a:t>Lazar </a:t>
            </a:r>
            <a:r>
              <a:rPr lang="en-US" sz="1200" dirty="0" err="1">
                <a:hlinkClick r:id="rId3"/>
              </a:rPr>
              <a:t>Gugleta</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9" name="TextBox 8">
            <a:extLst>
              <a:ext uri="{FF2B5EF4-FFF2-40B4-BE49-F238E27FC236}">
                <a16:creationId xmlns:a16="http://schemas.microsoft.com/office/drawing/2014/main" id="{BCB550EC-2461-4FCE-97B2-6D718583F399}"/>
              </a:ext>
            </a:extLst>
          </p:cNvPr>
          <p:cNvSpPr txBox="1"/>
          <p:nvPr/>
        </p:nvSpPr>
        <p:spPr>
          <a:xfrm>
            <a:off x="2145671" y="2797521"/>
            <a:ext cx="4943192" cy="923330"/>
          </a:xfrm>
          <a:prstGeom prst="rect">
            <a:avLst/>
          </a:prstGeom>
          <a:noFill/>
        </p:spPr>
        <p:txBody>
          <a:bodyPr wrap="square" rtlCol="0">
            <a:spAutoFit/>
          </a:bodyPr>
          <a:lstStyle/>
          <a:p>
            <a:pPr algn="ctr"/>
            <a:r>
              <a:rPr lang="es-PA" sz="5400" b="1" dirty="0"/>
              <a:t>patinetas</a:t>
            </a:r>
            <a:endParaRPr lang="en-US" sz="5400" b="1" dirty="0"/>
          </a:p>
        </p:txBody>
      </p:sp>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dolls and doll house&#10;&#10;">
            <a:extLst>
              <a:ext uri="{FF2B5EF4-FFF2-40B4-BE49-F238E27FC236}">
                <a16:creationId xmlns:a16="http://schemas.microsoft.com/office/drawing/2014/main" id="{F23560B0-B1C6-4D0B-8852-25A6532B3B1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2823" y="33754"/>
            <a:ext cx="9316156" cy="679049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7" name="TextBox 16">
            <a:extLst>
              <a:ext uri="{FF2B5EF4-FFF2-40B4-BE49-F238E27FC236}">
                <a16:creationId xmlns:a16="http://schemas.microsoft.com/office/drawing/2014/main" id="{6BCC888D-0DB6-4452-9361-DA0D63FFE191}"/>
              </a:ext>
            </a:extLst>
          </p:cNvPr>
          <p:cNvSpPr txBox="1"/>
          <p:nvPr/>
        </p:nvSpPr>
        <p:spPr>
          <a:xfrm>
            <a:off x="344032" y="240631"/>
            <a:ext cx="1901228" cy="276999"/>
          </a:xfrm>
          <a:prstGeom prst="rect">
            <a:avLst/>
          </a:prstGeom>
          <a:noFill/>
        </p:spPr>
        <p:txBody>
          <a:bodyPr wrap="square" rtlCol="0">
            <a:spAutoFit/>
          </a:bodyPr>
          <a:lstStyle/>
          <a:p>
            <a:r>
              <a:rPr lang="es-PA" sz="1200" dirty="0"/>
              <a:t>Imagen de </a:t>
            </a:r>
            <a:r>
              <a:rPr lang="es-PA" sz="1200" dirty="0" err="1">
                <a:hlinkClick r:id="rId3"/>
              </a:rPr>
              <a:t>PxHere</a:t>
            </a:r>
            <a:endParaRPr lang="en-US" sz="1200" dirty="0"/>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684353"/>
            <a:ext cx="8229600" cy="1143000"/>
          </a:xfrm>
        </p:spPr>
        <p:txBody>
          <a:bodyPr>
            <a:normAutofit/>
          </a:bodyPr>
          <a:lstStyle/>
          <a:p>
            <a:r>
              <a:rPr lang="en-US" sz="5400" b="1" dirty="0" err="1"/>
              <a:t>el</a:t>
            </a:r>
            <a:r>
              <a:rPr lang="en-US" sz="5400" b="1" dirty="0"/>
              <a:t> </a:t>
            </a:r>
            <a:r>
              <a:rPr lang="en-US" sz="5400" b="1" dirty="0" err="1"/>
              <a:t>esposo</a:t>
            </a:r>
            <a:r>
              <a:rPr lang="en-US" sz="5400" b="1" dirty="0"/>
              <a:t> de mi </a:t>
            </a:r>
            <a:r>
              <a:rPr lang="en-US" sz="5400" b="1" dirty="0" err="1"/>
              <a:t>hermana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8E3321-B9CC-4AF1-BA58-97BECA7C335A}"/>
              </a:ext>
            </a:extLst>
          </p:cNvPr>
          <p:cNvSpPr/>
          <p:nvPr/>
        </p:nvSpPr>
        <p:spPr>
          <a:xfrm>
            <a:off x="7740713" y="6082633"/>
            <a:ext cx="1066404"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3684"/>
            <a:ext cx="8229600" cy="1143000"/>
          </a:xfrm>
        </p:spPr>
        <p:txBody>
          <a:bodyPr>
            <a:normAutofit/>
          </a:bodyPr>
          <a:lstStyle/>
          <a:p>
            <a:r>
              <a:rPr lang="en-US" sz="5400" b="1" dirty="0"/>
              <a:t>casita y </a:t>
            </a:r>
            <a:r>
              <a:rPr lang="en-US" sz="5400" b="1" dirty="0" err="1"/>
              <a:t>muñecas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eesaw&#10;">
            <a:extLst>
              <a:ext uri="{FF2B5EF4-FFF2-40B4-BE49-F238E27FC236}">
                <a16:creationId xmlns:a16="http://schemas.microsoft.com/office/drawing/2014/main" id="{1EF49D21-EB05-4AF5-90AB-E35A193F48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9421" y="145609"/>
            <a:ext cx="9913544" cy="660902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extBox 8">
            <a:extLst>
              <a:ext uri="{FF2B5EF4-FFF2-40B4-BE49-F238E27FC236}">
                <a16:creationId xmlns:a16="http://schemas.microsoft.com/office/drawing/2014/main" id="{B317B275-C9DF-4923-B11F-98EE426858D0}"/>
              </a:ext>
            </a:extLst>
          </p:cNvPr>
          <p:cNvSpPr txBox="1"/>
          <p:nvPr/>
        </p:nvSpPr>
        <p:spPr>
          <a:xfrm>
            <a:off x="325924" y="253496"/>
            <a:ext cx="2516864" cy="276999"/>
          </a:xfrm>
          <a:prstGeom prst="rect">
            <a:avLst/>
          </a:prstGeom>
          <a:noFill/>
        </p:spPr>
        <p:txBody>
          <a:bodyPr wrap="square" rtlCol="0">
            <a:spAutoFit/>
          </a:bodyPr>
          <a:lstStyle/>
          <a:p>
            <a:r>
              <a:rPr lang="es-PA" sz="1200" dirty="0"/>
              <a:t>Imagen de </a:t>
            </a:r>
            <a:r>
              <a:rPr lang="es-PA" sz="1200" dirty="0">
                <a:hlinkClick r:id="rId3"/>
              </a:rPr>
              <a:t>Raw Pixel</a:t>
            </a:r>
            <a:endParaRPr lang="en-US" sz="1200" dirty="0"/>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48" y="2638073"/>
            <a:ext cx="8229600" cy="1143000"/>
          </a:xfrm>
        </p:spPr>
        <p:txBody>
          <a:bodyPr>
            <a:normAutofit/>
          </a:bodyPr>
          <a:lstStyle/>
          <a:p>
            <a:r>
              <a:rPr lang="en-US" sz="5400" b="1" dirty="0" err="1"/>
              <a:t>subibaja</a:t>
            </a:r>
            <a:r>
              <a:rPr lang="en-US" sz="5400" b="1" dirty="0"/>
              <a:t> o </a:t>
            </a:r>
            <a:r>
              <a:rPr lang="en-US" sz="5400" b="1" dirty="0" err="1"/>
              <a:t>cachumbambé</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of hopscotch on the street&#10;">
            <a:extLst>
              <a:ext uri="{FF2B5EF4-FFF2-40B4-BE49-F238E27FC236}">
                <a16:creationId xmlns:a16="http://schemas.microsoft.com/office/drawing/2014/main" id="{CFADC513-DF4B-4895-AD46-BCE42DAFA0E7}"/>
              </a:ext>
            </a:extLst>
          </p:cNvPr>
          <p:cNvPicPr>
            <a:picLocks noChangeAspect="1"/>
          </p:cNvPicPr>
          <p:nvPr/>
        </p:nvPicPr>
        <p:blipFill>
          <a:blip r:embed="rId2"/>
          <a:stretch>
            <a:fillRect/>
          </a:stretch>
        </p:blipFill>
        <p:spPr>
          <a:xfrm>
            <a:off x="0" y="0"/>
            <a:ext cx="914400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extBox 8">
            <a:extLst>
              <a:ext uri="{FF2B5EF4-FFF2-40B4-BE49-F238E27FC236}">
                <a16:creationId xmlns:a16="http://schemas.microsoft.com/office/drawing/2014/main" id="{616F738E-97AE-4CDA-B0DA-127063071848}"/>
              </a:ext>
            </a:extLst>
          </p:cNvPr>
          <p:cNvSpPr txBox="1"/>
          <p:nvPr/>
        </p:nvSpPr>
        <p:spPr>
          <a:xfrm>
            <a:off x="336884" y="6340370"/>
            <a:ext cx="3467477" cy="276999"/>
          </a:xfrm>
          <a:prstGeom prst="rect">
            <a:avLst/>
          </a:prstGeom>
          <a:noFill/>
        </p:spPr>
        <p:txBody>
          <a:bodyPr wrap="square" rtlCol="0">
            <a:spAutoFit/>
          </a:bodyPr>
          <a:lstStyle/>
          <a:p>
            <a:r>
              <a:rPr lang="es-PA" sz="1200" dirty="0"/>
              <a:t>Imagen de </a:t>
            </a:r>
            <a:r>
              <a:rPr lang="es-PA" sz="1200" dirty="0">
                <a:hlinkClick r:id="rId3"/>
              </a:rPr>
              <a:t>Flickr</a:t>
            </a:r>
            <a:endParaRPr lang="en-US" sz="1200"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rmAutofit/>
          </a:bodyPr>
          <a:lstStyle/>
          <a:p>
            <a:r>
              <a:rPr lang="en-US" sz="5400" b="1" dirty="0" err="1"/>
              <a:t>rayuela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193973"/>
            <a:ext cx="8229600" cy="2160744"/>
          </a:xfrm>
        </p:spPr>
        <p:txBody>
          <a:bodyPr>
            <a:normAutofit/>
          </a:bodyPr>
          <a:lstStyle/>
          <a:p>
            <a:r>
              <a:rPr lang="en-US" sz="5400" b="1" dirty="0"/>
              <a:t>Cantante a </a:t>
            </a:r>
            <a:r>
              <a:rPr lang="en-US" sz="5400" b="1" dirty="0" err="1"/>
              <a:t>quien</a:t>
            </a:r>
            <a:br>
              <a:rPr lang="en-US" sz="5400" b="1" dirty="0"/>
            </a:br>
            <a:r>
              <a:rPr lang="en-US" sz="5400" b="1" dirty="0"/>
              <a:t>le </a:t>
            </a:r>
            <a:r>
              <a:rPr lang="en-US" sz="5400" b="1" dirty="0" err="1"/>
              <a:t>gustaba</a:t>
            </a:r>
            <a:r>
              <a:rPr lang="en-US" sz="5400" b="1" dirty="0"/>
              <a:t> </a:t>
            </a:r>
            <a:r>
              <a:rPr lang="en-US" sz="5400" b="1" dirty="0" err="1"/>
              <a:t>decir</a:t>
            </a:r>
            <a:r>
              <a:rPr lang="en-US" sz="5400" b="1" dirty="0"/>
              <a:t> “¡</a:t>
            </a:r>
            <a:r>
              <a:rPr lang="en-US" sz="5400" b="1" dirty="0" err="1"/>
              <a:t>Azúcar</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s-PA" sz="5400" b="1" dirty="0"/>
              <a:t>Celia Cruz</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550" y="1877099"/>
            <a:ext cx="8646060" cy="2894075"/>
          </a:xfrm>
        </p:spPr>
        <p:txBody>
          <a:bodyPr>
            <a:normAutofit/>
          </a:bodyPr>
          <a:lstStyle/>
          <a:p>
            <a:r>
              <a:rPr lang="en-US" sz="5400" b="1" dirty="0"/>
              <a:t>Música que </a:t>
            </a:r>
            <a:r>
              <a:rPr lang="en-US" sz="5400" b="1" dirty="0" err="1"/>
              <a:t>incorpora</a:t>
            </a:r>
            <a:br>
              <a:rPr lang="en-US" sz="5400" b="1" dirty="0"/>
            </a:br>
            <a:r>
              <a:rPr lang="en-US" sz="5400" b="1" dirty="0" err="1"/>
              <a:t>instrumentos</a:t>
            </a:r>
            <a:r>
              <a:rPr lang="en-US" sz="5400" b="1" dirty="0"/>
              <a:t> de las </a:t>
            </a:r>
            <a:r>
              <a:rPr lang="en-US" sz="5400" b="1" dirty="0" err="1"/>
              <a:t>tres</a:t>
            </a:r>
            <a:br>
              <a:rPr lang="en-US" sz="5400" b="1" dirty="0"/>
            </a:br>
            <a:r>
              <a:rPr lang="en-US" sz="5400" b="1" dirty="0" err="1"/>
              <a:t>culturas</a:t>
            </a:r>
            <a:r>
              <a:rPr lang="en-US" sz="5400" b="1" dirty="0"/>
              <a:t> </a:t>
            </a:r>
            <a:r>
              <a:rPr lang="en-US" sz="5400" b="1" dirty="0" err="1"/>
              <a:t>principales</a:t>
            </a:r>
            <a:r>
              <a:rPr lang="en-US" sz="5400" b="1" dirty="0"/>
              <a:t> de Cuba.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5" name="Title 4">
            <a:extLst>
              <a:ext uri="{FF2B5EF4-FFF2-40B4-BE49-F238E27FC236}">
                <a16:creationId xmlns:a16="http://schemas.microsoft.com/office/drawing/2014/main" id="{263F873D-9F5D-43D5-8617-B5C81DE96A2C}"/>
              </a:ext>
            </a:extLst>
          </p:cNvPr>
          <p:cNvSpPr>
            <a:spLocks noGrp="1"/>
          </p:cNvSpPr>
          <p:nvPr>
            <p:ph type="title"/>
          </p:nvPr>
        </p:nvSpPr>
        <p:spPr>
          <a:xfrm>
            <a:off x="457200" y="2857500"/>
            <a:ext cx="8229600" cy="1143000"/>
          </a:xfrm>
        </p:spPr>
        <p:txBody>
          <a:bodyPr>
            <a:normAutofit/>
          </a:bodyPr>
          <a:lstStyle/>
          <a:p>
            <a:r>
              <a:rPr lang="es-PA" sz="5400" b="1" dirty="0"/>
              <a:t>el son</a:t>
            </a:r>
            <a:endParaRPr lang="en-US" sz="5400" b="1" dirty="0"/>
          </a:p>
        </p:txBody>
      </p:sp>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B296C22B-3881-4232-B7E1-DE594B9E5916}"/>
              </a:ext>
            </a:extLst>
          </p:cNvPr>
          <p:cNvSpPr txBox="1">
            <a:spLocks/>
          </p:cNvSpPr>
          <p:nvPr/>
        </p:nvSpPr>
        <p:spPr>
          <a:xfrm>
            <a:off x="153909" y="1696031"/>
            <a:ext cx="8881449" cy="321557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a:t>Música de fiesta que surgió</a:t>
            </a:r>
            <a:br>
              <a:rPr lang="en-US" sz="5400" b="1"/>
            </a:br>
            <a:r>
              <a:rPr lang="en-US" sz="5400" b="1"/>
              <a:t>en los puertos de la Habana,</a:t>
            </a:r>
            <a:br>
              <a:rPr lang="en-US" sz="5400" b="1"/>
            </a:br>
            <a:r>
              <a:rPr lang="en-US" sz="5400" b="1"/>
              <a:t>muy popular en el siglo XIX.</a:t>
            </a:r>
            <a:endParaRPr lang="en-US" sz="5400" b="1"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8539"/>
            <a:ext cx="8229600" cy="1143000"/>
          </a:xfrm>
        </p:spPr>
        <p:txBody>
          <a:bodyPr>
            <a:noAutofit/>
          </a:bodyPr>
          <a:lstStyle/>
          <a:p>
            <a:r>
              <a:rPr lang="en-US" sz="5400" b="1" dirty="0"/>
              <a:t>mi </a:t>
            </a:r>
            <a:r>
              <a:rPr lang="en-US" sz="5400" b="1" dirty="0" err="1"/>
              <a:t>cuñado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565165"/>
            <a:ext cx="8229600" cy="1143000"/>
          </a:xfrm>
        </p:spPr>
        <p:txBody>
          <a:bodyPr>
            <a:normAutofit/>
          </a:bodyPr>
          <a:lstStyle/>
          <a:p>
            <a:r>
              <a:rPr lang="en-US" sz="5400" b="1" dirty="0"/>
              <a:t>la rumba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9939"/>
            <a:ext cx="8229600" cy="1143000"/>
          </a:xfrm>
        </p:spPr>
        <p:txBody>
          <a:bodyPr>
            <a:normAutofit/>
          </a:bodyPr>
          <a:lstStyle/>
          <a:p>
            <a:r>
              <a:rPr lang="en-US" sz="5400" b="1" dirty="0" err="1"/>
              <a:t>Canción</a:t>
            </a:r>
            <a:r>
              <a:rPr lang="en-US" sz="5400" b="1" dirty="0"/>
              <a:t> </a:t>
            </a:r>
            <a:r>
              <a:rPr lang="en-US" sz="5400" b="1" dirty="0" err="1"/>
              <a:t>romántica</a:t>
            </a:r>
            <a:r>
              <a:rPr lang="en-US" sz="5400" b="1" dirty="0"/>
              <a:t> </a:t>
            </a:r>
            <a:r>
              <a:rPr lang="en-US" sz="5400" b="1" dirty="0" err="1"/>
              <a:t>cubana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el</a:t>
            </a:r>
            <a:r>
              <a:rPr lang="en-US" sz="5400" b="1" dirty="0"/>
              <a:t> bolero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11" y="2700966"/>
            <a:ext cx="8609845" cy="1143000"/>
          </a:xfrm>
        </p:spPr>
        <p:txBody>
          <a:bodyPr>
            <a:normAutofit/>
          </a:bodyPr>
          <a:lstStyle/>
          <a:p>
            <a:r>
              <a:rPr lang="en-US" sz="5400" b="1" dirty="0" err="1"/>
              <a:t>Canción</a:t>
            </a:r>
            <a:r>
              <a:rPr lang="en-US" sz="5400" b="1" dirty="0"/>
              <a:t> con </a:t>
            </a:r>
            <a:r>
              <a:rPr lang="en-US" sz="5400" b="1" dirty="0" err="1"/>
              <a:t>ritmos</a:t>
            </a:r>
            <a:r>
              <a:rPr lang="en-US" sz="5400" b="1" dirty="0"/>
              <a:t> </a:t>
            </a:r>
            <a:r>
              <a:rPr lang="en-US" sz="5400" b="1" dirty="0" err="1"/>
              <a:t>africanos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el</a:t>
            </a:r>
            <a:r>
              <a:rPr lang="en-US" sz="5400" b="1" dirty="0"/>
              <a:t> mambo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1" y="2700967"/>
            <a:ext cx="8229600" cy="1143000"/>
          </a:xfrm>
        </p:spPr>
        <p:txBody>
          <a:bodyPr>
            <a:normAutofit/>
          </a:bodyPr>
          <a:lstStyle/>
          <a:p>
            <a:r>
              <a:rPr lang="en-US" sz="5400" b="1" dirty="0"/>
              <a:t>la </a:t>
            </a:r>
            <a:r>
              <a:rPr lang="en-US" sz="5400" b="1" dirty="0" err="1"/>
              <a:t>esposa</a:t>
            </a:r>
            <a:r>
              <a:rPr lang="en-US" sz="5400" b="1" dirty="0"/>
              <a:t> de mi </a:t>
            </a:r>
            <a:r>
              <a:rPr lang="en-US" sz="5400" b="1" dirty="0" err="1"/>
              <a:t>hermano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1"/>
            <a:ext cx="8229600" cy="1143000"/>
          </a:xfrm>
        </p:spPr>
        <p:txBody>
          <a:bodyPr>
            <a:normAutofit/>
          </a:bodyPr>
          <a:lstStyle/>
          <a:p>
            <a:r>
              <a:rPr lang="en-US" sz="5400" b="1" dirty="0"/>
              <a:t>mi </a:t>
            </a:r>
            <a:r>
              <a:rPr lang="en-US" sz="5400" b="1" dirty="0" err="1"/>
              <a:t>cuñada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437"/>
            <a:ext cx="8229600" cy="2350867"/>
          </a:xfrm>
        </p:spPr>
        <p:txBody>
          <a:bodyPr>
            <a:normAutofit/>
          </a:bodyPr>
          <a:lstStyle/>
          <a:p>
            <a:r>
              <a:rPr lang="en-US" sz="5400" b="1" dirty="0"/>
              <a:t>la </a:t>
            </a:r>
            <a:r>
              <a:rPr lang="en-US" sz="5400" b="1" dirty="0" err="1"/>
              <a:t>segunda</a:t>
            </a:r>
            <a:r>
              <a:rPr lang="en-US" sz="5400" b="1" dirty="0"/>
              <a:t> </a:t>
            </a:r>
            <a:r>
              <a:rPr lang="en-US" sz="5400" b="1" dirty="0" err="1"/>
              <a:t>esposa</a:t>
            </a:r>
            <a:r>
              <a:rPr lang="en-US" sz="5400" b="1" dirty="0"/>
              <a:t> </a:t>
            </a:r>
            <a:br>
              <a:rPr lang="en-US" sz="5400" b="1" dirty="0"/>
            </a:br>
            <a:r>
              <a:rPr lang="en-US" sz="5400" b="1" dirty="0"/>
              <a:t>de mi padre</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image, home button">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55699"/>
            <a:ext cx="8229600" cy="1143000"/>
          </a:xfrm>
        </p:spPr>
        <p:txBody>
          <a:bodyPr>
            <a:normAutofit/>
          </a:bodyPr>
          <a:lstStyle/>
          <a:p>
            <a:r>
              <a:rPr lang="en-US" sz="5400" b="1" dirty="0"/>
              <a:t>mi </a:t>
            </a:r>
            <a:r>
              <a:rPr lang="en-US" sz="5400" b="1" dirty="0" err="1"/>
              <a:t>madrastra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6277"/>
            <a:ext cx="8229600" cy="2531936"/>
          </a:xfrm>
        </p:spPr>
        <p:txBody>
          <a:bodyPr>
            <a:normAutofit/>
          </a:bodyPr>
          <a:lstStyle/>
          <a:p>
            <a:r>
              <a:rPr lang="en-US" sz="5400" b="1" dirty="0" err="1"/>
              <a:t>el</a:t>
            </a:r>
            <a:r>
              <a:rPr lang="en-US" sz="5400" b="1" dirty="0"/>
              <a:t> </a:t>
            </a:r>
            <a:r>
              <a:rPr lang="en-US" sz="5400" b="1" dirty="0" err="1"/>
              <a:t>hijo</a:t>
            </a:r>
            <a:r>
              <a:rPr lang="en-US" sz="5400" b="1" dirty="0"/>
              <a:t> del </a:t>
            </a:r>
            <a:r>
              <a:rPr lang="en-US" sz="5400" b="1" dirty="0" err="1"/>
              <a:t>segundo</a:t>
            </a:r>
            <a:br>
              <a:rPr lang="en-US" sz="5400" b="1" dirty="0"/>
            </a:br>
            <a:r>
              <a:rPr lang="en-US" sz="5400" b="1" dirty="0" err="1"/>
              <a:t>esposo</a:t>
            </a:r>
            <a:r>
              <a:rPr lang="en-US" sz="5400" b="1" dirty="0"/>
              <a:t> de mi </a:t>
            </a:r>
            <a:r>
              <a:rPr lang="en-US" sz="5400" b="1" dirty="0" err="1"/>
              <a:t>madre</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1267"/>
            <a:ext cx="8229600" cy="2195465"/>
          </a:xfrm>
        </p:spPr>
        <p:txBody>
          <a:bodyPr>
            <a:normAutofit/>
          </a:bodyPr>
          <a:lstStyle/>
          <a:p>
            <a:r>
              <a:rPr lang="en-US" sz="5400" b="1" dirty="0" err="1"/>
              <a:t>el</a:t>
            </a:r>
            <a:r>
              <a:rPr lang="en-US" sz="5400" b="1" dirty="0"/>
              <a:t> </a:t>
            </a:r>
            <a:r>
              <a:rPr lang="en-US" sz="5400" b="1" dirty="0" err="1"/>
              <a:t>segundo</a:t>
            </a:r>
            <a:r>
              <a:rPr lang="en-US" sz="5400" b="1" dirty="0"/>
              <a:t> </a:t>
            </a:r>
            <a:r>
              <a:rPr lang="en-US" sz="5400" b="1" dirty="0" err="1"/>
              <a:t>esposo</a:t>
            </a:r>
            <a:br>
              <a:rPr lang="en-US" sz="5400" b="1" dirty="0"/>
            </a:br>
            <a:r>
              <a:rPr lang="en-US" sz="5400" b="1" dirty="0"/>
              <a:t>de mi </a:t>
            </a:r>
            <a:r>
              <a:rPr lang="en-US" sz="5400" b="1" dirty="0" err="1"/>
              <a:t>mamá</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913"/>
            <a:ext cx="8229600" cy="1143000"/>
          </a:xfrm>
        </p:spPr>
        <p:txBody>
          <a:bodyPr>
            <a:normAutofit/>
          </a:bodyPr>
          <a:lstStyle/>
          <a:p>
            <a:r>
              <a:rPr lang="en-US" sz="5400" b="1" dirty="0"/>
              <a:t>mi </a:t>
            </a:r>
            <a:r>
              <a:rPr lang="en-US" sz="5400" b="1" dirty="0" err="1"/>
              <a:t>hermanastro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337" y="1617949"/>
            <a:ext cx="8745647" cy="3413157"/>
          </a:xfrm>
        </p:spPr>
        <p:txBody>
          <a:bodyPr>
            <a:normAutofit/>
          </a:bodyPr>
          <a:lstStyle/>
          <a:p>
            <a:r>
              <a:rPr lang="en-US" sz="5400" b="1" dirty="0"/>
              <a:t>la </a:t>
            </a:r>
            <a:r>
              <a:rPr lang="en-US" sz="5400" b="1" dirty="0" err="1"/>
              <a:t>hija</a:t>
            </a:r>
            <a:r>
              <a:rPr lang="en-US" sz="5400" b="1" dirty="0"/>
              <a:t> de </a:t>
            </a:r>
            <a:br>
              <a:rPr lang="en-US" sz="5400" b="1" dirty="0"/>
            </a:br>
            <a:r>
              <a:rPr lang="en-US" sz="5400" b="1" dirty="0"/>
              <a:t>mi </a:t>
            </a:r>
            <a:r>
              <a:rPr lang="en-US" sz="5400" b="1" dirty="0" err="1"/>
              <a:t>segundo</a:t>
            </a:r>
            <a:r>
              <a:rPr lang="en-US" sz="5400" b="1" dirty="0"/>
              <a:t> </a:t>
            </a:r>
            <a:r>
              <a:rPr lang="en-US" sz="5400" b="1" dirty="0" err="1"/>
              <a:t>esposo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448"/>
            <a:ext cx="8229600" cy="1143000"/>
          </a:xfrm>
        </p:spPr>
        <p:txBody>
          <a:bodyPr>
            <a:normAutofit/>
          </a:bodyPr>
          <a:lstStyle/>
          <a:p>
            <a:r>
              <a:rPr lang="en-US" sz="5400" b="1" dirty="0"/>
              <a:t>mi </a:t>
            </a:r>
            <a:r>
              <a:rPr lang="en-US" sz="5400" b="1" dirty="0" err="1"/>
              <a:t>hijastra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6" y="2152944"/>
            <a:ext cx="8229600" cy="2364733"/>
          </a:xfrm>
        </p:spPr>
        <p:txBody>
          <a:bodyPr>
            <a:normAutofit/>
          </a:bodyPr>
          <a:lstStyle/>
          <a:p>
            <a:r>
              <a:rPr lang="en-US" sz="5400" b="1" dirty="0"/>
              <a:t>la </a:t>
            </a:r>
            <a:r>
              <a:rPr lang="en-US" sz="5400" b="1" dirty="0" err="1"/>
              <a:t>hija</a:t>
            </a:r>
            <a:r>
              <a:rPr lang="en-US" sz="5400" b="1" dirty="0"/>
              <a:t> de mi </a:t>
            </a:r>
            <a:r>
              <a:rPr lang="en-US" sz="5400" b="1" dirty="0" err="1"/>
              <a:t>madre</a:t>
            </a:r>
            <a:br>
              <a:rPr lang="en-US" sz="5400" b="1" dirty="0"/>
            </a:br>
            <a:r>
              <a:rPr lang="en-US" sz="5400" b="1" dirty="0"/>
              <a:t>y mi </a:t>
            </a:r>
            <a:r>
              <a:rPr lang="en-US" sz="5400" b="1" dirty="0" err="1"/>
              <a:t>padrastro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25" y="2583272"/>
            <a:ext cx="8427435" cy="1143000"/>
          </a:xfrm>
        </p:spPr>
        <p:txBody>
          <a:bodyPr>
            <a:normAutofit/>
          </a:bodyPr>
          <a:lstStyle/>
          <a:p>
            <a:r>
              <a:rPr lang="en-US" sz="5400" b="1" dirty="0"/>
              <a:t>mi media </a:t>
            </a:r>
            <a:r>
              <a:rPr lang="en-US" sz="5400" b="1" dirty="0" err="1"/>
              <a:t>hermana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reading a book&#10;">
            <a:extLst>
              <a:ext uri="{FF2B5EF4-FFF2-40B4-BE49-F238E27FC236}">
                <a16:creationId xmlns:a16="http://schemas.microsoft.com/office/drawing/2014/main" id="{E7FF2D30-1860-45D4-B827-5AE9B44F72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2895" y="138836"/>
            <a:ext cx="9976895" cy="665126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6A32B6CB-51C7-4113-9FF4-6D8854680883}"/>
              </a:ext>
            </a:extLst>
          </p:cNvPr>
          <p:cNvSpPr>
            <a:spLocks noGrp="1"/>
          </p:cNvSpPr>
          <p:nvPr>
            <p:ph type="title"/>
          </p:nvPr>
        </p:nvSpPr>
        <p:spPr>
          <a:xfrm>
            <a:off x="190122" y="-87501"/>
            <a:ext cx="8781862" cy="1143000"/>
          </a:xfrm>
        </p:spPr>
        <p:txBody>
          <a:bodyPr>
            <a:normAutofit/>
          </a:bodyPr>
          <a:lstStyle/>
          <a:p>
            <a:r>
              <a:rPr lang="es-PA" sz="4800" b="1" dirty="0"/>
              <a:t>¿Qué hacía en su adolescencia?</a:t>
            </a:r>
            <a:endParaRPr lang="en-US" sz="4800" b="1" dirty="0"/>
          </a:p>
        </p:txBody>
      </p:sp>
      <p:sp>
        <p:nvSpPr>
          <p:cNvPr id="10" name="TextBox 9">
            <a:extLst>
              <a:ext uri="{FF2B5EF4-FFF2-40B4-BE49-F238E27FC236}">
                <a16:creationId xmlns:a16="http://schemas.microsoft.com/office/drawing/2014/main" id="{4D0EDEFE-2354-4B7B-94DA-C06DA99189F7}"/>
              </a:ext>
            </a:extLst>
          </p:cNvPr>
          <p:cNvSpPr txBox="1"/>
          <p:nvPr/>
        </p:nvSpPr>
        <p:spPr>
          <a:xfrm>
            <a:off x="336884" y="6350001"/>
            <a:ext cx="4943191" cy="276999"/>
          </a:xfrm>
          <a:prstGeom prst="rect">
            <a:avLst/>
          </a:prstGeom>
          <a:noFill/>
        </p:spPr>
        <p:txBody>
          <a:bodyPr wrap="square">
            <a:spAutoFit/>
          </a:bodyPr>
          <a:lstStyle/>
          <a:p>
            <a:r>
              <a:rPr lang="en-US" sz="1200" dirty="0"/>
              <a:t>Photo by </a:t>
            </a:r>
            <a:r>
              <a:rPr lang="en-US" sz="1200" dirty="0" err="1">
                <a:hlinkClick r:id="rId3"/>
              </a:rPr>
              <a:t>Eliott</a:t>
            </a:r>
            <a:r>
              <a:rPr lang="en-US" sz="1200" dirty="0">
                <a:hlinkClick r:id="rId3"/>
              </a:rPr>
              <a:t> Reyna</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8951"/>
            <a:ext cx="8229600" cy="1143000"/>
          </a:xfrm>
        </p:spPr>
        <p:txBody>
          <a:bodyPr>
            <a:normAutofit/>
          </a:bodyPr>
          <a:lstStyle/>
          <a:p>
            <a:r>
              <a:rPr lang="en-US" sz="5400" b="1" dirty="0"/>
              <a:t>Ella </a:t>
            </a:r>
            <a:r>
              <a:rPr lang="en-US" sz="5400" b="1" dirty="0" err="1"/>
              <a:t>leía</a:t>
            </a:r>
            <a:r>
              <a:rPr lang="en-US" sz="5400" b="1" dirty="0"/>
              <a:t> </a:t>
            </a:r>
            <a:r>
              <a:rPr lang="en-US" sz="5400" b="1" dirty="0" err="1"/>
              <a:t>novelas</a:t>
            </a:r>
            <a:r>
              <a:rPr lang="en-US" sz="5400" b="1"/>
              <a:t>.</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wimming in a pool&#10;&#10;">
            <a:extLst>
              <a:ext uri="{FF2B5EF4-FFF2-40B4-BE49-F238E27FC236}">
                <a16:creationId xmlns:a16="http://schemas.microsoft.com/office/drawing/2014/main" id="{829BF990-E1CA-44A9-9EF0-3031BD1CAF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736" y="-20632"/>
            <a:ext cx="9946041" cy="6631217"/>
          </a:xfrm>
          <a:prstGeom prst="rect">
            <a:avLst/>
          </a:prstGeom>
        </p:spPr>
      </p:pic>
      <p:sp>
        <p:nvSpPr>
          <p:cNvPr id="2" name="Title 1"/>
          <p:cNvSpPr>
            <a:spLocks noGrp="1"/>
          </p:cNvSpPr>
          <p:nvPr>
            <p:ph type="title"/>
          </p:nvPr>
        </p:nvSpPr>
        <p:spPr>
          <a:xfrm>
            <a:off x="117696" y="-134023"/>
            <a:ext cx="8908610" cy="1143000"/>
          </a:xfrm>
        </p:spPr>
        <p:txBody>
          <a:bodyPr>
            <a:normAutofit/>
          </a:bodyPr>
          <a:lstStyle/>
          <a:p>
            <a:r>
              <a:rPr lang="en-US" sz="4800" b="1" dirty="0"/>
              <a:t>¿</a:t>
            </a:r>
            <a:r>
              <a:rPr lang="en-US" sz="4800" b="1" dirty="0" err="1"/>
              <a:t>Qué</a:t>
            </a:r>
            <a:r>
              <a:rPr lang="en-US" sz="4800" b="1" dirty="0"/>
              <a:t> </a:t>
            </a:r>
            <a:r>
              <a:rPr lang="en-US" sz="4800" b="1" dirty="0" err="1"/>
              <a:t>hacía</a:t>
            </a:r>
            <a:r>
              <a:rPr lang="en-US" sz="4800" b="1" dirty="0"/>
              <a:t> </a:t>
            </a:r>
            <a:r>
              <a:rPr lang="en-US" sz="4800" b="1" dirty="0" err="1"/>
              <a:t>en</a:t>
            </a:r>
            <a:r>
              <a:rPr lang="en-US" sz="4800" b="1" dirty="0"/>
              <a:t> </a:t>
            </a:r>
            <a:r>
              <a:rPr lang="en-US" sz="4800" b="1" dirty="0" err="1"/>
              <a:t>su</a:t>
            </a:r>
            <a:r>
              <a:rPr lang="en-US" sz="4800" b="1" dirty="0"/>
              <a:t> </a:t>
            </a:r>
            <a:r>
              <a:rPr lang="en-US" sz="4800" b="1" dirty="0" err="1"/>
              <a:t>adolescencia</a:t>
            </a:r>
            <a:r>
              <a:rPr lang="en-US" sz="4800" b="1" dirty="0"/>
              <a:t>?</a:t>
            </a:r>
          </a:p>
        </p:txBody>
      </p:sp>
      <p:sp>
        <p:nvSpPr>
          <p:cNvPr id="5" name="Frame 4">
            <a:extLst>
              <a:ext uri="{C183D7F6-B498-43B3-948B-1728B52AA6E4}">
                <adec:decorative xmlns:adec="http://schemas.microsoft.com/office/drawing/2017/decorative" val="1"/>
              </a:ext>
            </a:extLst>
          </p:cNvPr>
          <p:cNvSpPr/>
          <p:nvPr/>
        </p:nvSpPr>
        <p:spPr>
          <a:xfrm>
            <a:off x="0" y="-134023"/>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10" name="TextBox 9">
            <a:extLst>
              <a:ext uri="{FF2B5EF4-FFF2-40B4-BE49-F238E27FC236}">
                <a16:creationId xmlns:a16="http://schemas.microsoft.com/office/drawing/2014/main" id="{36EB8A43-FAE8-4DBD-9316-B42BE3387BBC}"/>
              </a:ext>
            </a:extLst>
          </p:cNvPr>
          <p:cNvSpPr txBox="1"/>
          <p:nvPr/>
        </p:nvSpPr>
        <p:spPr>
          <a:xfrm>
            <a:off x="2320904" y="6148319"/>
            <a:ext cx="4621794" cy="276999"/>
          </a:xfrm>
          <a:prstGeom prst="rect">
            <a:avLst/>
          </a:prstGeom>
          <a:noFill/>
        </p:spPr>
        <p:txBody>
          <a:bodyPr wrap="square">
            <a:spAutoFit/>
          </a:bodyPr>
          <a:lstStyle/>
          <a:p>
            <a:pPr algn="ctr"/>
            <a:r>
              <a:rPr lang="en-US" sz="1200" dirty="0"/>
              <a:t>Photo by </a:t>
            </a:r>
            <a:r>
              <a:rPr lang="en-US" sz="1200" dirty="0">
                <a:hlinkClick r:id="rId3"/>
              </a:rPr>
              <a:t>Adam Cai</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52" y="2646646"/>
            <a:ext cx="8378982" cy="1143000"/>
          </a:xfrm>
        </p:spPr>
        <p:txBody>
          <a:bodyPr>
            <a:normAutofit/>
          </a:bodyPr>
          <a:lstStyle/>
          <a:p>
            <a:r>
              <a:rPr lang="en-US" sz="5400" b="1" dirty="0" err="1"/>
              <a:t>Él</a:t>
            </a:r>
            <a:r>
              <a:rPr lang="en-US" sz="5400" b="1" dirty="0"/>
              <a:t> </a:t>
            </a:r>
            <a:r>
              <a:rPr lang="en-US" sz="5400" b="1" dirty="0" err="1"/>
              <a:t>nadaba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4753"/>
            <a:ext cx="8229600" cy="1143000"/>
          </a:xfrm>
        </p:spPr>
        <p:txBody>
          <a:bodyPr>
            <a:noAutofit/>
          </a:bodyPr>
          <a:lstStyle/>
          <a:p>
            <a:r>
              <a:rPr lang="en-US" sz="5400" b="1" dirty="0"/>
              <a:t>mi </a:t>
            </a:r>
            <a:r>
              <a:rPr lang="en-US" sz="5400" b="1" dirty="0" err="1"/>
              <a:t>padrastro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playing a piano&#10;">
            <a:extLst>
              <a:ext uri="{FF2B5EF4-FFF2-40B4-BE49-F238E27FC236}">
                <a16:creationId xmlns:a16="http://schemas.microsoft.com/office/drawing/2014/main" id="{0E28E430-9CBE-4888-8DED-4F6B860243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547" y="90613"/>
            <a:ext cx="10013063" cy="6676774"/>
          </a:xfrm>
          <a:prstGeom prst="rect">
            <a:avLst/>
          </a:prstGeom>
        </p:spPr>
      </p:pic>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itle 1">
            <a:extLst>
              <a:ext uri="{FF2B5EF4-FFF2-40B4-BE49-F238E27FC236}">
                <a16:creationId xmlns:a16="http://schemas.microsoft.com/office/drawing/2014/main" id="{3CAB0788-DA77-4B2E-A354-1EDA4DE80CF4}"/>
              </a:ext>
            </a:extLst>
          </p:cNvPr>
          <p:cNvSpPr txBox="1">
            <a:spLocks/>
          </p:cNvSpPr>
          <p:nvPr/>
        </p:nvSpPr>
        <p:spPr>
          <a:xfrm>
            <a:off x="117696" y="-134023"/>
            <a:ext cx="890861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t>¿</a:t>
            </a:r>
            <a:r>
              <a:rPr lang="en-US" sz="4800" b="1" dirty="0" err="1"/>
              <a:t>Qué</a:t>
            </a:r>
            <a:r>
              <a:rPr lang="en-US" sz="4800" b="1" dirty="0"/>
              <a:t> </a:t>
            </a:r>
            <a:r>
              <a:rPr lang="en-US" sz="4800" b="1" dirty="0" err="1"/>
              <a:t>hacía</a:t>
            </a:r>
            <a:r>
              <a:rPr lang="en-US" sz="4800" b="1" dirty="0"/>
              <a:t> </a:t>
            </a:r>
            <a:r>
              <a:rPr lang="en-US" sz="4800" b="1" dirty="0" err="1"/>
              <a:t>en</a:t>
            </a:r>
            <a:r>
              <a:rPr lang="en-US" sz="4800" b="1" dirty="0"/>
              <a:t> </a:t>
            </a:r>
            <a:r>
              <a:rPr lang="en-US" sz="4800" b="1" dirty="0" err="1"/>
              <a:t>su</a:t>
            </a:r>
            <a:r>
              <a:rPr lang="en-US" sz="4800" b="1" dirty="0"/>
              <a:t> </a:t>
            </a:r>
            <a:r>
              <a:rPr lang="en-US" sz="4800" b="1" dirty="0" err="1"/>
              <a:t>adolescencia</a:t>
            </a:r>
            <a:r>
              <a:rPr lang="en-US" sz="4800" b="1" dirty="0"/>
              <a:t>?</a:t>
            </a:r>
          </a:p>
        </p:txBody>
      </p:sp>
      <p:sp>
        <p:nvSpPr>
          <p:cNvPr id="9" name="TextBox 8">
            <a:extLst>
              <a:ext uri="{FF2B5EF4-FFF2-40B4-BE49-F238E27FC236}">
                <a16:creationId xmlns:a16="http://schemas.microsoft.com/office/drawing/2014/main" id="{E58C12AC-45DC-4CC0-8612-6F0CD2C9064E}"/>
              </a:ext>
            </a:extLst>
          </p:cNvPr>
          <p:cNvSpPr txBox="1"/>
          <p:nvPr/>
        </p:nvSpPr>
        <p:spPr>
          <a:xfrm>
            <a:off x="344985" y="6350001"/>
            <a:ext cx="4621794" cy="276999"/>
          </a:xfrm>
          <a:prstGeom prst="rect">
            <a:avLst/>
          </a:prstGeom>
          <a:noFill/>
        </p:spPr>
        <p:txBody>
          <a:bodyPr wrap="square">
            <a:spAutoFit/>
          </a:bodyPr>
          <a:lstStyle/>
          <a:p>
            <a:r>
              <a:rPr lang="en-US" sz="1200" dirty="0"/>
              <a:t>Photo by </a:t>
            </a:r>
            <a:r>
              <a:rPr lang="en-US" sz="1200" dirty="0">
                <a:hlinkClick r:id="rId4"/>
              </a:rPr>
              <a:t>Elijah M. Henderson</a:t>
            </a:r>
            <a:r>
              <a:rPr lang="en-US" sz="1200" dirty="0"/>
              <a:t> on </a:t>
            </a:r>
            <a:r>
              <a:rPr lang="en-US" sz="1200" dirty="0" err="1">
                <a:hlinkClick r:id="rId5"/>
              </a:rPr>
              <a:t>Unsplash</a:t>
            </a:r>
            <a:r>
              <a:rPr lang="en-US" sz="1200" dirty="0"/>
              <a:t> </a:t>
            </a:r>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9485"/>
            <a:ext cx="8229600" cy="1143000"/>
          </a:xfrm>
        </p:spPr>
        <p:txBody>
          <a:bodyPr>
            <a:normAutofit/>
          </a:bodyPr>
          <a:lstStyle/>
          <a:p>
            <a:r>
              <a:rPr lang="en-US" sz="5400" b="1" dirty="0"/>
              <a:t>Ella </a:t>
            </a:r>
            <a:r>
              <a:rPr lang="en-US" sz="5400" b="1" dirty="0" err="1"/>
              <a:t>tocaba</a:t>
            </a:r>
            <a:r>
              <a:rPr lang="en-US" sz="5400" b="1" dirty="0"/>
              <a:t> </a:t>
            </a:r>
            <a:r>
              <a:rPr lang="en-US" sz="5400" b="1" dirty="0" err="1"/>
              <a:t>el</a:t>
            </a:r>
            <a:r>
              <a:rPr lang="en-US" sz="5400" b="1" dirty="0"/>
              <a:t> piano.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boys playing video games.&#10;&#10;">
            <a:extLst>
              <a:ext uri="{FF2B5EF4-FFF2-40B4-BE49-F238E27FC236}">
                <a16:creationId xmlns:a16="http://schemas.microsoft.com/office/drawing/2014/main" id="{C96FE69A-9D04-41B9-86F0-DFD535A88D76}"/>
              </a:ext>
            </a:extLst>
          </p:cNvPr>
          <p:cNvPicPr>
            <a:picLocks noChangeAspect="1"/>
          </p:cNvPicPr>
          <p:nvPr/>
        </p:nvPicPr>
        <p:blipFill>
          <a:blip r:embed="rId2"/>
          <a:stretch>
            <a:fillRect/>
          </a:stretch>
        </p:blipFill>
        <p:spPr>
          <a:xfrm>
            <a:off x="-172017" y="90337"/>
            <a:ext cx="10013133" cy="667750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image, home button">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05F144AD-E501-4FEA-AE14-B96CF3E632E8}"/>
              </a:ext>
            </a:extLst>
          </p:cNvPr>
          <p:cNvSpPr txBox="1"/>
          <p:nvPr/>
        </p:nvSpPr>
        <p:spPr>
          <a:xfrm>
            <a:off x="561316" y="6359632"/>
            <a:ext cx="2308633" cy="276999"/>
          </a:xfrm>
          <a:prstGeom prst="rect">
            <a:avLst/>
          </a:prstGeom>
          <a:noFill/>
        </p:spPr>
        <p:txBody>
          <a:bodyPr wrap="square" rtlCol="0">
            <a:spAutoFit/>
          </a:bodyPr>
          <a:lstStyle/>
          <a:p>
            <a:r>
              <a:rPr lang="es-PA" sz="1200" dirty="0"/>
              <a:t>Imagen de </a:t>
            </a:r>
            <a:r>
              <a:rPr lang="es-PA" sz="1200" dirty="0">
                <a:hlinkClick r:id="rId3"/>
              </a:rPr>
              <a:t>Flickr</a:t>
            </a:r>
            <a:endParaRPr lang="en-US" sz="1200" dirty="0"/>
          </a:p>
        </p:txBody>
      </p:sp>
      <p:sp>
        <p:nvSpPr>
          <p:cNvPr id="11" name="Title 1">
            <a:extLst>
              <a:ext uri="{FF2B5EF4-FFF2-40B4-BE49-F238E27FC236}">
                <a16:creationId xmlns:a16="http://schemas.microsoft.com/office/drawing/2014/main" id="{503C9F83-8734-4E8D-99B8-36F469C49F43}"/>
              </a:ext>
            </a:extLst>
          </p:cNvPr>
          <p:cNvSpPr txBox="1">
            <a:spLocks/>
          </p:cNvSpPr>
          <p:nvPr/>
        </p:nvSpPr>
        <p:spPr>
          <a:xfrm>
            <a:off x="117696" y="-134023"/>
            <a:ext cx="890861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t>¿</a:t>
            </a:r>
            <a:r>
              <a:rPr lang="en-US" sz="4800" b="1" dirty="0" err="1"/>
              <a:t>Qué</a:t>
            </a:r>
            <a:r>
              <a:rPr lang="en-US" sz="4800" b="1" dirty="0"/>
              <a:t> </a:t>
            </a:r>
            <a:r>
              <a:rPr lang="en-US" sz="4800" b="1" dirty="0" err="1"/>
              <a:t>hacían</a:t>
            </a:r>
            <a:r>
              <a:rPr lang="en-US" sz="4800" b="1" dirty="0"/>
              <a:t> </a:t>
            </a:r>
            <a:r>
              <a:rPr lang="en-US" sz="4800" b="1" dirty="0" err="1"/>
              <a:t>en</a:t>
            </a:r>
            <a:r>
              <a:rPr lang="en-US" sz="4800" b="1" dirty="0"/>
              <a:t> </a:t>
            </a:r>
            <a:r>
              <a:rPr lang="en-US" sz="4800" b="1" dirty="0" err="1"/>
              <a:t>su</a:t>
            </a:r>
            <a:r>
              <a:rPr lang="en-US" sz="4800" b="1" dirty="0"/>
              <a:t> </a:t>
            </a:r>
            <a:r>
              <a:rPr lang="en-US" sz="4800" b="1" dirty="0" err="1"/>
              <a:t>adolescencia</a:t>
            </a:r>
            <a:r>
              <a:rPr lang="en-US" sz="4800" b="1" dirty="0"/>
              <a:t>?</a:t>
            </a:r>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565165"/>
            <a:ext cx="8229600" cy="1143000"/>
          </a:xfrm>
        </p:spPr>
        <p:txBody>
          <a:bodyPr>
            <a:normAutofit/>
          </a:bodyPr>
          <a:lstStyle/>
          <a:p>
            <a:r>
              <a:rPr lang="en-US" sz="5400" b="1" dirty="0" err="1"/>
              <a:t>Ellos</a:t>
            </a:r>
            <a:r>
              <a:rPr lang="en-US" sz="5400" b="1" dirty="0"/>
              <a:t> </a:t>
            </a:r>
            <a:r>
              <a:rPr lang="en-US" sz="5400" b="1" dirty="0" err="1"/>
              <a:t>jugaban</a:t>
            </a:r>
            <a:r>
              <a:rPr lang="en-US" sz="5400" b="1" dirty="0"/>
              <a:t> </a:t>
            </a:r>
            <a:r>
              <a:rPr lang="en-US" sz="5400" b="1" dirty="0" err="1"/>
              <a:t>videojuegos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rollerskating on a road&#10;">
            <a:extLst>
              <a:ext uri="{FF2B5EF4-FFF2-40B4-BE49-F238E27FC236}">
                <a16:creationId xmlns:a16="http://schemas.microsoft.com/office/drawing/2014/main" id="{5DDE2AF2-D2BE-40FF-A6CD-6B9FCE79E8D9}"/>
              </a:ext>
            </a:extLst>
          </p:cNvPr>
          <p:cNvPicPr>
            <a:picLocks noChangeAspect="1"/>
          </p:cNvPicPr>
          <p:nvPr/>
        </p:nvPicPr>
        <p:blipFill>
          <a:blip r:embed="rId2"/>
          <a:stretch>
            <a:fillRect/>
          </a:stretch>
        </p:blipFill>
        <p:spPr>
          <a:xfrm>
            <a:off x="-1610008" y="105152"/>
            <a:ext cx="10636314" cy="664769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00DE1522-55AC-488A-9D2D-47D84C2F065D}"/>
              </a:ext>
            </a:extLst>
          </p:cNvPr>
          <p:cNvSpPr txBox="1"/>
          <p:nvPr/>
        </p:nvSpPr>
        <p:spPr>
          <a:xfrm>
            <a:off x="226337" y="6306363"/>
            <a:ext cx="6656560" cy="276999"/>
          </a:xfrm>
          <a:prstGeom prst="rect">
            <a:avLst/>
          </a:prstGeom>
          <a:noFill/>
        </p:spPr>
        <p:txBody>
          <a:bodyPr wrap="square">
            <a:spAutoFit/>
          </a:bodyPr>
          <a:lstStyle/>
          <a:p>
            <a:r>
              <a:rPr lang="en-US" sz="1200" b="0" i="0" dirty="0">
                <a:solidFill>
                  <a:srgbClr val="191B26"/>
                </a:solidFill>
                <a:effectLst/>
              </a:rPr>
              <a:t>Imagen de </a:t>
            </a:r>
            <a:r>
              <a:rPr lang="en-US" sz="1200" b="0" i="0" dirty="0">
                <a:solidFill>
                  <a:srgbClr val="0070C0"/>
                </a:solidFill>
                <a:effectLst/>
                <a:hlinkClick r:id="rId3">
                  <a:extLst>
                    <a:ext uri="{A12FA001-AC4F-418D-AE19-62706E023703}">
                      <ahyp:hlinkClr xmlns:ahyp="http://schemas.microsoft.com/office/drawing/2018/hyperlinkcolor" val="tx"/>
                    </a:ext>
                  </a:extLst>
                </a:hlinkClick>
              </a:rPr>
              <a:t>Hotel del Coronado</a:t>
            </a:r>
            <a:endParaRPr lang="en-US" sz="1200" dirty="0">
              <a:solidFill>
                <a:srgbClr val="0070C0"/>
              </a:solidFill>
            </a:endParaRPr>
          </a:p>
        </p:txBody>
      </p:sp>
      <p:sp>
        <p:nvSpPr>
          <p:cNvPr id="11" name="Title 1">
            <a:extLst>
              <a:ext uri="{FF2B5EF4-FFF2-40B4-BE49-F238E27FC236}">
                <a16:creationId xmlns:a16="http://schemas.microsoft.com/office/drawing/2014/main" id="{F93D26DD-FF46-493E-8927-4EA0BFFB5165}"/>
              </a:ext>
            </a:extLst>
          </p:cNvPr>
          <p:cNvSpPr txBox="1">
            <a:spLocks/>
          </p:cNvSpPr>
          <p:nvPr/>
        </p:nvSpPr>
        <p:spPr>
          <a:xfrm>
            <a:off x="117696" y="-134023"/>
            <a:ext cx="890861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C00000"/>
                </a:solidFill>
              </a:rPr>
              <a:t>¿</a:t>
            </a:r>
            <a:r>
              <a:rPr lang="en-US" sz="4800" b="1" dirty="0" err="1">
                <a:solidFill>
                  <a:srgbClr val="C00000"/>
                </a:solidFill>
              </a:rPr>
              <a:t>Qué</a:t>
            </a:r>
            <a:r>
              <a:rPr lang="en-US" sz="4800" b="1" dirty="0">
                <a:solidFill>
                  <a:srgbClr val="C00000"/>
                </a:solidFill>
              </a:rPr>
              <a:t> </a:t>
            </a:r>
            <a:r>
              <a:rPr lang="en-US" sz="4800" b="1" dirty="0" err="1">
                <a:solidFill>
                  <a:srgbClr val="C00000"/>
                </a:solidFill>
              </a:rPr>
              <a:t>hacían</a:t>
            </a:r>
            <a:r>
              <a:rPr lang="en-US" sz="4800" b="1" dirty="0">
                <a:solidFill>
                  <a:srgbClr val="C00000"/>
                </a:solidFill>
              </a:rPr>
              <a:t> </a:t>
            </a:r>
            <a:r>
              <a:rPr lang="en-US" sz="4800" b="1" dirty="0" err="1">
                <a:solidFill>
                  <a:srgbClr val="C00000"/>
                </a:solidFill>
              </a:rPr>
              <a:t>en</a:t>
            </a:r>
            <a:r>
              <a:rPr lang="en-US" sz="4800" b="1" dirty="0">
                <a:solidFill>
                  <a:srgbClr val="C00000"/>
                </a:solidFill>
              </a:rPr>
              <a:t> </a:t>
            </a:r>
            <a:r>
              <a:rPr lang="en-US" sz="4800" b="1" dirty="0" err="1">
                <a:solidFill>
                  <a:srgbClr val="C00000"/>
                </a:solidFill>
              </a:rPr>
              <a:t>su</a:t>
            </a:r>
            <a:r>
              <a:rPr lang="en-US" sz="4800" b="1" dirty="0">
                <a:solidFill>
                  <a:srgbClr val="C00000"/>
                </a:solidFill>
              </a:rPr>
              <a:t> </a:t>
            </a:r>
            <a:r>
              <a:rPr lang="en-US" sz="4800" b="1" dirty="0" err="1">
                <a:solidFill>
                  <a:srgbClr val="C00000"/>
                </a:solidFill>
              </a:rPr>
              <a:t>adolescencia</a:t>
            </a:r>
            <a:r>
              <a:rPr lang="en-US" sz="4800" b="1" dirty="0">
                <a:solidFill>
                  <a:srgbClr val="C00000"/>
                </a:solidFill>
              </a:rPr>
              <a:t>?</a:t>
            </a:r>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664753"/>
            <a:ext cx="8229600" cy="1143000"/>
          </a:xfrm>
        </p:spPr>
        <p:txBody>
          <a:bodyPr>
            <a:normAutofit/>
          </a:bodyPr>
          <a:lstStyle/>
          <a:p>
            <a:r>
              <a:rPr lang="en-US" sz="5400" b="1" dirty="0" err="1"/>
              <a:t>Ellas</a:t>
            </a:r>
            <a:r>
              <a:rPr lang="en-US" sz="5400" b="1" dirty="0"/>
              <a:t> </a:t>
            </a:r>
            <a:r>
              <a:rPr lang="en-US" sz="5400" b="1" dirty="0" err="1"/>
              <a:t>patinaban</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taking a nap on a tree branch&#10;">
            <a:extLst>
              <a:ext uri="{FF2B5EF4-FFF2-40B4-BE49-F238E27FC236}">
                <a16:creationId xmlns:a16="http://schemas.microsoft.com/office/drawing/2014/main" id="{8B77B297-7158-4EC7-9350-6AB1CC06B3B7}"/>
              </a:ext>
            </a:extLst>
          </p:cNvPr>
          <p:cNvPicPr>
            <a:picLocks noChangeAspect="1"/>
          </p:cNvPicPr>
          <p:nvPr/>
        </p:nvPicPr>
        <p:blipFill rotWithShape="1">
          <a:blip r:embed="rId2"/>
          <a:srcRect t="18096"/>
          <a:stretch/>
        </p:blipFill>
        <p:spPr>
          <a:xfrm>
            <a:off x="104306" y="91256"/>
            <a:ext cx="8931052" cy="7205864"/>
          </a:xfrm>
          <a:prstGeom prst="rect">
            <a:avLst/>
          </a:prstGeom>
        </p:spPr>
      </p:pic>
      <p:sp>
        <p:nvSpPr>
          <p:cNvPr id="2" name="Title 1"/>
          <p:cNvSpPr>
            <a:spLocks noGrp="1"/>
          </p:cNvSpPr>
          <p:nvPr>
            <p:ph type="title"/>
          </p:nvPr>
        </p:nvSpPr>
        <p:spPr>
          <a:xfrm>
            <a:off x="470780" y="-105607"/>
            <a:ext cx="8229600" cy="1143000"/>
          </a:xfrm>
        </p:spPr>
        <p:txBody>
          <a:bodyPr>
            <a:normAutofit/>
          </a:bodyPr>
          <a:lstStyle/>
          <a:p>
            <a:r>
              <a:rPr lang="es-PA" sz="5400" b="1" dirty="0"/>
              <a:t>¿Qué estaba haciendo?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FC039FA9-1B1F-49D6-8155-8C98720BC339}"/>
              </a:ext>
            </a:extLst>
          </p:cNvPr>
          <p:cNvSpPr txBox="1"/>
          <p:nvPr/>
        </p:nvSpPr>
        <p:spPr>
          <a:xfrm>
            <a:off x="327831" y="6421604"/>
            <a:ext cx="5214438" cy="276999"/>
          </a:xfrm>
          <a:prstGeom prst="rect">
            <a:avLst/>
          </a:prstGeom>
          <a:noFill/>
        </p:spPr>
        <p:txBody>
          <a:bodyPr wrap="square">
            <a:spAutoFit/>
          </a:bodyPr>
          <a:lstStyle/>
          <a:p>
            <a:r>
              <a:rPr lang="en-US" sz="1200" dirty="0"/>
              <a:t>Photo by </a:t>
            </a:r>
            <a:r>
              <a:rPr lang="en-US" sz="1200" dirty="0">
                <a:hlinkClick r:id="rId3"/>
              </a:rPr>
              <a:t>Zhang Kenny</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11" y="1877102"/>
            <a:ext cx="8582685" cy="2803540"/>
          </a:xfrm>
        </p:spPr>
        <p:txBody>
          <a:bodyPr>
            <a:normAutofit/>
          </a:bodyPr>
          <a:lstStyle/>
          <a:p>
            <a:r>
              <a:rPr lang="en-US" sz="5400" b="1" dirty="0"/>
              <a:t>El </a:t>
            </a:r>
            <a:r>
              <a:rPr lang="en-US" sz="5400" b="1" dirty="0" err="1"/>
              <a:t>joven</a:t>
            </a:r>
            <a:r>
              <a:rPr lang="en-US" sz="5400" b="1" dirty="0"/>
              <a:t> </a:t>
            </a:r>
            <a:r>
              <a:rPr lang="en-US" sz="5400" b="1" dirty="0" err="1">
                <a:solidFill>
                  <a:srgbClr val="FFFF00"/>
                </a:solidFill>
              </a:rPr>
              <a:t>estaba</a:t>
            </a:r>
            <a:r>
              <a:rPr lang="en-US" sz="5400" b="1" dirty="0">
                <a:solidFill>
                  <a:srgbClr val="FFFF00"/>
                </a:solidFill>
              </a:rPr>
              <a:t> </a:t>
            </a:r>
            <a:r>
              <a:rPr lang="en-US" sz="5400" b="1" dirty="0" err="1">
                <a:solidFill>
                  <a:srgbClr val="FFFF00"/>
                </a:solidFill>
              </a:rPr>
              <a:t>tomando</a:t>
            </a:r>
            <a:r>
              <a:rPr lang="en-US" sz="5400" b="1" dirty="0">
                <a:solidFill>
                  <a:srgbClr val="FFFF00"/>
                </a:solidFill>
              </a:rPr>
              <a:t> </a:t>
            </a:r>
            <a:r>
              <a:rPr lang="en-US" sz="5400" b="1" dirty="0" err="1"/>
              <a:t>una</a:t>
            </a:r>
            <a:r>
              <a:rPr lang="en-US" sz="5400" b="1" dirty="0"/>
              <a:t> siesta/</a:t>
            </a:r>
            <a:r>
              <a:rPr lang="en-US" sz="5400" b="1" dirty="0" err="1">
                <a:solidFill>
                  <a:srgbClr val="FFFF00"/>
                </a:solidFill>
              </a:rPr>
              <a:t>descansando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age of a person counting money&#10;&#10;">
            <a:extLst>
              <a:ext uri="{FF2B5EF4-FFF2-40B4-BE49-F238E27FC236}">
                <a16:creationId xmlns:a16="http://schemas.microsoft.com/office/drawing/2014/main" id="{FBCAB36E-35C1-4695-9C46-6A1F6986D5F8}"/>
              </a:ext>
            </a:extLst>
          </p:cNvPr>
          <p:cNvPicPr>
            <a:picLocks noChangeAspect="1"/>
          </p:cNvPicPr>
          <p:nvPr/>
        </p:nvPicPr>
        <p:blipFill>
          <a:blip r:embed="rId2"/>
          <a:stretch>
            <a:fillRect/>
          </a:stretch>
        </p:blipFill>
        <p:spPr>
          <a:xfrm>
            <a:off x="-644703" y="69529"/>
            <a:ext cx="10078413" cy="671894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B2E93ED2-2490-4DF4-8617-903473650B49}"/>
              </a:ext>
            </a:extLst>
          </p:cNvPr>
          <p:cNvSpPr>
            <a:spLocks noGrp="1"/>
          </p:cNvSpPr>
          <p:nvPr>
            <p:ph type="title"/>
          </p:nvPr>
        </p:nvSpPr>
        <p:spPr>
          <a:xfrm>
            <a:off x="457200" y="0"/>
            <a:ext cx="8229600" cy="1143000"/>
          </a:xfrm>
        </p:spPr>
        <p:txBody>
          <a:bodyPr>
            <a:normAutofit/>
          </a:bodyPr>
          <a:lstStyle/>
          <a:p>
            <a:r>
              <a:rPr lang="es-PA" sz="5400" b="1" dirty="0"/>
              <a:t>¿Qué estaba haciendo?</a:t>
            </a:r>
            <a:endParaRPr lang="en-US" sz="5400" b="1" dirty="0"/>
          </a:p>
        </p:txBody>
      </p:sp>
      <p:sp>
        <p:nvSpPr>
          <p:cNvPr id="9" name="TextBox 8">
            <a:extLst>
              <a:ext uri="{FF2B5EF4-FFF2-40B4-BE49-F238E27FC236}">
                <a16:creationId xmlns:a16="http://schemas.microsoft.com/office/drawing/2014/main" id="{03099F1C-05F9-4989-81B7-BECC179AAE2F}"/>
              </a:ext>
            </a:extLst>
          </p:cNvPr>
          <p:cNvSpPr txBox="1"/>
          <p:nvPr/>
        </p:nvSpPr>
        <p:spPr>
          <a:xfrm>
            <a:off x="321041" y="6350001"/>
            <a:ext cx="4621794" cy="276999"/>
          </a:xfrm>
          <a:prstGeom prst="rect">
            <a:avLst/>
          </a:prstGeom>
          <a:noFill/>
        </p:spPr>
        <p:txBody>
          <a:bodyPr wrap="square">
            <a:spAutoFit/>
          </a:bodyPr>
          <a:lstStyle/>
          <a:p>
            <a:r>
              <a:rPr lang="en-US" sz="1200" dirty="0"/>
              <a:t>Photo by </a:t>
            </a:r>
            <a:r>
              <a:rPr lang="en-US" sz="1200" dirty="0">
                <a:hlinkClick r:id="rId3"/>
              </a:rPr>
              <a:t>Sharon McCutcheon</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09" y="2610432"/>
            <a:ext cx="8899556" cy="1143000"/>
          </a:xfrm>
        </p:spPr>
        <p:txBody>
          <a:bodyPr>
            <a:normAutofit/>
          </a:bodyPr>
          <a:lstStyle/>
          <a:p>
            <a:r>
              <a:rPr lang="en-US" sz="5400" b="1" dirty="0"/>
              <a:t>Ella </a:t>
            </a:r>
            <a:r>
              <a:rPr lang="en-US" sz="5400" b="1" dirty="0" err="1">
                <a:solidFill>
                  <a:srgbClr val="FFFF00"/>
                </a:solidFill>
              </a:rPr>
              <a:t>estaba</a:t>
            </a:r>
            <a:r>
              <a:rPr lang="en-US" sz="5400" b="1" dirty="0">
                <a:solidFill>
                  <a:srgbClr val="FFFF00"/>
                </a:solidFill>
              </a:rPr>
              <a:t> </a:t>
            </a:r>
            <a:r>
              <a:rPr lang="en-US" sz="5400" b="1" dirty="0" err="1">
                <a:solidFill>
                  <a:srgbClr val="FFFF00"/>
                </a:solidFill>
              </a:rPr>
              <a:t>contando</a:t>
            </a:r>
            <a:r>
              <a:rPr lang="en-US" sz="5400" b="1" dirty="0">
                <a:solidFill>
                  <a:srgbClr val="FFFF00"/>
                </a:solidFill>
              </a:rPr>
              <a:t> </a:t>
            </a:r>
            <a:r>
              <a:rPr lang="en-US" sz="5400" b="1" dirty="0"/>
              <a:t>dinero.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26" y="2687101"/>
            <a:ext cx="8229600" cy="1143000"/>
          </a:xfrm>
        </p:spPr>
        <p:txBody>
          <a:bodyPr>
            <a:normAutofit/>
          </a:bodyPr>
          <a:lstStyle/>
          <a:p>
            <a:r>
              <a:rPr lang="en-US" sz="5400" b="1" dirty="0"/>
              <a:t>la </a:t>
            </a:r>
            <a:r>
              <a:rPr lang="en-US" sz="5400" b="1" dirty="0" err="1"/>
              <a:t>madre</a:t>
            </a:r>
            <a:r>
              <a:rPr lang="en-US" sz="5400" b="1" dirty="0"/>
              <a:t> de mi </a:t>
            </a:r>
            <a:r>
              <a:rPr lang="en-US" sz="5400" b="1" dirty="0" err="1"/>
              <a:t>esposo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with two boys fighting or playing with pillows&#10;&#10;">
            <a:extLst>
              <a:ext uri="{FF2B5EF4-FFF2-40B4-BE49-F238E27FC236}">
                <a16:creationId xmlns:a16="http://schemas.microsoft.com/office/drawing/2014/main" id="{679E8D20-F6D3-4F5C-943D-2CFDDC060A65}"/>
              </a:ext>
            </a:extLst>
          </p:cNvPr>
          <p:cNvPicPr>
            <a:picLocks noChangeAspect="1"/>
          </p:cNvPicPr>
          <p:nvPr/>
        </p:nvPicPr>
        <p:blipFill>
          <a:blip r:embed="rId2"/>
          <a:stretch>
            <a:fillRect/>
          </a:stretch>
        </p:blipFill>
        <p:spPr>
          <a:xfrm>
            <a:off x="-780505" y="66252"/>
            <a:ext cx="10088243" cy="672549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D295DC45-8928-46F1-8716-3C9EC53AE411}"/>
              </a:ext>
            </a:extLst>
          </p:cNvPr>
          <p:cNvSpPr>
            <a:spLocks noGrp="1"/>
          </p:cNvSpPr>
          <p:nvPr>
            <p:ph type="title"/>
          </p:nvPr>
        </p:nvSpPr>
        <p:spPr>
          <a:xfrm>
            <a:off x="380246" y="102623"/>
            <a:ext cx="8229600" cy="1143000"/>
          </a:xfrm>
        </p:spPr>
        <p:txBody>
          <a:bodyPr>
            <a:normAutofit/>
          </a:bodyPr>
          <a:lstStyle/>
          <a:p>
            <a:r>
              <a:rPr lang="es-PA" sz="5400" b="1" dirty="0"/>
              <a:t>¿Qué estaban haciendo?</a:t>
            </a:r>
            <a:endParaRPr lang="en-US" sz="5400" b="1" dirty="0"/>
          </a:p>
        </p:txBody>
      </p:sp>
      <p:sp>
        <p:nvSpPr>
          <p:cNvPr id="9" name="TextBox 8">
            <a:extLst>
              <a:ext uri="{FF2B5EF4-FFF2-40B4-BE49-F238E27FC236}">
                <a16:creationId xmlns:a16="http://schemas.microsoft.com/office/drawing/2014/main" id="{72D3DE23-6554-4E23-9063-A491A797AEF1}"/>
              </a:ext>
            </a:extLst>
          </p:cNvPr>
          <p:cNvSpPr txBox="1"/>
          <p:nvPr/>
        </p:nvSpPr>
        <p:spPr>
          <a:xfrm>
            <a:off x="470780" y="6248037"/>
            <a:ext cx="4621794" cy="276999"/>
          </a:xfrm>
          <a:prstGeom prst="rect">
            <a:avLst/>
          </a:prstGeom>
          <a:noFill/>
        </p:spPr>
        <p:txBody>
          <a:bodyPr wrap="square">
            <a:spAutoFit/>
          </a:bodyPr>
          <a:lstStyle/>
          <a:p>
            <a:r>
              <a:rPr lang="en-US" sz="1200" dirty="0">
                <a:solidFill>
                  <a:schemeClr val="bg1"/>
                </a:solidFill>
              </a:rPr>
              <a:t>Photo by </a:t>
            </a:r>
            <a:r>
              <a:rPr lang="en-US" sz="1200" dirty="0">
                <a:solidFill>
                  <a:srgbClr val="3333FF"/>
                </a:solidFill>
                <a:hlinkClick r:id="rId3">
                  <a:extLst>
                    <a:ext uri="{A12FA001-AC4F-418D-AE19-62706E023703}">
                      <ahyp:hlinkClr xmlns:ahyp="http://schemas.microsoft.com/office/drawing/2018/hyperlinkcolor" val="tx"/>
                    </a:ext>
                  </a:extLst>
                </a:hlinkClick>
              </a:rPr>
              <a:t>Allen Taylor</a:t>
            </a:r>
            <a:r>
              <a:rPr lang="en-US" sz="1200" dirty="0">
                <a:solidFill>
                  <a:srgbClr val="3333FF"/>
                </a:solidFill>
              </a:rPr>
              <a:t> </a:t>
            </a:r>
            <a:r>
              <a:rPr lang="en-US" sz="1200" dirty="0">
                <a:solidFill>
                  <a:schemeClr val="bg1"/>
                </a:solidFill>
              </a:rPr>
              <a:t>on</a:t>
            </a:r>
            <a:r>
              <a:rPr lang="en-US" sz="1200" dirty="0"/>
              <a:t> </a:t>
            </a:r>
            <a:r>
              <a:rPr lang="en-US" sz="1200" dirty="0" err="1">
                <a:solidFill>
                  <a:srgbClr val="3333FF"/>
                </a:solidFill>
                <a:hlinkClick r:id="rId4">
                  <a:extLst>
                    <a:ext uri="{A12FA001-AC4F-418D-AE19-62706E023703}">
                      <ahyp:hlinkClr xmlns:ahyp="http://schemas.microsoft.com/office/drawing/2018/hyperlinkcolor" val="tx"/>
                    </a:ext>
                  </a:extLst>
                </a:hlinkClick>
              </a:rPr>
              <a:t>Unsplash</a:t>
            </a:r>
            <a:r>
              <a:rPr lang="en-US" sz="1200" dirty="0">
                <a:solidFill>
                  <a:srgbClr val="3333FF"/>
                </a:solidFill>
              </a:rPr>
              <a:t> </a:t>
            </a:r>
          </a:p>
        </p:txBody>
      </p:sp>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8459"/>
            <a:ext cx="8229600" cy="2943975"/>
          </a:xfrm>
        </p:spPr>
        <p:txBody>
          <a:bodyPr>
            <a:normAutofit/>
          </a:bodyPr>
          <a:lstStyle/>
          <a:p>
            <a:r>
              <a:rPr lang="en-US" sz="5400" b="1" dirty="0"/>
              <a:t>Los </a:t>
            </a:r>
            <a:r>
              <a:rPr lang="en-US" sz="5400" b="1" dirty="0" err="1"/>
              <a:t>hermanos</a:t>
            </a:r>
            <a:r>
              <a:rPr lang="en-US" sz="5400" b="1" dirty="0"/>
              <a:t> </a:t>
            </a:r>
            <a:r>
              <a:rPr lang="en-US" sz="5400" b="1" dirty="0" err="1">
                <a:solidFill>
                  <a:srgbClr val="FFFF00"/>
                </a:solidFill>
              </a:rPr>
              <a:t>estaban</a:t>
            </a:r>
            <a:br>
              <a:rPr lang="en-US" sz="5400" b="1" dirty="0">
                <a:solidFill>
                  <a:srgbClr val="FFFF00"/>
                </a:solidFill>
              </a:rPr>
            </a:br>
            <a:r>
              <a:rPr lang="en-US" sz="5400" b="1" dirty="0" err="1">
                <a:solidFill>
                  <a:srgbClr val="FFFF00"/>
                </a:solidFill>
              </a:rPr>
              <a:t>peleando</a:t>
            </a:r>
            <a:r>
              <a:rPr lang="en-US" sz="5400" b="1" dirty="0">
                <a:solidFill>
                  <a:srgbClr val="FFFF00"/>
                </a:solidFill>
              </a:rPr>
              <a:t>/</a:t>
            </a:r>
            <a:r>
              <a:rPr lang="en-US" sz="5400" b="1" dirty="0" err="1">
                <a:solidFill>
                  <a:srgbClr val="FFFF00"/>
                </a:solidFill>
              </a:rPr>
              <a:t>jugando</a:t>
            </a:r>
            <a:r>
              <a:rPr lang="en-US" sz="5400" b="1" dirty="0">
                <a:solidFill>
                  <a:srgbClr val="FFFF00"/>
                </a:solidFill>
              </a:rPr>
              <a:t> </a:t>
            </a:r>
            <a:br>
              <a:rPr lang="en-US" sz="5400" b="1" dirty="0"/>
            </a:br>
            <a:r>
              <a:rPr lang="en-US" sz="5400" b="1" dirty="0"/>
              <a:t>con la </a:t>
            </a:r>
            <a:r>
              <a:rPr lang="en-US" sz="5400" b="1" dirty="0" err="1"/>
              <a:t>almohada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door, floor, furniture, students attending a class, watching the screen, listening to the professor&#10;&#10;">
            <a:extLst>
              <a:ext uri="{FF2B5EF4-FFF2-40B4-BE49-F238E27FC236}">
                <a16:creationId xmlns:a16="http://schemas.microsoft.com/office/drawing/2014/main" id="{AFC0CBEC-0782-497F-886E-52676F667C3B}"/>
              </a:ext>
            </a:extLst>
          </p:cNvPr>
          <p:cNvPicPr>
            <a:picLocks noChangeAspect="1"/>
          </p:cNvPicPr>
          <p:nvPr/>
        </p:nvPicPr>
        <p:blipFill>
          <a:blip r:embed="rId3"/>
          <a:stretch>
            <a:fillRect/>
          </a:stretch>
        </p:blipFill>
        <p:spPr>
          <a:xfrm>
            <a:off x="0" y="413"/>
            <a:ext cx="9144000" cy="685717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63518FE9-14BE-46EB-9014-86944D267569}"/>
              </a:ext>
            </a:extLst>
          </p:cNvPr>
          <p:cNvSpPr>
            <a:spLocks noGrp="1"/>
          </p:cNvSpPr>
          <p:nvPr>
            <p:ph type="title"/>
          </p:nvPr>
        </p:nvSpPr>
        <p:spPr>
          <a:xfrm>
            <a:off x="479833" y="328959"/>
            <a:ext cx="8229600" cy="1143000"/>
          </a:xfrm>
        </p:spPr>
        <p:txBody>
          <a:bodyPr>
            <a:normAutofit fontScale="90000"/>
          </a:bodyPr>
          <a:lstStyle/>
          <a:p>
            <a:r>
              <a:rPr lang="es-PA" sz="5400" b="1" dirty="0">
                <a:solidFill>
                  <a:srgbClr val="FFFF00"/>
                </a:solidFill>
              </a:rPr>
              <a:t>¿Qué estaban haciendo</a:t>
            </a:r>
            <a:br>
              <a:rPr lang="es-PA" sz="5400" b="1" dirty="0">
                <a:solidFill>
                  <a:srgbClr val="FFFF00"/>
                </a:solidFill>
              </a:rPr>
            </a:br>
            <a:r>
              <a:rPr lang="es-PA" sz="5400" b="1" dirty="0">
                <a:solidFill>
                  <a:srgbClr val="FFFF00"/>
                </a:solidFill>
              </a:rPr>
              <a:t>los estudiantes?</a:t>
            </a:r>
            <a:endParaRPr lang="en-US" sz="5400" b="1" dirty="0">
              <a:solidFill>
                <a:srgbClr val="FFFF00"/>
              </a:solidFill>
            </a:endParaRPr>
          </a:p>
        </p:txBody>
      </p:sp>
      <p:sp>
        <p:nvSpPr>
          <p:cNvPr id="9" name="TextBox 8">
            <a:extLst>
              <a:ext uri="{FF2B5EF4-FFF2-40B4-BE49-F238E27FC236}">
                <a16:creationId xmlns:a16="http://schemas.microsoft.com/office/drawing/2014/main" id="{01C6BD7F-7B4E-4C51-BDF3-C08F1A534777}"/>
              </a:ext>
            </a:extLst>
          </p:cNvPr>
          <p:cNvSpPr txBox="1"/>
          <p:nvPr/>
        </p:nvSpPr>
        <p:spPr>
          <a:xfrm>
            <a:off x="1853520" y="6299033"/>
            <a:ext cx="4986195" cy="276999"/>
          </a:xfrm>
          <a:prstGeom prst="rect">
            <a:avLst/>
          </a:prstGeom>
          <a:noFill/>
        </p:spPr>
        <p:txBody>
          <a:bodyPr wrap="square">
            <a:spAutoFit/>
          </a:bodyPr>
          <a:lstStyle/>
          <a:p>
            <a:pPr algn="ctr"/>
            <a:r>
              <a:rPr lang="en-US" sz="1200" dirty="0"/>
              <a:t>Photo by </a:t>
            </a:r>
            <a:r>
              <a:rPr lang="en-US" sz="1200" dirty="0">
                <a:hlinkClick r:id="rId4"/>
              </a:rPr>
              <a:t>Dom </a:t>
            </a:r>
            <a:r>
              <a:rPr lang="en-US" sz="1200" dirty="0" err="1">
                <a:hlinkClick r:id="rId4"/>
              </a:rPr>
              <a:t>Fou</a:t>
            </a:r>
            <a:r>
              <a:rPr lang="en-US" sz="1200" dirty="0"/>
              <a:t> on </a:t>
            </a:r>
            <a:r>
              <a:rPr lang="en-US" sz="1200" dirty="0" err="1">
                <a:hlinkClick r:id="rId5"/>
              </a:rPr>
              <a:t>Unsplash</a:t>
            </a:r>
            <a:r>
              <a:rPr lang="en-US" sz="1200" dirty="0"/>
              <a:t> </a:t>
            </a:r>
          </a:p>
        </p:txBody>
      </p: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1348966"/>
            <a:ext cx="8229600" cy="4200808"/>
          </a:xfrm>
        </p:spPr>
        <p:txBody>
          <a:bodyPr>
            <a:normAutofit/>
          </a:bodyPr>
          <a:lstStyle/>
          <a:p>
            <a:r>
              <a:rPr lang="es-PA" sz="5400" b="1" dirty="0"/>
              <a:t>L</a:t>
            </a:r>
            <a:r>
              <a:rPr lang="en-US" sz="5400" b="1" dirty="0" err="1"/>
              <a:t>os</a:t>
            </a:r>
            <a:r>
              <a:rPr lang="en-US" sz="5400" b="1" dirty="0"/>
              <a:t> </a:t>
            </a:r>
            <a:r>
              <a:rPr lang="en-US" sz="5400" b="1" dirty="0" err="1"/>
              <a:t>estudiantes</a:t>
            </a:r>
            <a:r>
              <a:rPr lang="en-US" sz="5400" b="1" dirty="0"/>
              <a:t> </a:t>
            </a:r>
            <a:r>
              <a:rPr lang="en-US" sz="5400" b="1" dirty="0" err="1">
                <a:solidFill>
                  <a:srgbClr val="FFFF00"/>
                </a:solidFill>
              </a:rPr>
              <a:t>estaban</a:t>
            </a:r>
            <a:br>
              <a:rPr lang="en-US" sz="5400" b="1" dirty="0">
                <a:solidFill>
                  <a:srgbClr val="FFFF00"/>
                </a:solidFill>
              </a:rPr>
            </a:br>
            <a:r>
              <a:rPr lang="en-US" sz="5400" b="1" dirty="0" err="1">
                <a:solidFill>
                  <a:srgbClr val="FFFF00"/>
                </a:solidFill>
              </a:rPr>
              <a:t>asistiendo</a:t>
            </a:r>
            <a:r>
              <a:rPr lang="en-US" sz="5400" b="1" dirty="0">
                <a:solidFill>
                  <a:srgbClr val="FFFF00"/>
                </a:solidFill>
              </a:rPr>
              <a:t> </a:t>
            </a:r>
            <a:r>
              <a:rPr lang="en-US" sz="5400" b="1" dirty="0"/>
              <a:t>a </a:t>
            </a:r>
            <a:r>
              <a:rPr lang="en-US" sz="5400" b="1" dirty="0" err="1"/>
              <a:t>clase</a:t>
            </a:r>
            <a:r>
              <a:rPr lang="en-US" sz="5400" b="1" dirty="0"/>
              <a:t>/ </a:t>
            </a:r>
            <a:br>
              <a:rPr lang="en-US" sz="5400" b="1" dirty="0"/>
            </a:br>
            <a:r>
              <a:rPr lang="en-US" sz="5400" b="1" dirty="0" err="1">
                <a:solidFill>
                  <a:srgbClr val="FFFF00"/>
                </a:solidFill>
              </a:rPr>
              <a:t>viendo</a:t>
            </a:r>
            <a:r>
              <a:rPr lang="en-US" sz="5400" b="1" dirty="0"/>
              <a:t> la </a:t>
            </a:r>
            <a:r>
              <a:rPr lang="en-US" sz="5400" b="1" dirty="0" err="1"/>
              <a:t>pantalla</a:t>
            </a:r>
            <a:r>
              <a:rPr lang="en-US" sz="5400" b="1" dirty="0"/>
              <a:t>/ </a:t>
            </a:r>
            <a:br>
              <a:rPr lang="en-US" sz="5400" b="1" dirty="0"/>
            </a:br>
            <a:r>
              <a:rPr lang="en-US" sz="5400" b="1" dirty="0" err="1">
                <a:solidFill>
                  <a:srgbClr val="FFFF00"/>
                </a:solidFill>
              </a:rPr>
              <a:t>escuchando</a:t>
            </a:r>
            <a:r>
              <a:rPr lang="en-US" sz="5400" b="1" dirty="0"/>
              <a:t> al professor.</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itting on a couch with a book, reading&#10;">
            <a:extLst>
              <a:ext uri="{FF2B5EF4-FFF2-40B4-BE49-F238E27FC236}">
                <a16:creationId xmlns:a16="http://schemas.microsoft.com/office/drawing/2014/main" id="{0F42E6EF-0892-4D19-88DA-3CB84B45EB75}"/>
              </a:ext>
            </a:extLst>
          </p:cNvPr>
          <p:cNvPicPr>
            <a:picLocks noChangeAspect="1"/>
          </p:cNvPicPr>
          <p:nvPr/>
        </p:nvPicPr>
        <p:blipFill>
          <a:blip r:embed="rId2"/>
          <a:stretch>
            <a:fillRect/>
          </a:stretch>
        </p:blipFill>
        <p:spPr>
          <a:xfrm>
            <a:off x="-404577" y="100342"/>
            <a:ext cx="9953153" cy="663543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1" y="-10941"/>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662994BB-5FE8-40F3-881D-AA722DF4F81F}"/>
              </a:ext>
            </a:extLst>
          </p:cNvPr>
          <p:cNvSpPr>
            <a:spLocks noGrp="1"/>
          </p:cNvSpPr>
          <p:nvPr>
            <p:ph type="title"/>
          </p:nvPr>
        </p:nvSpPr>
        <p:spPr>
          <a:xfrm>
            <a:off x="457200" y="-21881"/>
            <a:ext cx="8229600" cy="1143000"/>
          </a:xfrm>
        </p:spPr>
        <p:txBody>
          <a:bodyPr>
            <a:normAutofit/>
          </a:bodyPr>
          <a:lstStyle/>
          <a:p>
            <a:r>
              <a:rPr lang="es-PA" sz="5400" b="1" dirty="0"/>
              <a:t>¿Qué estaba haciendo?</a:t>
            </a:r>
            <a:endParaRPr lang="en-US" sz="5400" b="1" dirty="0"/>
          </a:p>
        </p:txBody>
      </p:sp>
      <p:sp>
        <p:nvSpPr>
          <p:cNvPr id="11" name="TextBox 10">
            <a:extLst>
              <a:ext uri="{FF2B5EF4-FFF2-40B4-BE49-F238E27FC236}">
                <a16:creationId xmlns:a16="http://schemas.microsoft.com/office/drawing/2014/main" id="{C6B269C9-B6F9-484D-A63F-9A5C20D806FA}"/>
              </a:ext>
            </a:extLst>
          </p:cNvPr>
          <p:cNvSpPr txBox="1"/>
          <p:nvPr/>
        </p:nvSpPr>
        <p:spPr>
          <a:xfrm>
            <a:off x="291617" y="6381390"/>
            <a:ext cx="5038253" cy="276999"/>
          </a:xfrm>
          <a:prstGeom prst="rect">
            <a:avLst/>
          </a:prstGeom>
          <a:noFill/>
        </p:spPr>
        <p:txBody>
          <a:bodyPr wrap="square">
            <a:spAutoFit/>
          </a:bodyPr>
          <a:lstStyle/>
          <a:p>
            <a:r>
              <a:rPr lang="en-US" sz="1200" dirty="0"/>
              <a:t>Photo by </a:t>
            </a:r>
            <a:r>
              <a:rPr lang="en-US" sz="1200" dirty="0">
                <a:hlinkClick r:id="rId3"/>
              </a:rPr>
              <a:t>Seven Shooter</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601379"/>
            <a:ext cx="8229600" cy="1143000"/>
          </a:xfrm>
        </p:spPr>
        <p:txBody>
          <a:bodyPr>
            <a:normAutofit/>
          </a:bodyPr>
          <a:lstStyle/>
          <a:p>
            <a:r>
              <a:rPr lang="en-US" sz="5400" b="1" dirty="0"/>
              <a:t>La </a:t>
            </a:r>
            <a:r>
              <a:rPr lang="en-US" sz="5400" b="1" dirty="0" err="1"/>
              <a:t>joven</a:t>
            </a:r>
            <a:r>
              <a:rPr lang="en-US" sz="5400" b="1" dirty="0"/>
              <a:t> </a:t>
            </a:r>
            <a:r>
              <a:rPr lang="en-US" sz="5400" b="1" dirty="0" err="1">
                <a:solidFill>
                  <a:srgbClr val="FFFF00"/>
                </a:solidFill>
              </a:rPr>
              <a:t>estaba</a:t>
            </a:r>
            <a:r>
              <a:rPr lang="en-US" sz="5400" b="1" dirty="0">
                <a:solidFill>
                  <a:srgbClr val="FFFF00"/>
                </a:solidFill>
              </a:rPr>
              <a:t> </a:t>
            </a:r>
            <a:r>
              <a:rPr lang="en-US" sz="5400" b="1" dirty="0" err="1">
                <a:solidFill>
                  <a:srgbClr val="FFFF00"/>
                </a:solidFill>
              </a:rPr>
              <a:t>leyendo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3" y="1705086"/>
            <a:ext cx="8229600" cy="3231570"/>
          </a:xfrm>
        </p:spPr>
        <p:txBody>
          <a:bodyPr>
            <a:normAutofit/>
          </a:bodyPr>
          <a:lstStyle/>
          <a:p>
            <a:r>
              <a:rPr lang="en-US" sz="5400" b="1" dirty="0"/>
              <a:t>De </a:t>
            </a:r>
            <a:r>
              <a:rPr lang="en-US" sz="5400" b="1" dirty="0" err="1"/>
              <a:t>niño</a:t>
            </a:r>
            <a:r>
              <a:rPr lang="en-US" sz="5400" b="1" dirty="0"/>
              <a:t>, </a:t>
            </a:r>
            <a:r>
              <a:rPr lang="en-US" sz="5400" b="1" dirty="0" err="1"/>
              <a:t>yo</a:t>
            </a:r>
            <a:r>
              <a:rPr lang="en-US" sz="5400" b="1" dirty="0"/>
              <a:t> </a:t>
            </a:r>
            <a:r>
              <a:rPr lang="en-US" sz="5400" b="1" dirty="0">
                <a:solidFill>
                  <a:srgbClr val="FFFF00"/>
                </a:solidFill>
              </a:rPr>
              <a:t>(</a:t>
            </a:r>
            <a:r>
              <a:rPr lang="en-US" sz="5400" b="1" dirty="0" err="1">
                <a:solidFill>
                  <a:srgbClr val="FFFF00"/>
                </a:solidFill>
              </a:rPr>
              <a:t>pelear</a:t>
            </a:r>
            <a:r>
              <a:rPr lang="en-US" sz="5400" b="1" dirty="0">
                <a:solidFill>
                  <a:srgbClr val="FFFF00"/>
                </a:solidFill>
              </a:rPr>
              <a:t>) </a:t>
            </a:r>
            <a:r>
              <a:rPr lang="en-US" sz="5400" b="1" dirty="0" err="1"/>
              <a:t>mucho</a:t>
            </a:r>
            <a:br>
              <a:rPr lang="en-US" sz="5400" b="1" dirty="0"/>
            </a:br>
            <a:r>
              <a:rPr lang="en-US" sz="5400" b="1" dirty="0"/>
              <a:t>con mis </a:t>
            </a:r>
            <a:r>
              <a:rPr lang="en-US" sz="5400" b="1" dirty="0" err="1"/>
              <a:t>hermanitos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9053"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11" name="Title 10">
            <a:extLst>
              <a:ext uri="{FF2B5EF4-FFF2-40B4-BE49-F238E27FC236}">
                <a16:creationId xmlns:a16="http://schemas.microsoft.com/office/drawing/2014/main" id="{417D399B-5E88-48FC-9016-2273220CB26F}"/>
              </a:ext>
            </a:extLst>
          </p:cNvPr>
          <p:cNvSpPr>
            <a:spLocks noGrp="1"/>
          </p:cNvSpPr>
          <p:nvPr>
            <p:ph type="title"/>
          </p:nvPr>
        </p:nvSpPr>
        <p:spPr>
          <a:xfrm>
            <a:off x="390640" y="2547058"/>
            <a:ext cx="8229600" cy="1143000"/>
          </a:xfrm>
        </p:spPr>
        <p:txBody>
          <a:bodyPr>
            <a:normAutofit/>
          </a:bodyPr>
          <a:lstStyle/>
          <a:p>
            <a:r>
              <a:rPr lang="es-PA" sz="5400" b="1" dirty="0"/>
              <a:t>Yo </a:t>
            </a:r>
            <a:r>
              <a:rPr lang="es-PA" sz="5400" b="1" dirty="0">
                <a:solidFill>
                  <a:srgbClr val="FFFF00"/>
                </a:solidFill>
              </a:rPr>
              <a:t>peleaba </a:t>
            </a:r>
            <a:r>
              <a:rPr lang="es-PA" sz="5400" b="1" dirty="0"/>
              <a:t>mucho.</a:t>
            </a:r>
            <a:endParaRPr lang="en-US" sz="5400" b="1" dirty="0"/>
          </a:p>
        </p:txBody>
      </p:sp>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1732246"/>
            <a:ext cx="8229600" cy="2912182"/>
          </a:xfrm>
        </p:spPr>
        <p:txBody>
          <a:bodyPr>
            <a:normAutofit/>
          </a:bodyPr>
          <a:lstStyle/>
          <a:p>
            <a:r>
              <a:rPr lang="es-PA" sz="5400" b="1" dirty="0"/>
              <a:t>Cuando era joven,</a:t>
            </a:r>
            <a:br>
              <a:rPr lang="es-PA" sz="5400" b="1" dirty="0"/>
            </a:br>
            <a:r>
              <a:rPr lang="es-PA" sz="5400" b="1" dirty="0"/>
              <a:t>mi familia y yo </a:t>
            </a:r>
            <a:r>
              <a:rPr lang="es-PA" sz="5400" b="1" dirty="0">
                <a:solidFill>
                  <a:srgbClr val="FFFF00"/>
                </a:solidFill>
              </a:rPr>
              <a:t>(ir) </a:t>
            </a:r>
            <a:r>
              <a:rPr lang="es-PA" sz="5400" b="1" dirty="0"/>
              <a:t>a nadar</a:t>
            </a:r>
            <a:br>
              <a:rPr lang="es-PA" sz="5400" b="1" dirty="0"/>
            </a:br>
            <a:r>
              <a:rPr lang="es-PA" sz="5400" b="1" dirty="0"/>
              <a:t>en la playa los veranos.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36214"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10" name="Title 9">
            <a:extLst>
              <a:ext uri="{FF2B5EF4-FFF2-40B4-BE49-F238E27FC236}">
                <a16:creationId xmlns:a16="http://schemas.microsoft.com/office/drawing/2014/main" id="{8E6D6A4A-B05F-4A1B-A14D-0AFF8B4FA5BE}"/>
              </a:ext>
            </a:extLst>
          </p:cNvPr>
          <p:cNvSpPr>
            <a:spLocks noGrp="1"/>
          </p:cNvSpPr>
          <p:nvPr>
            <p:ph type="title"/>
          </p:nvPr>
        </p:nvSpPr>
        <p:spPr>
          <a:xfrm>
            <a:off x="457200" y="2566657"/>
            <a:ext cx="8229600" cy="1143000"/>
          </a:xfrm>
        </p:spPr>
        <p:txBody>
          <a:bodyPr>
            <a:normAutofit/>
          </a:bodyPr>
          <a:lstStyle/>
          <a:p>
            <a:r>
              <a:rPr lang="es-PA" sz="5400" b="1" dirty="0"/>
              <a:t>Nosotros </a:t>
            </a:r>
            <a:r>
              <a:rPr lang="es-PA" sz="5400" b="1" dirty="0">
                <a:solidFill>
                  <a:srgbClr val="FFFF00"/>
                </a:solidFill>
              </a:rPr>
              <a:t>íbamos</a:t>
            </a:r>
            <a:r>
              <a:rPr lang="es-PA" sz="5400" b="1" dirty="0"/>
              <a:t> a nadar.</a:t>
            </a:r>
            <a:endParaRPr lang="en-US" sz="5400" b="1" dirty="0"/>
          </a:p>
        </p:txBody>
      </p:sp>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Autofit/>
          </a:bodyPr>
          <a:lstStyle/>
          <a:p>
            <a:r>
              <a:rPr lang="en-US" sz="5400" b="1" dirty="0"/>
              <a:t>mi </a:t>
            </a:r>
            <a:r>
              <a:rPr lang="en-US" sz="5400" b="1" dirty="0" err="1"/>
              <a:t>suegra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check button&#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9818"/>
            <a:ext cx="8229600" cy="3195356"/>
          </a:xfrm>
        </p:spPr>
        <p:txBody>
          <a:bodyPr>
            <a:normAutofit/>
          </a:bodyPr>
          <a:lstStyle/>
          <a:p>
            <a:r>
              <a:rPr lang="es-PA" sz="5400" b="1" dirty="0"/>
              <a:t>¿Es cierto que tú </a:t>
            </a:r>
            <a:r>
              <a:rPr lang="es-PA" sz="5400" b="1" dirty="0">
                <a:solidFill>
                  <a:srgbClr val="FFFF00"/>
                </a:solidFill>
              </a:rPr>
              <a:t>(pensar) </a:t>
            </a:r>
            <a:br>
              <a:rPr lang="es-PA" sz="5400" b="1" dirty="0">
                <a:solidFill>
                  <a:srgbClr val="FFFF00"/>
                </a:solidFill>
              </a:rPr>
            </a:br>
            <a:r>
              <a:rPr lang="es-PA" sz="5400" b="1" dirty="0"/>
              <a:t>correr en un maratón</a:t>
            </a:r>
            <a:br>
              <a:rPr lang="es-PA" sz="5400" b="1" dirty="0"/>
            </a:br>
            <a:r>
              <a:rPr lang="es-PA" sz="5400" b="1" dirty="0"/>
              <a:t>cuando </a:t>
            </a:r>
            <a:r>
              <a:rPr lang="es-PA" sz="5400" b="1" dirty="0">
                <a:solidFill>
                  <a:srgbClr val="FFFF00"/>
                </a:solidFill>
              </a:rPr>
              <a:t>(tener) </a:t>
            </a:r>
            <a:r>
              <a:rPr lang="es-PA" sz="5400" b="1" dirty="0"/>
              <a:t>8 años?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925" y="1611517"/>
            <a:ext cx="8610454" cy="3730028"/>
          </a:xfrm>
        </p:spPr>
        <p:txBody>
          <a:bodyPr>
            <a:normAutofit/>
          </a:bodyPr>
          <a:lstStyle/>
          <a:p>
            <a:r>
              <a:rPr lang="es-PA" sz="5400" b="1" dirty="0"/>
              <a:t>¿Es cierto que </a:t>
            </a:r>
            <a:br>
              <a:rPr lang="es-PA" sz="5400" b="1" dirty="0"/>
            </a:br>
            <a:r>
              <a:rPr lang="es-PA" sz="5400" b="1" dirty="0"/>
              <a:t>tú </a:t>
            </a:r>
            <a:r>
              <a:rPr lang="es-PA" sz="5400" b="1" dirty="0">
                <a:solidFill>
                  <a:srgbClr val="FFFF00"/>
                </a:solidFill>
              </a:rPr>
              <a:t>pensabas </a:t>
            </a:r>
            <a:r>
              <a:rPr lang="es-PA" sz="5400" b="1" dirty="0"/>
              <a:t>correr… </a:t>
            </a:r>
            <a:br>
              <a:rPr lang="es-PA" sz="5400" b="1" dirty="0"/>
            </a:br>
            <a:r>
              <a:rPr lang="es-PA" sz="5400" b="1" dirty="0"/>
              <a:t>cuando </a:t>
            </a:r>
            <a:r>
              <a:rPr lang="es-PA" sz="5400" b="1" dirty="0">
                <a:solidFill>
                  <a:srgbClr val="FFFF00"/>
                </a:solidFill>
              </a:rPr>
              <a:t>tenías</a:t>
            </a:r>
            <a:r>
              <a:rPr lang="es-PA" sz="5400" b="1" dirty="0"/>
              <a:t> 8 años?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773" y="1759406"/>
            <a:ext cx="8229600" cy="2993663"/>
          </a:xfrm>
        </p:spPr>
        <p:txBody>
          <a:bodyPr>
            <a:normAutofit/>
          </a:bodyPr>
          <a:lstStyle/>
          <a:p>
            <a:r>
              <a:rPr lang="es-PA" sz="5400" b="1" dirty="0"/>
              <a:t>Cuando era bebé, </a:t>
            </a:r>
            <a:br>
              <a:rPr lang="es-PA" sz="5400" b="1" dirty="0"/>
            </a:br>
            <a:r>
              <a:rPr lang="es-PA" sz="5400" b="1" dirty="0"/>
              <a:t>mi hermanita </a:t>
            </a:r>
            <a:r>
              <a:rPr lang="es-PA" sz="5400" b="1" dirty="0">
                <a:solidFill>
                  <a:srgbClr val="FFFF00"/>
                </a:solidFill>
              </a:rPr>
              <a:t>(parecerse)</a:t>
            </a:r>
            <a:br>
              <a:rPr lang="es-PA" sz="5400" b="1" dirty="0">
                <a:solidFill>
                  <a:srgbClr val="FFFF00"/>
                </a:solidFill>
              </a:rPr>
            </a:br>
            <a:r>
              <a:rPr lang="es-PA" sz="5400" b="1" dirty="0"/>
              <a:t>mucho a nuestra tía.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9" name="Title 8">
            <a:extLst>
              <a:ext uri="{FF2B5EF4-FFF2-40B4-BE49-F238E27FC236}">
                <a16:creationId xmlns:a16="http://schemas.microsoft.com/office/drawing/2014/main" id="{591AA0CC-4233-4EBD-AE81-7E862A58B542}"/>
              </a:ext>
            </a:extLst>
          </p:cNvPr>
          <p:cNvSpPr>
            <a:spLocks noGrp="1"/>
          </p:cNvSpPr>
          <p:nvPr>
            <p:ph type="title"/>
          </p:nvPr>
        </p:nvSpPr>
        <p:spPr>
          <a:xfrm>
            <a:off x="457200" y="1396285"/>
            <a:ext cx="8229600" cy="4065429"/>
          </a:xfrm>
        </p:spPr>
        <p:txBody>
          <a:bodyPr>
            <a:noAutofit/>
          </a:bodyPr>
          <a:lstStyle/>
          <a:p>
            <a:r>
              <a:rPr lang="es-PA" sz="5400" b="1" dirty="0"/>
              <a:t>Mi hermanita </a:t>
            </a:r>
            <a:r>
              <a:rPr lang="es-PA" sz="5400" b="1" dirty="0">
                <a:solidFill>
                  <a:srgbClr val="FFFF00"/>
                </a:solidFill>
              </a:rPr>
              <a:t>se parecía </a:t>
            </a:r>
            <a:br>
              <a:rPr lang="es-PA" sz="5400" b="1" dirty="0"/>
            </a:br>
            <a:r>
              <a:rPr lang="es-PA" sz="5400" b="1" dirty="0"/>
              <a:t>a nuestra tía.</a:t>
            </a:r>
            <a:endParaRPr lang="en-US" sz="5400" b="1" dirty="0"/>
          </a:p>
        </p:txBody>
      </p:sp>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13727"/>
            <a:ext cx="8229600" cy="3075144"/>
          </a:xfrm>
        </p:spPr>
        <p:txBody>
          <a:bodyPr>
            <a:normAutofit/>
          </a:bodyPr>
          <a:lstStyle/>
          <a:p>
            <a:r>
              <a:rPr lang="en-US" sz="5400" b="1" dirty="0" err="1"/>
              <a:t>Cuando</a:t>
            </a:r>
            <a:r>
              <a:rPr lang="en-US" sz="5400" b="1" dirty="0"/>
              <a:t> </a:t>
            </a:r>
            <a:r>
              <a:rPr lang="en-US" sz="5400" b="1" dirty="0" err="1"/>
              <a:t>éramos</a:t>
            </a:r>
            <a:r>
              <a:rPr lang="en-US" sz="5400" b="1" dirty="0"/>
              <a:t> </a:t>
            </a:r>
            <a:r>
              <a:rPr lang="en-US" sz="5400" b="1" dirty="0" err="1"/>
              <a:t>jóvenes</a:t>
            </a:r>
            <a:r>
              <a:rPr lang="en-US" sz="5400" b="1" dirty="0"/>
              <a:t>,</a:t>
            </a:r>
            <a:br>
              <a:rPr lang="en-US" sz="5400" b="1" dirty="0"/>
            </a:br>
            <a:r>
              <a:rPr lang="en-US" sz="5400" b="1" dirty="0"/>
              <a:t>mis </a:t>
            </a:r>
            <a:r>
              <a:rPr lang="en-US" sz="5400" b="1" dirty="0" err="1"/>
              <a:t>hermanos</a:t>
            </a:r>
            <a:r>
              <a:rPr lang="en-US" sz="5400" b="1" dirty="0"/>
              <a:t> y </a:t>
            </a:r>
            <a:r>
              <a:rPr lang="en-US" sz="5400" b="1" dirty="0" err="1"/>
              <a:t>yo</a:t>
            </a:r>
            <a:r>
              <a:rPr lang="en-US" sz="5400" b="1" dirty="0"/>
              <a:t> </a:t>
            </a:r>
            <a:r>
              <a:rPr lang="en-US" sz="5400" b="1" dirty="0">
                <a:solidFill>
                  <a:srgbClr val="FFFF00"/>
                </a:solidFill>
              </a:rPr>
              <a:t>(</a:t>
            </a:r>
            <a:r>
              <a:rPr lang="en-US" sz="5400" b="1" dirty="0" err="1">
                <a:solidFill>
                  <a:srgbClr val="FFFF00"/>
                </a:solidFill>
              </a:rPr>
              <a:t>querer</a:t>
            </a:r>
            <a:r>
              <a:rPr lang="en-US" sz="5400" b="1" dirty="0">
                <a:solidFill>
                  <a:srgbClr val="FFFF00"/>
                </a:solidFill>
              </a:rPr>
              <a:t>)</a:t>
            </a:r>
            <a:br>
              <a:rPr lang="en-US" sz="5400" b="1" dirty="0">
                <a:solidFill>
                  <a:srgbClr val="FFFF00"/>
                </a:solidFill>
              </a:rPr>
            </a:br>
            <a:r>
              <a:rPr lang="en-US" sz="5400" b="1" dirty="0" err="1"/>
              <a:t>viajar</a:t>
            </a:r>
            <a:r>
              <a:rPr lang="en-US" sz="5400" b="1" dirty="0"/>
              <a:t> a Costa Rica.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4937"/>
            <a:ext cx="8229600" cy="1143000"/>
          </a:xfrm>
        </p:spPr>
        <p:txBody>
          <a:bodyPr>
            <a:normAutofit/>
          </a:bodyPr>
          <a:lstStyle/>
          <a:p>
            <a:r>
              <a:rPr lang="en-US" sz="5400" b="1" dirty="0" err="1"/>
              <a:t>Nosotros</a:t>
            </a:r>
            <a:r>
              <a:rPr lang="en-US" sz="5400" b="1" dirty="0"/>
              <a:t> </a:t>
            </a:r>
            <a:r>
              <a:rPr lang="en-US" sz="5400" b="1" dirty="0" err="1">
                <a:solidFill>
                  <a:srgbClr val="FFFF00"/>
                </a:solidFill>
              </a:rPr>
              <a:t>queríamos</a:t>
            </a:r>
            <a:r>
              <a:rPr lang="en-US" sz="5400" b="1" dirty="0"/>
              <a:t> </a:t>
            </a:r>
            <a:r>
              <a:rPr lang="en-US" sz="5400" b="1" dirty="0" err="1"/>
              <a:t>viajar</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577516" y="2214703"/>
            <a:ext cx="8229600" cy="1877463"/>
          </a:xfrm>
        </p:spPr>
        <p:txBody>
          <a:bodyPr>
            <a:normAutofit/>
          </a:bodyPr>
          <a:lstStyle/>
          <a:p>
            <a:r>
              <a:rPr lang="en-US" sz="5400" b="1" dirty="0" err="1"/>
              <a:t>En</a:t>
            </a:r>
            <a:r>
              <a:rPr lang="en-US" sz="5400" b="1" dirty="0"/>
              <a:t> la </a:t>
            </a:r>
            <a:r>
              <a:rPr lang="en-US" sz="5400" b="1" dirty="0" err="1"/>
              <a:t>fábrica</a:t>
            </a:r>
            <a:r>
              <a:rPr lang="en-US" sz="5400" b="1" dirty="0"/>
              <a:t> </a:t>
            </a:r>
            <a:r>
              <a:rPr lang="en-US" sz="5400" b="1" dirty="0" err="1"/>
              <a:t>Partagás</a:t>
            </a:r>
            <a:br>
              <a:rPr lang="en-US" sz="5400" b="1" dirty="0"/>
            </a:br>
            <a:r>
              <a:rPr lang="en-US" sz="5400" b="1" dirty="0"/>
              <a:t>se produce </a:t>
            </a:r>
            <a:r>
              <a:rPr lang="en-US" sz="5400" b="1" dirty="0" err="1"/>
              <a:t>este</a:t>
            </a:r>
            <a:r>
              <a:rPr lang="en-US" sz="5400" b="1" dirty="0"/>
              <a:t> </a:t>
            </a:r>
            <a:r>
              <a:rPr lang="en-US" sz="5400" b="1" dirty="0" err="1"/>
              <a:t>producto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of Partagas cigars &#10;&#10;">
            <a:extLst>
              <a:ext uri="{FF2B5EF4-FFF2-40B4-BE49-F238E27FC236}">
                <a16:creationId xmlns:a16="http://schemas.microsoft.com/office/drawing/2014/main" id="{25396A9F-94CE-4BB1-8D46-7EFB595D6C4C}"/>
              </a:ext>
            </a:extLst>
          </p:cNvPr>
          <p:cNvPicPr>
            <a:picLocks noChangeAspect="1"/>
          </p:cNvPicPr>
          <p:nvPr/>
        </p:nvPicPr>
        <p:blipFill>
          <a:blip r:embed="rId2"/>
          <a:stretch>
            <a:fillRect/>
          </a:stretch>
        </p:blipFill>
        <p:spPr>
          <a:xfrm>
            <a:off x="96570" y="144855"/>
            <a:ext cx="8950860" cy="6713145"/>
          </a:xfrm>
          <a:prstGeom prst="rect">
            <a:avLst/>
          </a:prstGeom>
        </p:spPr>
      </p:pic>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8" name="Title 1">
            <a:extLst>
              <a:ext uri="{FF2B5EF4-FFF2-40B4-BE49-F238E27FC236}">
                <a16:creationId xmlns:a16="http://schemas.microsoft.com/office/drawing/2014/main" id="{3553F107-8D6F-4DC5-9F66-13F3A371E75C}"/>
              </a:ext>
            </a:extLst>
          </p:cNvPr>
          <p:cNvSpPr txBox="1">
            <a:spLocks/>
          </p:cNvSpPr>
          <p:nvPr/>
        </p:nvSpPr>
        <p:spPr>
          <a:xfrm>
            <a:off x="96570" y="-157783"/>
            <a:ext cx="2676808" cy="22802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PA" sz="5400" b="1" dirty="0"/>
              <a:t>p</a:t>
            </a:r>
            <a:r>
              <a:rPr lang="en-US" sz="5400" b="1" dirty="0" err="1"/>
              <a:t>uros</a:t>
            </a:r>
            <a:r>
              <a:rPr lang="en-US" sz="5400" b="1" dirty="0"/>
              <a:t> o tabaco</a:t>
            </a:r>
          </a:p>
        </p:txBody>
      </p:sp>
      <p:sp>
        <p:nvSpPr>
          <p:cNvPr id="9" name="TextBox 8">
            <a:extLst>
              <a:ext uri="{FF2B5EF4-FFF2-40B4-BE49-F238E27FC236}">
                <a16:creationId xmlns:a16="http://schemas.microsoft.com/office/drawing/2014/main" id="{613AFDF9-68E3-4B44-9CDF-7697D39A8000}"/>
              </a:ext>
            </a:extLst>
          </p:cNvPr>
          <p:cNvSpPr txBox="1"/>
          <p:nvPr/>
        </p:nvSpPr>
        <p:spPr>
          <a:xfrm>
            <a:off x="2082297" y="6380475"/>
            <a:ext cx="4861710" cy="276999"/>
          </a:xfrm>
          <a:prstGeom prst="rect">
            <a:avLst/>
          </a:prstGeom>
          <a:noFill/>
        </p:spPr>
        <p:txBody>
          <a:bodyPr wrap="square" rtlCol="0">
            <a:spAutoFit/>
          </a:bodyPr>
          <a:lstStyle/>
          <a:p>
            <a:pPr algn="ctr"/>
            <a:r>
              <a:rPr lang="es-PA" sz="1200" dirty="0"/>
              <a:t>Imagen de </a:t>
            </a:r>
            <a:r>
              <a:rPr lang="es-PA" sz="1200" dirty="0">
                <a:hlinkClick r:id="rId5"/>
              </a:rPr>
              <a:t>Wikipedia</a:t>
            </a:r>
            <a:endParaRPr lang="en-US" sz="1200" dirty="0"/>
          </a:p>
        </p:txBody>
      </p:sp>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2D128FF0-3A23-4E53-B710-6FA8D67ABBF5}"/>
              </a:ext>
            </a:extLst>
          </p:cNvPr>
          <p:cNvSpPr txBox="1">
            <a:spLocks/>
          </p:cNvSpPr>
          <p:nvPr/>
        </p:nvSpPr>
        <p:spPr>
          <a:xfrm>
            <a:off x="479833" y="1705086"/>
            <a:ext cx="8229600" cy="323157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a:t>La canción “Guantanamera”</a:t>
            </a:r>
            <a:br>
              <a:rPr lang="en-US" sz="5400" b="1"/>
            </a:br>
            <a:r>
              <a:rPr lang="en-US" sz="5400" b="1"/>
              <a:t>está basada en el libro</a:t>
            </a:r>
            <a:br>
              <a:rPr lang="en-US" sz="5400" b="1"/>
            </a:br>
            <a:r>
              <a:rPr lang="en-US" sz="5400" b="1"/>
              <a:t>“Versos sencillos” </a:t>
            </a:r>
            <a:br>
              <a:rPr lang="en-US" sz="5400" b="1"/>
            </a:br>
            <a:r>
              <a:rPr lang="en-US" sz="5400" b="1"/>
              <a:t>de este poeta.</a:t>
            </a:r>
            <a:endParaRPr lang="en-US" sz="5400" b="1"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992</TotalTime>
  <Words>1295</Words>
  <Application>Microsoft Office PowerPoint</Application>
  <PresentationFormat>On-screen Show (4:3)</PresentationFormat>
  <Paragraphs>268</Paragraphs>
  <Slides>109</Slides>
  <Notes>8</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109</vt:i4>
      </vt:variant>
    </vt:vector>
  </HeadingPairs>
  <TitlesOfParts>
    <vt:vector size="112" baseType="lpstr">
      <vt:lpstr>Arial</vt:lpstr>
      <vt:lpstr>Calibri</vt:lpstr>
      <vt:lpstr>Office Theme</vt:lpstr>
      <vt:lpstr>PowerPoint Presentation</vt:lpstr>
      <vt:lpstr>PowerPoint Presentation</vt:lpstr>
      <vt:lpstr>PowerPoint Presentation</vt:lpstr>
      <vt:lpstr>el esposo de mi hermana</vt:lpstr>
      <vt:lpstr>mi cuñado</vt:lpstr>
      <vt:lpstr>el segundo esposo de mi mamá</vt:lpstr>
      <vt:lpstr>mi padrastro</vt:lpstr>
      <vt:lpstr>la madre de mi esposo</vt:lpstr>
      <vt:lpstr>mi suegra</vt:lpstr>
      <vt:lpstr>la esposa de mi hijo</vt:lpstr>
      <vt:lpstr>mi nuera</vt:lpstr>
      <vt:lpstr>el esposo de mi hija</vt:lpstr>
      <vt:lpstr>mi yerno</vt:lpstr>
      <vt:lpstr>¿Qué hacía en su niñez?</vt:lpstr>
      <vt:lpstr>Ella saltaba la cuerda.</vt:lpstr>
      <vt:lpstr>¿Qué hacían en su niñez?</vt:lpstr>
      <vt:lpstr>Ellos jugaban al escondite.</vt:lpstr>
      <vt:lpstr>¿Qué hacían en su niñez?</vt:lpstr>
      <vt:lpstr>Ellas veían muñequitos o dibujos animados en la TV.</vt:lpstr>
      <vt:lpstr>¿Qué hacía en su niñez?</vt:lpstr>
      <vt:lpstr>Ella se subía a los árboles.</vt:lpstr>
      <vt:lpstr>¿Qué hacía en su niñez?</vt:lpstr>
      <vt:lpstr>Él volaba papalotes.</vt:lpstr>
      <vt:lpstr>De joven, yo (escaparse) con frecuencia a la playa.</vt:lpstr>
      <vt:lpstr>Yo me escapaba.</vt:lpstr>
      <vt:lpstr>De niña, mis padres me (dejar) jugar videojuegos una hora por día.</vt:lpstr>
      <vt:lpstr>Mis padres me dejaban jugar.</vt:lpstr>
      <vt:lpstr>Mi hermano mayor (discutir) mucho con mis padres en su juventud.</vt:lpstr>
      <vt:lpstr>Mi hermano discutía mucho.</vt:lpstr>
      <vt:lpstr>Third Category - 400</vt:lpstr>
      <vt:lpstr>¿(fumar) tú cuando  eras joven?</vt:lpstr>
      <vt:lpstr>PowerPoint Presentation</vt:lpstr>
      <vt:lpstr>PowerPoint Presentation</vt:lpstr>
      <vt:lpstr>PowerPoint Presentation</vt:lpstr>
      <vt:lpstr>PowerPoint Presentation</vt:lpstr>
      <vt:lpstr>pelotas</vt:lpstr>
      <vt:lpstr>PowerPoint Presentation</vt:lpstr>
      <vt:lpstr>PowerPoint Presentation</vt:lpstr>
      <vt:lpstr>PowerPoint Presentation</vt:lpstr>
      <vt:lpstr>casita y muñecas</vt:lpstr>
      <vt:lpstr>PowerPoint Presentation</vt:lpstr>
      <vt:lpstr>subibaja o cachumbambé</vt:lpstr>
      <vt:lpstr>PowerPoint Presentation</vt:lpstr>
      <vt:lpstr>rayuela</vt:lpstr>
      <vt:lpstr>Cantante a quien le gustaba decir “¡Azúcar!”</vt:lpstr>
      <vt:lpstr>Celia Cruz</vt:lpstr>
      <vt:lpstr>Música que incorpora instrumentos de las tres culturas principales de Cuba.</vt:lpstr>
      <vt:lpstr>el son</vt:lpstr>
      <vt:lpstr>PowerPoint Presentation</vt:lpstr>
      <vt:lpstr>la rumba</vt:lpstr>
      <vt:lpstr>Canción romántica cubana</vt:lpstr>
      <vt:lpstr>el bolero</vt:lpstr>
      <vt:lpstr>Canción con ritmos africanos</vt:lpstr>
      <vt:lpstr>el mambo</vt:lpstr>
      <vt:lpstr>la esposa de mi hermano</vt:lpstr>
      <vt:lpstr>mi cuñada</vt:lpstr>
      <vt:lpstr>la segunda esposa  de mi padre</vt:lpstr>
      <vt:lpstr>mi madrastra</vt:lpstr>
      <vt:lpstr>el hijo del segundo esposo de mi madre</vt:lpstr>
      <vt:lpstr>mi hermanastro</vt:lpstr>
      <vt:lpstr>la hija de  mi segundo esposo</vt:lpstr>
      <vt:lpstr>mi hijastra</vt:lpstr>
      <vt:lpstr>la hija de mi madre y mi padrastro</vt:lpstr>
      <vt:lpstr>mi media hermana</vt:lpstr>
      <vt:lpstr>¿Qué hacía en su adolescencia?</vt:lpstr>
      <vt:lpstr>Ella leía novelas.</vt:lpstr>
      <vt:lpstr>¿Qué hacía en su adolescencia?</vt:lpstr>
      <vt:lpstr>Él nadaba.</vt:lpstr>
      <vt:lpstr>SEVENTH Category - 600</vt:lpstr>
      <vt:lpstr>PowerPoint Presentation</vt:lpstr>
      <vt:lpstr>Ella tocaba el piano.</vt:lpstr>
      <vt:lpstr>PowerPoint Presentation</vt:lpstr>
      <vt:lpstr>Ellos jugaban videojuegos.</vt:lpstr>
      <vt:lpstr>PowerPoint Presentation</vt:lpstr>
      <vt:lpstr>Ellas patinaban.</vt:lpstr>
      <vt:lpstr>¿Qué estaba haciendo?</vt:lpstr>
      <vt:lpstr>El joven estaba tomando una siesta/descansando.</vt:lpstr>
      <vt:lpstr>¿Qué estaba haciendo?</vt:lpstr>
      <vt:lpstr>Ella estaba contando dinero.</vt:lpstr>
      <vt:lpstr>¿Qué estaban haciendo?</vt:lpstr>
      <vt:lpstr>Los hermanos estaban peleando/jugando  con la almohada.</vt:lpstr>
      <vt:lpstr>¿Qué estaban haciendo los estudiantes?</vt:lpstr>
      <vt:lpstr>Los estudiantes estaban asistiendo a clase/  viendo la pantalla/  escuchando al professor.</vt:lpstr>
      <vt:lpstr>¿Qué estaba haciendo?</vt:lpstr>
      <vt:lpstr>La joven estaba leyendo.</vt:lpstr>
      <vt:lpstr>De niño, yo (pelear) mucho con mis hermanitos.</vt:lpstr>
      <vt:lpstr>Yo peleaba mucho.</vt:lpstr>
      <vt:lpstr>Cuando era joven, mi familia y yo (ir) a nadar en la playa los veranos.</vt:lpstr>
      <vt:lpstr>Nosotros íbamos a nadar.</vt:lpstr>
      <vt:lpstr>¿Es cierto que tú (pensar)  correr en un maratón cuando (tener) 8 años?</vt:lpstr>
      <vt:lpstr>¿Es cierto que  tú pensabas correr…  cuando tenías 8 años?</vt:lpstr>
      <vt:lpstr>Cuando era bebé,  mi hermanita (parecerse) mucho a nuestra tía.</vt:lpstr>
      <vt:lpstr>Mi hermanita se parecía  a nuestra tía.</vt:lpstr>
      <vt:lpstr>Cuando éramos jóvenes, mis hermanos y yo (querer) viajar a Costa Rica.</vt:lpstr>
      <vt:lpstr>Nosotros queríamos viajar.</vt:lpstr>
      <vt:lpstr>Tenth Category 200</vt:lpstr>
      <vt:lpstr>En la fábrica Partagás se produce este producto.</vt:lpstr>
      <vt:lpstr>PowerPoint Presentation</vt:lpstr>
      <vt:lpstr>PowerPoint Presentation</vt:lpstr>
      <vt:lpstr>PowerPoint Presentation</vt:lpstr>
      <vt:lpstr>Religión basada en la combinación de la religión de los esclavos y la católica.</vt:lpstr>
      <vt:lpstr>santería</vt:lpstr>
      <vt:lpstr>Animal que vive en la Ciénaga de Zapata;  es rápido y agresivo.</vt:lpstr>
      <vt:lpstr>PowerPoint Presentation</vt:lpstr>
      <vt:lpstr>Pájaro más pequeño  del mundo; pesa menos  de 2 gramos.</vt:lpstr>
      <vt:lpstr>el zunzún (colibrí)</vt:lpstr>
      <vt:lpstr>JEOPARDY FINAL </vt:lpstr>
      <vt:lpstr>Lugar en La Habana muy popular para pasear junto al mar.</vt:lpstr>
      <vt:lpstr>el malecón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72</cp:revision>
  <dcterms:created xsi:type="dcterms:W3CDTF">2012-12-01T10:13:02Z</dcterms:created>
  <dcterms:modified xsi:type="dcterms:W3CDTF">2022-08-03T01:49:07Z</dcterms:modified>
</cp:coreProperties>
</file>