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FF9933"/>
    <a:srgbClr val="F6F2FF"/>
    <a:srgbClr val="009900"/>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rfootpalace.com/why-are-my-feet-swollen-causes-treatments-prevention/"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2101264" TargetMode="External"/><Relationship Id="rId5" Type="http://schemas.openxmlformats.org/officeDocument/2006/relationships/hyperlink" Target="https://pixabay.com/es/users/erikamarcialm-814907/?utm_source=link-attribution&amp;utm_medium=referral&amp;utm_campaign=image&amp;utm_content=2101264" TargetMode="Externa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hyperlink" Target="https://oamericas.org/people/gustavo-dudamel/" TargetMode="Externa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hyperlink" Target="https://www.worldlandtrust.org/who-we-are-2/partners/asociacion-civil-provita/" TargetMode="External"/><Relationship Id="rId4" Type="http://schemas.openxmlformats.org/officeDocument/2006/relationships/image" Target="../media/image5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2.png"/></Relationships>
</file>

<file path=ppt/slides/_rels/slide10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commons.wikimedia.org/wiki/File:Salto_del_Angel-Canaima-Venezuela07.JP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kightp/5733611483"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315875" TargetMode="External"/><Relationship Id="rId5" Type="http://schemas.openxmlformats.org/officeDocument/2006/relationships/hyperlink" Target="https://pixabay.com/es/users/publicdomainpictures-14/?utm_source=link-attribution&amp;utm_medium=referral&amp;utm_campaign=image&amp;utm_content=315875"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hyperlink" Target="https://pixabay.com/es/photos/jarabe-para-la-tos-medicina-cuchara-2557629/" TargetMode="External"/><Relationship Id="rId5" Type="http://schemas.openxmlformats.org/officeDocument/2006/relationships/hyperlink" Target="https://pixabay.com/es/users/original_frank-6031334/"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pixabay.com/es/?utm_source=link-attribution&amp;utm_medium=referral&amp;utm_campaign=image&amp;utm_content=490818" TargetMode="External"/><Relationship Id="rId3" Type="http://schemas.openxmlformats.org/officeDocument/2006/relationships/image" Target="../media/image5.png"/><Relationship Id="rId7" Type="http://schemas.openxmlformats.org/officeDocument/2006/relationships/hyperlink" Target="https://pixabay.com/es/users/congerdesign-509903/?utm_source=link-attribution&amp;utm_medium=referral&amp;utm_campaign=image&amp;utm_content=490818" TargetMode="Externa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s://unsplash.com/s/photos/bandage?utm_source=unsplash&amp;utm_medium=referral&amp;utm_content=creditCopyText" TargetMode="External"/><Relationship Id="rId4" Type="http://schemas.openxmlformats.org/officeDocument/2006/relationships/hyperlink" Target="https://unsplash.com/@payam__tahery?utm_source=unsplash&amp;utm_medium=referral&amp;utm_content=creditCopyText" TargetMode="External"/><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commons.wikimedia.org/wiki/File:Axillary_Crutches.jpg" TargetMode="Externa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hyperlink" Target="https://commons.wikimedia.org/wiki/File:Walking_stick_made_with_bamboo_cane.jpg" TargetMode="Externa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hyperlink" Target="https://myaliat.com/news/four-best-things-someone-faints/"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7364500@N07/839448338"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creativecommons.org/licenses/by-nc/3.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es/users/alexas_fotos-686414/?utm_source=link-attribution&amp;utm_medium=referral&amp;utm_campaign=image&amp;utm_content=6961349"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696134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780313" TargetMode="External"/><Relationship Id="rId5" Type="http://schemas.openxmlformats.org/officeDocument/2006/relationships/hyperlink" Target="https://pixabay.com/es/users/paologhedini-422890/?utm_source=link-attribution&amp;utm_medium=referral&amp;utm_campaign=image&amp;utm_content=780313" TargetMode="Externa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s/users/geralt-9301/?utm_source=link-attribution&amp;utm_medium=referral&amp;utm_campaign=image&amp;utm_content=543658"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543658"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pngall.com/car-accident-png"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image" Target="../media/image5.png"/><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5671782" TargetMode="External"/><Relationship Id="rId5" Type="http://schemas.openxmlformats.org/officeDocument/2006/relationships/hyperlink" Target="https://pixabay.com/es/users/rzierik-16088724/?utm_source=link-attribution&amp;utm_medium=referral&amp;utm_campaign=image&amp;utm_content=5671782" TargetMode="Externa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commons.wikimedia.org/wiki/File:Teleferico_Merida_Venezuela.jpg" TargetMode="Externa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hyperlink" Target="https://www.pinterest.com/pin/296533956692667234/" TargetMode="Externa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log.hyfeapp.com/cough-after-covid/"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unsplash.com/@icsike2?utm_source=unsplash&amp;utm_medium=referral&amp;utm_content=creditCopyText"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hyperlink" Target="https://unsplash.com/s/photos/smell-flower?utm_source=unsplash&amp;utm_medium=referral&amp;utm_content=creditCopyTex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meditationlifeskills.com/breathing-meditation-technique/" TargetMode="Externa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hyperlink" Target="https://www.pinclipart.com/downpngs/ibbwwiR_breathing-exercise-clipart/" TargetMode="External"/><Relationship Id="rId5" Type="http://schemas.openxmlformats.org/officeDocument/2006/relationships/image" Target="../media/image32.png"/><Relationship Id="rId4" Type="http://schemas.openxmlformats.org/officeDocument/2006/relationships/hyperlink" Target="https://creativecommons.org/licenses/by-nc-nd/3.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ixnio.com/people/male-men/photograph-captured-a-sneeze-in-progress-revealing-the-plume-of-salivary-droplets-as-they-are-expelled"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teachertoolkit.co.uk/2015/01/04/thirty-words-cpd-in-30-seconds-by-teachertoolkit/" TargetMode="Externa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mobilitydeck.com/types-of-walking-assistance-devices-for-elderly-people/"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unsplash.com/@jentheodore?utm_source=unsplash&amp;utm_medium=referral&amp;utm_content=creditCopyText"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hyperlink" Target="https://unsplash.com/s/photos/cotton-balls?utm_source=unsplash&amp;utm_medium=referral&amp;utm_content=creditCopyTex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freestocks?utm_source=unsplash&amp;utm_medium=referral&amp;utm_content=creditCopyText"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unsplash.com/s/photos/pregnant?utm_source=unsplash&amp;utm_medium=referral&amp;utm_content=creditCopyText"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flickr.com/photos/30478819@N08/27119852779/"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2141808" TargetMode="External"/><Relationship Id="rId4" Type="http://schemas.openxmlformats.org/officeDocument/2006/relationships/hyperlink" Target="https://pixabay.com/es/users/voltamax-60363/?utm_source=link-attribution&amp;utm_medium=referral&amp;utm_campaign=image&amp;utm_content=2141808"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pixabay.com/es/users/4595544-4595544/?utm_source=link-attribution&amp;utm_medium=referral&amp;utm_campaign=image&amp;utm_content=3094663" TargetMode="External"/><Relationship Id="rId7"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hyperlink" Target="https://unsplash.com/s/photos/thermometer?utm_source=unsplash&amp;utm_medium=referral&amp;utm_content=creditCopyText" TargetMode="External"/><Relationship Id="rId5" Type="http://schemas.openxmlformats.org/officeDocument/2006/relationships/hyperlink" Target="https://unsplash.com/@mockupgraphics?utm_source=unsplash&amp;utm_medium=referral&amp;utm_content=creditCopyText" TargetMode="External"/><Relationship Id="rId4" Type="http://schemas.openxmlformats.org/officeDocument/2006/relationships/hyperlink" Target="https://pixabay.com/es/?utm_source=link-attribution&amp;utm_medium=referral&amp;utm_campaign=image&amp;utm_content=3094663"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unsplash.com/@84media?utm_source=unsplash&amp;utm_medium=referral&amp;utm_content=creditCopyText"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https://unsplash.com/s/photos/dentist?utm_source=unsplash&amp;utm_medium=referral&amp;utm_content=creditCopyText"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diariovictoria.com.ar/21-de-noviembre-dia-de-la-enfermera-en-argentina/"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unsplash.com/@nci?utm_source=unsplash&amp;utm_medium=referral&amp;utm_content=creditCopyText" TargetMode="Externa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hyperlink" Target="https://unsplash.com/s/photos/pharmacist?utm_source=unsplash&amp;utm_medium=referral&amp;utm_content=creditCopyText"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pixabay.com/es/users/newarta-4978945/?utm_source=link-attribution&amp;utm_medium=referral&amp;utm_campaign=image&amp;utm_content=5091178"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5091178"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unsplash.com/@designer4u?utm_source=unsplash&amp;utm_medium=referral&amp;utm_content=creditCopyText" TargetMode="Externa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hyperlink" Target="https://unsplash.com/s/photos/surgeon?utm_source=unsplash&amp;utm_medium=referral&amp;utm_content=creditCopyText"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hyperlink" Target="https://commons.wikimedia.org/wiki/File:Antonio_ABREU.jpg"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s"/>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12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swollen feet">
            <a:extLst>
              <a:ext uri="{FF2B5EF4-FFF2-40B4-BE49-F238E27FC236}">
                <a16:creationId xmlns:a16="http://schemas.microsoft.com/office/drawing/2014/main" id="{57203186-1BA0-48B2-9749-8BDD6CA5072E}"/>
              </a:ext>
            </a:extLst>
          </p:cNvPr>
          <p:cNvPicPr>
            <a:picLocks noChangeAspect="1"/>
          </p:cNvPicPr>
          <p:nvPr/>
        </p:nvPicPr>
        <p:blipFill>
          <a:blip r:embed="rId2"/>
          <a:stretch>
            <a:fillRect/>
          </a:stretch>
        </p:blipFill>
        <p:spPr>
          <a:xfrm>
            <a:off x="-1355995" y="106378"/>
            <a:ext cx="10615404" cy="664524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6A7494C4-D1C6-4C7B-B941-2B5C83B6B70D}"/>
              </a:ext>
            </a:extLst>
          </p:cNvPr>
          <p:cNvSpPr txBox="1"/>
          <p:nvPr/>
        </p:nvSpPr>
        <p:spPr>
          <a:xfrm>
            <a:off x="4144851" y="6389312"/>
            <a:ext cx="1888684" cy="276999"/>
          </a:xfrm>
          <a:prstGeom prst="rect">
            <a:avLst/>
          </a:prstGeom>
          <a:noFill/>
        </p:spPr>
        <p:txBody>
          <a:bodyPr wrap="square" rtlCol="0">
            <a:spAutoFit/>
          </a:bodyPr>
          <a:lstStyle/>
          <a:p>
            <a:r>
              <a:rPr lang="es-PA" sz="1200" dirty="0">
                <a:solidFill>
                  <a:schemeClr val="bg1"/>
                </a:solidFill>
              </a:rPr>
              <a:t>Imagen de </a:t>
            </a:r>
            <a:r>
              <a:rPr lang="es-PA" sz="1200" dirty="0" err="1">
                <a:solidFill>
                  <a:srgbClr val="0070C0"/>
                </a:solidFill>
                <a:hlinkClick r:id="rId3">
                  <a:extLst>
                    <a:ext uri="{A12FA001-AC4F-418D-AE19-62706E023703}">
                      <ahyp:hlinkClr xmlns:ahyp="http://schemas.microsoft.com/office/drawing/2018/hyperlinkcolor" val="tx"/>
                    </a:ext>
                  </a:extLst>
                </a:hlinkClick>
              </a:rPr>
              <a:t>Foot</a:t>
            </a:r>
            <a:r>
              <a:rPr lang="es-PA" sz="1200" dirty="0">
                <a:solidFill>
                  <a:srgbClr val="0070C0"/>
                </a:solidFill>
                <a:hlinkClick r:id="rId3">
                  <a:extLst>
                    <a:ext uri="{A12FA001-AC4F-418D-AE19-62706E023703}">
                      <ahyp:hlinkClr xmlns:ahyp="http://schemas.microsoft.com/office/drawing/2018/hyperlinkcolor" val="tx"/>
                    </a:ext>
                  </a:extLst>
                </a:hlinkClick>
              </a:rPr>
              <a:t> Palace</a:t>
            </a:r>
            <a:endParaRPr lang="en-US" sz="1200" dirty="0">
              <a:solidFill>
                <a:srgbClr val="0070C0"/>
              </a:solidFill>
            </a:endParaRPr>
          </a:p>
        </p:txBody>
      </p:sp>
      <p:sp>
        <p:nvSpPr>
          <p:cNvPr id="9" name="TextBox 8">
            <a:extLst>
              <a:ext uri="{FF2B5EF4-FFF2-40B4-BE49-F238E27FC236}">
                <a16:creationId xmlns:a16="http://schemas.microsoft.com/office/drawing/2014/main" id="{51140F54-2FF7-4701-B596-0E32BCCBE046}"/>
              </a:ext>
            </a:extLst>
          </p:cNvPr>
          <p:cNvSpPr txBox="1"/>
          <p:nvPr/>
        </p:nvSpPr>
        <p:spPr>
          <a:xfrm>
            <a:off x="5166804" y="106378"/>
            <a:ext cx="3640312" cy="2585323"/>
          </a:xfrm>
          <a:prstGeom prst="rect">
            <a:avLst/>
          </a:prstGeom>
          <a:noFill/>
        </p:spPr>
        <p:txBody>
          <a:bodyPr wrap="square" rtlCol="0">
            <a:spAutoFit/>
          </a:bodyPr>
          <a:lstStyle/>
          <a:p>
            <a:pPr algn="r"/>
            <a:r>
              <a:rPr lang="es-PA" sz="5400" b="1" dirty="0">
                <a:solidFill>
                  <a:schemeClr val="bg1"/>
                </a:solidFill>
              </a:rPr>
              <a:t>¿Cómo están </a:t>
            </a:r>
          </a:p>
          <a:p>
            <a:pPr algn="r"/>
            <a:r>
              <a:rPr lang="es-PA" sz="5400" b="1" dirty="0">
                <a:solidFill>
                  <a:schemeClr val="bg1"/>
                </a:solidFill>
              </a:rPr>
              <a:t>los pies?</a:t>
            </a:r>
            <a:endParaRPr lang="en-US" sz="5400" b="1" dirty="0">
              <a:solidFill>
                <a:schemeClr val="bg1"/>
              </a:solidFill>
            </a:endParaRPr>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6357"/>
            <a:ext cx="8229600" cy="1143000"/>
          </a:xfrm>
        </p:spPr>
        <p:txBody>
          <a:bodyPr>
            <a:normAutofit/>
          </a:bodyPr>
          <a:lstStyle/>
          <a:p>
            <a:r>
              <a:rPr lang="en-US" sz="5400" b="1" dirty="0" err="1"/>
              <a:t>medicina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245"/>
            <a:ext cx="8229600" cy="3120412"/>
          </a:xfrm>
        </p:spPr>
        <p:txBody>
          <a:bodyPr>
            <a:normAutofit/>
          </a:bodyPr>
          <a:lstStyle/>
          <a:p>
            <a:r>
              <a:rPr lang="en-US" sz="5400" b="1" dirty="0"/>
              <a:t>El Parque Nacional </a:t>
            </a:r>
            <a:r>
              <a:rPr lang="en-US" sz="5400" b="1" dirty="0" err="1"/>
              <a:t>Médanos</a:t>
            </a:r>
            <a:r>
              <a:rPr lang="en-US" sz="5400" b="1" dirty="0"/>
              <a:t> de Coro es </a:t>
            </a:r>
            <a:br>
              <a:rPr lang="en-US" sz="5400" b="1" dirty="0"/>
            </a:br>
            <a:r>
              <a:rPr lang="en-US" sz="5400" b="1" dirty="0"/>
              <a:t>un ___ con </a:t>
            </a:r>
            <a:r>
              <a:rPr lang="en-US" sz="5400" b="1" dirty="0" err="1"/>
              <a:t>dunas</a:t>
            </a:r>
            <a:r>
              <a:rPr lang="en-US" sz="5400" b="1" dirty="0"/>
              <a:t> de arena.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esert landscape with sand dunes&#10;&#10;">
            <a:extLst>
              <a:ext uri="{FF2B5EF4-FFF2-40B4-BE49-F238E27FC236}">
                <a16:creationId xmlns:a16="http://schemas.microsoft.com/office/drawing/2014/main" id="{15AB3CF2-2F92-4FDA-B373-6C566DD1BA74}"/>
              </a:ext>
            </a:extLst>
          </p:cNvPr>
          <p:cNvPicPr>
            <a:picLocks noChangeAspect="1"/>
          </p:cNvPicPr>
          <p:nvPr/>
        </p:nvPicPr>
        <p:blipFill>
          <a:blip r:embed="rId2"/>
          <a:stretch>
            <a:fillRect/>
          </a:stretch>
        </p:blipFill>
        <p:spPr>
          <a:xfrm>
            <a:off x="71522" y="51794"/>
            <a:ext cx="10171348" cy="6754411"/>
          </a:xfrm>
          <a:prstGeom prst="rect">
            <a:avLst/>
          </a:prstGeom>
        </p:spPr>
      </p:pic>
      <p:sp>
        <p:nvSpPr>
          <p:cNvPr id="2" name="Title 1"/>
          <p:cNvSpPr>
            <a:spLocks noGrp="1"/>
          </p:cNvSpPr>
          <p:nvPr>
            <p:ph type="title"/>
          </p:nvPr>
        </p:nvSpPr>
        <p:spPr>
          <a:xfrm>
            <a:off x="516047" y="261514"/>
            <a:ext cx="8229600" cy="1143000"/>
          </a:xfrm>
        </p:spPr>
        <p:txBody>
          <a:bodyPr>
            <a:normAutofit/>
          </a:bodyPr>
          <a:lstStyle/>
          <a:p>
            <a:r>
              <a:rPr lang="en-US" sz="5400" b="1" dirty="0" err="1"/>
              <a:t>desierto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E8E16AEB-5B32-4A6B-80DE-6414C8D8CB65}"/>
              </a:ext>
            </a:extLst>
          </p:cNvPr>
          <p:cNvSpPr txBox="1"/>
          <p:nvPr/>
        </p:nvSpPr>
        <p:spPr>
          <a:xfrm>
            <a:off x="319135" y="6319487"/>
            <a:ext cx="4621794" cy="276999"/>
          </a:xfrm>
          <a:prstGeom prst="rect">
            <a:avLst/>
          </a:prstGeom>
          <a:noFill/>
        </p:spPr>
        <p:txBody>
          <a:bodyPr wrap="square">
            <a:spAutoFit/>
          </a:bodyPr>
          <a:lstStyle/>
          <a:p>
            <a:r>
              <a:rPr lang="en-US" sz="1200" b="0" i="0" dirty="0">
                <a:effectLst/>
              </a:rPr>
              <a:t>Imagen de </a:t>
            </a:r>
            <a:r>
              <a:rPr lang="en-US" sz="1200" b="0" i="0" u="sng" dirty="0">
                <a:solidFill>
                  <a:srgbClr val="191B26"/>
                </a:solidFill>
                <a:effectLst/>
                <a:hlinkClick r:id="rId5"/>
              </a:rPr>
              <a:t>Erika </a:t>
            </a:r>
            <a:r>
              <a:rPr lang="en-US" sz="1200" b="0" i="0" u="sng" dirty="0" err="1">
                <a:solidFill>
                  <a:srgbClr val="191B26"/>
                </a:solidFill>
                <a:effectLst/>
                <a:hlinkClick r:id="rId5"/>
              </a:rPr>
              <a:t>Marcial</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6"/>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3" y="1844902"/>
            <a:ext cx="8229600" cy="3168195"/>
          </a:xfrm>
        </p:spPr>
        <p:txBody>
          <a:bodyPr>
            <a:normAutofit fontScale="90000"/>
          </a:bodyPr>
          <a:lstStyle/>
          <a:p>
            <a:r>
              <a:rPr lang="en-US" sz="5400" b="1" dirty="0" err="1"/>
              <a:t>Nombre</a:t>
            </a:r>
            <a:r>
              <a:rPr lang="en-US" sz="5400" b="1" dirty="0"/>
              <a:t> del director de la</a:t>
            </a:r>
            <a:br>
              <a:rPr lang="en-US" sz="5400" b="1" dirty="0"/>
            </a:br>
            <a:r>
              <a:rPr lang="en-US" sz="5400" b="1" dirty="0" err="1"/>
              <a:t>Orquestra</a:t>
            </a:r>
            <a:r>
              <a:rPr lang="en-US" sz="5400" b="1" dirty="0"/>
              <a:t> </a:t>
            </a:r>
            <a:r>
              <a:rPr lang="en-US" sz="5400" b="1" dirty="0" err="1"/>
              <a:t>Filarmónica</a:t>
            </a:r>
            <a:r>
              <a:rPr lang="en-US" sz="5400" b="1" dirty="0"/>
              <a:t> de</a:t>
            </a:r>
            <a:br>
              <a:rPr lang="en-US" sz="5400" b="1" dirty="0"/>
            </a:br>
            <a:r>
              <a:rPr lang="en-US" sz="5400" b="1" dirty="0"/>
              <a:t>Los </a:t>
            </a:r>
            <a:r>
              <a:rPr lang="en-US" sz="5400" b="1" dirty="0" err="1"/>
              <a:t>Ángeles</a:t>
            </a:r>
            <a:r>
              <a:rPr lang="en-US" sz="5400" b="1" dirty="0"/>
              <a:t>, CA, que </a:t>
            </a:r>
            <a:br>
              <a:rPr lang="en-US" sz="5400" b="1" dirty="0"/>
            </a:br>
            <a:r>
              <a:rPr lang="en-US" sz="5400" b="1" dirty="0" err="1"/>
              <a:t>participó</a:t>
            </a:r>
            <a:r>
              <a:rPr lang="en-US" sz="5400" b="1" dirty="0"/>
              <a:t> </a:t>
            </a:r>
            <a:r>
              <a:rPr lang="en-US" sz="5400" b="1" dirty="0" err="1"/>
              <a:t>en</a:t>
            </a:r>
            <a:r>
              <a:rPr lang="en-US" sz="5400" b="1" dirty="0"/>
              <a:t> El Sistema.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Gustavo Dudamel">
            <a:extLst>
              <a:ext uri="{FF2B5EF4-FFF2-40B4-BE49-F238E27FC236}">
                <a16:creationId xmlns:a16="http://schemas.microsoft.com/office/drawing/2014/main" id="{9C0E2220-82CE-4773-8780-5036105D73F5}"/>
              </a:ext>
            </a:extLst>
          </p:cNvPr>
          <p:cNvPicPr>
            <a:picLocks noChangeAspect="1"/>
          </p:cNvPicPr>
          <p:nvPr/>
        </p:nvPicPr>
        <p:blipFill rotWithShape="1">
          <a:blip r:embed="rId2"/>
          <a:srcRect l="7566" r="6455"/>
          <a:stretch/>
        </p:blipFill>
        <p:spPr>
          <a:xfrm>
            <a:off x="416459" y="370061"/>
            <a:ext cx="5260064" cy="6117878"/>
          </a:xfrm>
          <a:prstGeom prst="rect">
            <a:avLst/>
          </a:prstGeom>
          <a:ln w="38100">
            <a:solidFill>
              <a:schemeClr val="tx1"/>
            </a:solidFill>
          </a:ln>
        </p:spPr>
      </p:pic>
      <p:sp>
        <p:nvSpPr>
          <p:cNvPr id="2" name="Title 1"/>
          <p:cNvSpPr>
            <a:spLocks noGrp="1"/>
          </p:cNvSpPr>
          <p:nvPr>
            <p:ph type="title"/>
          </p:nvPr>
        </p:nvSpPr>
        <p:spPr>
          <a:xfrm>
            <a:off x="5830432" y="1088276"/>
            <a:ext cx="3105947" cy="1143000"/>
          </a:xfrm>
        </p:spPr>
        <p:txBody>
          <a:bodyPr>
            <a:normAutofit fontScale="90000"/>
          </a:bodyPr>
          <a:lstStyle/>
          <a:p>
            <a:r>
              <a:rPr lang="en-US" sz="5400" b="1" dirty="0"/>
              <a:t>Gustavo Dudamel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8" name="TextBox 7">
            <a:extLst>
              <a:ext uri="{FF2B5EF4-FFF2-40B4-BE49-F238E27FC236}">
                <a16:creationId xmlns:a16="http://schemas.microsoft.com/office/drawing/2014/main" id="{EA2D68D6-F324-49FF-B35C-74DB563EBC33}"/>
              </a:ext>
            </a:extLst>
          </p:cNvPr>
          <p:cNvSpPr txBox="1"/>
          <p:nvPr/>
        </p:nvSpPr>
        <p:spPr>
          <a:xfrm>
            <a:off x="5830432" y="5908842"/>
            <a:ext cx="2148352" cy="461665"/>
          </a:xfrm>
          <a:prstGeom prst="rect">
            <a:avLst/>
          </a:prstGeom>
          <a:noFill/>
        </p:spPr>
        <p:txBody>
          <a:bodyPr wrap="square" rtlCol="0">
            <a:spAutoFit/>
          </a:bodyPr>
          <a:lstStyle/>
          <a:p>
            <a:r>
              <a:rPr lang="es-PA" sz="1200" dirty="0" err="1"/>
              <a:t>Image</a:t>
            </a:r>
            <a:r>
              <a:rPr lang="es-PA" sz="1200" dirty="0"/>
              <a:t>  </a:t>
            </a:r>
            <a:r>
              <a:rPr lang="es-PA" sz="1200" dirty="0" err="1"/>
              <a:t>from</a:t>
            </a:r>
            <a:r>
              <a:rPr lang="es-PA" sz="1200" dirty="0"/>
              <a:t> </a:t>
            </a:r>
            <a:r>
              <a:rPr lang="es-PA" sz="1200" dirty="0" err="1">
                <a:hlinkClick r:id="rId5"/>
              </a:rPr>
              <a:t>Orchestra</a:t>
            </a:r>
            <a:endParaRPr lang="es-PA" sz="1200" dirty="0">
              <a:hlinkClick r:id="rId5"/>
            </a:endParaRPr>
          </a:p>
          <a:p>
            <a:r>
              <a:rPr lang="es-PA" sz="1200" dirty="0" err="1">
                <a:hlinkClick r:id="rId5"/>
              </a:rPr>
              <a:t>of</a:t>
            </a:r>
            <a:r>
              <a:rPr lang="es-PA" sz="1200" dirty="0">
                <a:hlinkClick r:id="rId5"/>
              </a:rPr>
              <a:t> </a:t>
            </a:r>
            <a:r>
              <a:rPr lang="es-PA" sz="1200" dirty="0" err="1">
                <a:hlinkClick r:id="rId5"/>
              </a:rPr>
              <a:t>the</a:t>
            </a:r>
            <a:r>
              <a:rPr lang="es-PA" sz="1200" dirty="0">
                <a:hlinkClick r:id="rId5"/>
              </a:rPr>
              <a:t> </a:t>
            </a:r>
            <a:r>
              <a:rPr lang="es-PA" sz="1200" dirty="0" err="1">
                <a:hlinkClick r:id="rId5"/>
              </a:rPr>
              <a:t>Americas</a:t>
            </a:r>
            <a:endParaRPr lang="en-US" sz="1200" dirty="0"/>
          </a:p>
        </p:txBody>
      </p:sp>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3649"/>
            <a:ext cx="8229600" cy="2830701"/>
          </a:xfrm>
        </p:spPr>
        <p:txBody>
          <a:bodyPr>
            <a:normAutofit/>
          </a:bodyPr>
          <a:lstStyle/>
          <a:p>
            <a:r>
              <a:rPr lang="en-US" sz="5400" b="1" dirty="0" err="1"/>
              <a:t>Nombre</a:t>
            </a:r>
            <a:r>
              <a:rPr lang="en-US" sz="5400" b="1" dirty="0"/>
              <a:t> de la </a:t>
            </a:r>
            <a:r>
              <a:rPr lang="en-US" sz="5400" b="1" dirty="0" err="1"/>
              <a:t>organización</a:t>
            </a:r>
            <a:br>
              <a:rPr lang="en-US" sz="5400" b="1" dirty="0"/>
            </a:br>
            <a:r>
              <a:rPr lang="en-US" sz="5400" b="1" dirty="0" err="1"/>
              <a:t>venezolana</a:t>
            </a:r>
            <a:r>
              <a:rPr lang="en-US" sz="5400" b="1" dirty="0"/>
              <a:t> que planta</a:t>
            </a:r>
            <a:br>
              <a:rPr lang="en-US" sz="5400" b="1" dirty="0"/>
            </a:br>
            <a:r>
              <a:rPr lang="en-US" sz="5400" b="1" dirty="0" err="1"/>
              <a:t>árboles</a:t>
            </a:r>
            <a:r>
              <a:rPr lang="en-US" sz="5400" b="1" dirty="0"/>
              <a:t> </a:t>
            </a:r>
            <a:r>
              <a:rPr lang="en-US" sz="5400" b="1" dirty="0" err="1"/>
              <a:t>cada</a:t>
            </a:r>
            <a:r>
              <a:rPr lang="en-US" sz="5400" b="1" dirty="0"/>
              <a:t> </a:t>
            </a:r>
            <a:r>
              <a:rPr lang="en-US" sz="5400" b="1" dirty="0" err="1"/>
              <a:t>año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5" name="Picture 4" descr="Image of the logo of the ProVita organization">
            <a:extLst>
              <a:ext uri="{FF2B5EF4-FFF2-40B4-BE49-F238E27FC236}">
                <a16:creationId xmlns:a16="http://schemas.microsoft.com/office/drawing/2014/main" id="{D2821EB5-3E61-4427-9CCF-F5A16A4255FC}"/>
              </a:ext>
            </a:extLst>
          </p:cNvPr>
          <p:cNvPicPr>
            <a:picLocks noChangeAspect="1"/>
          </p:cNvPicPr>
          <p:nvPr/>
        </p:nvPicPr>
        <p:blipFill>
          <a:blip r:embed="rId4"/>
          <a:stretch>
            <a:fillRect/>
          </a:stretch>
        </p:blipFill>
        <p:spPr>
          <a:xfrm>
            <a:off x="3186820" y="1493300"/>
            <a:ext cx="2960482" cy="3871400"/>
          </a:xfrm>
          <a:prstGeom prst="rect">
            <a:avLst/>
          </a:prstGeom>
          <a:ln w="38100">
            <a:solidFill>
              <a:schemeClr val="tx1"/>
            </a:solidFill>
          </a:ln>
        </p:spPr>
      </p:pic>
      <p:sp>
        <p:nvSpPr>
          <p:cNvPr id="9" name="TextBox 8">
            <a:extLst>
              <a:ext uri="{FF2B5EF4-FFF2-40B4-BE49-F238E27FC236}">
                <a16:creationId xmlns:a16="http://schemas.microsoft.com/office/drawing/2014/main" id="{A6C8917D-25F5-4F4E-8C28-04F83E165ABD}"/>
              </a:ext>
            </a:extLst>
          </p:cNvPr>
          <p:cNvSpPr txBox="1"/>
          <p:nvPr/>
        </p:nvSpPr>
        <p:spPr>
          <a:xfrm>
            <a:off x="2716039" y="6283158"/>
            <a:ext cx="3992578" cy="276999"/>
          </a:xfrm>
          <a:prstGeom prst="rect">
            <a:avLst/>
          </a:prstGeom>
          <a:noFill/>
        </p:spPr>
        <p:txBody>
          <a:bodyPr wrap="square" rtlCol="0">
            <a:spAutoFit/>
          </a:bodyPr>
          <a:lstStyle/>
          <a:p>
            <a:pPr algn="ctr"/>
            <a:r>
              <a:rPr lang="es-PA" sz="1200" dirty="0"/>
              <a:t>Imagen de </a:t>
            </a:r>
            <a:r>
              <a:rPr lang="es-PA" sz="1200" dirty="0" err="1"/>
              <a:t>ProVita</a:t>
            </a:r>
            <a:r>
              <a:rPr lang="es-PA" sz="1200" dirty="0"/>
              <a:t> en </a:t>
            </a:r>
            <a:r>
              <a:rPr lang="es-PA" sz="1200" dirty="0" err="1">
                <a:hlinkClick r:id="rId5"/>
              </a:rPr>
              <a:t>World</a:t>
            </a:r>
            <a:r>
              <a:rPr lang="es-PA" sz="1200" dirty="0">
                <a:hlinkClick r:id="rId5"/>
              </a:rPr>
              <a:t> </a:t>
            </a:r>
            <a:r>
              <a:rPr lang="es-PA" sz="1200" dirty="0" err="1">
                <a:hlinkClick r:id="rId5"/>
              </a:rPr>
              <a:t>Land</a:t>
            </a:r>
            <a:r>
              <a:rPr lang="es-PA" sz="1200" dirty="0">
                <a:hlinkClick r:id="rId5"/>
              </a:rPr>
              <a:t> Trust</a:t>
            </a:r>
            <a:endParaRPr lang="en-US" sz="1200" dirty="0"/>
          </a:p>
        </p:txBody>
      </p:sp>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2215991"/>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endParaRPr lang="en-US" sz="5400" b="1" dirty="0">
              <a:solidFill>
                <a:srgbClr val="FFFF00"/>
              </a:solidFill>
            </a:endParaRPr>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1547396"/>
            <a:ext cx="8229600" cy="3763208"/>
          </a:xfrm>
        </p:spPr>
        <p:txBody>
          <a:bodyPr>
            <a:normAutofit/>
          </a:bodyPr>
          <a:lstStyle/>
          <a:p>
            <a:r>
              <a:rPr lang="en-US" sz="5400" b="1" dirty="0" err="1"/>
              <a:t>Nombre</a:t>
            </a:r>
            <a:r>
              <a:rPr lang="en-US" sz="5400" b="1" dirty="0"/>
              <a:t> de la </a:t>
            </a:r>
            <a:r>
              <a:rPr lang="en-US" sz="5400" b="1" dirty="0" err="1"/>
              <a:t>catarata</a:t>
            </a:r>
            <a:br>
              <a:rPr lang="en-US" sz="5400" b="1" dirty="0"/>
            </a:br>
            <a:r>
              <a:rPr lang="en-US" sz="5400" b="1" dirty="0" err="1"/>
              <a:t>más</a:t>
            </a:r>
            <a:r>
              <a:rPr lang="en-US" sz="5400" b="1" dirty="0"/>
              <a:t> </a:t>
            </a:r>
            <a:r>
              <a:rPr lang="en-US" sz="5400" b="1" dirty="0" err="1"/>
              <a:t>alta</a:t>
            </a:r>
            <a:r>
              <a:rPr lang="en-US" sz="5400" b="1" dirty="0"/>
              <a:t> del </a:t>
            </a:r>
            <a:r>
              <a:rPr lang="en-US" sz="5400" b="1" dirty="0" err="1"/>
              <a:t>mundo</a:t>
            </a:r>
            <a:r>
              <a:rPr lang="en-US" sz="5400" b="1" dirty="0"/>
              <a:t>;</a:t>
            </a:r>
            <a:br>
              <a:rPr lang="en-US" sz="5400" b="1" dirty="0"/>
            </a:br>
            <a:r>
              <a:rPr lang="en-US" sz="5400" b="1" dirty="0" err="1"/>
              <a:t>tiene</a:t>
            </a:r>
            <a:r>
              <a:rPr lang="en-US" sz="5400" b="1" dirty="0"/>
              <a:t> dos </a:t>
            </a:r>
            <a:r>
              <a:rPr lang="en-US" sz="5400" b="1" dirty="0" err="1"/>
              <a:t>veces</a:t>
            </a:r>
            <a:r>
              <a:rPr lang="en-US" sz="5400" b="1" dirty="0"/>
              <a:t> la </a:t>
            </a:r>
            <a:r>
              <a:rPr lang="en-US" sz="5400" b="1" dirty="0" err="1"/>
              <a:t>altura</a:t>
            </a:r>
            <a:r>
              <a:rPr lang="en-US" sz="5400" b="1" dirty="0"/>
              <a:t> del</a:t>
            </a:r>
            <a:br>
              <a:rPr lang="en-US" sz="5400" b="1" dirty="0"/>
            </a:br>
            <a:r>
              <a:rPr lang="en-US" sz="5400" b="1" dirty="0"/>
              <a:t>Empire State Building.</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570" y="2204040"/>
            <a:ext cx="4218915" cy="1143000"/>
          </a:xfrm>
        </p:spPr>
        <p:txBody>
          <a:bodyPr>
            <a:normAutofit/>
          </a:bodyPr>
          <a:lstStyle/>
          <a:p>
            <a:r>
              <a:rPr lang="en-US" sz="5400" b="1" dirty="0"/>
              <a:t>Salto </a:t>
            </a:r>
            <a:r>
              <a:rPr lang="en-US" sz="5400" b="1" dirty="0" err="1"/>
              <a:t>Ángel</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TextBox 2">
            <a:extLst>
              <a:ext uri="{FF2B5EF4-FFF2-40B4-BE49-F238E27FC236}">
                <a16:creationId xmlns:a16="http://schemas.microsoft.com/office/drawing/2014/main" id="{B6534B00-92DC-4227-8B96-F9AC0F6C9FB0}"/>
              </a:ext>
            </a:extLst>
          </p:cNvPr>
          <p:cNvSpPr txBox="1"/>
          <p:nvPr/>
        </p:nvSpPr>
        <p:spPr>
          <a:xfrm>
            <a:off x="4572000" y="6327650"/>
            <a:ext cx="2679825" cy="276999"/>
          </a:xfrm>
          <a:prstGeom prst="rect">
            <a:avLst/>
          </a:prstGeom>
          <a:noFill/>
        </p:spPr>
        <p:txBody>
          <a:bodyPr wrap="square" rtlCol="0">
            <a:spAutoFit/>
          </a:bodyPr>
          <a:lstStyle/>
          <a:p>
            <a:r>
              <a:rPr lang="es-PA" sz="1200" dirty="0"/>
              <a:t>Imagen de Diego </a:t>
            </a:r>
            <a:r>
              <a:rPr lang="es-PA" sz="1200" dirty="0" err="1"/>
              <a:t>Dielso</a:t>
            </a:r>
            <a:r>
              <a:rPr lang="es-PA" sz="1200" dirty="0"/>
              <a:t> en </a:t>
            </a:r>
            <a:r>
              <a:rPr lang="es-PA" sz="1200" dirty="0">
                <a:hlinkClick r:id="rId2"/>
              </a:rPr>
              <a:t>Wikimedia</a:t>
            </a:r>
            <a:endParaRPr lang="en-US" sz="1200" dirty="0"/>
          </a:p>
        </p:txBody>
      </p:sp>
      <p:pic>
        <p:nvPicPr>
          <p:cNvPr id="6" name="Picture 5" descr="A picture containing nature, outdoor, Salto Angel waterfall in Venezuela.&#10;&#10;">
            <a:extLst>
              <a:ext uri="{FF2B5EF4-FFF2-40B4-BE49-F238E27FC236}">
                <a16:creationId xmlns:a16="http://schemas.microsoft.com/office/drawing/2014/main" id="{71A8B27B-E530-47E5-92CD-A30F37C4757C}"/>
              </a:ext>
            </a:extLst>
          </p:cNvPr>
          <p:cNvPicPr>
            <a:picLocks noChangeAspect="1"/>
          </p:cNvPicPr>
          <p:nvPr/>
        </p:nvPicPr>
        <p:blipFill>
          <a:blip r:embed="rId3"/>
          <a:stretch>
            <a:fillRect/>
          </a:stretch>
        </p:blipFill>
        <p:spPr>
          <a:xfrm>
            <a:off x="110108" y="135802"/>
            <a:ext cx="4218914" cy="6621812"/>
          </a:xfrm>
          <a:prstGeom prst="rect">
            <a:avLst/>
          </a:prstGeom>
          <a:ln w="38100">
            <a:solidFill>
              <a:schemeClr val="tx1"/>
            </a:solidFill>
          </a:ln>
        </p:spPr>
      </p:pic>
      <p:sp>
        <p:nvSpPr>
          <p:cNvPr id="7" name="TextBox 6">
            <a:extLst>
              <a:ext uri="{FF2B5EF4-FFF2-40B4-BE49-F238E27FC236}">
                <a16:creationId xmlns:a16="http://schemas.microsoft.com/office/drawing/2014/main" id="{3B88245A-00D7-4F6C-B292-B9F997DB2926}"/>
              </a:ext>
            </a:extLst>
          </p:cNvPr>
          <p:cNvSpPr txBox="1"/>
          <p:nvPr/>
        </p:nvSpPr>
        <p:spPr>
          <a:xfrm>
            <a:off x="4395454" y="3249351"/>
            <a:ext cx="4427145" cy="954107"/>
          </a:xfrm>
          <a:prstGeom prst="rect">
            <a:avLst/>
          </a:prstGeom>
          <a:noFill/>
        </p:spPr>
        <p:txBody>
          <a:bodyPr wrap="square" rtlCol="0">
            <a:spAutoFit/>
          </a:bodyPr>
          <a:lstStyle/>
          <a:p>
            <a:pPr algn="ctr"/>
            <a:r>
              <a:rPr lang="en-US" sz="2800" b="1" dirty="0"/>
              <a:t>Altura: </a:t>
            </a:r>
            <a:r>
              <a:rPr lang="en-US" sz="2800" b="1" i="0" dirty="0">
                <a:effectLst/>
              </a:rPr>
              <a:t>979 metros</a:t>
            </a:r>
          </a:p>
          <a:p>
            <a:pPr algn="ctr"/>
            <a:r>
              <a:rPr lang="en-US" sz="2800" b="1" i="0" dirty="0">
                <a:effectLst/>
              </a:rPr>
              <a:t>(3,212 pies)</a:t>
            </a:r>
            <a:endParaRPr lang="en-US" sz="2800" dirty="0"/>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6461"/>
            <a:ext cx="8229600" cy="2388255"/>
          </a:xfrm>
        </p:spPr>
        <p:txBody>
          <a:bodyPr>
            <a:noAutofit/>
          </a:bodyPr>
          <a:lstStyle/>
          <a:p>
            <a:r>
              <a:rPr lang="en-US" sz="5400" b="1" dirty="0"/>
              <a:t>Los pies </a:t>
            </a:r>
            <a:r>
              <a:rPr lang="en-US" sz="5400" b="1" dirty="0" err="1"/>
              <a:t>están</a:t>
            </a:r>
            <a:r>
              <a:rPr lang="en-US" sz="5400" b="1" dirty="0"/>
              <a:t> </a:t>
            </a:r>
            <a:r>
              <a:rPr lang="en-US" sz="5400" b="1" dirty="0" err="1">
                <a:solidFill>
                  <a:srgbClr val="FFFF00"/>
                </a:solidFill>
              </a:rPr>
              <a:t>hinchados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person's skin, has a rash&#10;&#10;">
            <a:extLst>
              <a:ext uri="{FF2B5EF4-FFF2-40B4-BE49-F238E27FC236}">
                <a16:creationId xmlns:a16="http://schemas.microsoft.com/office/drawing/2014/main" id="{D39A855D-ED68-4B68-8614-F2DF3138027F}"/>
              </a:ext>
            </a:extLst>
          </p:cNvPr>
          <p:cNvPicPr>
            <a:picLocks noChangeAspect="1"/>
          </p:cNvPicPr>
          <p:nvPr/>
        </p:nvPicPr>
        <p:blipFill>
          <a:blip r:embed="rId2"/>
          <a:stretch>
            <a:fillRect/>
          </a:stretch>
        </p:blipFill>
        <p:spPr>
          <a:xfrm>
            <a:off x="-1158845" y="4430"/>
            <a:ext cx="10228716" cy="684914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extBox 1">
            <a:extLst>
              <a:ext uri="{FF2B5EF4-FFF2-40B4-BE49-F238E27FC236}">
                <a16:creationId xmlns:a16="http://schemas.microsoft.com/office/drawing/2014/main" id="{09F0B7E1-5EE7-4E50-4005-D4FEB375F089}"/>
              </a:ext>
            </a:extLst>
          </p:cNvPr>
          <p:cNvSpPr txBox="1"/>
          <p:nvPr/>
        </p:nvSpPr>
        <p:spPr>
          <a:xfrm>
            <a:off x="1032095" y="261030"/>
            <a:ext cx="7097917" cy="923330"/>
          </a:xfrm>
          <a:prstGeom prst="rect">
            <a:avLst/>
          </a:prstGeom>
          <a:noFill/>
        </p:spPr>
        <p:txBody>
          <a:bodyPr wrap="square" rtlCol="0">
            <a:spAutoFit/>
          </a:bodyPr>
          <a:lstStyle/>
          <a:p>
            <a:pPr algn="ctr"/>
            <a:r>
              <a:rPr lang="es-PA" sz="5400" b="1" dirty="0"/>
              <a:t>¿Qué tiene la pierna?</a:t>
            </a:r>
            <a:endParaRPr lang="en-US" sz="5400" b="1" dirty="0"/>
          </a:p>
        </p:txBody>
      </p:sp>
      <p:sp>
        <p:nvSpPr>
          <p:cNvPr id="4" name="TextBox 3">
            <a:extLst>
              <a:ext uri="{FF2B5EF4-FFF2-40B4-BE49-F238E27FC236}">
                <a16:creationId xmlns:a16="http://schemas.microsoft.com/office/drawing/2014/main" id="{A70EA887-CACD-5E65-407E-7E1D15B532B5}"/>
              </a:ext>
            </a:extLst>
          </p:cNvPr>
          <p:cNvSpPr txBox="1"/>
          <p:nvPr/>
        </p:nvSpPr>
        <p:spPr>
          <a:xfrm>
            <a:off x="3494637" y="6359632"/>
            <a:ext cx="3259248" cy="276999"/>
          </a:xfrm>
          <a:prstGeom prst="rect">
            <a:avLst/>
          </a:prstGeom>
          <a:noFill/>
        </p:spPr>
        <p:txBody>
          <a:bodyPr wrap="square" rtlCol="0">
            <a:spAutoFit/>
          </a:bodyPr>
          <a:lstStyle/>
          <a:p>
            <a:r>
              <a:rPr lang="sv-SE" sz="1200" b="0" i="0" u="none" strike="noStrike" dirty="0">
                <a:solidFill>
                  <a:srgbClr val="191B26"/>
                </a:solidFill>
                <a:effectLst/>
                <a:latin typeface="Calibri" panose="020F0502020204030204" pitchFamily="34" charset="0"/>
              </a:rPr>
              <a:t>Imagen de Pat Kight en</a:t>
            </a:r>
            <a:r>
              <a:rPr lang="sv-SE" sz="1200" b="0" i="0" u="none" strike="noStrike" dirty="0">
                <a:solidFill>
                  <a:srgbClr val="FFFFFF"/>
                </a:solidFill>
                <a:effectLst/>
                <a:latin typeface="Calibri" panose="020F0502020204030204" pitchFamily="34" charset="0"/>
                <a:hlinkClick r:id="rId3"/>
              </a:rPr>
              <a:t> </a:t>
            </a:r>
            <a:r>
              <a:rPr lang="sv-SE" sz="1200" b="0" i="0" u="sng" strike="noStrike" dirty="0">
                <a:solidFill>
                  <a:srgbClr val="1155CC"/>
                </a:solidFill>
                <a:effectLst/>
                <a:latin typeface="Calibri" panose="020F0502020204030204" pitchFamily="34" charset="0"/>
                <a:hlinkClick r:id="rId3"/>
              </a:rPr>
              <a:t>Flickr</a:t>
            </a:r>
            <a:endParaRPr lang="en-US" sz="1200"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969" y="2115116"/>
            <a:ext cx="8364062" cy="2366350"/>
          </a:xfrm>
        </p:spPr>
        <p:txBody>
          <a:bodyPr>
            <a:noAutofit/>
          </a:bodyPr>
          <a:lstStyle/>
          <a:p>
            <a:r>
              <a:rPr lang="en-US" sz="5400" b="1" dirty="0"/>
              <a:t>La </a:t>
            </a:r>
            <a:r>
              <a:rPr lang="en-US" sz="5400" b="1" dirty="0" err="1"/>
              <a:t>pierna</a:t>
            </a:r>
            <a:r>
              <a:rPr lang="en-US" sz="5400" b="1" dirty="0"/>
              <a:t> </a:t>
            </a:r>
            <a:r>
              <a:rPr lang="en-US" sz="5400" b="1" dirty="0" err="1"/>
              <a:t>tiene</a:t>
            </a:r>
            <a:r>
              <a:rPr lang="en-US" sz="5400" b="1" dirty="0"/>
              <a:t> </a:t>
            </a:r>
            <a:r>
              <a:rPr lang="en-US" sz="5400" b="1" dirty="0" err="1">
                <a:solidFill>
                  <a:srgbClr val="FFFF00"/>
                </a:solidFill>
              </a:rPr>
              <a:t>comezón</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2369"/>
            <a:ext cx="8229600" cy="2676792"/>
          </a:xfrm>
        </p:spPr>
        <p:txBody>
          <a:bodyPr>
            <a:normAutofit/>
          </a:bodyPr>
          <a:lstStyle/>
          <a:p>
            <a:r>
              <a:rPr lang="en-US" sz="5400" b="1" dirty="0"/>
              <a:t>Se </a:t>
            </a:r>
            <a:r>
              <a:rPr lang="en-US" sz="5400" b="1" dirty="0" err="1"/>
              <a:t>usa</a:t>
            </a:r>
            <a:r>
              <a:rPr lang="en-US" sz="5400" b="1" dirty="0"/>
              <a:t> para </a:t>
            </a:r>
            <a:r>
              <a:rPr lang="en-US" sz="5400" b="1" dirty="0" err="1"/>
              <a:t>el</a:t>
            </a:r>
            <a:br>
              <a:rPr lang="en-US" sz="5400" b="1" dirty="0"/>
            </a:br>
            <a:r>
              <a:rPr lang="en-US" sz="5400" b="1" dirty="0"/>
              <a:t>dolor de cabeza.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aspirins">
            <a:extLst>
              <a:ext uri="{FF2B5EF4-FFF2-40B4-BE49-F238E27FC236}">
                <a16:creationId xmlns:a16="http://schemas.microsoft.com/office/drawing/2014/main" id="{91FDA9FE-FE73-406D-A3FB-432B2324516F}"/>
              </a:ext>
            </a:extLst>
          </p:cNvPr>
          <p:cNvPicPr>
            <a:picLocks noChangeAspect="1"/>
          </p:cNvPicPr>
          <p:nvPr/>
        </p:nvPicPr>
        <p:blipFill>
          <a:blip r:embed="rId2"/>
          <a:stretch>
            <a:fillRect/>
          </a:stretch>
        </p:blipFill>
        <p:spPr>
          <a:xfrm>
            <a:off x="-207622" y="112720"/>
            <a:ext cx="10157379" cy="6723974"/>
          </a:xfrm>
          <a:prstGeom prst="rect">
            <a:avLst/>
          </a:prstGeom>
        </p:spPr>
      </p:pic>
      <p:sp>
        <p:nvSpPr>
          <p:cNvPr id="2" name="Title 1"/>
          <p:cNvSpPr>
            <a:spLocks noGrp="1"/>
          </p:cNvSpPr>
          <p:nvPr>
            <p:ph type="title"/>
          </p:nvPr>
        </p:nvSpPr>
        <p:spPr>
          <a:xfrm>
            <a:off x="457200" y="400218"/>
            <a:ext cx="8229600" cy="1143000"/>
          </a:xfrm>
        </p:spPr>
        <p:txBody>
          <a:bodyPr>
            <a:noAutofit/>
          </a:bodyPr>
          <a:lstStyle/>
          <a:p>
            <a:r>
              <a:rPr lang="en-US" sz="5400" b="1" dirty="0" err="1"/>
              <a:t>aspirina</a:t>
            </a:r>
            <a:r>
              <a:rPr lang="en-US" sz="5400" b="1" dirty="0"/>
              <a:t> o paracetamol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A88C3C2A-1A48-46E8-AA72-38520EFA5576}"/>
              </a:ext>
            </a:extLst>
          </p:cNvPr>
          <p:cNvSpPr txBox="1"/>
          <p:nvPr/>
        </p:nvSpPr>
        <p:spPr>
          <a:xfrm>
            <a:off x="2281473" y="6234479"/>
            <a:ext cx="5004303" cy="276999"/>
          </a:xfrm>
          <a:prstGeom prst="rect">
            <a:avLst/>
          </a:prstGeom>
          <a:noFill/>
        </p:spPr>
        <p:txBody>
          <a:bodyPr wrap="square">
            <a:spAutoFit/>
          </a:bodyPr>
          <a:lstStyle/>
          <a:p>
            <a:pPr algn="ctr"/>
            <a:r>
              <a:rPr lang="fr-FR" sz="1200" b="0" i="0" dirty="0" err="1">
                <a:effectLst/>
              </a:rPr>
              <a:t>Imagen</a:t>
            </a:r>
            <a:r>
              <a:rPr lang="fr-FR" sz="1200" b="0" i="0" dirty="0">
                <a:effectLst/>
              </a:rPr>
              <a:t> de </a:t>
            </a:r>
            <a:r>
              <a:rPr lang="fr-FR" sz="1200" b="0" i="0" u="sng" dirty="0" err="1">
                <a:solidFill>
                  <a:srgbClr val="191B26"/>
                </a:solidFill>
                <a:effectLst/>
                <a:hlinkClick r:id="rId5"/>
              </a:rPr>
              <a:t>PublicDomainPictures</a:t>
            </a:r>
            <a:r>
              <a:rPr lang="fr-FR" sz="1200" b="0" i="0" dirty="0">
                <a:solidFill>
                  <a:srgbClr val="191B26"/>
                </a:solidFill>
                <a:effectLst/>
              </a:rPr>
              <a:t> </a:t>
            </a:r>
            <a:r>
              <a:rPr lang="fr-FR" sz="1200" b="0" i="0" dirty="0">
                <a:effectLst/>
              </a:rPr>
              <a:t>en </a:t>
            </a:r>
            <a:r>
              <a:rPr lang="fr-FR" sz="1200" b="0" i="0" u="sng" dirty="0" err="1">
                <a:solidFill>
                  <a:srgbClr val="191B26"/>
                </a:solidFill>
                <a:effectLst/>
                <a:hlinkClick r:id="rId6"/>
              </a:rPr>
              <a:t>Pixabay</a:t>
            </a:r>
            <a:r>
              <a:rPr lang="fr-FR" sz="1200" b="0" i="0" dirty="0">
                <a:solidFill>
                  <a:srgbClr val="191B26"/>
                </a:solidFill>
                <a:effectLst/>
              </a:rPr>
              <a:t> </a:t>
            </a:r>
            <a:endParaRPr lang="en-US" sz="1200" dirty="0"/>
          </a:p>
        </p:txBody>
      </p:sp>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0020"/>
            <a:ext cx="8229600" cy="1143000"/>
          </a:xfrm>
        </p:spPr>
        <p:txBody>
          <a:bodyPr>
            <a:normAutofit/>
          </a:bodyPr>
          <a:lstStyle/>
          <a:p>
            <a:r>
              <a:rPr lang="en-US" sz="5400" b="1" dirty="0"/>
              <a:t>Se </a:t>
            </a:r>
            <a:r>
              <a:rPr lang="en-US" sz="5400" b="1" dirty="0" err="1"/>
              <a:t>usa</a:t>
            </a:r>
            <a:r>
              <a:rPr lang="en-US" sz="5400" b="1" dirty="0"/>
              <a:t> para la </a:t>
            </a:r>
            <a:r>
              <a:rPr lang="en-US" sz="5400" b="1" dirty="0" err="1"/>
              <a:t>tos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 spoon with cough syrup being poured on.">
            <a:extLst>
              <a:ext uri="{FF2B5EF4-FFF2-40B4-BE49-F238E27FC236}">
                <a16:creationId xmlns:a16="http://schemas.microsoft.com/office/drawing/2014/main" id="{0E37262B-B8DA-EB80-00B1-32DE8BDA450B}"/>
              </a:ext>
            </a:extLst>
          </p:cNvPr>
          <p:cNvPicPr>
            <a:picLocks noChangeAspect="1"/>
          </p:cNvPicPr>
          <p:nvPr/>
        </p:nvPicPr>
        <p:blipFill>
          <a:blip r:embed="rId2"/>
          <a:stretch>
            <a:fillRect/>
          </a:stretch>
        </p:blipFill>
        <p:spPr>
          <a:xfrm>
            <a:off x="60970" y="135268"/>
            <a:ext cx="9022060" cy="7283433"/>
          </a:xfrm>
          <a:prstGeom prst="rect">
            <a:avLst/>
          </a:prstGeom>
        </p:spPr>
      </p:pic>
      <p:sp>
        <p:nvSpPr>
          <p:cNvPr id="2" name="Title 1"/>
          <p:cNvSpPr>
            <a:spLocks noGrp="1"/>
          </p:cNvSpPr>
          <p:nvPr>
            <p:ph type="title"/>
          </p:nvPr>
        </p:nvSpPr>
        <p:spPr>
          <a:xfrm>
            <a:off x="617758" y="490237"/>
            <a:ext cx="8229600" cy="1143000"/>
          </a:xfrm>
        </p:spPr>
        <p:txBody>
          <a:bodyPr>
            <a:normAutofit/>
          </a:bodyPr>
          <a:lstStyle/>
          <a:p>
            <a:pPr algn="l"/>
            <a:r>
              <a:rPr lang="en-US" sz="5400" b="1" dirty="0"/>
              <a:t>jarabe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44B73F7A-217B-4BFB-B451-15FC7152153F}"/>
              </a:ext>
            </a:extLst>
          </p:cNvPr>
          <p:cNvSpPr txBox="1"/>
          <p:nvPr/>
        </p:nvSpPr>
        <p:spPr>
          <a:xfrm>
            <a:off x="1973655" y="6231596"/>
            <a:ext cx="5103892" cy="276999"/>
          </a:xfrm>
          <a:prstGeom prst="rect">
            <a:avLst/>
          </a:prstGeom>
          <a:noFill/>
        </p:spPr>
        <p:txBody>
          <a:bodyPr wrap="square">
            <a:spAutoFit/>
          </a:bodyPr>
          <a:lstStyle/>
          <a:p>
            <a:pPr algn="ctr"/>
            <a:r>
              <a:rPr lang="en-US" sz="1200" b="0" i="0" dirty="0">
                <a:effectLst/>
              </a:rPr>
              <a:t>Imagen de </a:t>
            </a:r>
            <a:r>
              <a:rPr lang="en-US" sz="1200" b="0" i="0" dirty="0" err="1">
                <a:effectLst/>
                <a:hlinkClick r:id="rId5"/>
              </a:rPr>
              <a:t>Original_Frank</a:t>
            </a:r>
            <a:r>
              <a:rPr lang="en-US" sz="1200" b="0" i="0" dirty="0">
                <a:solidFill>
                  <a:srgbClr val="0070C0"/>
                </a:solidFill>
                <a:effectLst/>
                <a:hlinkClick r:id="rId5"/>
              </a:rPr>
              <a:t> </a:t>
            </a:r>
            <a:r>
              <a:rPr lang="en-US" sz="1200" b="0" i="0" dirty="0" err="1">
                <a:effectLst/>
              </a:rPr>
              <a:t>en</a:t>
            </a:r>
            <a:r>
              <a:rPr lang="en-US" sz="1200" b="0" i="0" dirty="0">
                <a:effectLst/>
              </a:rPr>
              <a:t> </a:t>
            </a:r>
            <a:r>
              <a:rPr lang="en-US" sz="1200" b="0" i="0" u="sng" dirty="0" err="1">
                <a:solidFill>
                  <a:srgbClr val="0070C0"/>
                </a:solidFill>
                <a:effectLst/>
                <a:hlinkClick r:id="rId6"/>
              </a:rPr>
              <a:t>Pixabay</a:t>
            </a:r>
            <a:r>
              <a:rPr lang="en-US" sz="1200" b="0" i="0" dirty="0">
                <a:solidFill>
                  <a:srgbClr val="0070C0"/>
                </a:solidFill>
                <a:effectLst/>
                <a:hlinkClick r:id="rId6"/>
              </a:rPr>
              <a:t> </a:t>
            </a:r>
            <a:endParaRPr lang="en-US" sz="1200" dirty="0">
              <a:solidFill>
                <a:srgbClr val="0070C0"/>
              </a:solidFill>
            </a:endParaRPr>
          </a:p>
        </p:txBody>
      </p:sp>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itle 1">
            <a:extLst>
              <a:ext uri="{FF2B5EF4-FFF2-40B4-BE49-F238E27FC236}">
                <a16:creationId xmlns:a16="http://schemas.microsoft.com/office/drawing/2014/main" id="{2A8C3173-8516-4327-9AE6-12C4C6BE0526}"/>
              </a:ext>
            </a:extLst>
          </p:cNvPr>
          <p:cNvSpPr txBox="1">
            <a:spLocks/>
          </p:cNvSpPr>
          <p:nvPr/>
        </p:nvSpPr>
        <p:spPr>
          <a:xfrm>
            <a:off x="502467" y="292730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t>Se </a:t>
            </a:r>
            <a:r>
              <a:rPr lang="en-US" sz="5400" b="1" dirty="0" err="1"/>
              <a:t>usa</a:t>
            </a:r>
            <a:r>
              <a:rPr lang="en-US" sz="5400" b="1" dirty="0"/>
              <a:t> para </a:t>
            </a:r>
            <a:r>
              <a:rPr lang="en-US" sz="5400" b="1" dirty="0" err="1"/>
              <a:t>una</a:t>
            </a:r>
            <a:r>
              <a:rPr lang="en-US" sz="5400" b="1" dirty="0"/>
              <a:t> </a:t>
            </a:r>
            <a:r>
              <a:rPr lang="en-US" sz="5400" b="1" dirty="0" err="1"/>
              <a:t>fractura</a:t>
            </a:r>
            <a:r>
              <a:rPr lang="en-US" sz="5400" b="1" dirty="0"/>
              <a:t>.</a:t>
            </a:r>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9" name="TextBox 8">
            <a:extLst>
              <a:ext uri="{FF2B5EF4-FFF2-40B4-BE49-F238E27FC236}">
                <a16:creationId xmlns:a16="http://schemas.microsoft.com/office/drawing/2014/main" id="{637EA60D-2491-44BB-B2CE-8667503999C1}"/>
              </a:ext>
            </a:extLst>
          </p:cNvPr>
          <p:cNvSpPr txBox="1"/>
          <p:nvPr/>
        </p:nvSpPr>
        <p:spPr>
          <a:xfrm>
            <a:off x="593004" y="5985530"/>
            <a:ext cx="3238876" cy="276999"/>
          </a:xfrm>
          <a:prstGeom prst="rect">
            <a:avLst/>
          </a:prstGeom>
          <a:noFill/>
        </p:spPr>
        <p:txBody>
          <a:bodyPr wrap="square">
            <a:spAutoFit/>
          </a:bodyPr>
          <a:lstStyle/>
          <a:p>
            <a:pPr algn="ctr"/>
            <a:r>
              <a:rPr lang="en-US" sz="1200" dirty="0"/>
              <a:t>Imagen de </a:t>
            </a:r>
            <a:r>
              <a:rPr lang="en-US" sz="1200" dirty="0">
                <a:hlinkClick r:id="rId4"/>
              </a:rPr>
              <a:t>Payam </a:t>
            </a:r>
            <a:r>
              <a:rPr lang="en-US" sz="1200" dirty="0" err="1">
                <a:hlinkClick r:id="rId4"/>
              </a:rPr>
              <a:t>Tahery</a:t>
            </a:r>
            <a:r>
              <a:rPr lang="en-US" sz="1200" dirty="0"/>
              <a:t> </a:t>
            </a:r>
            <a:r>
              <a:rPr lang="en-US" sz="1200" dirty="0" err="1"/>
              <a:t>en</a:t>
            </a:r>
            <a:r>
              <a:rPr lang="en-US" sz="1200" dirty="0"/>
              <a:t> </a:t>
            </a:r>
            <a:r>
              <a:rPr lang="en-US" sz="1200" dirty="0" err="1">
                <a:hlinkClick r:id="rId5"/>
              </a:rPr>
              <a:t>Unsplash</a:t>
            </a:r>
            <a:r>
              <a:rPr lang="en-US" sz="1200" dirty="0"/>
              <a:t> </a:t>
            </a:r>
          </a:p>
        </p:txBody>
      </p:sp>
      <p:pic>
        <p:nvPicPr>
          <p:cNvPr id="11" name="Picture 10" descr="A picture containing person, outdoor, putting on a red bandage on wrist&#10;&#10;">
            <a:extLst>
              <a:ext uri="{FF2B5EF4-FFF2-40B4-BE49-F238E27FC236}">
                <a16:creationId xmlns:a16="http://schemas.microsoft.com/office/drawing/2014/main" id="{AE56BE13-304D-40E8-B7C0-D95BB27CAB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2121" y="773831"/>
            <a:ext cx="3819099" cy="5037271"/>
          </a:xfrm>
          <a:prstGeom prst="rect">
            <a:avLst/>
          </a:prstGeom>
          <a:ln w="38100">
            <a:solidFill>
              <a:schemeClr val="tx1"/>
            </a:solidFill>
          </a:ln>
        </p:spPr>
      </p:pic>
      <p:sp>
        <p:nvSpPr>
          <p:cNvPr id="13" name="TextBox 12">
            <a:extLst>
              <a:ext uri="{FF2B5EF4-FFF2-40B4-BE49-F238E27FC236}">
                <a16:creationId xmlns:a16="http://schemas.microsoft.com/office/drawing/2014/main" id="{A8E6ACB5-7F2F-43D5-98D3-46DCFE1F05A6}"/>
              </a:ext>
            </a:extLst>
          </p:cNvPr>
          <p:cNvSpPr txBox="1"/>
          <p:nvPr/>
        </p:nvSpPr>
        <p:spPr>
          <a:xfrm>
            <a:off x="5333663" y="5753710"/>
            <a:ext cx="4660272" cy="276999"/>
          </a:xfrm>
          <a:prstGeom prst="rect">
            <a:avLst/>
          </a:prstGeom>
          <a:noFill/>
        </p:spPr>
        <p:txBody>
          <a:bodyPr wrap="square">
            <a:spAutoFit/>
          </a:bodyPr>
          <a:lstStyle/>
          <a:p>
            <a:r>
              <a:rPr lang="en-US" sz="1200" b="0" i="0" u="none" strike="noStrike" dirty="0">
                <a:effectLst/>
              </a:rPr>
              <a:t>Imagen de </a:t>
            </a:r>
            <a:r>
              <a:rPr lang="en-US" sz="1200" b="0" i="0" u="sng" strike="noStrike" dirty="0" err="1">
                <a:solidFill>
                  <a:srgbClr val="191B26"/>
                </a:solidFill>
                <a:effectLst/>
                <a:hlinkClick r:id="rId7"/>
              </a:rPr>
              <a:t>congerdesign</a:t>
            </a:r>
            <a:r>
              <a:rPr lang="en-US" sz="1200" b="0" i="0" u="none" strike="noStrike" dirty="0">
                <a:solidFill>
                  <a:srgbClr val="191B26"/>
                </a:solidFill>
                <a:effectLst/>
              </a:rPr>
              <a:t> </a:t>
            </a:r>
            <a:r>
              <a:rPr lang="en-US" sz="1200" b="0" i="0" u="none" strike="noStrike" dirty="0" err="1">
                <a:effectLst/>
              </a:rPr>
              <a:t>en</a:t>
            </a:r>
            <a:r>
              <a:rPr lang="en-US" sz="1200" b="0" i="0" u="none" strike="noStrike" dirty="0">
                <a:effectLst/>
              </a:rPr>
              <a:t> </a:t>
            </a:r>
            <a:r>
              <a:rPr lang="en-US" sz="1200" b="0" i="0" u="sng" strike="noStrike" dirty="0" err="1">
                <a:solidFill>
                  <a:srgbClr val="191B26"/>
                </a:solidFill>
                <a:effectLst/>
                <a:hlinkClick r:id="rId8"/>
              </a:rPr>
              <a:t>Pixabay</a:t>
            </a:r>
            <a:endParaRPr lang="en-US" dirty="0"/>
          </a:p>
        </p:txBody>
      </p:sp>
      <p:pic>
        <p:nvPicPr>
          <p:cNvPr id="15" name="Picture 14" descr="A picture containing indoor, person with a cast in his had.">
            <a:extLst>
              <a:ext uri="{FF2B5EF4-FFF2-40B4-BE49-F238E27FC236}">
                <a16:creationId xmlns:a16="http://schemas.microsoft.com/office/drawing/2014/main" id="{C4205E54-4672-48E6-8747-A805C6D1613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82600" y="2262288"/>
            <a:ext cx="4354894" cy="3359132"/>
          </a:xfrm>
          <a:prstGeom prst="rect">
            <a:avLst/>
          </a:prstGeom>
          <a:ln w="38100">
            <a:solidFill>
              <a:schemeClr val="tx1"/>
            </a:solidFill>
          </a:ln>
        </p:spPr>
      </p:pic>
      <p:sp>
        <p:nvSpPr>
          <p:cNvPr id="16" name="TextBox 15">
            <a:extLst>
              <a:ext uri="{FF2B5EF4-FFF2-40B4-BE49-F238E27FC236}">
                <a16:creationId xmlns:a16="http://schemas.microsoft.com/office/drawing/2014/main" id="{BFB29E56-8909-4D11-B8E7-A1D2E6654551}"/>
              </a:ext>
            </a:extLst>
          </p:cNvPr>
          <p:cNvSpPr txBox="1"/>
          <p:nvPr/>
        </p:nvSpPr>
        <p:spPr>
          <a:xfrm>
            <a:off x="4314585" y="371192"/>
            <a:ext cx="4422909" cy="1754326"/>
          </a:xfrm>
          <a:prstGeom prst="rect">
            <a:avLst/>
          </a:prstGeom>
          <a:noFill/>
        </p:spPr>
        <p:txBody>
          <a:bodyPr wrap="square" rtlCol="0">
            <a:spAutoFit/>
          </a:bodyPr>
          <a:lstStyle/>
          <a:p>
            <a:r>
              <a:rPr lang="es-PA" sz="5400" b="1" dirty="0"/>
              <a:t>vendaje </a:t>
            </a:r>
          </a:p>
          <a:p>
            <a:r>
              <a:rPr lang="es-PA" sz="5400" b="1" dirty="0"/>
              <a:t>                  yeso</a:t>
            </a:r>
            <a:endParaRPr lang="en-US" sz="5400" b="1" dirty="0"/>
          </a:p>
        </p:txBody>
      </p:sp>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93159206"/>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56784">
                  <a:extLst>
                    <a:ext uri="{9D8B030D-6E8A-4147-A177-3AD203B41FA5}">
                      <a16:colId xmlns:a16="http://schemas.microsoft.com/office/drawing/2014/main" val="20002"/>
                    </a:ext>
                  </a:extLst>
                </a:gridCol>
                <a:gridCol w="2073244">
                  <a:extLst>
                    <a:ext uri="{9D8B030D-6E8A-4147-A177-3AD203B41FA5}">
                      <a16:colId xmlns:a16="http://schemas.microsoft.com/office/drawing/2014/main" val="20003"/>
                    </a:ext>
                  </a:extLst>
                </a:gridCol>
                <a:gridCol w="1756372">
                  <a:extLst>
                    <a:ext uri="{9D8B030D-6E8A-4147-A177-3AD203B41FA5}">
                      <a16:colId xmlns:a16="http://schemas.microsoft.com/office/drawing/2014/main" val="20004"/>
                    </a:ext>
                  </a:extLst>
                </a:gridCol>
              </a:tblGrid>
              <a:tr h="943069">
                <a:tc>
                  <a:txBody>
                    <a:bodyPr/>
                    <a:lstStyle/>
                    <a:p>
                      <a:pPr algn="ctr"/>
                      <a:r>
                        <a:rPr lang="en-US" sz="2400" dirty="0"/>
                        <a:t>SÍNTOMAS</a:t>
                      </a:r>
                    </a:p>
                  </a:txBody>
                  <a:tcPr anchor="ctr">
                    <a:cell3D prstMaterial="dkEdge">
                      <a:bevel prst="coolSlant"/>
                      <a:lightRig rig="flood" dir="t"/>
                    </a:cell3D>
                    <a:solidFill>
                      <a:srgbClr val="0000FF"/>
                    </a:solidFill>
                  </a:tcPr>
                </a:tc>
                <a:tc>
                  <a:txBody>
                    <a:bodyPr/>
                    <a:lstStyle/>
                    <a:p>
                      <a:pPr algn="ctr"/>
                      <a:r>
                        <a:rPr lang="en-US" sz="2400" dirty="0"/>
                        <a:t>REMEDIOS</a:t>
                      </a:r>
                    </a:p>
                  </a:txBody>
                  <a:tcPr anchor="ctr">
                    <a:cell3D prstMaterial="dkEdge">
                      <a:bevel prst="coolSlant"/>
                      <a:lightRig rig="flood" dir="t"/>
                    </a:cell3D>
                    <a:solidFill>
                      <a:srgbClr val="0000FF"/>
                    </a:solidFill>
                  </a:tcPr>
                </a:tc>
                <a:tc>
                  <a:txBody>
                    <a:bodyPr/>
                    <a:lstStyle/>
                    <a:p>
                      <a:pPr algn="ctr"/>
                      <a:r>
                        <a:rPr lang="en-US" sz="2400" dirty="0"/>
                        <a:t>VERBOS</a:t>
                      </a:r>
                    </a:p>
                  </a:txBody>
                  <a:tcPr anchor="ctr">
                    <a:cell3D prstMaterial="dkEdge">
                      <a:bevel prst="coolSlant"/>
                      <a:lightRig rig="flood" dir="t"/>
                    </a:cell3D>
                    <a:solidFill>
                      <a:srgbClr val="0000FF"/>
                    </a:solidFill>
                  </a:tcPr>
                </a:tc>
                <a:tc>
                  <a:txBody>
                    <a:bodyPr/>
                    <a:lstStyle/>
                    <a:p>
                      <a:pPr algn="ctr"/>
                      <a:r>
                        <a:rPr lang="en-US" sz="2400" dirty="0"/>
                        <a:t>ACCIDENTES y EMERGENCIAS</a:t>
                      </a:r>
                    </a:p>
                  </a:txBody>
                  <a:tcPr anchor="ctr">
                    <a:cell3D prstMaterial="dkEdge">
                      <a:bevel prst="coolSlant"/>
                      <a:lightRig rig="flood" dir="t"/>
                    </a:cell3D>
                    <a:solidFill>
                      <a:srgbClr val="0000FF"/>
                    </a:solidFill>
                  </a:tcPr>
                </a:tc>
                <a:tc>
                  <a:txBody>
                    <a:bodyPr/>
                    <a:lstStyle/>
                    <a:p>
                      <a:pPr algn="ctr"/>
                      <a:r>
                        <a:rPr lang="en-US" sz="2400" dirty="0"/>
                        <a:t>MÉRIDA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8834"/>
            <a:ext cx="8229600" cy="2260332"/>
          </a:xfrm>
        </p:spPr>
        <p:txBody>
          <a:bodyPr>
            <a:normAutofit/>
          </a:bodyPr>
          <a:lstStyle/>
          <a:p>
            <a:r>
              <a:rPr lang="en-US" sz="5400" b="1" dirty="0"/>
              <a:t>Se </a:t>
            </a:r>
            <a:r>
              <a:rPr lang="en-US" sz="5400" b="1" dirty="0" err="1"/>
              <a:t>usa</a:t>
            </a:r>
            <a:r>
              <a:rPr lang="en-US" sz="5400" b="1" dirty="0"/>
              <a:t> para un </a:t>
            </a:r>
            <a:r>
              <a:rPr lang="en-US" sz="5400" b="1" dirty="0" err="1"/>
              <a:t>esguince</a:t>
            </a:r>
            <a:br>
              <a:rPr lang="en-US" sz="5400" b="1" dirty="0"/>
            </a:br>
            <a:r>
              <a:rPr lang="en-US" sz="5400" b="1" dirty="0" err="1"/>
              <a:t>en</a:t>
            </a:r>
            <a:r>
              <a:rPr lang="en-US" sz="5400" b="1" dirty="0"/>
              <a:t> </a:t>
            </a:r>
            <a:r>
              <a:rPr lang="en-US" sz="5400" b="1" dirty="0" err="1"/>
              <a:t>el</a:t>
            </a:r>
            <a:r>
              <a:rPr lang="en-US" sz="5400" b="1" dirty="0"/>
              <a:t> </a:t>
            </a:r>
            <a:r>
              <a:rPr lang="en-US" sz="5400" b="1" dirty="0" err="1"/>
              <a:t>tobillo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7" name="Picture 6" descr="image, two crutches leaning on a wall">
            <a:extLst>
              <a:ext uri="{FF2B5EF4-FFF2-40B4-BE49-F238E27FC236}">
                <a16:creationId xmlns:a16="http://schemas.microsoft.com/office/drawing/2014/main" id="{E99E1DDD-7667-4CB4-AFAA-9368A3BFD8AC}"/>
              </a:ext>
            </a:extLst>
          </p:cNvPr>
          <p:cNvPicPr>
            <a:picLocks noChangeAspect="1"/>
          </p:cNvPicPr>
          <p:nvPr/>
        </p:nvPicPr>
        <p:blipFill>
          <a:blip r:embed="rId4"/>
          <a:stretch>
            <a:fillRect/>
          </a:stretch>
        </p:blipFill>
        <p:spPr>
          <a:xfrm>
            <a:off x="1101986" y="1422766"/>
            <a:ext cx="3499448" cy="4665930"/>
          </a:xfrm>
          <a:prstGeom prst="rect">
            <a:avLst/>
          </a:prstGeom>
          <a:ln w="38100">
            <a:solidFill>
              <a:schemeClr val="tx1"/>
            </a:solidFill>
          </a:ln>
        </p:spPr>
      </p:pic>
      <p:sp>
        <p:nvSpPr>
          <p:cNvPr id="8" name="TextBox 7">
            <a:extLst>
              <a:ext uri="{FF2B5EF4-FFF2-40B4-BE49-F238E27FC236}">
                <a16:creationId xmlns:a16="http://schemas.microsoft.com/office/drawing/2014/main" id="{ACA08A7E-0D4E-4B93-AD7C-1D7BDC8DE93D}"/>
              </a:ext>
            </a:extLst>
          </p:cNvPr>
          <p:cNvSpPr txBox="1"/>
          <p:nvPr/>
        </p:nvSpPr>
        <p:spPr>
          <a:xfrm>
            <a:off x="5225868" y="6214419"/>
            <a:ext cx="2798316" cy="276999"/>
          </a:xfrm>
          <a:prstGeom prst="rect">
            <a:avLst/>
          </a:prstGeom>
          <a:noFill/>
        </p:spPr>
        <p:txBody>
          <a:bodyPr wrap="square" rtlCol="0">
            <a:spAutoFit/>
          </a:bodyPr>
          <a:lstStyle/>
          <a:p>
            <a:r>
              <a:rPr lang="es-PA" sz="1200" dirty="0"/>
              <a:t>Imagen de Foto </a:t>
            </a:r>
            <a:r>
              <a:rPr lang="es-PA" sz="1200" dirty="0" err="1"/>
              <a:t>Kannan</a:t>
            </a:r>
            <a:r>
              <a:rPr lang="es-PA" sz="1200" dirty="0"/>
              <a:t> en </a:t>
            </a:r>
            <a:r>
              <a:rPr lang="es-PA" sz="1200" dirty="0">
                <a:hlinkClick r:id="rId5"/>
              </a:rPr>
              <a:t>Wikimedia</a:t>
            </a:r>
            <a:endParaRPr lang="en-US" sz="1200" dirty="0"/>
          </a:p>
        </p:txBody>
      </p:sp>
      <p:pic>
        <p:nvPicPr>
          <p:cNvPr id="10" name="Picture 9" descr="image, cane hanging">
            <a:extLst>
              <a:ext uri="{FF2B5EF4-FFF2-40B4-BE49-F238E27FC236}">
                <a16:creationId xmlns:a16="http://schemas.microsoft.com/office/drawing/2014/main" id="{9908DC14-AE3E-42DD-818F-E74649C8AB64}"/>
              </a:ext>
            </a:extLst>
          </p:cNvPr>
          <p:cNvPicPr>
            <a:picLocks noChangeAspect="1"/>
          </p:cNvPicPr>
          <p:nvPr/>
        </p:nvPicPr>
        <p:blipFill>
          <a:blip r:embed="rId6"/>
          <a:stretch>
            <a:fillRect/>
          </a:stretch>
        </p:blipFill>
        <p:spPr>
          <a:xfrm>
            <a:off x="5864373" y="1440493"/>
            <a:ext cx="1384225" cy="4665930"/>
          </a:xfrm>
          <a:prstGeom prst="rect">
            <a:avLst/>
          </a:prstGeom>
          <a:ln w="38100">
            <a:solidFill>
              <a:schemeClr val="tx1"/>
            </a:solidFill>
          </a:ln>
        </p:spPr>
      </p:pic>
      <p:sp>
        <p:nvSpPr>
          <p:cNvPr id="11" name="TextBox 10">
            <a:extLst>
              <a:ext uri="{FF2B5EF4-FFF2-40B4-BE49-F238E27FC236}">
                <a16:creationId xmlns:a16="http://schemas.microsoft.com/office/drawing/2014/main" id="{DFE818C4-BF5B-4B9B-96AF-846C83516C3D}"/>
              </a:ext>
            </a:extLst>
          </p:cNvPr>
          <p:cNvSpPr txBox="1"/>
          <p:nvPr/>
        </p:nvSpPr>
        <p:spPr>
          <a:xfrm>
            <a:off x="1254437" y="6217075"/>
            <a:ext cx="2798316" cy="276999"/>
          </a:xfrm>
          <a:prstGeom prst="rect">
            <a:avLst/>
          </a:prstGeom>
          <a:noFill/>
        </p:spPr>
        <p:txBody>
          <a:bodyPr wrap="square" rtlCol="0">
            <a:spAutoFit/>
          </a:bodyPr>
          <a:lstStyle/>
          <a:p>
            <a:r>
              <a:rPr lang="es-PA" sz="1200" dirty="0"/>
              <a:t>Imagen de Jessica Fisher en </a:t>
            </a:r>
            <a:r>
              <a:rPr lang="es-PA" sz="1200" dirty="0">
                <a:hlinkClick r:id="rId7"/>
              </a:rPr>
              <a:t>Wikimedia</a:t>
            </a:r>
            <a:endParaRPr lang="en-US" sz="1200" dirty="0"/>
          </a:p>
        </p:txBody>
      </p:sp>
      <p:sp>
        <p:nvSpPr>
          <p:cNvPr id="12" name="TextBox 11">
            <a:extLst>
              <a:ext uri="{FF2B5EF4-FFF2-40B4-BE49-F238E27FC236}">
                <a16:creationId xmlns:a16="http://schemas.microsoft.com/office/drawing/2014/main" id="{8AAAA74D-1C3C-4667-B552-094A7AC3FC89}"/>
              </a:ext>
            </a:extLst>
          </p:cNvPr>
          <p:cNvSpPr txBox="1"/>
          <p:nvPr/>
        </p:nvSpPr>
        <p:spPr>
          <a:xfrm>
            <a:off x="526797" y="373713"/>
            <a:ext cx="8211997" cy="923330"/>
          </a:xfrm>
          <a:prstGeom prst="rect">
            <a:avLst/>
          </a:prstGeom>
          <a:noFill/>
        </p:spPr>
        <p:txBody>
          <a:bodyPr wrap="square" rtlCol="0">
            <a:spAutoFit/>
          </a:bodyPr>
          <a:lstStyle/>
          <a:p>
            <a:r>
              <a:rPr lang="es-PA" sz="5400" b="1" dirty="0"/>
              <a:t>       muletas    o    bastón</a:t>
            </a:r>
            <a:endParaRPr lang="en-US" sz="5400" b="1" dirty="0"/>
          </a:p>
        </p:txBody>
      </p:sp>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2614"/>
            <a:ext cx="8229600" cy="2043050"/>
          </a:xfrm>
        </p:spPr>
        <p:txBody>
          <a:bodyPr>
            <a:normAutofit/>
          </a:bodyPr>
          <a:lstStyle/>
          <a:p>
            <a:r>
              <a:rPr lang="en-US" sz="5400" b="1" dirty="0"/>
              <a:t>Se </a:t>
            </a:r>
            <a:r>
              <a:rPr lang="en-US" sz="5400" b="1" dirty="0" err="1"/>
              <a:t>hace</a:t>
            </a:r>
            <a:r>
              <a:rPr lang="en-US" sz="5400" b="1" dirty="0"/>
              <a:t> para</a:t>
            </a:r>
            <a:br>
              <a:rPr lang="en-US" sz="5400" b="1" dirty="0"/>
            </a:br>
            <a:r>
              <a:rPr lang="en-US" sz="5400" b="1" dirty="0" err="1"/>
              <a:t>el</a:t>
            </a:r>
            <a:r>
              <a:rPr lang="en-US" sz="5400" b="1" dirty="0"/>
              <a:t> dolor de </a:t>
            </a:r>
            <a:r>
              <a:rPr lang="en-US" sz="5400" b="1" dirty="0" err="1"/>
              <a:t>garganta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drinking from a glass&#10;&#10;Description automatically generated">
            <a:extLst>
              <a:ext uri="{FF2B5EF4-FFF2-40B4-BE49-F238E27FC236}">
                <a16:creationId xmlns:a16="http://schemas.microsoft.com/office/drawing/2014/main" id="{958E7B94-86EB-E430-DF53-DCBB636F97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7819" y="-407405"/>
            <a:ext cx="3354308" cy="4191754"/>
          </a:xfrm>
        </p:spPr>
        <p:txBody>
          <a:bodyPr>
            <a:normAutofit/>
          </a:bodyPr>
          <a:lstStyle/>
          <a:p>
            <a:pPr algn="l"/>
            <a:r>
              <a:rPr lang="en-US" sz="5400" b="1" dirty="0" err="1"/>
              <a:t>gárgaras</a:t>
            </a:r>
            <a:r>
              <a:rPr lang="en-US" sz="5400" b="1" dirty="0"/>
              <a:t> </a:t>
            </a:r>
            <a:br>
              <a:rPr lang="en-US" sz="5400" b="1" dirty="0"/>
            </a:br>
            <a:r>
              <a:rPr lang="en-US" sz="5400" b="1" dirty="0"/>
              <a:t>con</a:t>
            </a:r>
            <a:br>
              <a:rPr lang="en-US" sz="5400" b="1" dirty="0"/>
            </a:br>
            <a:r>
              <a:rPr lang="en-US" sz="5400" b="1" dirty="0" err="1"/>
              <a:t>agua</a:t>
            </a:r>
            <a:r>
              <a:rPr lang="en-US" sz="5400" b="1" dirty="0"/>
              <a:t> </a:t>
            </a:r>
            <a:br>
              <a:rPr lang="en-US" sz="5400" b="1" dirty="0"/>
            </a:br>
            <a:r>
              <a:rPr lang="en-US" sz="5400" b="1" dirty="0"/>
              <a:t>y </a:t>
            </a:r>
            <a:r>
              <a:rPr lang="en-US" sz="5400" b="1" dirty="0" err="1"/>
              <a:t>sal</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3"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6155060E-8135-4F40-9EDE-D47DFAD3183F}"/>
              </a:ext>
            </a:extLst>
          </p:cNvPr>
          <p:cNvSpPr txBox="1"/>
          <p:nvPr/>
        </p:nvSpPr>
        <p:spPr>
          <a:xfrm>
            <a:off x="207621" y="6402747"/>
            <a:ext cx="4940929" cy="276999"/>
          </a:xfrm>
          <a:prstGeom prst="rect">
            <a:avLst/>
          </a:prstGeom>
          <a:noFill/>
        </p:spPr>
        <p:txBody>
          <a:bodyPr wrap="square">
            <a:spAutoFit/>
          </a:bodyPr>
          <a:lstStyle/>
          <a:p>
            <a:r>
              <a:rPr lang="en-US" sz="1200" dirty="0" err="1">
                <a:latin typeface="Calibri" panose="020F0502020204030204" pitchFamily="34" charset="0"/>
              </a:rPr>
              <a:t>Foto</a:t>
            </a:r>
            <a:r>
              <a:rPr lang="en-US" sz="1200" dirty="0">
                <a:latin typeface="Calibri" panose="020F0502020204030204" pitchFamily="34" charset="0"/>
              </a:rPr>
              <a:t> </a:t>
            </a:r>
            <a:r>
              <a:rPr lang="en-US" sz="1200" dirty="0" err="1">
                <a:latin typeface="Calibri" panose="020F0502020204030204" pitchFamily="34" charset="0"/>
              </a:rPr>
              <a:t>por</a:t>
            </a:r>
            <a:r>
              <a:rPr lang="en-US" sz="1200" dirty="0">
                <a:latin typeface="Calibri" panose="020F0502020204030204" pitchFamily="34" charset="0"/>
              </a:rPr>
              <a:t> Beatrice Tseng</a:t>
            </a:r>
            <a:r>
              <a:rPr lang="en-US" sz="1200" b="0" i="0" u="none" strike="noStrike" dirty="0">
                <a:effectLst/>
                <a:latin typeface="Calibri" panose="020F0502020204030204" pitchFamily="34" charset="0"/>
              </a:rPr>
              <a:t> </a:t>
            </a:r>
            <a:endParaRPr lang="en-US" dirty="0"/>
          </a:p>
        </p:txBody>
      </p:sp>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man on floor, fainted">
            <a:extLst>
              <a:ext uri="{FF2B5EF4-FFF2-40B4-BE49-F238E27FC236}">
                <a16:creationId xmlns:a16="http://schemas.microsoft.com/office/drawing/2014/main" id="{F6092C5E-10FC-4CCD-AE17-8234DC31AA7A}"/>
              </a:ext>
            </a:extLst>
          </p:cNvPr>
          <p:cNvPicPr>
            <a:picLocks noChangeAspect="1"/>
          </p:cNvPicPr>
          <p:nvPr/>
        </p:nvPicPr>
        <p:blipFill>
          <a:blip r:embed="rId2"/>
          <a:stretch>
            <a:fillRect/>
          </a:stretch>
        </p:blipFill>
        <p:spPr>
          <a:xfrm>
            <a:off x="148476" y="1154242"/>
            <a:ext cx="8914162" cy="5571351"/>
          </a:xfrm>
          <a:prstGeom prst="rect">
            <a:avLst/>
          </a:prstGeom>
          <a:ln w="38100">
            <a:solidFill>
              <a:schemeClr val="tx1"/>
            </a:solidFill>
          </a:ln>
        </p:spPr>
      </p:pic>
      <p:sp>
        <p:nvSpPr>
          <p:cNvPr id="2" name="Title 1"/>
          <p:cNvSpPr>
            <a:spLocks noGrp="1"/>
          </p:cNvSpPr>
          <p:nvPr>
            <p:ph type="title"/>
          </p:nvPr>
        </p:nvSpPr>
        <p:spPr>
          <a:xfrm>
            <a:off x="397042" y="11242"/>
            <a:ext cx="8349916" cy="1143000"/>
          </a:xfrm>
        </p:spPr>
        <p:txBody>
          <a:bodyPr>
            <a:normAutofit/>
          </a:bodyPr>
          <a:lstStyle/>
          <a:p>
            <a:r>
              <a:rPr lang="en-US" sz="5400" b="1" dirty="0"/>
              <a:t>¿</a:t>
            </a:r>
            <a:r>
              <a:rPr lang="en-US" sz="5400" b="1" dirty="0" err="1"/>
              <a:t>Qué</a:t>
            </a:r>
            <a:r>
              <a:rPr lang="en-US" sz="5400" b="1" dirty="0"/>
              <a:t> le </a:t>
            </a:r>
            <a:r>
              <a:rPr lang="en-US" sz="5400" b="1" dirty="0" err="1"/>
              <a:t>pasó</a:t>
            </a:r>
            <a:r>
              <a:rPr lang="en-US" sz="5400" b="1" dirty="0"/>
              <a:t> al hombre?</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9CDC0EA5-8BD1-4048-AD48-089D03CD39F9}"/>
              </a:ext>
            </a:extLst>
          </p:cNvPr>
          <p:cNvSpPr txBox="1"/>
          <p:nvPr/>
        </p:nvSpPr>
        <p:spPr>
          <a:xfrm>
            <a:off x="2034373" y="6340370"/>
            <a:ext cx="5142368" cy="276999"/>
          </a:xfrm>
          <a:prstGeom prst="rect">
            <a:avLst/>
          </a:prstGeom>
          <a:noFill/>
        </p:spPr>
        <p:txBody>
          <a:bodyPr wrap="square" rtlCol="0">
            <a:spAutoFit/>
          </a:bodyPr>
          <a:lstStyle/>
          <a:p>
            <a:r>
              <a:rPr lang="es-PA" sz="1200" dirty="0"/>
              <a:t>Imagen de </a:t>
            </a:r>
            <a:r>
              <a:rPr lang="es-PA" sz="1200" dirty="0">
                <a:hlinkClick r:id="rId3"/>
              </a:rPr>
              <a:t>Aliat</a:t>
            </a:r>
            <a:endParaRPr lang="en-US" sz="1200"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1913"/>
            <a:ext cx="8229600" cy="1143000"/>
          </a:xfrm>
        </p:spPr>
        <p:txBody>
          <a:bodyPr>
            <a:normAutofit/>
          </a:bodyPr>
          <a:lstStyle/>
          <a:p>
            <a:r>
              <a:rPr lang="en-US" sz="5400" b="1" dirty="0"/>
              <a:t>El hombre </a:t>
            </a:r>
            <a:r>
              <a:rPr lang="en-US" sz="5400" b="1" dirty="0">
                <a:solidFill>
                  <a:srgbClr val="FFFF00"/>
                </a:solidFill>
              </a:rPr>
              <a:t>se </a:t>
            </a:r>
            <a:r>
              <a:rPr lang="en-US" sz="5400" b="1" dirty="0" err="1">
                <a:solidFill>
                  <a:srgbClr val="FFFF00"/>
                </a:solidFill>
              </a:rPr>
              <a:t>desmayó</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child tripped on a hose and fell on the ground, grass">
            <a:extLst>
              <a:ext uri="{FF2B5EF4-FFF2-40B4-BE49-F238E27FC236}">
                <a16:creationId xmlns:a16="http://schemas.microsoft.com/office/drawing/2014/main" id="{C07CB291-3EBF-4702-B8AC-C1B9A2EC02E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959" y="1209389"/>
            <a:ext cx="9061156" cy="5781018"/>
          </a:xfrm>
          <a:prstGeom prst="rect">
            <a:avLst/>
          </a:prstGeom>
          <a:ln w="38100">
            <a:solidFill>
              <a:schemeClr val="tx1"/>
            </a:solid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026313E7-F31D-4943-9E2D-9B4012DD5E6D}"/>
              </a:ext>
            </a:extLst>
          </p:cNvPr>
          <p:cNvSpPr>
            <a:spLocks noGrp="1"/>
          </p:cNvSpPr>
          <p:nvPr>
            <p:ph type="title"/>
          </p:nvPr>
        </p:nvSpPr>
        <p:spPr>
          <a:xfrm>
            <a:off x="397042" y="132407"/>
            <a:ext cx="8349916" cy="1143000"/>
          </a:xfrm>
        </p:spPr>
        <p:txBody>
          <a:bodyPr>
            <a:normAutofit/>
          </a:bodyPr>
          <a:lstStyle/>
          <a:p>
            <a:r>
              <a:rPr lang="en-US" sz="5400" b="1" dirty="0"/>
              <a:t>¿</a:t>
            </a:r>
            <a:r>
              <a:rPr lang="en-US" sz="5400" b="1" dirty="0" err="1"/>
              <a:t>Qué</a:t>
            </a:r>
            <a:r>
              <a:rPr lang="en-US" sz="5400" b="1" dirty="0"/>
              <a:t> le </a:t>
            </a:r>
            <a:r>
              <a:rPr lang="en-US" sz="5400" b="1" dirty="0" err="1"/>
              <a:t>pasó</a:t>
            </a:r>
            <a:r>
              <a:rPr lang="en-US" sz="5400" b="1" dirty="0"/>
              <a:t> a la </a:t>
            </a:r>
            <a:r>
              <a:rPr lang="en-US" sz="5400" b="1" dirty="0" err="1"/>
              <a:t>ni</a:t>
            </a:r>
            <a:r>
              <a:rPr lang="es-PA" sz="5400" b="1" dirty="0" err="1"/>
              <a:t>ña</a:t>
            </a:r>
            <a:r>
              <a:rPr lang="en-US" sz="5400" b="1" dirty="0"/>
              <a:t>?</a:t>
            </a:r>
          </a:p>
        </p:txBody>
      </p:sp>
      <p:sp>
        <p:nvSpPr>
          <p:cNvPr id="10" name="TextBox 9">
            <a:extLst>
              <a:ext uri="{FF2B5EF4-FFF2-40B4-BE49-F238E27FC236}">
                <a16:creationId xmlns:a16="http://schemas.microsoft.com/office/drawing/2014/main" id="{249E8079-48E9-4758-807B-980EDAC2D4FC}"/>
              </a:ext>
            </a:extLst>
          </p:cNvPr>
          <p:cNvSpPr txBox="1"/>
          <p:nvPr/>
        </p:nvSpPr>
        <p:spPr>
          <a:xfrm>
            <a:off x="360828" y="1407814"/>
            <a:ext cx="4061149" cy="276999"/>
          </a:xfrm>
          <a:prstGeom prst="rect">
            <a:avLst/>
          </a:prstGeom>
          <a:noFill/>
        </p:spPr>
        <p:txBody>
          <a:bodyPr wrap="square" rtlCol="0">
            <a:spAutoFit/>
          </a:bodyPr>
          <a:lstStyle/>
          <a:p>
            <a:r>
              <a:rPr lang="en-US" sz="1200" dirty="0">
                <a:hlinkClick r:id="rId3" tooltip="https://www.flickr.com/photos/7364500@N07/839448338"/>
              </a:rPr>
              <a:t>This Photo</a:t>
            </a:r>
            <a:r>
              <a:rPr lang="en-US" sz="1200" dirty="0"/>
              <a:t> by Unknown Author is licensed under </a:t>
            </a:r>
            <a:r>
              <a:rPr lang="en-US" sz="1200" dirty="0">
                <a:hlinkClick r:id="rId4" tooltip="https://creativecommons.org/licenses/by-nc/3.0/"/>
              </a:rPr>
              <a:t>CC BY-NC</a:t>
            </a:r>
            <a:endParaRPr lang="en-US" sz="1200" dirty="0"/>
          </a:p>
        </p:txBody>
      </p:sp>
      <p:pic>
        <p:nvPicPr>
          <p:cNvPr id="12" name="Picture 11" descr="clipart of a man tripping">
            <a:extLst>
              <a:ext uri="{FF2B5EF4-FFF2-40B4-BE49-F238E27FC236}">
                <a16:creationId xmlns:a16="http://schemas.microsoft.com/office/drawing/2014/main" id="{870F7EF9-4550-4D9E-A445-A09F23DCA153}"/>
              </a:ext>
            </a:extLst>
          </p:cNvPr>
          <p:cNvPicPr>
            <a:picLocks noChangeAspect="1"/>
          </p:cNvPicPr>
          <p:nvPr/>
        </p:nvPicPr>
        <p:blipFill>
          <a:blip r:embed="rId5"/>
          <a:stretch>
            <a:fillRect/>
          </a:stretch>
        </p:blipFill>
        <p:spPr>
          <a:xfrm>
            <a:off x="999725" y="1932466"/>
            <a:ext cx="2403108" cy="2113984"/>
          </a:xfrm>
          <a:prstGeom prst="rect">
            <a:avLst/>
          </a:prstGeom>
        </p:spPr>
      </p:pic>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4633"/>
            <a:ext cx="8229600" cy="3108734"/>
          </a:xfrm>
        </p:spPr>
        <p:txBody>
          <a:bodyPr>
            <a:normAutofit/>
          </a:bodyPr>
          <a:lstStyle/>
          <a:p>
            <a:r>
              <a:rPr lang="en-US" sz="5400" b="1" dirty="0"/>
              <a:t>La </a:t>
            </a:r>
            <a:r>
              <a:rPr lang="en-US" sz="5400" b="1" dirty="0" err="1"/>
              <a:t>niña</a:t>
            </a:r>
            <a:r>
              <a:rPr lang="en-US" sz="5400" b="1" dirty="0"/>
              <a:t> </a:t>
            </a:r>
            <a:r>
              <a:rPr lang="en-US" sz="5400" b="1" dirty="0" err="1">
                <a:solidFill>
                  <a:srgbClr val="FFFF00"/>
                </a:solidFill>
              </a:rPr>
              <a:t>tropezó</a:t>
            </a:r>
            <a:r>
              <a:rPr lang="en-US" sz="5400" b="1" dirty="0">
                <a:solidFill>
                  <a:srgbClr val="FFFF00"/>
                </a:solidFill>
              </a:rPr>
              <a:t> </a:t>
            </a:r>
            <a:r>
              <a:rPr lang="en-US" sz="5400" b="1" dirty="0"/>
              <a:t>con </a:t>
            </a:r>
            <a:br>
              <a:rPr lang="en-US" sz="5400" b="1" dirty="0"/>
            </a:br>
            <a:r>
              <a:rPr lang="en-US" sz="5400" b="1" dirty="0"/>
              <a:t>la </a:t>
            </a:r>
            <a:r>
              <a:rPr lang="en-US" sz="5400" b="1" dirty="0" err="1"/>
              <a:t>manguera</a:t>
            </a:r>
            <a:br>
              <a:rPr lang="en-US" sz="5400" b="1" dirty="0">
                <a:solidFill>
                  <a:srgbClr val="FFFF00"/>
                </a:solidFill>
              </a:rPr>
            </a:br>
            <a:r>
              <a:rPr lang="en-US" sz="5400" b="1" dirty="0">
                <a:solidFill>
                  <a:srgbClr val="FFFF00"/>
                </a:solidFill>
              </a:rPr>
              <a:t> </a:t>
            </a:r>
            <a:r>
              <a:rPr lang="en-US" sz="5400" b="1" dirty="0"/>
              <a:t>y</a:t>
            </a:r>
            <a:r>
              <a:rPr lang="en-US" sz="5400" b="1" dirty="0">
                <a:solidFill>
                  <a:srgbClr val="FFFF00"/>
                </a:solidFill>
              </a:rPr>
              <a:t> se </a:t>
            </a:r>
            <a:r>
              <a:rPr lang="en-US" sz="5400" b="1" dirty="0" err="1">
                <a:solidFill>
                  <a:srgbClr val="FFFF00"/>
                </a:solidFill>
              </a:rPr>
              <a:t>cayó</a:t>
            </a:r>
            <a:r>
              <a:rPr lang="en-US" sz="5400" b="1" dirty="0">
                <a:solidFill>
                  <a:srgbClr val="FFFF00"/>
                </a:solidFill>
              </a:rPr>
              <a:t> </a:t>
            </a:r>
            <a:r>
              <a:rPr lang="en-US" sz="5400" b="1" dirty="0"/>
              <a:t>al </a:t>
            </a:r>
            <a:r>
              <a:rPr lang="en-US" sz="5400" b="1" dirty="0" err="1"/>
              <a:t>suelo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foot stepping on a banana peel and slipping">
            <a:extLst>
              <a:ext uri="{FF2B5EF4-FFF2-40B4-BE49-F238E27FC236}">
                <a16:creationId xmlns:a16="http://schemas.microsoft.com/office/drawing/2014/main" id="{82AEF34B-E00E-4F16-8CB1-17A0E9D18DD6}"/>
              </a:ext>
            </a:extLst>
          </p:cNvPr>
          <p:cNvPicPr>
            <a:picLocks noChangeAspect="1"/>
          </p:cNvPicPr>
          <p:nvPr/>
        </p:nvPicPr>
        <p:blipFill>
          <a:blip r:embed="rId2"/>
          <a:stretch>
            <a:fillRect/>
          </a:stretch>
        </p:blipFill>
        <p:spPr>
          <a:xfrm>
            <a:off x="78652" y="1143000"/>
            <a:ext cx="8986696" cy="5991131"/>
          </a:xfrm>
          <a:prstGeom prst="rect">
            <a:avLst/>
          </a:prstGeom>
          <a:ln w="38100">
            <a:solidFill>
              <a:schemeClr val="tx1"/>
            </a:solid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A05F2FAC-59CC-49D5-9C38-FCA4D9C86F7A}"/>
              </a:ext>
            </a:extLst>
          </p:cNvPr>
          <p:cNvSpPr>
            <a:spLocks noGrp="1"/>
          </p:cNvSpPr>
          <p:nvPr>
            <p:ph type="title"/>
          </p:nvPr>
        </p:nvSpPr>
        <p:spPr>
          <a:xfrm>
            <a:off x="413838" y="0"/>
            <a:ext cx="8349916" cy="1143000"/>
          </a:xfrm>
        </p:spPr>
        <p:txBody>
          <a:bodyPr>
            <a:normAutofit/>
          </a:bodyPr>
          <a:lstStyle/>
          <a:p>
            <a:r>
              <a:rPr lang="en-US" sz="5400" b="1" dirty="0"/>
              <a:t>¿</a:t>
            </a:r>
            <a:r>
              <a:rPr lang="en-US" sz="5400" b="1" dirty="0" err="1"/>
              <a:t>Qué</a:t>
            </a:r>
            <a:r>
              <a:rPr lang="en-US" sz="5400" b="1" dirty="0"/>
              <a:t> le </a:t>
            </a:r>
            <a:r>
              <a:rPr lang="en-US" sz="5400" b="1" dirty="0" err="1"/>
              <a:t>pasó</a:t>
            </a:r>
            <a:r>
              <a:rPr lang="en-US" sz="5400" b="1" dirty="0"/>
              <a:t> al </a:t>
            </a:r>
            <a:r>
              <a:rPr lang="en-US" sz="5400" b="1" dirty="0" err="1"/>
              <a:t>joven</a:t>
            </a:r>
            <a:r>
              <a:rPr lang="en-US" sz="5400" b="1" dirty="0"/>
              <a:t>?</a:t>
            </a:r>
          </a:p>
        </p:txBody>
      </p:sp>
      <p:sp>
        <p:nvSpPr>
          <p:cNvPr id="11" name="TextBox 10">
            <a:extLst>
              <a:ext uri="{FF2B5EF4-FFF2-40B4-BE49-F238E27FC236}">
                <a16:creationId xmlns:a16="http://schemas.microsoft.com/office/drawing/2014/main" id="{2C535A7A-0DBD-4197-A2D7-5DB52E6B338D}"/>
              </a:ext>
            </a:extLst>
          </p:cNvPr>
          <p:cNvSpPr txBox="1"/>
          <p:nvPr/>
        </p:nvSpPr>
        <p:spPr>
          <a:xfrm>
            <a:off x="336884" y="6350001"/>
            <a:ext cx="4621794" cy="276999"/>
          </a:xfrm>
          <a:prstGeom prst="rect">
            <a:avLst/>
          </a:prstGeom>
          <a:noFill/>
        </p:spPr>
        <p:txBody>
          <a:bodyPr wrap="square">
            <a:spAutoFit/>
          </a:bodyPr>
          <a:lstStyle/>
          <a:p>
            <a:r>
              <a:rPr lang="en-US" sz="1200" b="0" i="0" u="none" strike="noStrike" dirty="0">
                <a:solidFill>
                  <a:srgbClr val="191B26"/>
                </a:solidFill>
                <a:effectLst/>
                <a:latin typeface="Arial" panose="020B0604020202020204" pitchFamily="34" charset="0"/>
              </a:rPr>
              <a:t>Imagen de </a:t>
            </a:r>
            <a:r>
              <a:rPr lang="en-US" sz="1200" b="0" i="0" u="sng" strike="noStrike" dirty="0" err="1">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Alexas_Fotos</a:t>
            </a:r>
            <a:r>
              <a:rPr lang="en-US" sz="1200" b="0" i="0" u="none" strike="noStrike" dirty="0">
                <a:solidFill>
                  <a:srgbClr val="0070C0"/>
                </a:solidFill>
                <a:effectLst/>
                <a:latin typeface="Arial" panose="020B0604020202020204" pitchFamily="34" charset="0"/>
              </a:rPr>
              <a:t> </a:t>
            </a:r>
            <a:r>
              <a:rPr lang="en-US" sz="1200" b="0" i="0" u="none" strike="noStrike" dirty="0" err="1">
                <a:solidFill>
                  <a:srgbClr val="191B26"/>
                </a:solidFill>
                <a:effectLst/>
                <a:latin typeface="Arial" panose="020B0604020202020204" pitchFamily="34" charset="0"/>
              </a:rPr>
              <a:t>en</a:t>
            </a:r>
            <a:r>
              <a:rPr lang="en-US" sz="1200" b="0" i="0" u="none" strike="noStrike" dirty="0">
                <a:solidFill>
                  <a:srgbClr val="191B26"/>
                </a:solidFill>
                <a:effectLst/>
                <a:latin typeface="Arial" panose="020B0604020202020204" pitchFamily="34" charset="0"/>
              </a:rPr>
              <a:t> </a:t>
            </a:r>
            <a:r>
              <a:rPr lang="en-US" sz="1200" b="0" i="0" u="sng" strike="noStrike" dirty="0" err="1">
                <a:solidFill>
                  <a:srgbClr val="0070C0"/>
                </a:solidFill>
                <a:effectLst/>
                <a:latin typeface="Arial" panose="020B0604020202020204" pitchFamily="34" charset="0"/>
                <a:hlinkClick r:id="rId4">
                  <a:extLst>
                    <a:ext uri="{A12FA001-AC4F-418D-AE19-62706E023703}">
                      <ahyp:hlinkClr xmlns:ahyp="http://schemas.microsoft.com/office/drawing/2018/hyperlinkcolor" val="tx"/>
                    </a:ext>
                  </a:extLst>
                </a:hlinkClick>
              </a:rPr>
              <a:t>Pixabay</a:t>
            </a:r>
            <a:r>
              <a:rPr lang="en-US" sz="1200" b="0" i="0" u="none" strike="noStrike" dirty="0">
                <a:solidFill>
                  <a:srgbClr val="0070C0"/>
                </a:solidFill>
                <a:effectLst/>
                <a:latin typeface="Arial" panose="020B0604020202020204" pitchFamily="34" charset="0"/>
              </a:rPr>
              <a:t> </a:t>
            </a:r>
            <a:endParaRPr lang="en-US" dirty="0">
              <a:solidFill>
                <a:srgbClr val="0070C0"/>
              </a:solidFill>
            </a:endParaRPr>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1949528"/>
            <a:ext cx="8229600" cy="2685845"/>
          </a:xfrm>
        </p:spPr>
        <p:txBody>
          <a:bodyPr>
            <a:normAutofit/>
          </a:bodyPr>
          <a:lstStyle/>
          <a:p>
            <a:r>
              <a:rPr lang="es-PA" sz="5400" b="1" dirty="0"/>
              <a:t>E</a:t>
            </a:r>
            <a:r>
              <a:rPr lang="en-US" sz="5400" b="1" dirty="0"/>
              <a:t>l </a:t>
            </a:r>
            <a:r>
              <a:rPr lang="en-US" sz="5400" b="1" dirty="0" err="1"/>
              <a:t>joven</a:t>
            </a:r>
            <a:r>
              <a:rPr lang="en-US" sz="5400" b="1" dirty="0"/>
              <a:t> </a:t>
            </a:r>
            <a:r>
              <a:rPr lang="en-US" sz="5400" b="1" dirty="0" err="1">
                <a:solidFill>
                  <a:srgbClr val="FFFF00"/>
                </a:solidFill>
              </a:rPr>
              <a:t>pisó</a:t>
            </a:r>
            <a:r>
              <a:rPr lang="en-US" sz="5400" b="1" dirty="0"/>
              <a:t> la </a:t>
            </a:r>
            <a:r>
              <a:rPr lang="en-US" sz="5400" b="1" dirty="0" err="1"/>
              <a:t>cáscara</a:t>
            </a:r>
            <a:r>
              <a:rPr lang="en-US" sz="5400" b="1" dirty="0"/>
              <a:t> </a:t>
            </a:r>
            <a:br>
              <a:rPr lang="en-US" sz="5400" b="1" dirty="0"/>
            </a:br>
            <a:r>
              <a:rPr lang="en-US" sz="5400" b="1" dirty="0"/>
              <a:t>de banana y </a:t>
            </a:r>
            <a:r>
              <a:rPr lang="en-US" sz="5400" b="1" dirty="0">
                <a:solidFill>
                  <a:srgbClr val="FFFF00"/>
                </a:solidFill>
              </a:rPr>
              <a:t>se </a:t>
            </a:r>
            <a:r>
              <a:rPr lang="en-US" sz="5400" b="1" dirty="0" err="1">
                <a:solidFill>
                  <a:srgbClr val="FFFF00"/>
                </a:solidFill>
              </a:rPr>
              <a:t>resbaló</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51486190"/>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656784">
                  <a:extLst>
                    <a:ext uri="{9D8B030D-6E8A-4147-A177-3AD203B41FA5}">
                      <a16:colId xmlns:a16="http://schemas.microsoft.com/office/drawing/2014/main" val="20001"/>
                    </a:ext>
                  </a:extLst>
                </a:gridCol>
                <a:gridCol w="1964602">
                  <a:extLst>
                    <a:ext uri="{9D8B030D-6E8A-4147-A177-3AD203B41FA5}">
                      <a16:colId xmlns:a16="http://schemas.microsoft.com/office/drawing/2014/main" val="20002"/>
                    </a:ext>
                  </a:extLst>
                </a:gridCol>
                <a:gridCol w="1982709">
                  <a:extLst>
                    <a:ext uri="{9D8B030D-6E8A-4147-A177-3AD203B41FA5}">
                      <a16:colId xmlns:a16="http://schemas.microsoft.com/office/drawing/2014/main" val="20003"/>
                    </a:ext>
                  </a:extLst>
                </a:gridCol>
                <a:gridCol w="1711105">
                  <a:extLst>
                    <a:ext uri="{9D8B030D-6E8A-4147-A177-3AD203B41FA5}">
                      <a16:colId xmlns:a16="http://schemas.microsoft.com/office/drawing/2014/main" val="20004"/>
                    </a:ext>
                  </a:extLst>
                </a:gridCol>
              </a:tblGrid>
              <a:tr h="938296">
                <a:tc>
                  <a:txBody>
                    <a:bodyPr/>
                    <a:lstStyle/>
                    <a:p>
                      <a:pPr algn="ctr"/>
                      <a:r>
                        <a:rPr lang="es-PA" sz="2400" dirty="0"/>
                        <a:t>C</a:t>
                      </a:r>
                      <a:r>
                        <a:rPr lang="en-US" sz="2400" dirty="0"/>
                        <a:t>UERPO HUMANO</a:t>
                      </a:r>
                    </a:p>
                  </a:txBody>
                  <a:tcPr anchor="ctr">
                    <a:cell3D prstMaterial="dkEdge">
                      <a:bevel prst="coolSlant"/>
                      <a:lightRig rig="flood" dir="t"/>
                    </a:cell3D>
                    <a:solidFill>
                      <a:srgbClr val="0000FF"/>
                    </a:solidFill>
                  </a:tcPr>
                </a:tc>
                <a:tc>
                  <a:txBody>
                    <a:bodyPr/>
                    <a:lstStyle/>
                    <a:p>
                      <a:pPr algn="ctr"/>
                      <a:r>
                        <a:rPr lang="en-US" sz="2400" dirty="0"/>
                        <a:t>MÁS VERBOS</a:t>
                      </a:r>
                    </a:p>
                  </a:txBody>
                  <a:tcPr anchor="ctr">
                    <a:cell3D prstMaterial="dkEdge">
                      <a:bevel prst="coolSlant"/>
                      <a:lightRig rig="flood" dir="t"/>
                    </a:cell3D>
                    <a:solidFill>
                      <a:srgbClr val="0000FF"/>
                    </a:solidFill>
                  </a:tcPr>
                </a:tc>
                <a:tc>
                  <a:txBody>
                    <a:bodyPr/>
                    <a:lstStyle/>
                    <a:p>
                      <a:pPr algn="ctr"/>
                      <a:r>
                        <a:rPr lang="en-US" sz="2400" dirty="0"/>
                        <a:t>OFICINA del DOCTOR</a:t>
                      </a:r>
                    </a:p>
                  </a:txBody>
                  <a:tcPr anchor="ctr">
                    <a:cell3D prstMaterial="dkEdge">
                      <a:bevel prst="coolSlant"/>
                      <a:lightRig rig="flood" dir="t"/>
                    </a:cell3D>
                    <a:solidFill>
                      <a:srgbClr val="0000FF"/>
                    </a:solidFill>
                  </a:tcPr>
                </a:tc>
                <a:tc>
                  <a:txBody>
                    <a:bodyPr/>
                    <a:lstStyle/>
                    <a:p>
                      <a:pPr algn="ctr"/>
                      <a:r>
                        <a:rPr lang="en-US" sz="2400" dirty="0"/>
                        <a:t>PROFESIONES </a:t>
                      </a:r>
                      <a:r>
                        <a:rPr lang="en-US" sz="2400" dirty="0" err="1"/>
                        <a:t>en</a:t>
                      </a:r>
                      <a:r>
                        <a:rPr lang="en-US" sz="2400" dirty="0"/>
                        <a:t> MEDICINA</a:t>
                      </a:r>
                    </a:p>
                  </a:txBody>
                  <a:tcPr anchor="ctr">
                    <a:cell3D prstMaterial="dkEdge">
                      <a:bevel prst="coolSlant"/>
                      <a:lightRig rig="flood" dir="t"/>
                    </a:cell3D>
                    <a:solidFill>
                      <a:srgbClr val="0000FF"/>
                    </a:solidFill>
                  </a:tcPr>
                </a:tc>
                <a:tc>
                  <a:txBody>
                    <a:bodyPr/>
                    <a:lstStyle/>
                    <a:p>
                      <a:pPr algn="ctr"/>
                      <a:r>
                        <a:rPr lang="en-US" sz="2400" dirty="0"/>
                        <a:t>VENEZUELA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tchy arm, fingers scratching the arm">
            <a:extLst>
              <a:ext uri="{FF2B5EF4-FFF2-40B4-BE49-F238E27FC236}">
                <a16:creationId xmlns:a16="http://schemas.microsoft.com/office/drawing/2014/main" id="{C9B26931-79CF-92E4-75AA-05AA8627FA53}"/>
              </a:ext>
            </a:extLst>
          </p:cNvPr>
          <p:cNvPicPr>
            <a:picLocks noChangeAspect="1"/>
          </p:cNvPicPr>
          <p:nvPr/>
        </p:nvPicPr>
        <p:blipFill rotWithShape="1">
          <a:blip r:embed="rId3"/>
          <a:srcRect r="2107" b="6992"/>
          <a:stretch/>
        </p:blipFill>
        <p:spPr>
          <a:xfrm>
            <a:off x="0" y="132407"/>
            <a:ext cx="9438457" cy="6725593"/>
          </a:xfrm>
          <a:prstGeom prst="rect">
            <a:avLst/>
          </a:prstGeom>
        </p:spPr>
      </p:pic>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itle 1">
            <a:extLst>
              <a:ext uri="{FF2B5EF4-FFF2-40B4-BE49-F238E27FC236}">
                <a16:creationId xmlns:a16="http://schemas.microsoft.com/office/drawing/2014/main" id="{7B7B2AA7-5E5F-4064-9C05-13351CBA9208}"/>
              </a:ext>
            </a:extLst>
          </p:cNvPr>
          <p:cNvSpPr>
            <a:spLocks noGrp="1"/>
          </p:cNvSpPr>
          <p:nvPr>
            <p:ph type="title"/>
          </p:nvPr>
        </p:nvSpPr>
        <p:spPr>
          <a:xfrm>
            <a:off x="2598344" y="132407"/>
            <a:ext cx="6148613" cy="1143000"/>
          </a:xfrm>
        </p:spPr>
        <p:txBody>
          <a:bodyPr>
            <a:normAutofit/>
          </a:bodyPr>
          <a:lstStyle/>
          <a:p>
            <a:r>
              <a:rPr lang="en-US" sz="5400" b="1" dirty="0">
                <a:solidFill>
                  <a:srgbClr val="FFFF00"/>
                </a:solidFill>
              </a:rPr>
              <a:t>¿</a:t>
            </a:r>
            <a:r>
              <a:rPr lang="en-US" sz="5400" b="1" dirty="0" err="1">
                <a:solidFill>
                  <a:srgbClr val="FFFF00"/>
                </a:solidFill>
              </a:rPr>
              <a:t>Qué</a:t>
            </a:r>
            <a:r>
              <a:rPr lang="en-US" sz="5400" b="1" dirty="0">
                <a:solidFill>
                  <a:srgbClr val="FFFF00"/>
                </a:solidFill>
              </a:rPr>
              <a:t> </a:t>
            </a:r>
            <a:r>
              <a:rPr lang="en-US" sz="5400" b="1" dirty="0" err="1">
                <a:solidFill>
                  <a:srgbClr val="FFFF00"/>
                </a:solidFill>
              </a:rPr>
              <a:t>hizo</a:t>
            </a:r>
            <a:r>
              <a:rPr lang="en-US" sz="5400" b="1" dirty="0">
                <a:solidFill>
                  <a:srgbClr val="FFFF00"/>
                </a:solidFill>
              </a:rPr>
              <a:t>?</a:t>
            </a:r>
          </a:p>
        </p:txBody>
      </p:sp>
      <p:sp>
        <p:nvSpPr>
          <p:cNvPr id="4" name="TextBox 3">
            <a:extLst>
              <a:ext uri="{FF2B5EF4-FFF2-40B4-BE49-F238E27FC236}">
                <a16:creationId xmlns:a16="http://schemas.microsoft.com/office/drawing/2014/main" id="{23CC5939-8CA7-C33E-3246-7FE7E2BEBA1E}"/>
              </a:ext>
            </a:extLst>
          </p:cNvPr>
          <p:cNvSpPr txBox="1"/>
          <p:nvPr/>
        </p:nvSpPr>
        <p:spPr>
          <a:xfrm>
            <a:off x="298764" y="6373640"/>
            <a:ext cx="1837854" cy="276999"/>
          </a:xfrm>
          <a:prstGeom prst="rect">
            <a:avLst/>
          </a:prstGeom>
          <a:noFill/>
        </p:spPr>
        <p:txBody>
          <a:bodyPr wrap="square" rtlCol="0">
            <a:spAutoFit/>
          </a:bodyPr>
          <a:lstStyle/>
          <a:p>
            <a:r>
              <a:rPr lang="es-PA" sz="1200" dirty="0">
                <a:solidFill>
                  <a:schemeClr val="bg1"/>
                </a:solidFill>
              </a:rPr>
              <a:t>Foto de Beatrice Tseng</a:t>
            </a:r>
            <a:endParaRPr lang="en-US" sz="1200" dirty="0">
              <a:solidFill>
                <a:schemeClr val="bg1"/>
              </a:solidFill>
            </a:endParaRP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91502"/>
            <a:ext cx="8229600" cy="1143000"/>
          </a:xfrm>
        </p:spPr>
        <p:txBody>
          <a:bodyPr>
            <a:normAutofit/>
          </a:bodyPr>
          <a:lstStyle/>
          <a:p>
            <a:r>
              <a:rPr lang="en-US" sz="5400" b="1" dirty="0"/>
              <a:t>La </a:t>
            </a:r>
            <a:r>
              <a:rPr lang="en-US" sz="5400" b="1" dirty="0" err="1"/>
              <a:t>chica</a:t>
            </a:r>
            <a:r>
              <a:rPr lang="en-US" sz="5400" b="1" dirty="0"/>
              <a:t> </a:t>
            </a:r>
            <a:r>
              <a:rPr lang="en-US" sz="5400" b="1" dirty="0">
                <a:solidFill>
                  <a:srgbClr val="FFFF00"/>
                </a:solidFill>
              </a:rPr>
              <a:t>se </a:t>
            </a:r>
            <a:r>
              <a:rPr lang="en-US" sz="5400" b="1" dirty="0" err="1">
                <a:solidFill>
                  <a:srgbClr val="FFFF00"/>
                </a:solidFill>
              </a:rPr>
              <a:t>rascó</a:t>
            </a:r>
            <a:r>
              <a:rPr lang="en-US" sz="5400" b="1" dirty="0">
                <a:solidFill>
                  <a:srgbClr val="FFFF00"/>
                </a:solidFill>
              </a:rPr>
              <a:t> </a:t>
            </a:r>
            <a:r>
              <a:rPr lang="en-US" sz="5400" b="1" dirty="0" err="1"/>
              <a:t>el</a:t>
            </a:r>
            <a:r>
              <a:rPr lang="en-US" sz="5400" b="1" dirty="0"/>
              <a:t> </a:t>
            </a:r>
            <a:r>
              <a:rPr lang="en-US" sz="5400" b="1" dirty="0" err="1"/>
              <a:t>brazo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sprained foot">
            <a:extLst>
              <a:ext uri="{FF2B5EF4-FFF2-40B4-BE49-F238E27FC236}">
                <a16:creationId xmlns:a16="http://schemas.microsoft.com/office/drawing/2014/main" id="{6BB63B9F-4A57-B943-1A12-390936465008}"/>
              </a:ext>
            </a:extLst>
          </p:cNvPr>
          <p:cNvPicPr>
            <a:picLocks noChangeAspect="1"/>
          </p:cNvPicPr>
          <p:nvPr/>
        </p:nvPicPr>
        <p:blipFill rotWithShape="1">
          <a:blip r:embed="rId2"/>
          <a:srcRect l="2564" t="3408" r="2307" b="8718"/>
          <a:stretch/>
        </p:blipFill>
        <p:spPr>
          <a:xfrm>
            <a:off x="-888574" y="66203"/>
            <a:ext cx="10921148" cy="6725593"/>
          </a:xfrm>
          <a:prstGeom prst="rect">
            <a:avLst/>
          </a:prstGeom>
        </p:spPr>
      </p:pic>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6B86FE65-DD6F-4992-94C6-D012C57869F5}"/>
              </a:ext>
            </a:extLst>
          </p:cNvPr>
          <p:cNvSpPr>
            <a:spLocks noGrp="1"/>
          </p:cNvSpPr>
          <p:nvPr>
            <p:ph type="title"/>
          </p:nvPr>
        </p:nvSpPr>
        <p:spPr>
          <a:xfrm>
            <a:off x="397042" y="132407"/>
            <a:ext cx="8349916" cy="1143000"/>
          </a:xfrm>
        </p:spPr>
        <p:txBody>
          <a:bodyPr>
            <a:normAutofit/>
          </a:bodyPr>
          <a:lstStyle/>
          <a:p>
            <a:r>
              <a:rPr lang="en-US" sz="5400" b="1" dirty="0"/>
              <a:t>¿</a:t>
            </a:r>
            <a:r>
              <a:rPr lang="en-US" sz="5400" b="1" dirty="0" err="1"/>
              <a:t>Qué</a:t>
            </a:r>
            <a:r>
              <a:rPr lang="en-US" sz="5400" b="1" dirty="0"/>
              <a:t> le </a:t>
            </a:r>
            <a:r>
              <a:rPr lang="en-US" sz="5400" b="1" dirty="0" err="1"/>
              <a:t>pasó</a:t>
            </a:r>
            <a:r>
              <a:rPr lang="en-US" sz="5400" b="1" dirty="0"/>
              <a:t> al </a:t>
            </a:r>
            <a:r>
              <a:rPr lang="en-US" sz="5400" b="1" dirty="0" err="1"/>
              <a:t>joven</a:t>
            </a:r>
            <a:r>
              <a:rPr lang="en-US" sz="5400" b="1" dirty="0"/>
              <a:t>?</a:t>
            </a:r>
          </a:p>
        </p:txBody>
      </p:sp>
      <p:sp>
        <p:nvSpPr>
          <p:cNvPr id="4" name="TextBox 3">
            <a:extLst>
              <a:ext uri="{FF2B5EF4-FFF2-40B4-BE49-F238E27FC236}">
                <a16:creationId xmlns:a16="http://schemas.microsoft.com/office/drawing/2014/main" id="{11FC87C4-3578-7B9E-BFFB-82D2129BE5EB}"/>
              </a:ext>
            </a:extLst>
          </p:cNvPr>
          <p:cNvSpPr txBox="1"/>
          <p:nvPr/>
        </p:nvSpPr>
        <p:spPr>
          <a:xfrm>
            <a:off x="3316042" y="6287336"/>
            <a:ext cx="1973656" cy="276999"/>
          </a:xfrm>
          <a:prstGeom prst="rect">
            <a:avLst/>
          </a:prstGeom>
          <a:noFill/>
        </p:spPr>
        <p:txBody>
          <a:bodyPr wrap="square" rtlCol="0">
            <a:spAutoFit/>
          </a:bodyPr>
          <a:lstStyle/>
          <a:p>
            <a:pPr algn="ctr"/>
            <a:r>
              <a:rPr lang="es-PA" sz="1200" dirty="0"/>
              <a:t>Foto por Beatrice Tseng</a:t>
            </a:r>
            <a:endParaRPr lang="en-US" sz="1200" dirty="0"/>
          </a:p>
        </p:txBody>
      </p:sp>
      <p:cxnSp>
        <p:nvCxnSpPr>
          <p:cNvPr id="10" name="Straight Arrow Connector 9" descr="arrow pointing at foot being sprained">
            <a:extLst>
              <a:ext uri="{FF2B5EF4-FFF2-40B4-BE49-F238E27FC236}">
                <a16:creationId xmlns:a16="http://schemas.microsoft.com/office/drawing/2014/main" id="{80049BA3-7A70-E7CD-4CF4-FEFC4695F601}"/>
              </a:ext>
            </a:extLst>
          </p:cNvPr>
          <p:cNvCxnSpPr>
            <a:cxnSpLocks/>
          </p:cNvCxnSpPr>
          <p:nvPr/>
        </p:nvCxnSpPr>
        <p:spPr>
          <a:xfrm>
            <a:off x="4508626" y="1157712"/>
            <a:ext cx="1188478" cy="215359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646646"/>
            <a:ext cx="8333715" cy="1143000"/>
          </a:xfrm>
        </p:spPr>
        <p:txBody>
          <a:bodyPr>
            <a:normAutofit/>
          </a:bodyPr>
          <a:lstStyle/>
          <a:p>
            <a:r>
              <a:rPr lang="es-PA" sz="5400" b="1" dirty="0"/>
              <a:t>El</a:t>
            </a:r>
            <a:r>
              <a:rPr lang="en-US" sz="5400" b="1" dirty="0"/>
              <a:t> </a:t>
            </a:r>
            <a:r>
              <a:rPr lang="en-US" sz="5400" b="1" dirty="0" err="1"/>
              <a:t>joven</a:t>
            </a:r>
            <a:r>
              <a:rPr lang="en-US" sz="5400" b="1" dirty="0"/>
              <a:t> </a:t>
            </a:r>
            <a:r>
              <a:rPr lang="en-US" sz="5400" b="1" dirty="0">
                <a:solidFill>
                  <a:srgbClr val="FFFF00"/>
                </a:solidFill>
              </a:rPr>
              <a:t>se </a:t>
            </a:r>
            <a:r>
              <a:rPr lang="en-US" sz="5400" b="1" dirty="0" err="1">
                <a:solidFill>
                  <a:srgbClr val="FFFF00"/>
                </a:solidFill>
              </a:rPr>
              <a:t>torció</a:t>
            </a:r>
            <a:r>
              <a:rPr lang="en-US" sz="5400" b="1" dirty="0">
                <a:solidFill>
                  <a:srgbClr val="FFFF00"/>
                </a:solidFill>
              </a:rPr>
              <a:t> </a:t>
            </a:r>
            <a:r>
              <a:rPr lang="en-US" sz="5400" b="1" dirty="0" err="1"/>
              <a:t>el</a:t>
            </a:r>
            <a:r>
              <a:rPr lang="en-US" sz="5400" b="1" dirty="0"/>
              <a:t> </a:t>
            </a:r>
            <a:r>
              <a:rPr lang="en-US" sz="5400" b="1" dirty="0" err="1"/>
              <a:t>tobillo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7954"/>
            <a:ext cx="8229600" cy="2411617"/>
          </a:xfrm>
        </p:spPr>
        <p:txBody>
          <a:bodyPr>
            <a:normAutofit/>
          </a:bodyPr>
          <a:lstStyle/>
          <a:p>
            <a:r>
              <a:rPr lang="en-US" sz="5400" b="1" dirty="0" err="1"/>
              <a:t>Automóvil</a:t>
            </a:r>
            <a:r>
              <a:rPr lang="en-US" sz="5400" b="1" dirty="0"/>
              <a:t> que </a:t>
            </a:r>
            <a:r>
              <a:rPr lang="en-US" sz="5400" b="1" dirty="0" err="1"/>
              <a:t>lleva</a:t>
            </a:r>
            <a:r>
              <a:rPr lang="en-US" sz="5400" b="1" dirty="0"/>
              <a:t> a</a:t>
            </a:r>
            <a:br>
              <a:rPr lang="en-US" sz="5400" b="1" dirty="0"/>
            </a:br>
            <a:r>
              <a:rPr lang="en-US" sz="5400" b="1" dirty="0" err="1"/>
              <a:t>los</a:t>
            </a:r>
            <a:r>
              <a:rPr lang="en-US" sz="5400" b="1" dirty="0"/>
              <a:t> </a:t>
            </a:r>
            <a:r>
              <a:rPr lang="en-US" sz="5400" b="1" dirty="0" err="1"/>
              <a:t>heridos</a:t>
            </a:r>
            <a:r>
              <a:rPr lang="en-US" sz="5400" b="1" dirty="0"/>
              <a:t> a un hospital.</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4307"/>
            <a:ext cx="8229600" cy="2269386"/>
          </a:xfrm>
        </p:spPr>
        <p:txBody>
          <a:bodyPr>
            <a:normAutofit/>
          </a:bodyPr>
          <a:lstStyle/>
          <a:p>
            <a:r>
              <a:rPr lang="es-PA" sz="5400" b="1" dirty="0"/>
              <a:t>ambulancia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355" y="2049116"/>
            <a:ext cx="8413290" cy="2486669"/>
          </a:xfrm>
        </p:spPr>
        <p:txBody>
          <a:bodyPr>
            <a:normAutofit/>
          </a:bodyPr>
          <a:lstStyle/>
          <a:p>
            <a:r>
              <a:rPr lang="es-PA" sz="5400" b="1" dirty="0"/>
              <a:t>O</a:t>
            </a:r>
            <a:r>
              <a:rPr lang="en-US" sz="5400" b="1" dirty="0" err="1"/>
              <a:t>bjeto</a:t>
            </a:r>
            <a:r>
              <a:rPr lang="en-US" sz="5400" b="1" dirty="0"/>
              <a:t> </a:t>
            </a:r>
            <a:r>
              <a:rPr lang="en-US" sz="5400" b="1" dirty="0" err="1"/>
              <a:t>estrecho</a:t>
            </a:r>
            <a:r>
              <a:rPr lang="en-US" sz="5400" b="1" dirty="0"/>
              <a:t> </a:t>
            </a:r>
            <a:r>
              <a:rPr lang="en-US" sz="5400" b="1" dirty="0" err="1"/>
              <a:t>donde</a:t>
            </a:r>
            <a:br>
              <a:rPr lang="en-US" sz="5400" b="1" dirty="0"/>
            </a:br>
            <a:r>
              <a:rPr lang="en-US" sz="5400" b="1" dirty="0"/>
              <a:t>se </a:t>
            </a:r>
            <a:r>
              <a:rPr lang="en-US" sz="5400" b="1" dirty="0" err="1"/>
              <a:t>transporta</a:t>
            </a:r>
            <a:r>
              <a:rPr lang="en-US" sz="5400" b="1" dirty="0"/>
              <a:t> al </a:t>
            </a:r>
            <a:r>
              <a:rPr lang="en-US" sz="5400" b="1" dirty="0" err="1"/>
              <a:t>herido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two men transporting an injured person on a stretcher, gurney">
            <a:extLst>
              <a:ext uri="{FF2B5EF4-FFF2-40B4-BE49-F238E27FC236}">
                <a16:creationId xmlns:a16="http://schemas.microsoft.com/office/drawing/2014/main" id="{AA9C2A3F-0F60-4C56-BD5D-1F4C2F87BCC8}"/>
              </a:ext>
            </a:extLst>
          </p:cNvPr>
          <p:cNvPicPr>
            <a:picLocks noChangeAspect="1"/>
          </p:cNvPicPr>
          <p:nvPr/>
        </p:nvPicPr>
        <p:blipFill>
          <a:blip r:embed="rId2"/>
          <a:stretch>
            <a:fillRect/>
          </a:stretch>
        </p:blipFill>
        <p:spPr>
          <a:xfrm>
            <a:off x="-1090943" y="94961"/>
            <a:ext cx="10120837" cy="6763039"/>
          </a:xfrm>
          <a:prstGeom prst="rect">
            <a:avLst/>
          </a:prstGeom>
        </p:spPr>
      </p:pic>
      <p:sp>
        <p:nvSpPr>
          <p:cNvPr id="2" name="Title 1"/>
          <p:cNvSpPr>
            <a:spLocks noGrp="1"/>
          </p:cNvSpPr>
          <p:nvPr>
            <p:ph type="title"/>
          </p:nvPr>
        </p:nvSpPr>
        <p:spPr>
          <a:xfrm>
            <a:off x="280656" y="94961"/>
            <a:ext cx="5404919" cy="1143000"/>
          </a:xfrm>
        </p:spPr>
        <p:txBody>
          <a:bodyPr>
            <a:normAutofit/>
          </a:bodyPr>
          <a:lstStyle/>
          <a:p>
            <a:pPr algn="l"/>
            <a:r>
              <a:rPr lang="en-US" sz="5400" b="1" dirty="0" err="1">
                <a:solidFill>
                  <a:schemeClr val="bg1"/>
                </a:solidFill>
              </a:rPr>
              <a:t>camilla</a:t>
            </a:r>
            <a:endParaRPr lang="en-US" sz="5400" b="1" dirty="0">
              <a:solidFill>
                <a:schemeClr val="bg1"/>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3BBBD7B9-C12B-412A-B6BD-68D4BC19B89C}"/>
              </a:ext>
            </a:extLst>
          </p:cNvPr>
          <p:cNvSpPr txBox="1"/>
          <p:nvPr/>
        </p:nvSpPr>
        <p:spPr>
          <a:xfrm>
            <a:off x="1921598" y="6331610"/>
            <a:ext cx="4986196"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5"/>
              </a:rPr>
              <a:t>Paolo </a:t>
            </a:r>
            <a:r>
              <a:rPr lang="en-US" sz="1200" b="0" i="0" u="sng" dirty="0" err="1">
                <a:solidFill>
                  <a:srgbClr val="191B26"/>
                </a:solidFill>
                <a:effectLst/>
                <a:hlinkClick r:id="rId5"/>
              </a:rPr>
              <a:t>Ghedini</a:t>
            </a:r>
            <a:r>
              <a:rPr lang="en-US" sz="1200" b="0" i="0" dirty="0">
                <a:effectLst/>
              </a:rPr>
              <a:t> </a:t>
            </a:r>
            <a:r>
              <a:rPr lang="en-US" sz="1200" b="0" i="0" dirty="0" err="1">
                <a:effectLst/>
              </a:rPr>
              <a:t>en</a:t>
            </a:r>
            <a:r>
              <a:rPr lang="en-US" sz="1200" b="0" i="0" dirty="0">
                <a:effectLst/>
              </a:rPr>
              <a:t> </a:t>
            </a:r>
            <a:r>
              <a:rPr lang="en-US" sz="1200" b="0" i="0" u="sng" dirty="0" err="1">
                <a:solidFill>
                  <a:srgbClr val="191B26"/>
                </a:solidFill>
                <a:effectLst/>
                <a:hlinkClick r:id="rId6"/>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7" y="2187785"/>
            <a:ext cx="8229600" cy="2482429"/>
          </a:xfrm>
        </p:spPr>
        <p:txBody>
          <a:bodyPr>
            <a:normAutofit/>
          </a:bodyPr>
          <a:lstStyle/>
          <a:p>
            <a:r>
              <a:rPr lang="en-US" sz="5400" b="1" dirty="0"/>
              <a:t>Persona que </a:t>
            </a:r>
            <a:r>
              <a:rPr lang="en-US" sz="5400" b="1" dirty="0" err="1"/>
              <a:t>presencia</a:t>
            </a:r>
            <a:br>
              <a:rPr lang="en-US" sz="5400" b="1" dirty="0"/>
            </a:br>
            <a:r>
              <a:rPr lang="en-US" sz="5400" b="1" dirty="0"/>
              <a:t>un </a:t>
            </a:r>
            <a:r>
              <a:rPr lang="en-US" sz="5400" b="1" dirty="0" err="1"/>
              <a:t>accidente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man with hands on his head, headache">
            <a:extLst>
              <a:ext uri="{FF2B5EF4-FFF2-40B4-BE49-F238E27FC236}">
                <a16:creationId xmlns:a16="http://schemas.microsoft.com/office/drawing/2014/main" id="{672A5E32-6609-4FCA-8DBA-8456C80577E7}"/>
              </a:ext>
            </a:extLst>
          </p:cNvPr>
          <p:cNvPicPr>
            <a:picLocks noChangeAspect="1"/>
          </p:cNvPicPr>
          <p:nvPr/>
        </p:nvPicPr>
        <p:blipFill>
          <a:blip r:embed="rId2"/>
          <a:stretch>
            <a:fillRect/>
          </a:stretch>
        </p:blipFill>
        <p:spPr>
          <a:xfrm>
            <a:off x="-768494" y="91277"/>
            <a:ext cx="9912494" cy="667544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740713" y="6082633"/>
            <a:ext cx="1066404"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6" name="TextBox 5">
            <a:extLst>
              <a:ext uri="{FF2B5EF4-FFF2-40B4-BE49-F238E27FC236}">
                <a16:creationId xmlns:a16="http://schemas.microsoft.com/office/drawing/2014/main" id="{274D86A0-D894-47B6-8F0F-68DE554763B9}"/>
              </a:ext>
            </a:extLst>
          </p:cNvPr>
          <p:cNvSpPr txBox="1"/>
          <p:nvPr/>
        </p:nvSpPr>
        <p:spPr>
          <a:xfrm>
            <a:off x="1892174" y="6340370"/>
            <a:ext cx="5345120"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3"/>
              </a:rPr>
              <a:t>Gerd Altmann</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
        <p:nvSpPr>
          <p:cNvPr id="2" name="TextBox 1">
            <a:extLst>
              <a:ext uri="{FF2B5EF4-FFF2-40B4-BE49-F238E27FC236}">
                <a16:creationId xmlns:a16="http://schemas.microsoft.com/office/drawing/2014/main" id="{3B6AF3CF-EF01-41A9-A083-8E19DF1A48EB}"/>
              </a:ext>
            </a:extLst>
          </p:cNvPr>
          <p:cNvSpPr txBox="1"/>
          <p:nvPr/>
        </p:nvSpPr>
        <p:spPr>
          <a:xfrm>
            <a:off x="967666" y="240631"/>
            <a:ext cx="7208668" cy="923330"/>
          </a:xfrm>
          <a:prstGeom prst="rect">
            <a:avLst/>
          </a:prstGeom>
          <a:noFill/>
        </p:spPr>
        <p:txBody>
          <a:bodyPr wrap="square" rtlCol="0">
            <a:spAutoFit/>
          </a:bodyPr>
          <a:lstStyle/>
          <a:p>
            <a:pPr algn="r"/>
            <a:r>
              <a:rPr lang="es-PA" sz="5400" b="1" dirty="0">
                <a:solidFill>
                  <a:schemeClr val="bg1"/>
                </a:solidFill>
              </a:rPr>
              <a:t>¿Qué tiene el hombre?</a:t>
            </a:r>
            <a:endParaRPr lang="en-US" sz="5400" b="1" dirty="0">
              <a:solidFill>
                <a:schemeClr val="bg1"/>
              </a:solidFill>
            </a:endParaRP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857500"/>
            <a:ext cx="8229600" cy="1143000"/>
          </a:xfrm>
        </p:spPr>
        <p:txBody>
          <a:bodyPr>
            <a:normAutofit/>
          </a:bodyPr>
          <a:lstStyle/>
          <a:p>
            <a:r>
              <a:rPr lang="en-US" sz="5400" b="1" dirty="0" err="1"/>
              <a:t>testigo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2"/>
            <a:ext cx="8229600" cy="1143000"/>
          </a:xfrm>
        </p:spPr>
        <p:txBody>
          <a:bodyPr>
            <a:normAutofit/>
          </a:bodyPr>
          <a:lstStyle/>
          <a:p>
            <a:r>
              <a:rPr lang="en-US" sz="5400" b="1" dirty="0" err="1"/>
              <a:t>Accidente</a:t>
            </a:r>
            <a:r>
              <a:rPr lang="en-US" sz="5400" b="1" dirty="0"/>
              <a:t> de </a:t>
            </a:r>
            <a:r>
              <a:rPr lang="en-US" sz="5400" b="1" dirty="0" err="1"/>
              <a:t>automóviles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two cars crashing into each other&#10;&#10;">
            <a:extLst>
              <a:ext uri="{FF2B5EF4-FFF2-40B4-BE49-F238E27FC236}">
                <a16:creationId xmlns:a16="http://schemas.microsoft.com/office/drawing/2014/main" id="{078D1697-775A-4C0A-8AD2-E30A2975FE9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628099"/>
            <a:ext cx="9144000" cy="5601802"/>
          </a:xfrm>
          <a:prstGeom prst="rect">
            <a:avLst/>
          </a:prstGeom>
        </p:spPr>
      </p:pic>
      <p:sp>
        <p:nvSpPr>
          <p:cNvPr id="2" name="Title 1"/>
          <p:cNvSpPr>
            <a:spLocks noGrp="1"/>
          </p:cNvSpPr>
          <p:nvPr>
            <p:ph type="title"/>
          </p:nvPr>
        </p:nvSpPr>
        <p:spPr>
          <a:xfrm>
            <a:off x="457200" y="230832"/>
            <a:ext cx="8229600" cy="1143000"/>
          </a:xfrm>
        </p:spPr>
        <p:txBody>
          <a:bodyPr>
            <a:normAutofit/>
          </a:bodyPr>
          <a:lstStyle/>
          <a:p>
            <a:r>
              <a:rPr lang="en-US" sz="5400" b="1" dirty="0" err="1"/>
              <a:t>choque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4"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5">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C97B0894-C7B9-4803-A4E2-58656E55F625}"/>
              </a:ext>
            </a:extLst>
          </p:cNvPr>
          <p:cNvSpPr txBox="1"/>
          <p:nvPr/>
        </p:nvSpPr>
        <p:spPr>
          <a:xfrm>
            <a:off x="307208" y="6380475"/>
            <a:ext cx="8936379" cy="276999"/>
          </a:xfrm>
          <a:prstGeom prst="rect">
            <a:avLst/>
          </a:prstGeom>
          <a:noFill/>
        </p:spPr>
        <p:txBody>
          <a:bodyPr wrap="square" rtlCol="0">
            <a:spAutoFit/>
          </a:bodyPr>
          <a:lstStyle/>
          <a:p>
            <a:r>
              <a:rPr lang="en-US" sz="1200" dirty="0">
                <a:hlinkClick r:id="rId3" tooltip="http://www.pngall.com/car-accident-png"/>
              </a:rPr>
              <a:t>This Photo</a:t>
            </a:r>
            <a:r>
              <a:rPr lang="en-US" sz="1200" dirty="0"/>
              <a:t> by Unknown Author is licensed under </a:t>
            </a:r>
            <a:r>
              <a:rPr lang="en-US" sz="1200" dirty="0">
                <a:hlinkClick r:id="rId6" tooltip="https://creativecommons.org/licenses/by-nc/3.0/"/>
              </a:rPr>
              <a:t>CC BY-NC</a:t>
            </a:r>
            <a:endParaRPr lang="en-US" sz="1200" dirty="0"/>
          </a:p>
        </p:txBody>
      </p:sp>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59" y="2266400"/>
            <a:ext cx="8229600" cy="2142638"/>
          </a:xfrm>
        </p:spPr>
        <p:txBody>
          <a:bodyPr>
            <a:normAutofit/>
          </a:bodyPr>
          <a:lstStyle/>
          <a:p>
            <a:r>
              <a:rPr lang="en-US" sz="5400" b="1" dirty="0"/>
              <a:t>Marca que </a:t>
            </a:r>
            <a:r>
              <a:rPr lang="en-US" sz="5400" b="1" dirty="0" err="1"/>
              <a:t>queda</a:t>
            </a:r>
            <a:br>
              <a:rPr lang="en-US" sz="5400" b="1" dirty="0"/>
            </a:br>
            <a:r>
              <a:rPr lang="en-US" sz="5400" b="1" dirty="0" err="1"/>
              <a:t>después</a:t>
            </a:r>
            <a:r>
              <a:rPr lang="en-US" sz="5400" b="1" dirty="0"/>
              <a:t> de </a:t>
            </a:r>
            <a:r>
              <a:rPr lang="en-US" sz="5400" b="1" dirty="0" err="1"/>
              <a:t>una</a:t>
            </a:r>
            <a:r>
              <a:rPr lang="en-US" sz="5400" b="1" dirty="0"/>
              <a:t> </a:t>
            </a:r>
            <a:r>
              <a:rPr lang="en-US" sz="5400" b="1" dirty="0" err="1"/>
              <a:t>her.ida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scar on the back of a person&#10;&#10;">
            <a:extLst>
              <a:ext uri="{FF2B5EF4-FFF2-40B4-BE49-F238E27FC236}">
                <a16:creationId xmlns:a16="http://schemas.microsoft.com/office/drawing/2014/main" id="{600962CC-9AD5-48CA-89E0-F9AD2F7689FD}"/>
              </a:ext>
            </a:extLst>
          </p:cNvPr>
          <p:cNvPicPr>
            <a:picLocks noChangeAspect="1"/>
          </p:cNvPicPr>
          <p:nvPr/>
        </p:nvPicPr>
        <p:blipFill>
          <a:blip r:embed="rId2"/>
          <a:stretch>
            <a:fillRect/>
          </a:stretch>
        </p:blipFill>
        <p:spPr>
          <a:xfrm>
            <a:off x="74994" y="44641"/>
            <a:ext cx="4497006" cy="6745509"/>
          </a:xfrm>
          <a:prstGeom prst="rect">
            <a:avLst/>
          </a:prstGeom>
          <a:ln w="38100">
            <a:solidFill>
              <a:schemeClr val="tx1"/>
            </a:solidFill>
          </a:ln>
        </p:spPr>
      </p:pic>
      <p:sp>
        <p:nvSpPr>
          <p:cNvPr id="2" name="Title 1"/>
          <p:cNvSpPr>
            <a:spLocks noGrp="1"/>
          </p:cNvSpPr>
          <p:nvPr>
            <p:ph type="title"/>
          </p:nvPr>
        </p:nvSpPr>
        <p:spPr>
          <a:xfrm>
            <a:off x="4771439" y="1446627"/>
            <a:ext cx="4028661" cy="1143000"/>
          </a:xfrm>
        </p:spPr>
        <p:txBody>
          <a:bodyPr>
            <a:normAutofit/>
          </a:bodyPr>
          <a:lstStyle/>
          <a:p>
            <a:r>
              <a:rPr lang="en-US" sz="5400" b="1" dirty="0" err="1"/>
              <a:t>cicatriz</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FF0EC7D1-7E4F-49C9-BBAC-B6FA82227ECE}"/>
              </a:ext>
            </a:extLst>
          </p:cNvPr>
          <p:cNvSpPr txBox="1"/>
          <p:nvPr/>
        </p:nvSpPr>
        <p:spPr>
          <a:xfrm>
            <a:off x="4762254" y="6322253"/>
            <a:ext cx="3148495" cy="276999"/>
          </a:xfrm>
          <a:prstGeom prst="rect">
            <a:avLst/>
          </a:prstGeom>
          <a:noFill/>
        </p:spPr>
        <p:txBody>
          <a:bodyPr wrap="square">
            <a:spAutoFit/>
          </a:bodyPr>
          <a:lstStyle/>
          <a:p>
            <a:r>
              <a:rPr lang="nl-NL" sz="1200" b="0" i="0" dirty="0">
                <a:effectLst/>
              </a:rPr>
              <a:t>Imagen de </a:t>
            </a:r>
            <a:r>
              <a:rPr lang="nl-NL" sz="1200" b="0" i="0" u="sng" dirty="0">
                <a:solidFill>
                  <a:srgbClr val="191B26"/>
                </a:solidFill>
                <a:effectLst/>
                <a:hlinkClick r:id="rId5"/>
              </a:rPr>
              <a:t>Radovan Zierik</a:t>
            </a:r>
            <a:r>
              <a:rPr lang="nl-NL" sz="1200" b="0" i="0" dirty="0">
                <a:solidFill>
                  <a:srgbClr val="191B26"/>
                </a:solidFill>
                <a:effectLst/>
              </a:rPr>
              <a:t> </a:t>
            </a:r>
            <a:r>
              <a:rPr lang="nl-NL" sz="1200" b="0" i="0" dirty="0">
                <a:effectLst/>
              </a:rPr>
              <a:t>en </a:t>
            </a:r>
            <a:r>
              <a:rPr lang="nl-NL" sz="1200" b="0" i="0" u="sng" dirty="0">
                <a:solidFill>
                  <a:srgbClr val="191B26"/>
                </a:solidFill>
                <a:effectLst/>
                <a:hlinkClick r:id="rId6"/>
              </a:rPr>
              <a:t>Pixabay</a:t>
            </a:r>
            <a:r>
              <a:rPr lang="nl-NL" sz="1200" b="0" i="0" dirty="0">
                <a:solidFill>
                  <a:srgbClr val="191B26"/>
                </a:solidFill>
                <a:effectLst/>
              </a:rPr>
              <a:t> </a:t>
            </a:r>
            <a:endParaRPr lang="en-US" sz="1200" dirty="0"/>
          </a:p>
        </p:txBody>
      </p:sp>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2902"/>
            <a:ext cx="8229600" cy="2595311"/>
          </a:xfrm>
        </p:spPr>
        <p:txBody>
          <a:bodyPr>
            <a:normAutofit/>
          </a:bodyPr>
          <a:lstStyle/>
          <a:p>
            <a:r>
              <a:rPr lang="en-US" sz="5400" b="1" dirty="0" err="1"/>
              <a:t>Nombre</a:t>
            </a:r>
            <a:r>
              <a:rPr lang="en-US" sz="5400" b="1" dirty="0"/>
              <a:t> de la </a:t>
            </a:r>
            <a:r>
              <a:rPr lang="en-US" sz="5400" b="1" dirty="0" err="1"/>
              <a:t>universidad</a:t>
            </a:r>
            <a:br>
              <a:rPr lang="en-US" sz="5400" b="1" dirty="0"/>
            </a:br>
            <a:r>
              <a:rPr lang="en-US" sz="5400" b="1" dirty="0" err="1"/>
              <a:t>más</a:t>
            </a:r>
            <a:r>
              <a:rPr lang="en-US" sz="5400" b="1" dirty="0"/>
              <a:t> </a:t>
            </a:r>
            <a:r>
              <a:rPr lang="en-US" sz="5400" b="1" dirty="0" err="1"/>
              <a:t>antigua</a:t>
            </a:r>
            <a:r>
              <a:rPr lang="en-US" sz="5400" b="1" dirty="0"/>
              <a:t> de Venezuela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5582"/>
            <a:ext cx="8229600" cy="2006836"/>
          </a:xfrm>
        </p:spPr>
        <p:txBody>
          <a:bodyPr>
            <a:normAutofit/>
          </a:bodyPr>
          <a:lstStyle/>
          <a:p>
            <a:r>
              <a:rPr lang="en-US" sz="5400" b="1" dirty="0"/>
              <a:t>Universidad de Los Andes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55" y="2117764"/>
            <a:ext cx="8863343" cy="2622471"/>
          </a:xfrm>
        </p:spPr>
        <p:txBody>
          <a:bodyPr>
            <a:normAutofit/>
          </a:bodyPr>
          <a:lstStyle/>
          <a:p>
            <a:r>
              <a:rPr lang="en-US" sz="5400" b="1" dirty="0"/>
              <a:t>¿</a:t>
            </a:r>
            <a:r>
              <a:rPr lang="en-US" sz="5400" b="1" dirty="0" err="1"/>
              <a:t>Cuántos</a:t>
            </a:r>
            <a:r>
              <a:rPr lang="en-US" sz="5400" b="1" dirty="0"/>
              <a:t> </a:t>
            </a:r>
            <a:r>
              <a:rPr lang="en-US" sz="5400" b="1" dirty="0" err="1"/>
              <a:t>parques</a:t>
            </a:r>
            <a:r>
              <a:rPr lang="en-US" sz="5400" b="1" dirty="0"/>
              <a:t> </a:t>
            </a:r>
            <a:r>
              <a:rPr lang="en-US" sz="5400" b="1" dirty="0" err="1"/>
              <a:t>nacionales</a:t>
            </a:r>
            <a:br>
              <a:rPr lang="en-US" sz="5400" b="1" dirty="0"/>
            </a:br>
            <a:r>
              <a:rPr lang="en-US" sz="5400" b="1" dirty="0"/>
              <a:t>hay </a:t>
            </a:r>
            <a:r>
              <a:rPr lang="en-US" sz="5400" b="1" dirty="0" err="1"/>
              <a:t>en</a:t>
            </a:r>
            <a:r>
              <a:rPr lang="en-US" sz="5400" b="1" dirty="0"/>
              <a:t> Mérida?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0" y="2857500"/>
            <a:ext cx="8229600" cy="1143000"/>
          </a:xfrm>
        </p:spPr>
        <p:txBody>
          <a:bodyPr>
            <a:normAutofit/>
          </a:bodyPr>
          <a:lstStyle/>
          <a:p>
            <a:r>
              <a:rPr lang="en-US" sz="5400" b="1" dirty="0"/>
              <a:t>12 (</a:t>
            </a:r>
            <a:r>
              <a:rPr lang="en-US" sz="5400" b="1" dirty="0" err="1"/>
              <a:t>doce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1833"/>
            <a:ext cx="8229600" cy="3057037"/>
          </a:xfrm>
        </p:spPr>
        <p:txBody>
          <a:bodyPr>
            <a:normAutofit/>
          </a:bodyPr>
          <a:lstStyle/>
          <a:p>
            <a:r>
              <a:rPr lang="en-US" sz="5400" b="1" dirty="0"/>
              <a:t>Se </a:t>
            </a:r>
            <a:r>
              <a:rPr lang="en-US" sz="5400" b="1" dirty="0" err="1"/>
              <a:t>llega</a:t>
            </a:r>
            <a:r>
              <a:rPr lang="en-US" sz="5400" b="1" dirty="0"/>
              <a:t> al Pico Espejo </a:t>
            </a:r>
            <a:br>
              <a:rPr lang="en-US" sz="5400" b="1" dirty="0"/>
            </a:br>
            <a:r>
              <a:rPr lang="en-US" sz="5400" b="1" dirty="0" err="1"/>
              <a:t>en</a:t>
            </a:r>
            <a:r>
              <a:rPr lang="en-US" sz="5400" b="1" dirty="0"/>
              <a:t> ___, </a:t>
            </a:r>
            <a:r>
              <a:rPr lang="en-US" sz="5400" b="1" dirty="0" err="1"/>
              <a:t>el</a:t>
            </a:r>
            <a:r>
              <a:rPr lang="en-US" sz="5400" b="1" dirty="0"/>
              <a:t> </a:t>
            </a:r>
            <a:r>
              <a:rPr lang="en-US" sz="5400" b="1" dirty="0" err="1"/>
              <a:t>más</a:t>
            </a:r>
            <a:r>
              <a:rPr lang="en-US" sz="5400" b="1" dirty="0"/>
              <a:t> largo y alto</a:t>
            </a:r>
            <a:br>
              <a:rPr lang="en-US" sz="5400" b="1" dirty="0"/>
            </a:br>
            <a:r>
              <a:rPr lang="en-US" sz="5400" b="1" dirty="0"/>
              <a:t>del </a:t>
            </a:r>
            <a:r>
              <a:rPr lang="en-US" sz="5400" b="1" dirty="0" err="1"/>
              <a:t>mundo</a:t>
            </a:r>
            <a:r>
              <a:rPr lang="en-US" sz="5400" b="1" dirty="0"/>
              <a:t> (7 </a:t>
            </a:r>
            <a:r>
              <a:rPr lang="en-US" sz="5400" b="1" dirty="0" err="1"/>
              <a:t>millas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5331"/>
            <a:ext cx="8229600" cy="2224118"/>
          </a:xfrm>
        </p:spPr>
        <p:txBody>
          <a:bodyPr>
            <a:noAutofit/>
          </a:bodyPr>
          <a:lstStyle/>
          <a:p>
            <a:r>
              <a:rPr lang="en-US" sz="5400" b="1" dirty="0"/>
              <a:t>El hombre </a:t>
            </a:r>
            <a:r>
              <a:rPr lang="en-US" sz="5400" b="1" dirty="0" err="1"/>
              <a:t>tiene</a:t>
            </a:r>
            <a:br>
              <a:rPr lang="en-US" sz="5400" b="1" dirty="0"/>
            </a:br>
            <a:r>
              <a:rPr lang="en-US" sz="5400" b="1" dirty="0">
                <a:solidFill>
                  <a:srgbClr val="FFFF00"/>
                </a:solidFill>
              </a:rPr>
              <a:t>dolor de cabeza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outdoor, sky, aerial cable car">
            <a:extLst>
              <a:ext uri="{FF2B5EF4-FFF2-40B4-BE49-F238E27FC236}">
                <a16:creationId xmlns:a16="http://schemas.microsoft.com/office/drawing/2014/main" id="{97BA8010-0829-4ECD-89FA-71483AD4B96E}"/>
              </a:ext>
            </a:extLst>
          </p:cNvPr>
          <p:cNvPicPr>
            <a:picLocks noChangeAspect="1"/>
          </p:cNvPicPr>
          <p:nvPr/>
        </p:nvPicPr>
        <p:blipFill>
          <a:blip r:embed="rId2"/>
          <a:stretch>
            <a:fillRect/>
          </a:stretch>
        </p:blipFill>
        <p:spPr>
          <a:xfrm>
            <a:off x="0" y="88648"/>
            <a:ext cx="10488621" cy="7027376"/>
          </a:xfrm>
          <a:prstGeom prst="rect">
            <a:avLst/>
          </a:prstGeom>
        </p:spPr>
      </p:pic>
      <p:sp>
        <p:nvSpPr>
          <p:cNvPr id="2" name="Title 1"/>
          <p:cNvSpPr>
            <a:spLocks noGrp="1"/>
          </p:cNvSpPr>
          <p:nvPr>
            <p:ph type="title"/>
          </p:nvPr>
        </p:nvSpPr>
        <p:spPr>
          <a:xfrm>
            <a:off x="516047" y="0"/>
            <a:ext cx="8420332" cy="1143000"/>
          </a:xfrm>
        </p:spPr>
        <p:txBody>
          <a:bodyPr>
            <a:normAutofit/>
          </a:bodyPr>
          <a:lstStyle/>
          <a:p>
            <a:pPr algn="r"/>
            <a:r>
              <a:rPr lang="en-US" sz="5400" b="1" dirty="0" err="1">
                <a:solidFill>
                  <a:srgbClr val="FF9900"/>
                </a:solidFill>
              </a:rPr>
              <a:t>teleférico</a:t>
            </a:r>
            <a:endParaRPr lang="en-US" sz="5400" b="1" dirty="0">
              <a:solidFill>
                <a:srgbClr val="FF99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8AE9F026-5B0E-4B59-8B69-2CCD1FF0FC99}"/>
              </a:ext>
            </a:extLst>
          </p:cNvPr>
          <p:cNvSpPr txBox="1"/>
          <p:nvPr/>
        </p:nvSpPr>
        <p:spPr>
          <a:xfrm>
            <a:off x="316872" y="6358229"/>
            <a:ext cx="5857592" cy="276999"/>
          </a:xfrm>
          <a:prstGeom prst="rect">
            <a:avLst/>
          </a:prstGeom>
          <a:noFill/>
        </p:spPr>
        <p:txBody>
          <a:bodyPr wrap="square" rtlCol="0">
            <a:spAutoFit/>
          </a:bodyPr>
          <a:lstStyle/>
          <a:p>
            <a:r>
              <a:rPr lang="es-PA" sz="1200" dirty="0"/>
              <a:t>Imagen de </a:t>
            </a:r>
            <a:r>
              <a:rPr lang="es-PA" sz="1200" dirty="0" err="1"/>
              <a:t>DaveVzla</a:t>
            </a:r>
            <a:r>
              <a:rPr lang="es-PA" sz="1200" dirty="0"/>
              <a:t> en </a:t>
            </a:r>
            <a:r>
              <a:rPr lang="es-PA" sz="1200" dirty="0">
                <a:hlinkClick r:id="rId5"/>
              </a:rPr>
              <a:t>Wikimedia</a:t>
            </a:r>
            <a:endParaRPr lang="en-US" sz="1200" dirty="0"/>
          </a:p>
        </p:txBody>
      </p:sp>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02" y="1827021"/>
            <a:ext cx="8917663" cy="2998476"/>
          </a:xfrm>
        </p:spPr>
        <p:txBody>
          <a:bodyPr>
            <a:normAutofit/>
          </a:bodyPr>
          <a:lstStyle/>
          <a:p>
            <a:r>
              <a:rPr lang="en-US" sz="5400" b="1" dirty="0" err="1"/>
              <a:t>Nombre</a:t>
            </a:r>
            <a:r>
              <a:rPr lang="en-US" sz="5400" b="1" dirty="0"/>
              <a:t> del festival que se </a:t>
            </a:r>
            <a:r>
              <a:rPr lang="en-US" sz="5400" b="1" dirty="0" err="1"/>
              <a:t>celebra</a:t>
            </a:r>
            <a:r>
              <a:rPr lang="en-US" sz="5400" b="1" dirty="0"/>
              <a:t> </a:t>
            </a:r>
            <a:r>
              <a:rPr lang="en-US" sz="5400" b="1" dirty="0" err="1"/>
              <a:t>en</a:t>
            </a:r>
            <a:r>
              <a:rPr lang="en-US" sz="5400" b="1" dirty="0"/>
              <a:t> </a:t>
            </a:r>
            <a:r>
              <a:rPr lang="en-US" sz="5400" b="1" dirty="0" err="1"/>
              <a:t>febrero</a:t>
            </a:r>
            <a:r>
              <a:rPr lang="en-US" sz="5400" b="1" dirty="0"/>
              <a:t> y </a:t>
            </a:r>
            <a:r>
              <a:rPr lang="en-US" sz="5400" b="1" dirty="0" err="1"/>
              <a:t>marzo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55288"/>
            <a:ext cx="8229600" cy="1143000"/>
          </a:xfrm>
        </p:spPr>
        <p:txBody>
          <a:bodyPr>
            <a:normAutofit/>
          </a:bodyPr>
          <a:lstStyle/>
          <a:p>
            <a:r>
              <a:rPr lang="en-US" sz="5400" b="1" dirty="0"/>
              <a:t>Feria del sol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2168"/>
            <a:ext cx="8229600" cy="2993664"/>
          </a:xfrm>
        </p:spPr>
        <p:txBody>
          <a:bodyPr>
            <a:normAutofit/>
          </a:bodyPr>
          <a:lstStyle/>
          <a:p>
            <a:r>
              <a:rPr lang="en-US" sz="5400" b="1" dirty="0" err="1"/>
              <a:t>En</a:t>
            </a:r>
            <a:r>
              <a:rPr lang="en-US" sz="5400" b="1" dirty="0"/>
              <a:t> la Plaza ___ </a:t>
            </a:r>
            <a:r>
              <a:rPr lang="en-US" sz="5400" b="1" dirty="0" err="1"/>
              <a:t>está</a:t>
            </a:r>
            <a:r>
              <a:rPr lang="en-US" sz="5400" b="1" dirty="0"/>
              <a:t> </a:t>
            </a:r>
            <a:br>
              <a:rPr lang="en-US" sz="5400" b="1" dirty="0"/>
            </a:br>
            <a:r>
              <a:rPr lang="en-US" sz="5400" b="1" dirty="0"/>
              <a:t>la </a:t>
            </a:r>
            <a:r>
              <a:rPr lang="en-US" sz="5400" b="1" dirty="0" err="1"/>
              <a:t>catedral</a:t>
            </a:r>
            <a:r>
              <a:rPr lang="en-US" sz="5400" b="1" dirty="0"/>
              <a:t>, </a:t>
            </a:r>
            <a:r>
              <a:rPr lang="en-US" sz="5400" b="1" dirty="0" err="1"/>
              <a:t>varios</a:t>
            </a:r>
            <a:r>
              <a:rPr lang="en-US" sz="5400" b="1" dirty="0"/>
              <a:t> </a:t>
            </a:r>
            <a:r>
              <a:rPr lang="en-US" sz="5400" b="1" dirty="0" err="1"/>
              <a:t>museos</a:t>
            </a:r>
            <a:br>
              <a:rPr lang="en-US" sz="5400" b="1" dirty="0"/>
            </a:br>
            <a:r>
              <a:rPr lang="en-US" sz="5400" b="1" dirty="0"/>
              <a:t>y la Casa de la </a:t>
            </a:r>
            <a:r>
              <a:rPr lang="en-US" sz="5400" b="1" dirty="0" err="1"/>
              <a:t>Cultura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riding a horse in the Plaza Bolivar, Venezuela">
            <a:extLst>
              <a:ext uri="{FF2B5EF4-FFF2-40B4-BE49-F238E27FC236}">
                <a16:creationId xmlns:a16="http://schemas.microsoft.com/office/drawing/2014/main" id="{6886F276-AB1B-4264-BA8C-9239E67085B5}"/>
              </a:ext>
            </a:extLst>
          </p:cNvPr>
          <p:cNvPicPr>
            <a:picLocks noChangeAspect="1"/>
          </p:cNvPicPr>
          <p:nvPr/>
        </p:nvPicPr>
        <p:blipFill>
          <a:blip r:embed="rId2"/>
          <a:stretch>
            <a:fillRect/>
          </a:stretch>
        </p:blipFill>
        <p:spPr>
          <a:xfrm>
            <a:off x="-65029" y="0"/>
            <a:ext cx="9294278" cy="7152238"/>
          </a:xfrm>
          <a:prstGeom prst="rect">
            <a:avLst/>
          </a:prstGeom>
        </p:spPr>
      </p:pic>
      <p:sp>
        <p:nvSpPr>
          <p:cNvPr id="2" name="Title 1"/>
          <p:cNvSpPr>
            <a:spLocks noGrp="1"/>
          </p:cNvSpPr>
          <p:nvPr>
            <p:ph type="title"/>
          </p:nvPr>
        </p:nvSpPr>
        <p:spPr>
          <a:xfrm>
            <a:off x="402878" y="-84876"/>
            <a:ext cx="8338243" cy="1143000"/>
          </a:xfrm>
        </p:spPr>
        <p:txBody>
          <a:bodyPr>
            <a:normAutofit/>
          </a:bodyPr>
          <a:lstStyle/>
          <a:p>
            <a:r>
              <a:rPr lang="en-US" sz="5400" b="1" dirty="0">
                <a:solidFill>
                  <a:srgbClr val="0070C0"/>
                </a:solidFill>
              </a:rPr>
              <a:t>Plaza Bolívar</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1EE0140D-483E-47B4-B2D4-9DDC5880D1E7}"/>
              </a:ext>
            </a:extLst>
          </p:cNvPr>
          <p:cNvSpPr txBox="1"/>
          <p:nvPr/>
        </p:nvSpPr>
        <p:spPr>
          <a:xfrm>
            <a:off x="398352" y="6380475"/>
            <a:ext cx="6636190" cy="276999"/>
          </a:xfrm>
          <a:prstGeom prst="rect">
            <a:avLst/>
          </a:prstGeom>
          <a:noFill/>
        </p:spPr>
        <p:txBody>
          <a:bodyPr wrap="square" rtlCol="0">
            <a:spAutoFit/>
          </a:bodyPr>
          <a:lstStyle/>
          <a:p>
            <a:r>
              <a:rPr lang="es-PA" sz="1200" dirty="0"/>
              <a:t>Foto de Jorge </a:t>
            </a:r>
            <a:r>
              <a:rPr lang="es-PA" sz="1200" dirty="0" err="1"/>
              <a:t>Aviles</a:t>
            </a:r>
            <a:r>
              <a:rPr lang="es-PA" sz="1200" dirty="0"/>
              <a:t> Pernía en </a:t>
            </a:r>
            <a:r>
              <a:rPr lang="es-PA" sz="1200" dirty="0">
                <a:hlinkClick r:id="rId5"/>
              </a:rPr>
              <a:t>Pinterest</a:t>
            </a:r>
            <a:endParaRPr lang="en-US" sz="1200" dirty="0"/>
          </a:p>
        </p:txBody>
      </p:sp>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itle 1">
            <a:extLst>
              <a:ext uri="{FF2B5EF4-FFF2-40B4-BE49-F238E27FC236}">
                <a16:creationId xmlns:a16="http://schemas.microsoft.com/office/drawing/2014/main" id="{9A834067-552A-4C98-B7AE-1FA978CB599C}"/>
              </a:ext>
            </a:extLst>
          </p:cNvPr>
          <p:cNvSpPr txBox="1">
            <a:spLocks/>
          </p:cNvSpPr>
          <p:nvPr/>
        </p:nvSpPr>
        <p:spPr>
          <a:xfrm>
            <a:off x="235390" y="2857500"/>
            <a:ext cx="8664166"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err="1"/>
              <a:t>Parte</a:t>
            </a:r>
            <a:r>
              <a:rPr lang="en-US" sz="5400" b="1" dirty="0"/>
              <a:t> interior del </a:t>
            </a:r>
            <a:r>
              <a:rPr lang="en-US" sz="5400" b="1" dirty="0" err="1"/>
              <a:t>cuello</a:t>
            </a:r>
            <a:endParaRPr lang="en-US" sz="5400" b="1" dirty="0"/>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itle 4">
            <a:extLst>
              <a:ext uri="{FF2B5EF4-FFF2-40B4-BE49-F238E27FC236}">
                <a16:creationId xmlns:a16="http://schemas.microsoft.com/office/drawing/2014/main" id="{6DEF12A5-B36E-4AE1-83BC-30FA5F78B73D}"/>
              </a:ext>
            </a:extLst>
          </p:cNvPr>
          <p:cNvSpPr>
            <a:spLocks noGrp="1"/>
          </p:cNvSpPr>
          <p:nvPr>
            <p:ph type="title"/>
          </p:nvPr>
        </p:nvSpPr>
        <p:spPr>
          <a:xfrm>
            <a:off x="457200" y="2647392"/>
            <a:ext cx="8229600" cy="1563215"/>
          </a:xfrm>
        </p:spPr>
        <p:txBody>
          <a:bodyPr>
            <a:normAutofit/>
          </a:bodyPr>
          <a:lstStyle/>
          <a:p>
            <a:r>
              <a:rPr lang="en-US" sz="5400" b="1" dirty="0" err="1"/>
              <a:t>garganta</a:t>
            </a:r>
            <a:endParaRPr lang="en-US" sz="5400" dirty="0"/>
          </a:p>
        </p:txBody>
      </p:sp>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329774"/>
            <a:ext cx="8229600" cy="1961567"/>
          </a:xfrm>
        </p:spPr>
        <p:txBody>
          <a:bodyPr>
            <a:normAutofit/>
          </a:bodyPr>
          <a:lstStyle/>
          <a:p>
            <a:r>
              <a:rPr lang="en-US" sz="5400" b="1" dirty="0" err="1"/>
              <a:t>Órganos</a:t>
            </a:r>
            <a:r>
              <a:rPr lang="en-US" sz="5400" b="1" dirty="0"/>
              <a:t> </a:t>
            </a:r>
            <a:r>
              <a:rPr lang="en-US" sz="5400" b="1" dirty="0" err="1"/>
              <a:t>internos</a:t>
            </a:r>
            <a:r>
              <a:rPr lang="en-US" sz="5400" b="1" dirty="0"/>
              <a:t> que</a:t>
            </a:r>
            <a:br>
              <a:rPr lang="en-US" sz="5400" b="1" dirty="0"/>
            </a:br>
            <a:r>
              <a:rPr lang="en-US" sz="5400" b="1" dirty="0"/>
              <a:t>se </a:t>
            </a:r>
            <a:r>
              <a:rPr lang="en-US" sz="5400" b="1" dirty="0" err="1"/>
              <a:t>usan</a:t>
            </a:r>
            <a:r>
              <a:rPr lang="en-US" sz="5400" b="1" dirty="0"/>
              <a:t> para </a:t>
            </a:r>
            <a:r>
              <a:rPr lang="en-US" sz="5400" b="1" dirty="0" err="1"/>
              <a:t>respirar</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5865"/>
            <a:ext cx="8229600" cy="2206011"/>
          </a:xfrm>
        </p:spPr>
        <p:txBody>
          <a:bodyPr>
            <a:normAutofit/>
          </a:bodyPr>
          <a:lstStyle/>
          <a:p>
            <a:r>
              <a:rPr lang="es-PA" sz="5400" b="1" dirty="0"/>
              <a:t>pulmones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362208"/>
            <a:ext cx="8229600" cy="2133583"/>
          </a:xfrm>
        </p:spPr>
        <p:txBody>
          <a:bodyPr>
            <a:normAutofit/>
          </a:bodyPr>
          <a:lstStyle/>
          <a:p>
            <a:r>
              <a:rPr lang="en-US" sz="5400" b="1" dirty="0" err="1"/>
              <a:t>Líquido</a:t>
            </a:r>
            <a:r>
              <a:rPr lang="en-US" sz="5400" b="1" dirty="0"/>
              <a:t> rojo que </a:t>
            </a:r>
            <a:r>
              <a:rPr lang="en-US" sz="5400" b="1" dirty="0" err="1"/>
              <a:t>circula</a:t>
            </a:r>
            <a:br>
              <a:rPr lang="en-US" sz="5400" b="1" dirty="0"/>
            </a:br>
            <a:r>
              <a:rPr lang="en-US" sz="5400" b="1" dirty="0" err="1"/>
              <a:t>por</a:t>
            </a:r>
            <a:r>
              <a:rPr lang="en-US" sz="5400" b="1" dirty="0"/>
              <a:t> las </a:t>
            </a:r>
            <a:r>
              <a:rPr lang="en-US" sz="5400" b="1" dirty="0" err="1"/>
              <a:t>venas</a:t>
            </a:r>
            <a:r>
              <a:rPr lang="en-US" sz="5400" b="1" dirty="0"/>
              <a:t> y las </a:t>
            </a:r>
            <a:r>
              <a:rPr lang="en-US" sz="5400" b="1" dirty="0" err="1"/>
              <a:t>arterias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on a couch&#10;&#10;Description automatically generated with low confidence">
            <a:extLst>
              <a:ext uri="{FF2B5EF4-FFF2-40B4-BE49-F238E27FC236}">
                <a16:creationId xmlns:a16="http://schemas.microsoft.com/office/drawing/2014/main" id="{A5703D47-6402-4BE8-A724-D59400B52F32}"/>
              </a:ext>
            </a:extLst>
          </p:cNvPr>
          <p:cNvPicPr>
            <a:picLocks noChangeAspect="1"/>
          </p:cNvPicPr>
          <p:nvPr/>
        </p:nvPicPr>
        <p:blipFill>
          <a:blip r:embed="rId2"/>
          <a:stretch>
            <a:fillRect/>
          </a:stretch>
        </p:blipFill>
        <p:spPr>
          <a:xfrm>
            <a:off x="-2960484" y="94108"/>
            <a:ext cx="13339566" cy="666978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extBox 3">
            <a:extLst>
              <a:ext uri="{FF2B5EF4-FFF2-40B4-BE49-F238E27FC236}">
                <a16:creationId xmlns:a16="http://schemas.microsoft.com/office/drawing/2014/main" id="{9CCFFF48-46D5-408C-9714-93AA371F888D}"/>
              </a:ext>
            </a:extLst>
          </p:cNvPr>
          <p:cNvSpPr txBox="1"/>
          <p:nvPr/>
        </p:nvSpPr>
        <p:spPr>
          <a:xfrm>
            <a:off x="3675707" y="6340370"/>
            <a:ext cx="3801504" cy="276999"/>
          </a:xfrm>
          <a:prstGeom prst="rect">
            <a:avLst/>
          </a:prstGeom>
          <a:noFill/>
        </p:spPr>
        <p:txBody>
          <a:bodyPr wrap="square" rtlCol="0">
            <a:spAutoFit/>
          </a:bodyPr>
          <a:lstStyle/>
          <a:p>
            <a:r>
              <a:rPr lang="en-US" sz="1200" dirty="0"/>
              <a:t>Imagen de </a:t>
            </a:r>
            <a:r>
              <a:rPr lang="en-US" sz="1200" dirty="0">
                <a:hlinkClick r:id="rId3"/>
              </a:rPr>
              <a:t>The </a:t>
            </a:r>
            <a:r>
              <a:rPr lang="en-US" sz="1200" dirty="0" err="1">
                <a:hlinkClick r:id="rId3"/>
              </a:rPr>
              <a:t>Hyfe</a:t>
            </a:r>
            <a:r>
              <a:rPr lang="en-US" sz="1200" dirty="0">
                <a:hlinkClick r:id="rId3"/>
              </a:rPr>
              <a:t> Mind</a:t>
            </a:r>
            <a:endParaRPr lang="en-US" sz="1200" dirty="0"/>
          </a:p>
        </p:txBody>
      </p:sp>
      <p:sp>
        <p:nvSpPr>
          <p:cNvPr id="2" name="TextBox 1">
            <a:extLst>
              <a:ext uri="{FF2B5EF4-FFF2-40B4-BE49-F238E27FC236}">
                <a16:creationId xmlns:a16="http://schemas.microsoft.com/office/drawing/2014/main" id="{2E9118D6-F360-4968-A809-4D79FB38F133}"/>
              </a:ext>
            </a:extLst>
          </p:cNvPr>
          <p:cNvSpPr txBox="1"/>
          <p:nvPr/>
        </p:nvSpPr>
        <p:spPr>
          <a:xfrm>
            <a:off x="5323438" y="362139"/>
            <a:ext cx="3458424" cy="1754326"/>
          </a:xfrm>
          <a:prstGeom prst="rect">
            <a:avLst/>
          </a:prstGeom>
          <a:noFill/>
        </p:spPr>
        <p:txBody>
          <a:bodyPr wrap="square" rtlCol="0">
            <a:spAutoFit/>
          </a:bodyPr>
          <a:lstStyle/>
          <a:p>
            <a:pPr algn="r"/>
            <a:r>
              <a:rPr lang="es-PA" sz="5400" b="1" dirty="0">
                <a:solidFill>
                  <a:schemeClr val="bg1"/>
                </a:solidFill>
              </a:rPr>
              <a:t>¿Qué tiene el joven?</a:t>
            </a:r>
            <a:endParaRPr lang="en-US" sz="5400" b="1" dirty="0">
              <a:solidFill>
                <a:schemeClr val="bg1"/>
              </a:solidFill>
            </a:endParaRPr>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sangre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92" y="2380315"/>
            <a:ext cx="8329188" cy="2097370"/>
          </a:xfrm>
        </p:spPr>
        <p:txBody>
          <a:bodyPr>
            <a:normAutofit/>
          </a:bodyPr>
          <a:lstStyle/>
          <a:p>
            <a:r>
              <a:rPr lang="en-US" sz="5400" b="1" dirty="0" err="1"/>
              <a:t>Órgano</a:t>
            </a:r>
            <a:r>
              <a:rPr lang="en-US" sz="5400" b="1" dirty="0"/>
              <a:t> que se </a:t>
            </a:r>
            <a:r>
              <a:rPr lang="en-US" sz="5400" b="1" dirty="0" err="1"/>
              <a:t>usa</a:t>
            </a:r>
            <a:r>
              <a:rPr lang="en-US" sz="5400" b="1" dirty="0"/>
              <a:t> </a:t>
            </a:r>
            <a:br>
              <a:rPr lang="en-US" sz="5400" b="1" dirty="0"/>
            </a:br>
            <a:r>
              <a:rPr lang="en-US" sz="5400" b="1" dirty="0"/>
              <a:t>para </a:t>
            </a:r>
            <a:r>
              <a:rPr lang="en-US" sz="5400" b="1" dirty="0" err="1"/>
              <a:t>hablar</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lengua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2533"/>
            <a:ext cx="8229600" cy="2201771"/>
          </a:xfrm>
        </p:spPr>
        <p:txBody>
          <a:bodyPr>
            <a:normAutofit/>
          </a:bodyPr>
          <a:lstStyle/>
          <a:p>
            <a:r>
              <a:rPr lang="en-US" sz="5400" b="1" dirty="0"/>
              <a:t>Sus </a:t>
            </a:r>
            <a:r>
              <a:rPr lang="en-US" sz="5400" b="1" dirty="0" err="1"/>
              <a:t>contracciones</a:t>
            </a:r>
            <a:r>
              <a:rPr lang="en-US" sz="5400" b="1" dirty="0"/>
              <a:t> </a:t>
            </a:r>
            <a:r>
              <a:rPr lang="en-US" sz="5400" b="1" dirty="0" err="1"/>
              <a:t>permiten</a:t>
            </a:r>
            <a:br>
              <a:rPr lang="en-US" sz="5400" b="1" dirty="0"/>
            </a:br>
            <a:r>
              <a:rPr lang="en-US" sz="5400" b="1" dirty="0" err="1"/>
              <a:t>los</a:t>
            </a:r>
            <a:r>
              <a:rPr lang="en-US" sz="5400" b="1" dirty="0"/>
              <a:t> </a:t>
            </a:r>
            <a:r>
              <a:rPr lang="en-US" sz="5400" b="1" dirty="0" err="1"/>
              <a:t>movimientos</a:t>
            </a:r>
            <a:r>
              <a:rPr lang="en-US" sz="5400" b="1" dirty="0"/>
              <a:t> del </a:t>
            </a:r>
            <a:r>
              <a:rPr lang="en-US" sz="5400" b="1" dirty="0" err="1"/>
              <a:t>cuerpo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err="1"/>
              <a:t>corazón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girl smelling flowers">
            <a:extLst>
              <a:ext uri="{FF2B5EF4-FFF2-40B4-BE49-F238E27FC236}">
                <a16:creationId xmlns:a16="http://schemas.microsoft.com/office/drawing/2014/main" id="{24B7F448-1626-44F6-B926-665C79D87E2C}"/>
              </a:ext>
            </a:extLst>
          </p:cNvPr>
          <p:cNvPicPr>
            <a:picLocks noChangeAspect="1"/>
          </p:cNvPicPr>
          <p:nvPr/>
        </p:nvPicPr>
        <p:blipFill>
          <a:blip r:embed="rId2"/>
          <a:stretch>
            <a:fillRect/>
          </a:stretch>
        </p:blipFill>
        <p:spPr>
          <a:xfrm>
            <a:off x="-995882" y="106771"/>
            <a:ext cx="10040294" cy="6693529"/>
          </a:xfrm>
          <a:prstGeom prst="rect">
            <a:avLst/>
          </a:prstGeom>
        </p:spPr>
      </p:pic>
      <p:sp>
        <p:nvSpPr>
          <p:cNvPr id="2" name="Title 1"/>
          <p:cNvSpPr>
            <a:spLocks noGrp="1"/>
          </p:cNvSpPr>
          <p:nvPr>
            <p:ph type="title"/>
          </p:nvPr>
        </p:nvSpPr>
        <p:spPr>
          <a:xfrm>
            <a:off x="276131" y="240631"/>
            <a:ext cx="8229600" cy="1143000"/>
          </a:xfrm>
        </p:spPr>
        <p:txBody>
          <a:bodyPr>
            <a:normAutofit/>
          </a:bodyPr>
          <a:lstStyle/>
          <a:p>
            <a:pPr algn="l"/>
            <a:r>
              <a:rPr lang="en-US" sz="5400" b="1" dirty="0">
                <a:solidFill>
                  <a:srgbClr val="6600FF"/>
                </a:solidFill>
              </a:rPr>
              <a:t>¿</a:t>
            </a:r>
            <a:r>
              <a:rPr lang="en-US" sz="5400" b="1" dirty="0" err="1">
                <a:solidFill>
                  <a:srgbClr val="6600FF"/>
                </a:solidFill>
              </a:rPr>
              <a:t>Qué</a:t>
            </a:r>
            <a:r>
              <a:rPr lang="en-US" sz="5400" b="1" dirty="0">
                <a:solidFill>
                  <a:srgbClr val="6600FF"/>
                </a:solidFill>
              </a:rPr>
              <a:t> </a:t>
            </a:r>
            <a:r>
              <a:rPr lang="en-US" sz="5400" b="1" dirty="0" err="1">
                <a:solidFill>
                  <a:srgbClr val="6600FF"/>
                </a:solidFill>
              </a:rPr>
              <a:t>hizo</a:t>
            </a:r>
            <a:r>
              <a:rPr lang="en-US" sz="5400" b="1" dirty="0">
                <a:solidFill>
                  <a:srgbClr val="6600FF"/>
                </a:solidFill>
              </a:rPr>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D96F8628-F1E5-4937-960F-285F13CBAFC4}"/>
              </a:ext>
            </a:extLst>
          </p:cNvPr>
          <p:cNvSpPr txBox="1"/>
          <p:nvPr/>
        </p:nvSpPr>
        <p:spPr>
          <a:xfrm>
            <a:off x="336884" y="6359256"/>
            <a:ext cx="4621794" cy="276999"/>
          </a:xfrm>
          <a:prstGeom prst="rect">
            <a:avLst/>
          </a:prstGeom>
          <a:noFill/>
        </p:spPr>
        <p:txBody>
          <a:bodyPr wrap="square">
            <a:spAutoFit/>
          </a:bodyPr>
          <a:lstStyle/>
          <a:p>
            <a:r>
              <a:rPr lang="en-US" sz="1200" dirty="0"/>
              <a:t>Photo by </a:t>
            </a:r>
            <a:r>
              <a:rPr lang="en-US" sz="1200" dirty="0" err="1">
                <a:hlinkClick r:id="rId3"/>
              </a:rPr>
              <a:t>Richárd</a:t>
            </a:r>
            <a:r>
              <a:rPr lang="en-US" sz="1200" dirty="0">
                <a:hlinkClick r:id="rId3"/>
              </a:rPr>
              <a:t> </a:t>
            </a:r>
            <a:r>
              <a:rPr lang="en-US" sz="1200" dirty="0" err="1">
                <a:hlinkClick r:id="rId3"/>
              </a:rPr>
              <a:t>Ecsedi</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8628"/>
            <a:ext cx="8229600" cy="2160744"/>
          </a:xfrm>
        </p:spPr>
        <p:txBody>
          <a:bodyPr>
            <a:noAutofit/>
          </a:bodyPr>
          <a:lstStyle/>
          <a:p>
            <a:r>
              <a:rPr lang="en-US" sz="5400" b="1" dirty="0"/>
              <a:t>Ella </a:t>
            </a:r>
            <a:r>
              <a:rPr lang="en-US" sz="5400" b="1" dirty="0" err="1">
                <a:solidFill>
                  <a:srgbClr val="FFFF00"/>
                </a:solidFill>
              </a:rPr>
              <a:t>olió</a:t>
            </a:r>
            <a:r>
              <a:rPr lang="en-US" sz="5400" b="1" dirty="0"/>
              <a:t> las </a:t>
            </a:r>
            <a:r>
              <a:rPr lang="en-US" sz="5400" b="1" dirty="0" err="1"/>
              <a:t>flores</a:t>
            </a:r>
            <a:r>
              <a:rPr lang="en-US" sz="5400" b="1" dirty="0"/>
              <a:t>.</a:t>
            </a:r>
            <a:br>
              <a:rPr lang="en-US" sz="5400" b="1" dirty="0"/>
            </a:br>
            <a:r>
              <a:rPr lang="en-US" sz="4000" b="1" dirty="0"/>
              <a:t>(</a:t>
            </a:r>
            <a:r>
              <a:rPr lang="en-US" sz="4000" b="1" dirty="0" err="1"/>
              <a:t>lavanda</a:t>
            </a:r>
            <a:r>
              <a:rPr lang="en-US" sz="40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erson with her eyes closed, breathing">
            <a:extLst>
              <a:ext uri="{FF2B5EF4-FFF2-40B4-BE49-F238E27FC236}">
                <a16:creationId xmlns:a16="http://schemas.microsoft.com/office/drawing/2014/main" id="{D26FA63D-CEB9-4096-9CF0-A3ABA613C39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04523" y="101887"/>
            <a:ext cx="10142253" cy="676480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12" name="TextBox 11">
            <a:extLst>
              <a:ext uri="{FF2B5EF4-FFF2-40B4-BE49-F238E27FC236}">
                <a16:creationId xmlns:a16="http://schemas.microsoft.com/office/drawing/2014/main" id="{ECAC59CD-C1DA-4ABD-98AA-C7360CFAA85B}"/>
              </a:ext>
            </a:extLst>
          </p:cNvPr>
          <p:cNvSpPr txBox="1"/>
          <p:nvPr/>
        </p:nvSpPr>
        <p:spPr>
          <a:xfrm>
            <a:off x="199176" y="124196"/>
            <a:ext cx="8347295" cy="923330"/>
          </a:xfrm>
          <a:prstGeom prst="rect">
            <a:avLst/>
          </a:prstGeom>
          <a:noFill/>
        </p:spPr>
        <p:txBody>
          <a:bodyPr wrap="square" rtlCol="0">
            <a:spAutoFit/>
          </a:bodyPr>
          <a:lstStyle/>
          <a:p>
            <a:r>
              <a:rPr lang="es-PA" sz="5400" b="1" dirty="0">
                <a:solidFill>
                  <a:srgbClr val="0070C0"/>
                </a:solidFill>
              </a:rPr>
              <a:t>¿Qué hizo?</a:t>
            </a:r>
            <a:endParaRPr lang="en-US" sz="5400" b="1" dirty="0">
              <a:solidFill>
                <a:srgbClr val="0070C0"/>
              </a:solidFill>
            </a:endParaRPr>
          </a:p>
        </p:txBody>
      </p:sp>
      <p:sp>
        <p:nvSpPr>
          <p:cNvPr id="38" name="TextBox 37">
            <a:extLst>
              <a:ext uri="{FF2B5EF4-FFF2-40B4-BE49-F238E27FC236}">
                <a16:creationId xmlns:a16="http://schemas.microsoft.com/office/drawing/2014/main" id="{D16994C8-BB44-4471-AA03-E4960FFF9806}"/>
              </a:ext>
            </a:extLst>
          </p:cNvPr>
          <p:cNvSpPr txBox="1"/>
          <p:nvPr/>
        </p:nvSpPr>
        <p:spPr>
          <a:xfrm>
            <a:off x="212756" y="6402676"/>
            <a:ext cx="8718487" cy="276999"/>
          </a:xfrm>
          <a:prstGeom prst="rect">
            <a:avLst/>
          </a:prstGeom>
          <a:noFill/>
        </p:spPr>
        <p:txBody>
          <a:bodyPr wrap="square" rtlCol="0">
            <a:spAutoFit/>
          </a:bodyPr>
          <a:lstStyle/>
          <a:p>
            <a:r>
              <a:rPr lang="en-US" sz="1200" dirty="0">
                <a:solidFill>
                  <a:srgbClr val="0070C0"/>
                </a:solidFill>
                <a:hlinkClick r:id="rId3" tooltip="https://www.meditationlifeskills.com/breathing-meditation-technique/">
                  <a:extLst>
                    <a:ext uri="{A12FA001-AC4F-418D-AE19-62706E023703}">
                      <ahyp:hlinkClr xmlns:ahyp="http://schemas.microsoft.com/office/drawing/2018/hyperlinkcolor" val="tx"/>
                    </a:ext>
                  </a:extLst>
                </a:hlinkClick>
              </a:rPr>
              <a:t>Photo</a:t>
            </a:r>
            <a:r>
              <a:rPr lang="en-US" sz="1200" dirty="0">
                <a:solidFill>
                  <a:srgbClr val="0070C0"/>
                </a:solidFill>
              </a:rPr>
              <a:t> </a:t>
            </a:r>
            <a:r>
              <a:rPr lang="en-US" sz="1200" dirty="0">
                <a:solidFill>
                  <a:schemeClr val="bg1"/>
                </a:solidFill>
              </a:rPr>
              <a:t>by Unknown Author licensed under</a:t>
            </a:r>
            <a:r>
              <a:rPr lang="en-US" sz="1200" dirty="0">
                <a:solidFill>
                  <a:srgbClr val="0070C0"/>
                </a:solidFill>
              </a:rPr>
              <a:t>  </a:t>
            </a:r>
            <a:r>
              <a:rPr lang="en-US" sz="1200" dirty="0">
                <a:solidFill>
                  <a:srgbClr val="0070C0"/>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1200" dirty="0">
              <a:solidFill>
                <a:srgbClr val="0070C0"/>
              </a:solidFill>
            </a:endParaRPr>
          </a:p>
        </p:txBody>
      </p:sp>
      <p:pic>
        <p:nvPicPr>
          <p:cNvPr id="58" name="Picture 57" descr="clipart of a person breathing with hands on chest and stomach.&#10;&#10;">
            <a:extLst>
              <a:ext uri="{FF2B5EF4-FFF2-40B4-BE49-F238E27FC236}">
                <a16:creationId xmlns:a16="http://schemas.microsoft.com/office/drawing/2014/main" id="{14DF5019-3BA3-4683-9B88-2F5315716660}"/>
              </a:ext>
            </a:extLst>
          </p:cNvPr>
          <p:cNvPicPr>
            <a:picLocks noChangeAspect="1"/>
          </p:cNvPicPr>
          <p:nvPr/>
        </p:nvPicPr>
        <p:blipFill>
          <a:blip r:embed="rId5"/>
          <a:stretch>
            <a:fillRect/>
          </a:stretch>
        </p:blipFill>
        <p:spPr>
          <a:xfrm>
            <a:off x="538521" y="1278489"/>
            <a:ext cx="3037598" cy="2504538"/>
          </a:xfrm>
          <a:prstGeom prst="rect">
            <a:avLst/>
          </a:prstGeom>
        </p:spPr>
      </p:pic>
      <p:sp>
        <p:nvSpPr>
          <p:cNvPr id="59" name="TextBox 58">
            <a:extLst>
              <a:ext uri="{FF2B5EF4-FFF2-40B4-BE49-F238E27FC236}">
                <a16:creationId xmlns:a16="http://schemas.microsoft.com/office/drawing/2014/main" id="{F9FACB04-F201-41F7-9094-6E3774E3CE41}"/>
              </a:ext>
            </a:extLst>
          </p:cNvPr>
          <p:cNvSpPr txBox="1"/>
          <p:nvPr/>
        </p:nvSpPr>
        <p:spPr>
          <a:xfrm>
            <a:off x="199176" y="6125677"/>
            <a:ext cx="4341386" cy="276999"/>
          </a:xfrm>
          <a:prstGeom prst="rect">
            <a:avLst/>
          </a:prstGeom>
          <a:noFill/>
        </p:spPr>
        <p:txBody>
          <a:bodyPr wrap="square" rtlCol="0">
            <a:spAutoFit/>
          </a:bodyPr>
          <a:lstStyle/>
          <a:p>
            <a:r>
              <a:rPr lang="es-PA" sz="1200" dirty="0" err="1">
                <a:solidFill>
                  <a:schemeClr val="bg1"/>
                </a:solidFill>
              </a:rPr>
              <a:t>Breathing</a:t>
            </a:r>
            <a:r>
              <a:rPr lang="es-PA" sz="1200" dirty="0">
                <a:solidFill>
                  <a:schemeClr val="bg1"/>
                </a:solidFill>
              </a:rPr>
              <a:t> </a:t>
            </a:r>
            <a:r>
              <a:rPr lang="es-PA" sz="1200" dirty="0" err="1">
                <a:solidFill>
                  <a:schemeClr val="bg1"/>
                </a:solidFill>
              </a:rPr>
              <a:t>Exercise</a:t>
            </a:r>
            <a:r>
              <a:rPr lang="es-PA" sz="1200" dirty="0">
                <a:solidFill>
                  <a:schemeClr val="bg1"/>
                </a:solidFill>
              </a:rPr>
              <a:t> </a:t>
            </a:r>
            <a:r>
              <a:rPr lang="es-PA" sz="1200" dirty="0" err="1">
                <a:solidFill>
                  <a:schemeClr val="bg1"/>
                </a:solidFill>
              </a:rPr>
              <a:t>clipart</a:t>
            </a:r>
            <a:r>
              <a:rPr lang="es-PA" sz="1200" dirty="0">
                <a:solidFill>
                  <a:schemeClr val="bg1"/>
                </a:solidFill>
              </a:rPr>
              <a:t> </a:t>
            </a:r>
            <a:r>
              <a:rPr lang="es-PA" sz="1200" dirty="0" err="1">
                <a:solidFill>
                  <a:schemeClr val="bg1"/>
                </a:solidFill>
              </a:rPr>
              <a:t>from</a:t>
            </a:r>
            <a:r>
              <a:rPr lang="es-PA" sz="1200" dirty="0">
                <a:solidFill>
                  <a:schemeClr val="bg1"/>
                </a:solidFill>
              </a:rPr>
              <a:t> </a:t>
            </a:r>
            <a:r>
              <a:rPr lang="es-PA" sz="1200" dirty="0" err="1">
                <a:solidFill>
                  <a:srgbClr val="0070C0"/>
                </a:solidFill>
                <a:hlinkClick r:id="rId6">
                  <a:extLst>
                    <a:ext uri="{A12FA001-AC4F-418D-AE19-62706E023703}">
                      <ahyp:hlinkClr xmlns:ahyp="http://schemas.microsoft.com/office/drawing/2018/hyperlinkcolor" val="tx"/>
                    </a:ext>
                  </a:extLst>
                </a:hlinkClick>
              </a:rPr>
              <a:t>Pinclipart</a:t>
            </a:r>
            <a:r>
              <a:rPr lang="es-PA" sz="1200" dirty="0">
                <a:solidFill>
                  <a:srgbClr val="0070C0"/>
                </a:solidFill>
                <a:hlinkClick r:id="rId6">
                  <a:extLst>
                    <a:ext uri="{A12FA001-AC4F-418D-AE19-62706E023703}">
                      <ahyp:hlinkClr xmlns:ahyp="http://schemas.microsoft.com/office/drawing/2018/hyperlinkcolor" val="tx"/>
                    </a:ext>
                  </a:extLst>
                </a:hlinkClick>
              </a:rPr>
              <a:t> </a:t>
            </a:r>
            <a:endParaRPr lang="en-US" sz="1200" dirty="0">
              <a:solidFill>
                <a:srgbClr val="0070C0"/>
              </a:solidFill>
            </a:endParaRPr>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6401"/>
            <a:ext cx="8229600" cy="1925354"/>
          </a:xfrm>
        </p:spPr>
        <p:txBody>
          <a:bodyPr>
            <a:normAutofit/>
          </a:bodyPr>
          <a:lstStyle/>
          <a:p>
            <a:r>
              <a:rPr lang="es-PA" sz="5400" b="1" dirty="0"/>
              <a:t>E</a:t>
            </a:r>
            <a:r>
              <a:rPr lang="en-US" sz="5400" b="1" dirty="0" err="1"/>
              <a:t>lla</a:t>
            </a:r>
            <a:r>
              <a:rPr lang="en-US" sz="5400" b="1" dirty="0"/>
              <a:t> </a:t>
            </a:r>
            <a:r>
              <a:rPr lang="en-US" sz="5400" b="1" dirty="0" err="1">
                <a:solidFill>
                  <a:srgbClr val="FFFF00"/>
                </a:solidFill>
              </a:rPr>
              <a:t>respiró</a:t>
            </a:r>
            <a:r>
              <a:rPr lang="en-US" sz="5400" b="1" dirty="0"/>
              <a:t> </a:t>
            </a:r>
            <a:r>
              <a:rPr lang="en-US" sz="5400" b="1" dirty="0" err="1"/>
              <a:t>el</a:t>
            </a:r>
            <a:r>
              <a:rPr lang="en-US" sz="5400" b="1" dirty="0"/>
              <a:t> </a:t>
            </a:r>
            <a:r>
              <a:rPr lang="en-US" sz="5400" b="1" dirty="0" err="1"/>
              <a:t>aire</a:t>
            </a:r>
            <a:r>
              <a:rPr lang="en-US" sz="5400" b="1" dirty="0"/>
              <a:t> puro.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0"/>
            <a:ext cx="8229600" cy="1143000"/>
          </a:xfrm>
        </p:spPr>
        <p:txBody>
          <a:bodyPr>
            <a:noAutofit/>
          </a:bodyPr>
          <a:lstStyle/>
          <a:p>
            <a:r>
              <a:rPr lang="en-US" sz="5400" b="1" dirty="0"/>
              <a:t>El </a:t>
            </a:r>
            <a:r>
              <a:rPr lang="en-US" sz="5400" b="1" dirty="0" err="1"/>
              <a:t>joven</a:t>
            </a:r>
            <a:r>
              <a:rPr lang="en-US" sz="5400" b="1" dirty="0"/>
              <a:t> </a:t>
            </a:r>
            <a:r>
              <a:rPr lang="en-US" sz="5400" b="1" dirty="0" err="1"/>
              <a:t>tiene</a:t>
            </a:r>
            <a:r>
              <a:rPr lang="en-US" sz="5400" b="1" dirty="0"/>
              <a:t> </a:t>
            </a:r>
            <a:r>
              <a:rPr lang="en-US" sz="5400" b="1" dirty="0" err="1">
                <a:solidFill>
                  <a:srgbClr val="FFFF00"/>
                </a:solidFill>
              </a:rPr>
              <a:t>tos</a:t>
            </a:r>
            <a:r>
              <a:rPr lang="en-US" sz="5400" b="1" dirty="0"/>
              <a:t>.</a:t>
            </a:r>
          </a:p>
        </p:txBody>
      </p:sp>
      <p:sp>
        <p:nvSpPr>
          <p:cNvPr id="4" name="Frame 3">
            <a:extLst>
              <a:ext uri="{C183D7F6-B498-43B3-948B-1728B52AA6E4}">
                <adec:decorative xmlns:adec="http://schemas.microsoft.com/office/drawing/2017/decorative" val="0"/>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man sneezing">
            <a:extLst>
              <a:ext uri="{FF2B5EF4-FFF2-40B4-BE49-F238E27FC236}">
                <a16:creationId xmlns:a16="http://schemas.microsoft.com/office/drawing/2014/main" id="{C5E9AEDC-9C92-45E6-A946-51A5A2E8B11B}"/>
              </a:ext>
            </a:extLst>
          </p:cNvPr>
          <p:cNvPicPr>
            <a:picLocks noChangeAspect="1"/>
          </p:cNvPicPr>
          <p:nvPr/>
        </p:nvPicPr>
        <p:blipFill>
          <a:blip r:embed="rId3"/>
          <a:stretch>
            <a:fillRect/>
          </a:stretch>
        </p:blipFill>
        <p:spPr>
          <a:xfrm>
            <a:off x="-990112" y="122589"/>
            <a:ext cx="10061686" cy="6735411"/>
          </a:xfrm>
          <a:prstGeom prst="rect">
            <a:avLst/>
          </a:prstGeom>
        </p:spPr>
      </p:pic>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67267F72-61F5-4D89-A174-A78CCC5B8829}"/>
              </a:ext>
            </a:extLst>
          </p:cNvPr>
          <p:cNvSpPr>
            <a:spLocks noGrp="1"/>
          </p:cNvSpPr>
          <p:nvPr>
            <p:ph type="title"/>
          </p:nvPr>
        </p:nvSpPr>
        <p:spPr>
          <a:xfrm>
            <a:off x="452673" y="99588"/>
            <a:ext cx="8229600" cy="1143000"/>
          </a:xfrm>
        </p:spPr>
        <p:txBody>
          <a:bodyPr>
            <a:normAutofit/>
          </a:bodyPr>
          <a:lstStyle/>
          <a:p>
            <a:r>
              <a:rPr lang="es-PA" sz="5400" b="1" dirty="0"/>
              <a:t>¿Qué hizo?</a:t>
            </a:r>
            <a:endParaRPr lang="en-US" sz="5400" b="1" dirty="0"/>
          </a:p>
        </p:txBody>
      </p:sp>
      <p:sp>
        <p:nvSpPr>
          <p:cNvPr id="9" name="TextBox 8">
            <a:extLst>
              <a:ext uri="{FF2B5EF4-FFF2-40B4-BE49-F238E27FC236}">
                <a16:creationId xmlns:a16="http://schemas.microsoft.com/office/drawing/2014/main" id="{54D27365-51D7-4FEF-B003-626F403148D5}"/>
              </a:ext>
            </a:extLst>
          </p:cNvPr>
          <p:cNvSpPr txBox="1"/>
          <p:nvPr/>
        </p:nvSpPr>
        <p:spPr>
          <a:xfrm rot="20210617">
            <a:off x="942911" y="2310818"/>
            <a:ext cx="3562526" cy="646331"/>
          </a:xfrm>
          <a:prstGeom prst="rect">
            <a:avLst/>
          </a:prstGeom>
          <a:noFill/>
        </p:spPr>
        <p:txBody>
          <a:bodyPr wrap="square" rtlCol="0">
            <a:spAutoFit/>
          </a:bodyPr>
          <a:lstStyle/>
          <a:p>
            <a:r>
              <a:rPr lang="es-PA" sz="3600" b="1" dirty="0"/>
              <a:t>¡</a:t>
            </a:r>
            <a:r>
              <a:rPr lang="es-PA" sz="3600" b="1" dirty="0" err="1"/>
              <a:t>Ahhh</a:t>
            </a:r>
            <a:r>
              <a:rPr lang="es-PA" sz="3600" b="1" dirty="0"/>
              <a:t> </a:t>
            </a:r>
            <a:r>
              <a:rPr lang="es-PA" sz="3600" b="1" dirty="0" err="1"/>
              <a:t>chú</a:t>
            </a:r>
            <a:r>
              <a:rPr lang="es-PA" sz="3600" b="1" dirty="0"/>
              <a:t>!</a:t>
            </a:r>
            <a:endParaRPr lang="en-US" sz="3600" b="1" dirty="0"/>
          </a:p>
        </p:txBody>
      </p:sp>
      <p:sp>
        <p:nvSpPr>
          <p:cNvPr id="10" name="TextBox 9">
            <a:extLst>
              <a:ext uri="{FF2B5EF4-FFF2-40B4-BE49-F238E27FC236}">
                <a16:creationId xmlns:a16="http://schemas.microsoft.com/office/drawing/2014/main" id="{D57DA251-D8B6-4E3E-A381-74EFB716F83B}"/>
              </a:ext>
            </a:extLst>
          </p:cNvPr>
          <p:cNvSpPr txBox="1"/>
          <p:nvPr/>
        </p:nvSpPr>
        <p:spPr>
          <a:xfrm>
            <a:off x="452673" y="6340370"/>
            <a:ext cx="5459240" cy="276999"/>
          </a:xfrm>
          <a:prstGeom prst="rect">
            <a:avLst/>
          </a:prstGeom>
          <a:noFill/>
        </p:spPr>
        <p:txBody>
          <a:bodyPr wrap="square" rtlCol="0">
            <a:spAutoFit/>
          </a:bodyPr>
          <a:lstStyle/>
          <a:p>
            <a:r>
              <a:rPr lang="es-PA" sz="1200" dirty="0"/>
              <a:t>Imagen de </a:t>
            </a:r>
            <a:r>
              <a:rPr lang="en-US" sz="1200" b="0" i="0" dirty="0">
                <a:effectLst/>
              </a:rPr>
              <a:t>James </a:t>
            </a:r>
            <a:r>
              <a:rPr lang="en-US" sz="1200" b="0" i="0" dirty="0" err="1">
                <a:effectLst/>
              </a:rPr>
              <a:t>Gathany</a:t>
            </a:r>
            <a:r>
              <a:rPr lang="en-US" sz="1200" dirty="0"/>
              <a:t> y </a:t>
            </a:r>
            <a:r>
              <a:rPr lang="en-US" sz="1200" b="0" i="0" dirty="0">
                <a:effectLst/>
              </a:rPr>
              <a:t>Brian Judd </a:t>
            </a:r>
            <a:r>
              <a:rPr lang="en-US" sz="1200" b="0" i="0" dirty="0" err="1">
                <a:effectLst/>
              </a:rPr>
              <a:t>en</a:t>
            </a:r>
            <a:r>
              <a:rPr lang="en-US" sz="1200" b="0" i="0" dirty="0">
                <a:effectLst/>
              </a:rPr>
              <a:t> </a:t>
            </a:r>
            <a:r>
              <a:rPr lang="en-US" sz="1200" b="0" i="0" dirty="0" err="1">
                <a:effectLst/>
                <a:hlinkClick r:id="rId4"/>
              </a:rPr>
              <a:t>Pixnio</a:t>
            </a:r>
            <a:r>
              <a:rPr lang="en-US" sz="1200" b="0" i="0" dirty="0">
                <a:effectLst/>
                <a:hlinkClick r:id="rId4"/>
              </a:rPr>
              <a:t> </a:t>
            </a:r>
            <a:endParaRPr lang="en-US" sz="1200" dirty="0"/>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El hombre </a:t>
            </a:r>
            <a:r>
              <a:rPr lang="en-US" sz="5400" b="1" dirty="0" err="1">
                <a:solidFill>
                  <a:srgbClr val="FFFF00"/>
                </a:solidFill>
              </a:rPr>
              <a:t>estornudó</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157901"/>
            <a:ext cx="8229600" cy="1143000"/>
          </a:xfrm>
        </p:spPr>
        <p:txBody>
          <a:bodyPr>
            <a:normAutofit/>
          </a:bodyPr>
          <a:lstStyle/>
          <a:p>
            <a:r>
              <a:rPr lang="en-US" sz="5400" b="1" dirty="0"/>
              <a:t>¿</a:t>
            </a:r>
            <a:r>
              <a:rPr lang="en-US" sz="5400" b="1" dirty="0" err="1"/>
              <a:t>Qué</a:t>
            </a:r>
            <a:r>
              <a:rPr lang="en-US" sz="5400" b="1" dirty="0"/>
              <a:t> </a:t>
            </a:r>
            <a:r>
              <a:rPr lang="en-US" sz="5400" b="1" dirty="0" err="1"/>
              <a:t>hizo</a:t>
            </a:r>
            <a:r>
              <a:rPr lang="en-US" sz="5400" b="1" dirty="0"/>
              <a:t> la </a:t>
            </a:r>
            <a:r>
              <a:rPr lang="en-US" sz="5400" b="1" dirty="0" err="1"/>
              <a:t>chica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10" name="Picture 9" descr="A close up of a person's lips and teeth&#10;&#10;Description automatically generated with low confidence">
            <a:extLst>
              <a:ext uri="{FF2B5EF4-FFF2-40B4-BE49-F238E27FC236}">
                <a16:creationId xmlns:a16="http://schemas.microsoft.com/office/drawing/2014/main" id="{3E7A7C16-658B-49F8-A3CD-C0EFDF33E54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35999" y="1300901"/>
            <a:ext cx="7353484" cy="4597799"/>
          </a:xfrm>
          <a:prstGeom prst="rect">
            <a:avLst/>
          </a:prstGeom>
          <a:ln w="38100">
            <a:solidFill>
              <a:schemeClr val="tx1"/>
            </a:solidFill>
          </a:ln>
        </p:spPr>
      </p:pic>
      <p:sp>
        <p:nvSpPr>
          <p:cNvPr id="11" name="TextBox 10">
            <a:extLst>
              <a:ext uri="{FF2B5EF4-FFF2-40B4-BE49-F238E27FC236}">
                <a16:creationId xmlns:a16="http://schemas.microsoft.com/office/drawing/2014/main" id="{25374831-16F9-4560-ACA6-9AB69C8B1A60}"/>
              </a:ext>
            </a:extLst>
          </p:cNvPr>
          <p:cNvSpPr txBox="1"/>
          <p:nvPr/>
        </p:nvSpPr>
        <p:spPr>
          <a:xfrm>
            <a:off x="2145672" y="6067470"/>
            <a:ext cx="4988460" cy="276999"/>
          </a:xfrm>
          <a:prstGeom prst="rect">
            <a:avLst/>
          </a:prstGeom>
          <a:noFill/>
        </p:spPr>
        <p:txBody>
          <a:bodyPr wrap="square" rtlCol="0">
            <a:spAutoFit/>
          </a:bodyPr>
          <a:lstStyle/>
          <a:p>
            <a:pPr algn="ctr"/>
            <a:r>
              <a:rPr lang="en-US" sz="1200" dirty="0">
                <a:hlinkClick r:id="rId3" tooltip="https://www.teachertoolkit.co.uk/2015/01/04/thirty-words-cpd-in-30-seconds-by-teachertoolkit/"/>
              </a:rPr>
              <a:t>Photo</a:t>
            </a:r>
            <a:r>
              <a:rPr lang="en-US" sz="1200" dirty="0"/>
              <a:t> by Unknown Author licensed under </a:t>
            </a:r>
            <a:r>
              <a:rPr lang="en-US" sz="1200" dirty="0">
                <a:hlinkClick r:id="rId4" tooltip="https://creativecommons.org/licenses/by-nc-nd/3.0/"/>
              </a:rPr>
              <a:t>CC BY-NC-ND</a:t>
            </a:r>
            <a:endParaRPr lang="en-US" sz="1200"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85" y="2764341"/>
            <a:ext cx="8374456" cy="1143000"/>
          </a:xfrm>
        </p:spPr>
        <p:txBody>
          <a:bodyPr>
            <a:normAutofit/>
          </a:bodyPr>
          <a:lstStyle/>
          <a:p>
            <a:r>
              <a:rPr lang="en-US" sz="5400" b="1" dirty="0"/>
              <a:t>La </a:t>
            </a:r>
            <a:r>
              <a:rPr lang="en-US" sz="5400" b="1" dirty="0" err="1"/>
              <a:t>chica</a:t>
            </a:r>
            <a:r>
              <a:rPr lang="en-US" sz="5400" b="1" dirty="0"/>
              <a:t> </a:t>
            </a:r>
            <a:r>
              <a:rPr lang="en-US" sz="5400" b="1" dirty="0">
                <a:solidFill>
                  <a:srgbClr val="FFFF00"/>
                </a:solidFill>
              </a:rPr>
              <a:t>se </a:t>
            </a:r>
            <a:r>
              <a:rPr lang="en-US" sz="5400" b="1" dirty="0" err="1">
                <a:solidFill>
                  <a:srgbClr val="FFFF00"/>
                </a:solidFill>
              </a:rPr>
              <a:t>mordió</a:t>
            </a:r>
            <a:r>
              <a:rPr lang="en-US" sz="5400" b="1" dirty="0">
                <a:solidFill>
                  <a:srgbClr val="FFFF00"/>
                </a:solidFill>
              </a:rPr>
              <a:t> </a:t>
            </a:r>
            <a:r>
              <a:rPr lang="en-US" sz="5400" b="1" dirty="0" err="1"/>
              <a:t>el</a:t>
            </a:r>
            <a:r>
              <a:rPr lang="en-US" sz="5400" b="1" dirty="0"/>
              <a:t> </a:t>
            </a:r>
            <a:r>
              <a:rPr lang="en-US" sz="5400" b="1" dirty="0" err="1"/>
              <a:t>labio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83901"/>
            <a:ext cx="8229600" cy="1143000"/>
          </a:xfrm>
        </p:spPr>
        <p:txBody>
          <a:bodyPr>
            <a:normAutofit/>
          </a:bodyPr>
          <a:lstStyle/>
          <a:p>
            <a:r>
              <a:rPr lang="en-US" sz="5400" b="1" dirty="0"/>
              <a:t>¿</a:t>
            </a:r>
            <a:r>
              <a:rPr lang="en-US" sz="5400" b="1" dirty="0" err="1"/>
              <a:t>Qué</a:t>
            </a:r>
            <a:r>
              <a:rPr lang="en-US" sz="5400" b="1" dirty="0"/>
              <a:t> </a:t>
            </a:r>
            <a:r>
              <a:rPr lang="en-US" sz="5400" b="1" dirty="0" err="1"/>
              <a:t>hizo</a:t>
            </a:r>
            <a:r>
              <a:rPr lang="en-US" sz="5400" b="1" dirty="0"/>
              <a:t> la </a:t>
            </a:r>
            <a:r>
              <a:rPr lang="en-US" sz="5400" b="1" dirty="0" err="1"/>
              <a:t>joven</a:t>
            </a:r>
            <a:r>
              <a:rPr lang="en-US" sz="5400" b="1" dirty="0"/>
              <a:t>?</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9" name="TextBox 18">
            <a:extLst>
              <a:ext uri="{FF2B5EF4-FFF2-40B4-BE49-F238E27FC236}">
                <a16:creationId xmlns:a16="http://schemas.microsoft.com/office/drawing/2014/main" id="{33378920-A54A-460E-8673-A9B7613976B7}"/>
              </a:ext>
            </a:extLst>
          </p:cNvPr>
          <p:cNvSpPr txBox="1"/>
          <p:nvPr/>
        </p:nvSpPr>
        <p:spPr>
          <a:xfrm>
            <a:off x="1756372" y="6236701"/>
            <a:ext cx="5602216" cy="276999"/>
          </a:xfrm>
          <a:prstGeom prst="rect">
            <a:avLst/>
          </a:prstGeom>
          <a:noFill/>
        </p:spPr>
        <p:txBody>
          <a:bodyPr wrap="square">
            <a:spAutoFit/>
          </a:bodyPr>
          <a:lstStyle/>
          <a:p>
            <a:pPr algn="ctr"/>
            <a:r>
              <a:rPr lang="en-US" sz="1200" b="0" i="0" u="none" strike="noStrike" dirty="0">
                <a:effectLst/>
                <a:latin typeface="Arial" panose="020B0604020202020204" pitchFamily="34" charset="0"/>
              </a:rPr>
              <a:t>Imagen de Beatrice Tseng</a:t>
            </a:r>
            <a:r>
              <a:rPr lang="en-US" sz="1200" b="0" i="0" u="none" strike="noStrike" dirty="0">
                <a:solidFill>
                  <a:srgbClr val="191B26"/>
                </a:solidFill>
                <a:effectLst/>
                <a:latin typeface="Arial" panose="020B0604020202020204" pitchFamily="34" charset="0"/>
              </a:rPr>
              <a:t> </a:t>
            </a:r>
            <a:endParaRPr lang="en-US" dirty="0"/>
          </a:p>
        </p:txBody>
      </p:sp>
      <p:pic>
        <p:nvPicPr>
          <p:cNvPr id="4" name="Picture 3" descr="image, mouth chewing gum">
            <a:extLst>
              <a:ext uri="{FF2B5EF4-FFF2-40B4-BE49-F238E27FC236}">
                <a16:creationId xmlns:a16="http://schemas.microsoft.com/office/drawing/2014/main" id="{32D683B6-D1FF-9D17-4142-ACA7FA89A91C}"/>
              </a:ext>
            </a:extLst>
          </p:cNvPr>
          <p:cNvPicPr>
            <a:picLocks noChangeAspect="1"/>
          </p:cNvPicPr>
          <p:nvPr/>
        </p:nvPicPr>
        <p:blipFill rotWithShape="1">
          <a:blip r:embed="rId2"/>
          <a:srcRect l="40891" t="12937" r="9901" b="41254"/>
          <a:stretch/>
        </p:blipFill>
        <p:spPr>
          <a:xfrm>
            <a:off x="1560782" y="1662505"/>
            <a:ext cx="5993396" cy="4184523"/>
          </a:xfrm>
          <a:prstGeom prst="rect">
            <a:avLst/>
          </a:prstGeom>
          <a:ln w="38100">
            <a:solidFill>
              <a:schemeClr val="tx1"/>
            </a:solidFill>
          </a:ln>
        </p:spPr>
      </p:pic>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664753"/>
            <a:ext cx="8229600" cy="1143000"/>
          </a:xfrm>
        </p:spPr>
        <p:txBody>
          <a:bodyPr>
            <a:normAutofit/>
          </a:bodyPr>
          <a:lstStyle/>
          <a:p>
            <a:r>
              <a:rPr lang="en-US" sz="5400" b="1" dirty="0"/>
              <a:t>La </a:t>
            </a:r>
            <a:r>
              <a:rPr lang="en-US" sz="5400" b="1" dirty="0" err="1"/>
              <a:t>joven</a:t>
            </a:r>
            <a:r>
              <a:rPr lang="en-US" sz="5400" b="1" dirty="0"/>
              <a:t> </a:t>
            </a:r>
            <a:r>
              <a:rPr lang="en-US" sz="5400" b="1" dirty="0" err="1">
                <a:solidFill>
                  <a:srgbClr val="FFFF00"/>
                </a:solidFill>
              </a:rPr>
              <a:t>masticó</a:t>
            </a:r>
            <a:r>
              <a:rPr lang="en-US" sz="5400" b="1" dirty="0"/>
              <a:t> chicle.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5EBAA6E8-358F-4463-89FC-70A954D7BB98}"/>
              </a:ext>
            </a:extLst>
          </p:cNvPr>
          <p:cNvSpPr txBox="1"/>
          <p:nvPr/>
        </p:nvSpPr>
        <p:spPr>
          <a:xfrm>
            <a:off x="2127563" y="6248037"/>
            <a:ext cx="4943193" cy="276999"/>
          </a:xfrm>
          <a:prstGeom prst="rect">
            <a:avLst/>
          </a:prstGeom>
          <a:noFill/>
        </p:spPr>
        <p:txBody>
          <a:bodyPr wrap="square" rtlCol="0">
            <a:spAutoFit/>
          </a:bodyPr>
          <a:lstStyle/>
          <a:p>
            <a:pPr algn="ctr"/>
            <a:r>
              <a:rPr lang="es-PA" sz="1200" dirty="0"/>
              <a:t>Imagen de </a:t>
            </a:r>
            <a:r>
              <a:rPr lang="es-PA" sz="1200" dirty="0" err="1">
                <a:hlinkClick r:id="rId2"/>
              </a:rPr>
              <a:t>Mobility</a:t>
            </a:r>
            <a:r>
              <a:rPr lang="es-PA" sz="1200" dirty="0">
                <a:hlinkClick r:id="rId2"/>
              </a:rPr>
              <a:t> </a:t>
            </a:r>
            <a:r>
              <a:rPr lang="es-PA" sz="1200" dirty="0" err="1">
                <a:hlinkClick r:id="rId2"/>
              </a:rPr>
              <a:t>Deck</a:t>
            </a:r>
            <a:endParaRPr lang="en-US" sz="1200" dirty="0"/>
          </a:p>
        </p:txBody>
      </p:sp>
      <p:pic>
        <p:nvPicPr>
          <p:cNvPr id="12" name="Picture 11" descr="various types of canes&#10;">
            <a:extLst>
              <a:ext uri="{FF2B5EF4-FFF2-40B4-BE49-F238E27FC236}">
                <a16:creationId xmlns:a16="http://schemas.microsoft.com/office/drawing/2014/main" id="{C580A87C-9E22-479B-99EA-6503F353FA96}"/>
              </a:ext>
            </a:extLst>
          </p:cNvPr>
          <p:cNvPicPr>
            <a:picLocks noChangeAspect="1"/>
          </p:cNvPicPr>
          <p:nvPr/>
        </p:nvPicPr>
        <p:blipFill>
          <a:blip r:embed="rId3"/>
          <a:stretch>
            <a:fillRect/>
          </a:stretch>
        </p:blipFill>
        <p:spPr>
          <a:xfrm>
            <a:off x="112885" y="106189"/>
            <a:ext cx="8913419" cy="5942279"/>
          </a:xfrm>
          <a:prstGeom prst="rect">
            <a:avLst/>
          </a:prstGeom>
        </p:spPr>
      </p:pic>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2860"/>
            <a:ext cx="8229600" cy="1143000"/>
          </a:xfrm>
        </p:spPr>
        <p:txBody>
          <a:bodyPr>
            <a:normAutofit/>
          </a:bodyPr>
          <a:lstStyle/>
          <a:p>
            <a:r>
              <a:rPr lang="en-US" sz="5400" b="1" dirty="0" err="1"/>
              <a:t>bastones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lant, and cotton balls inside a container&#10;">
            <a:extLst>
              <a:ext uri="{FF2B5EF4-FFF2-40B4-BE49-F238E27FC236}">
                <a16:creationId xmlns:a16="http://schemas.microsoft.com/office/drawing/2014/main" id="{59C0D879-4F94-4883-BC9C-F619771F181B}"/>
              </a:ext>
            </a:extLst>
          </p:cNvPr>
          <p:cNvPicPr>
            <a:picLocks noChangeAspect="1"/>
          </p:cNvPicPr>
          <p:nvPr/>
        </p:nvPicPr>
        <p:blipFill>
          <a:blip r:embed="rId2"/>
          <a:stretch>
            <a:fillRect/>
          </a:stretch>
        </p:blipFill>
        <p:spPr>
          <a:xfrm>
            <a:off x="-1026437" y="64128"/>
            <a:ext cx="10061795" cy="670786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DFEA2E70-7829-49AD-858D-EE28186FF630}"/>
              </a:ext>
            </a:extLst>
          </p:cNvPr>
          <p:cNvSpPr txBox="1"/>
          <p:nvPr/>
        </p:nvSpPr>
        <p:spPr>
          <a:xfrm>
            <a:off x="294238" y="252202"/>
            <a:ext cx="4621794" cy="276999"/>
          </a:xfrm>
          <a:prstGeom prst="rect">
            <a:avLst/>
          </a:prstGeom>
          <a:noFill/>
        </p:spPr>
        <p:txBody>
          <a:bodyPr wrap="square">
            <a:spAutoFit/>
          </a:bodyPr>
          <a:lstStyle/>
          <a:p>
            <a:r>
              <a:rPr lang="en-US" sz="1200" dirty="0"/>
              <a:t>Photo by </a:t>
            </a:r>
            <a:r>
              <a:rPr lang="en-US" sz="1200" dirty="0">
                <a:hlinkClick r:id="rId3"/>
              </a:rPr>
              <a:t>Jen Theodore</a:t>
            </a:r>
            <a:r>
              <a:rPr lang="en-US" sz="1200" dirty="0"/>
              <a:t> on </a:t>
            </a:r>
            <a:r>
              <a:rPr lang="en-US" sz="1200" dirty="0" err="1">
                <a:hlinkClick r:id="rId4"/>
              </a:rPr>
              <a:t>Unsplash</a:t>
            </a:r>
            <a:r>
              <a:rPr lang="en-US" sz="1200" dirty="0"/>
              <a:t> </a:t>
            </a:r>
          </a:p>
        </p:txBody>
      </p:sp>
      <p:cxnSp>
        <p:nvCxnSpPr>
          <p:cNvPr id="12" name="Straight Arrow Connector 11" descr="arrow pointing at the cotton balls">
            <a:extLst>
              <a:ext uri="{FF2B5EF4-FFF2-40B4-BE49-F238E27FC236}">
                <a16:creationId xmlns:a16="http://schemas.microsoft.com/office/drawing/2014/main" id="{9EA61CEB-C857-47A7-9E2A-7D14D2CF00C7}"/>
              </a:ext>
            </a:extLst>
          </p:cNvPr>
          <p:cNvCxnSpPr>
            <a:cxnSpLocks/>
          </p:cNvCxnSpPr>
          <p:nvPr/>
        </p:nvCxnSpPr>
        <p:spPr>
          <a:xfrm flipH="1">
            <a:off x="5214796" y="773644"/>
            <a:ext cx="2915243" cy="3486389"/>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s-PA" sz="5400" b="1" dirty="0"/>
              <a:t>a</a:t>
            </a:r>
            <a:r>
              <a:rPr lang="en-US" sz="5400" b="1" dirty="0" err="1"/>
              <a:t>lgodón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underwear&#10;&#10;Description automatically generated">
            <a:extLst>
              <a:ext uri="{FF2B5EF4-FFF2-40B4-BE49-F238E27FC236}">
                <a16:creationId xmlns:a16="http://schemas.microsoft.com/office/drawing/2014/main" id="{A04871DC-5EEE-49AC-A983-2266630FB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52" y="88271"/>
            <a:ext cx="10022186" cy="668145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AC981365-89EF-4444-BE3D-D908E30E03D8}"/>
              </a:ext>
            </a:extLst>
          </p:cNvPr>
          <p:cNvSpPr txBox="1"/>
          <p:nvPr/>
        </p:nvSpPr>
        <p:spPr>
          <a:xfrm>
            <a:off x="352727" y="6323174"/>
            <a:ext cx="7023968" cy="276999"/>
          </a:xfrm>
          <a:prstGeom prst="rect">
            <a:avLst/>
          </a:prstGeom>
          <a:noFill/>
        </p:spPr>
        <p:txBody>
          <a:bodyPr wrap="square">
            <a:spAutoFit/>
          </a:bodyPr>
          <a:lstStyle/>
          <a:p>
            <a:r>
              <a:rPr lang="en-US" sz="1200" dirty="0"/>
              <a:t>Photo by </a:t>
            </a:r>
            <a:r>
              <a:rPr lang="en-US" sz="1200" dirty="0" err="1">
                <a:hlinkClick r:id="rId3"/>
              </a:rPr>
              <a:t>freestocks</a:t>
            </a:r>
            <a:r>
              <a:rPr lang="en-US" sz="1200" dirty="0"/>
              <a:t> on </a:t>
            </a:r>
            <a:r>
              <a:rPr lang="en-US" sz="1200" dirty="0" err="1">
                <a:hlinkClick r:id="rId4"/>
              </a:rPr>
              <a:t>Unsplash</a:t>
            </a:r>
            <a:r>
              <a:rPr lang="en-US" sz="1200" dirty="0"/>
              <a:t> </a:t>
            </a:r>
          </a:p>
        </p:txBody>
      </p:sp>
      <p:sp>
        <p:nvSpPr>
          <p:cNvPr id="9" name="TextBox 8">
            <a:extLst>
              <a:ext uri="{FF2B5EF4-FFF2-40B4-BE49-F238E27FC236}">
                <a16:creationId xmlns:a16="http://schemas.microsoft.com/office/drawing/2014/main" id="{F5D63B6F-ECE4-453E-A45C-42F9186CD678}"/>
              </a:ext>
            </a:extLst>
          </p:cNvPr>
          <p:cNvSpPr txBox="1"/>
          <p:nvPr/>
        </p:nvSpPr>
        <p:spPr>
          <a:xfrm>
            <a:off x="5591232" y="452761"/>
            <a:ext cx="2878065" cy="2585323"/>
          </a:xfrm>
          <a:prstGeom prst="rect">
            <a:avLst/>
          </a:prstGeom>
          <a:noFill/>
        </p:spPr>
        <p:txBody>
          <a:bodyPr wrap="square" rtlCol="0">
            <a:spAutoFit/>
          </a:bodyPr>
          <a:lstStyle/>
          <a:p>
            <a:pPr algn="r"/>
            <a:r>
              <a:rPr lang="es-PA" sz="5400" b="1" dirty="0">
                <a:solidFill>
                  <a:schemeClr val="bg1"/>
                </a:solidFill>
              </a:rPr>
              <a:t>¿Cómo está la mujer?</a:t>
            </a:r>
            <a:endParaRPr lang="en-US" sz="5400" b="1" dirty="0">
              <a:solidFill>
                <a:schemeClr val="bg1"/>
              </a:solidFill>
            </a:endParaRPr>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andaids&#10;&#10;">
            <a:extLst>
              <a:ext uri="{FF2B5EF4-FFF2-40B4-BE49-F238E27FC236}">
                <a16:creationId xmlns:a16="http://schemas.microsoft.com/office/drawing/2014/main" id="{A1FC4CF3-8E27-48F8-B22B-44335DF126A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50408"/>
            <a:ext cx="10130828" cy="675718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err="1"/>
              <a:t>curitas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clothing, wearing, blue, stethoscope &#10;&#10;">
            <a:extLst>
              <a:ext uri="{FF2B5EF4-FFF2-40B4-BE49-F238E27FC236}">
                <a16:creationId xmlns:a16="http://schemas.microsoft.com/office/drawing/2014/main" id="{1CFC4B82-7CB9-47CA-A4BA-4E899D5DEDB5}"/>
              </a:ext>
            </a:extLst>
          </p:cNvPr>
          <p:cNvPicPr>
            <a:picLocks noChangeAspect="1"/>
          </p:cNvPicPr>
          <p:nvPr/>
        </p:nvPicPr>
        <p:blipFill>
          <a:blip r:embed="rId3"/>
          <a:stretch>
            <a:fillRect/>
          </a:stretch>
        </p:blipFill>
        <p:spPr>
          <a:xfrm>
            <a:off x="-1089488" y="0"/>
            <a:ext cx="10095780" cy="673577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9053"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4218363F-AC94-4A50-8316-6CCFD1D08481}"/>
              </a:ext>
            </a:extLst>
          </p:cNvPr>
          <p:cNvSpPr txBox="1"/>
          <p:nvPr/>
        </p:nvSpPr>
        <p:spPr>
          <a:xfrm>
            <a:off x="261041" y="6371630"/>
            <a:ext cx="4621794" cy="276999"/>
          </a:xfrm>
          <a:prstGeom prst="rect">
            <a:avLst/>
          </a:prstGeom>
          <a:noFill/>
        </p:spPr>
        <p:txBody>
          <a:bodyPr wrap="square">
            <a:spAutoFit/>
          </a:bodyPr>
          <a:lstStyle/>
          <a:p>
            <a:r>
              <a:rPr lang="en-US" sz="1200" b="0" i="0" dirty="0">
                <a:effectLst/>
              </a:rPr>
              <a:t>Imagen de </a:t>
            </a:r>
            <a:r>
              <a:rPr lang="en-US" sz="1200" b="0" i="0" u="sng" dirty="0" err="1">
                <a:solidFill>
                  <a:srgbClr val="191B26"/>
                </a:solidFill>
                <a:effectLst/>
                <a:hlinkClick r:id="rId4"/>
              </a:rPr>
              <a:t>Yerson</a:t>
            </a:r>
            <a:r>
              <a:rPr lang="en-US" sz="1200" b="0" i="0" u="sng" dirty="0">
                <a:solidFill>
                  <a:srgbClr val="191B26"/>
                </a:solidFill>
                <a:effectLst/>
                <a:hlinkClick r:id="rId4"/>
              </a:rPr>
              <a:t> Retamal</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5"/>
              </a:rPr>
              <a:t>Pixabay</a:t>
            </a:r>
            <a:r>
              <a:rPr lang="en-US" sz="1200" b="0" i="0" dirty="0">
                <a:solidFill>
                  <a:srgbClr val="191B26"/>
                </a:solidFill>
                <a:effectLst/>
              </a:rPr>
              <a:t> </a:t>
            </a:r>
            <a:endParaRPr lang="en-US" sz="1200" dirty="0"/>
          </a:p>
        </p:txBody>
      </p:sp>
      <p:cxnSp>
        <p:nvCxnSpPr>
          <p:cNvPr id="12" name="Straight Arrow Connector 11" descr="arrow pointing at the stethoscope">
            <a:extLst>
              <a:ext uri="{FF2B5EF4-FFF2-40B4-BE49-F238E27FC236}">
                <a16:creationId xmlns:a16="http://schemas.microsoft.com/office/drawing/2014/main" id="{BDFAB39F-802B-42C2-A3C7-1A2F41C14D74}"/>
              </a:ext>
            </a:extLst>
          </p:cNvPr>
          <p:cNvCxnSpPr>
            <a:cxnSpLocks/>
          </p:cNvCxnSpPr>
          <p:nvPr/>
        </p:nvCxnSpPr>
        <p:spPr>
          <a:xfrm flipH="1">
            <a:off x="5531667" y="1167897"/>
            <a:ext cx="2728680" cy="239011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5"/>
            <a:ext cx="8229600" cy="1143000"/>
          </a:xfrm>
        </p:spPr>
        <p:txBody>
          <a:bodyPr>
            <a:normAutofit/>
          </a:bodyPr>
          <a:lstStyle/>
          <a:p>
            <a:r>
              <a:rPr lang="en-US" sz="5400" b="1" dirty="0" err="1"/>
              <a:t>estetoscopio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hand holding a thermometer">
            <a:extLst>
              <a:ext uri="{FF2B5EF4-FFF2-40B4-BE49-F238E27FC236}">
                <a16:creationId xmlns:a16="http://schemas.microsoft.com/office/drawing/2014/main" id="{06E06F28-1DFE-4DA4-A9FD-719B8DFBB7D4}"/>
              </a:ext>
            </a:extLst>
          </p:cNvPr>
          <p:cNvPicPr>
            <a:picLocks noChangeAspect="1"/>
          </p:cNvPicPr>
          <p:nvPr/>
        </p:nvPicPr>
        <p:blipFill rotWithShape="1">
          <a:blip r:embed="rId2"/>
          <a:srcRect r="41097"/>
          <a:stretch/>
        </p:blipFill>
        <p:spPr>
          <a:xfrm>
            <a:off x="411234" y="918949"/>
            <a:ext cx="4160766" cy="4996124"/>
          </a:xfrm>
          <a:prstGeom prst="rect">
            <a:avLst/>
          </a:prstGeom>
          <a:ln w="38100">
            <a:solidFill>
              <a:schemeClr val="tx1"/>
            </a:solid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BEDCA3F3-753C-4030-9B5D-A7461BA35FE4}"/>
              </a:ext>
            </a:extLst>
          </p:cNvPr>
          <p:cNvSpPr txBox="1"/>
          <p:nvPr/>
        </p:nvSpPr>
        <p:spPr>
          <a:xfrm>
            <a:off x="536418" y="6109537"/>
            <a:ext cx="3917887"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3"/>
              </a:rPr>
              <a:t>Rupert B.</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
        <p:nvSpPr>
          <p:cNvPr id="12" name="TextBox 11">
            <a:extLst>
              <a:ext uri="{FF2B5EF4-FFF2-40B4-BE49-F238E27FC236}">
                <a16:creationId xmlns:a16="http://schemas.microsoft.com/office/drawing/2014/main" id="{4C85391B-4F48-4713-85EB-B0A01105DA8A}"/>
              </a:ext>
            </a:extLst>
          </p:cNvPr>
          <p:cNvSpPr txBox="1"/>
          <p:nvPr/>
        </p:nvSpPr>
        <p:spPr>
          <a:xfrm>
            <a:off x="5507723" y="5421889"/>
            <a:ext cx="2892582" cy="276999"/>
          </a:xfrm>
          <a:prstGeom prst="rect">
            <a:avLst/>
          </a:prstGeom>
          <a:noFill/>
        </p:spPr>
        <p:txBody>
          <a:bodyPr wrap="square">
            <a:spAutoFit/>
          </a:bodyPr>
          <a:lstStyle/>
          <a:p>
            <a:r>
              <a:rPr lang="en-US" sz="1200" dirty="0"/>
              <a:t>Photo by </a:t>
            </a:r>
            <a:r>
              <a:rPr lang="en-US" sz="1200" dirty="0">
                <a:hlinkClick r:id="rId5"/>
              </a:rPr>
              <a:t>Mockup Graphics</a:t>
            </a:r>
            <a:r>
              <a:rPr lang="en-US" sz="1200" dirty="0"/>
              <a:t> on </a:t>
            </a:r>
            <a:r>
              <a:rPr lang="en-US" sz="1200" dirty="0" err="1">
                <a:hlinkClick r:id="rId6"/>
              </a:rPr>
              <a:t>Unsplash</a:t>
            </a:r>
            <a:r>
              <a:rPr lang="en-US" sz="1200" dirty="0"/>
              <a:t> </a:t>
            </a:r>
          </a:p>
        </p:txBody>
      </p:sp>
      <p:pic>
        <p:nvPicPr>
          <p:cNvPr id="14" name="Picture 13" descr="hand holding a thermometer ">
            <a:extLst>
              <a:ext uri="{FF2B5EF4-FFF2-40B4-BE49-F238E27FC236}">
                <a16:creationId xmlns:a16="http://schemas.microsoft.com/office/drawing/2014/main" id="{A2C9094B-1524-4AB1-AEC0-1FE9F2B748C9}"/>
              </a:ext>
            </a:extLst>
          </p:cNvPr>
          <p:cNvPicPr>
            <a:picLocks noChangeAspect="1"/>
          </p:cNvPicPr>
          <p:nvPr/>
        </p:nvPicPr>
        <p:blipFill rotWithShape="1">
          <a:blip r:embed="rId7"/>
          <a:srcRect l="14356" r="5644"/>
          <a:stretch/>
        </p:blipFill>
        <p:spPr>
          <a:xfrm>
            <a:off x="4891940" y="2562396"/>
            <a:ext cx="3915176" cy="2752748"/>
          </a:xfrm>
          <a:prstGeom prst="rect">
            <a:avLst/>
          </a:prstGeom>
          <a:ln w="38100">
            <a:solidFill>
              <a:schemeClr val="tx1"/>
            </a:solidFill>
          </a:ln>
        </p:spPr>
      </p:pic>
      <p:pic>
        <p:nvPicPr>
          <p:cNvPr id="16" name="Picture 15" descr="traditional thermometer&#10;&#10;">
            <a:extLst>
              <a:ext uri="{FF2B5EF4-FFF2-40B4-BE49-F238E27FC236}">
                <a16:creationId xmlns:a16="http://schemas.microsoft.com/office/drawing/2014/main" id="{AB451FE4-DC6E-4151-821F-9A21F6F0D891}"/>
              </a:ext>
            </a:extLst>
          </p:cNvPr>
          <p:cNvPicPr>
            <a:picLocks noChangeAspect="1"/>
          </p:cNvPicPr>
          <p:nvPr/>
        </p:nvPicPr>
        <p:blipFill>
          <a:blip r:embed="rId8"/>
          <a:stretch>
            <a:fillRect/>
          </a:stretch>
        </p:blipFill>
        <p:spPr>
          <a:xfrm rot="20888486">
            <a:off x="4948096" y="515741"/>
            <a:ext cx="3819808" cy="1909904"/>
          </a:xfrm>
          <a:prstGeom prst="rect">
            <a:avLst/>
          </a:prstGeom>
        </p:spPr>
      </p:pic>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55288"/>
            <a:ext cx="8229600" cy="1143000"/>
          </a:xfrm>
        </p:spPr>
        <p:txBody>
          <a:bodyPr>
            <a:normAutofit/>
          </a:bodyPr>
          <a:lstStyle/>
          <a:p>
            <a:r>
              <a:rPr lang="en-US" sz="5400" b="1" dirty="0" err="1"/>
              <a:t>termómetros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entist examining a patient&#10;">
            <a:extLst>
              <a:ext uri="{FF2B5EF4-FFF2-40B4-BE49-F238E27FC236}">
                <a16:creationId xmlns:a16="http://schemas.microsoft.com/office/drawing/2014/main" id="{CC0A0E8F-7A3D-404C-AFB7-C5CA6C967447}"/>
              </a:ext>
            </a:extLst>
          </p:cNvPr>
          <p:cNvPicPr>
            <a:picLocks noChangeAspect="1"/>
          </p:cNvPicPr>
          <p:nvPr/>
        </p:nvPicPr>
        <p:blipFill>
          <a:blip r:embed="rId2"/>
          <a:stretch>
            <a:fillRect/>
          </a:stretch>
        </p:blipFill>
        <p:spPr>
          <a:xfrm>
            <a:off x="-253497" y="78828"/>
            <a:ext cx="10045462" cy="670034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F981A48-BD5B-4C09-AFFB-FB4E4D89F5AC}"/>
              </a:ext>
            </a:extLst>
          </p:cNvPr>
          <p:cNvSpPr txBox="1"/>
          <p:nvPr/>
        </p:nvSpPr>
        <p:spPr>
          <a:xfrm>
            <a:off x="6086549" y="240631"/>
            <a:ext cx="2740937" cy="276999"/>
          </a:xfrm>
          <a:prstGeom prst="rect">
            <a:avLst/>
          </a:prstGeom>
          <a:noFill/>
        </p:spPr>
        <p:txBody>
          <a:bodyPr wrap="square">
            <a:spAutoFit/>
          </a:bodyPr>
          <a:lstStyle/>
          <a:p>
            <a:pPr algn="r"/>
            <a:r>
              <a:rPr lang="en-US" sz="1200" dirty="0"/>
              <a:t>Photo by </a:t>
            </a:r>
            <a:r>
              <a:rPr lang="en-US" sz="1200" dirty="0">
                <a:hlinkClick r:id="rId3"/>
              </a:rPr>
              <a:t>Brian Tromp</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7"/>
            <a:ext cx="8229600" cy="1143000"/>
          </a:xfrm>
        </p:spPr>
        <p:txBody>
          <a:bodyPr>
            <a:normAutofit/>
          </a:bodyPr>
          <a:lstStyle/>
          <a:p>
            <a:r>
              <a:rPr lang="en-US" sz="5400" b="1" dirty="0" err="1"/>
              <a:t>dentista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nurses&#10;">
            <a:extLst>
              <a:ext uri="{FF2B5EF4-FFF2-40B4-BE49-F238E27FC236}">
                <a16:creationId xmlns:a16="http://schemas.microsoft.com/office/drawing/2014/main" id="{DECF7F2E-1521-4A8A-AD27-5FBC7E0445D9}"/>
              </a:ext>
            </a:extLst>
          </p:cNvPr>
          <p:cNvPicPr>
            <a:picLocks noChangeAspect="1"/>
          </p:cNvPicPr>
          <p:nvPr/>
        </p:nvPicPr>
        <p:blipFill>
          <a:blip r:embed="rId2"/>
          <a:stretch>
            <a:fillRect/>
          </a:stretch>
        </p:blipFill>
        <p:spPr>
          <a:xfrm>
            <a:off x="-733332" y="121732"/>
            <a:ext cx="12249142" cy="661453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extBox 3">
            <a:extLst>
              <a:ext uri="{FF2B5EF4-FFF2-40B4-BE49-F238E27FC236}">
                <a16:creationId xmlns:a16="http://schemas.microsoft.com/office/drawing/2014/main" id="{4FC1F03E-DC85-4585-8047-9F304EF4CD18}"/>
              </a:ext>
            </a:extLst>
          </p:cNvPr>
          <p:cNvSpPr txBox="1"/>
          <p:nvPr/>
        </p:nvSpPr>
        <p:spPr>
          <a:xfrm>
            <a:off x="255403" y="6381636"/>
            <a:ext cx="4028792" cy="276999"/>
          </a:xfrm>
          <a:prstGeom prst="rect">
            <a:avLst/>
          </a:prstGeom>
          <a:noFill/>
        </p:spPr>
        <p:txBody>
          <a:bodyPr wrap="square" rtlCol="0">
            <a:spAutoFit/>
          </a:bodyPr>
          <a:lstStyle/>
          <a:p>
            <a:r>
              <a:rPr lang="es-PA" sz="1200" dirty="0">
                <a:solidFill>
                  <a:schemeClr val="bg1"/>
                </a:solidFill>
              </a:rPr>
              <a:t>Imagen de </a:t>
            </a:r>
            <a:r>
              <a:rPr lang="es-PA" sz="1200" dirty="0">
                <a:solidFill>
                  <a:srgbClr val="0070C0"/>
                </a:solidFill>
                <a:hlinkClick r:id="rId3">
                  <a:extLst>
                    <a:ext uri="{A12FA001-AC4F-418D-AE19-62706E023703}">
                      <ahyp:hlinkClr xmlns:ahyp="http://schemas.microsoft.com/office/drawing/2018/hyperlinkcolor" val="tx"/>
                    </a:ext>
                  </a:extLst>
                </a:hlinkClick>
              </a:rPr>
              <a:t>Diario Victoria</a:t>
            </a:r>
            <a:endParaRPr lang="en-US" sz="1200" dirty="0">
              <a:solidFill>
                <a:srgbClr val="0070C0"/>
              </a:solidFill>
            </a:endParaRPr>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enfermeras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a:t>La </a:t>
            </a:r>
            <a:r>
              <a:rPr lang="en-US" sz="5400" b="1" dirty="0" err="1"/>
              <a:t>mujer</a:t>
            </a:r>
            <a:r>
              <a:rPr lang="en-US" sz="5400" b="1" dirty="0"/>
              <a:t> </a:t>
            </a:r>
            <a:r>
              <a:rPr lang="en-US" sz="5400" b="1" dirty="0" err="1"/>
              <a:t>est</a:t>
            </a:r>
            <a:r>
              <a:rPr lang="es-PA" sz="5400" b="1" dirty="0"/>
              <a:t>á </a:t>
            </a:r>
            <a:r>
              <a:rPr lang="es-PA" sz="5400" b="1" dirty="0">
                <a:solidFill>
                  <a:srgbClr val="FFFF00"/>
                </a:solidFill>
              </a:rPr>
              <a:t>embarazada</a:t>
            </a:r>
            <a:r>
              <a:rPr lang="es-PA" sz="5400" b="1" dirty="0"/>
              <a:t>.</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armacy, pharmacist explaining medicine to patient&#10;&#10;">
            <a:extLst>
              <a:ext uri="{FF2B5EF4-FFF2-40B4-BE49-F238E27FC236}">
                <a16:creationId xmlns:a16="http://schemas.microsoft.com/office/drawing/2014/main" id="{B6B1B45B-60FD-4E3A-9F36-B1998160E20A}"/>
              </a:ext>
            </a:extLst>
          </p:cNvPr>
          <p:cNvPicPr>
            <a:picLocks noChangeAspect="1"/>
          </p:cNvPicPr>
          <p:nvPr/>
        </p:nvPicPr>
        <p:blipFill>
          <a:blip r:embed="rId2"/>
          <a:stretch>
            <a:fillRect/>
          </a:stretch>
        </p:blipFill>
        <p:spPr>
          <a:xfrm>
            <a:off x="137497" y="0"/>
            <a:ext cx="8915968" cy="713277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TextBox 10">
            <a:extLst>
              <a:ext uri="{FF2B5EF4-FFF2-40B4-BE49-F238E27FC236}">
                <a16:creationId xmlns:a16="http://schemas.microsoft.com/office/drawing/2014/main" id="{121CD48C-3E04-4567-AD17-4559354FEAA5}"/>
              </a:ext>
            </a:extLst>
          </p:cNvPr>
          <p:cNvSpPr txBox="1"/>
          <p:nvPr/>
        </p:nvSpPr>
        <p:spPr>
          <a:xfrm>
            <a:off x="1840116" y="6387938"/>
            <a:ext cx="5167265" cy="276999"/>
          </a:xfrm>
          <a:prstGeom prst="rect">
            <a:avLst/>
          </a:prstGeom>
          <a:noFill/>
        </p:spPr>
        <p:txBody>
          <a:bodyPr wrap="square">
            <a:spAutoFit/>
          </a:bodyPr>
          <a:lstStyle/>
          <a:p>
            <a:pPr algn="ctr"/>
            <a:r>
              <a:rPr lang="en-US" sz="1200" dirty="0"/>
              <a:t>Photo by </a:t>
            </a:r>
            <a:r>
              <a:rPr lang="en-US" sz="1200" dirty="0">
                <a:hlinkClick r:id="rId3"/>
              </a:rPr>
              <a:t>National Cancer Institute</a:t>
            </a:r>
            <a:r>
              <a:rPr lang="en-US" sz="1200" dirty="0"/>
              <a:t> on </a:t>
            </a:r>
            <a:r>
              <a:rPr lang="en-US" sz="1200" dirty="0" err="1">
                <a:hlinkClick r:id="rId4"/>
              </a:rPr>
              <a:t>Unsplash</a:t>
            </a:r>
            <a:r>
              <a:rPr lang="en-US" sz="1200" dirty="0"/>
              <a:t> </a:t>
            </a:r>
          </a:p>
        </p:txBody>
      </p:sp>
      <p:cxnSp>
        <p:nvCxnSpPr>
          <p:cNvPr id="17" name="Straight Arrow Connector 16" descr="arrow pointing at the pharmacist">
            <a:extLst>
              <a:ext uri="{FF2B5EF4-FFF2-40B4-BE49-F238E27FC236}">
                <a16:creationId xmlns:a16="http://schemas.microsoft.com/office/drawing/2014/main" id="{41A1735C-08CD-47CC-8154-C1D8FE36A01E}"/>
              </a:ext>
            </a:extLst>
          </p:cNvPr>
          <p:cNvCxnSpPr>
            <a:cxnSpLocks/>
          </p:cNvCxnSpPr>
          <p:nvPr/>
        </p:nvCxnSpPr>
        <p:spPr>
          <a:xfrm flipH="1">
            <a:off x="6581869" y="452673"/>
            <a:ext cx="2018923" cy="1761618"/>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farmacéutico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ptometrist checking patient's eyes&#10;&#10;">
            <a:extLst>
              <a:ext uri="{FF2B5EF4-FFF2-40B4-BE49-F238E27FC236}">
                <a16:creationId xmlns:a16="http://schemas.microsoft.com/office/drawing/2014/main" id="{89875131-767F-4C2E-ACDC-214DBAA86AD2}"/>
              </a:ext>
            </a:extLst>
          </p:cNvPr>
          <p:cNvPicPr>
            <a:picLocks noChangeAspect="1"/>
          </p:cNvPicPr>
          <p:nvPr/>
        </p:nvPicPr>
        <p:blipFill>
          <a:blip r:embed="rId2"/>
          <a:stretch>
            <a:fillRect/>
          </a:stretch>
        </p:blipFill>
        <p:spPr>
          <a:xfrm>
            <a:off x="106830" y="111478"/>
            <a:ext cx="8973795" cy="870271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2B3E4895-7874-40A5-A778-EC778E42CE11}"/>
              </a:ext>
            </a:extLst>
          </p:cNvPr>
          <p:cNvSpPr txBox="1"/>
          <p:nvPr/>
        </p:nvSpPr>
        <p:spPr>
          <a:xfrm>
            <a:off x="488887" y="6340370"/>
            <a:ext cx="6394010" cy="276999"/>
          </a:xfrm>
          <a:prstGeom prst="rect">
            <a:avLst/>
          </a:prstGeom>
          <a:noFill/>
        </p:spPr>
        <p:txBody>
          <a:bodyPr wrap="square">
            <a:spAutoFit/>
          </a:bodyPr>
          <a:lstStyle/>
          <a:p>
            <a:r>
              <a:rPr lang="en-US" sz="1200" b="0" i="0" dirty="0">
                <a:solidFill>
                  <a:schemeClr val="bg1"/>
                </a:solidFill>
                <a:effectLst/>
              </a:rPr>
              <a:t>Imagen de</a:t>
            </a:r>
            <a:r>
              <a:rPr lang="en-US" sz="1200" b="0" i="0" dirty="0">
                <a:solidFill>
                  <a:srgbClr val="0070C0"/>
                </a:solidFill>
                <a:effectLst/>
              </a:rPr>
              <a:t> </a:t>
            </a:r>
            <a:r>
              <a:rPr lang="en-US" sz="1200" b="0" i="0" u="sng" dirty="0">
                <a:solidFill>
                  <a:srgbClr val="0070C0"/>
                </a:solidFill>
                <a:effectLst/>
                <a:hlinkClick r:id="rId3">
                  <a:extLst>
                    <a:ext uri="{A12FA001-AC4F-418D-AE19-62706E023703}">
                      <ahyp:hlinkClr xmlns:ahyp="http://schemas.microsoft.com/office/drawing/2018/hyperlinkcolor" val="tx"/>
                    </a:ext>
                  </a:extLst>
                </a:hlinkClick>
              </a:rPr>
              <a:t>Paul Diaconu</a:t>
            </a:r>
            <a:r>
              <a:rPr lang="en-US" sz="1200" b="0" i="0" dirty="0">
                <a:solidFill>
                  <a:srgbClr val="0070C0"/>
                </a:solidFill>
                <a:effectLst/>
              </a:rPr>
              <a:t> </a:t>
            </a:r>
            <a:r>
              <a:rPr lang="en-US" sz="1200" b="0" i="0" dirty="0" err="1">
                <a:solidFill>
                  <a:schemeClr val="bg1"/>
                </a:solidFill>
                <a:effectLst/>
              </a:rPr>
              <a:t>en</a:t>
            </a:r>
            <a:r>
              <a:rPr lang="en-US" sz="1200" b="0" i="0" dirty="0">
                <a:effectLst/>
              </a:rPr>
              <a:t> </a:t>
            </a:r>
            <a:r>
              <a:rPr lang="en-US" sz="1200" b="0" i="0" u="sng" dirty="0" err="1">
                <a:solidFill>
                  <a:srgbClr val="0070C0"/>
                </a:solidFill>
                <a:effectLst/>
                <a:hlinkClick r:id="rId4">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3017838"/>
            <a:ext cx="8229600" cy="1143000"/>
          </a:xfrm>
        </p:spPr>
        <p:txBody>
          <a:bodyPr>
            <a:normAutofit/>
          </a:bodyPr>
          <a:lstStyle/>
          <a:p>
            <a:r>
              <a:rPr lang="en-US" sz="5400" b="1" dirty="0" err="1"/>
              <a:t>oculista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surgeon performing a surgery">
            <a:extLst>
              <a:ext uri="{FF2B5EF4-FFF2-40B4-BE49-F238E27FC236}">
                <a16:creationId xmlns:a16="http://schemas.microsoft.com/office/drawing/2014/main" id="{CEB242F7-AA59-403B-A76C-E9D40FA0B54D}"/>
              </a:ext>
            </a:extLst>
          </p:cNvPr>
          <p:cNvPicPr>
            <a:picLocks noChangeAspect="1"/>
          </p:cNvPicPr>
          <p:nvPr/>
        </p:nvPicPr>
        <p:blipFill>
          <a:blip r:embed="rId2"/>
          <a:stretch>
            <a:fillRect/>
          </a:stretch>
        </p:blipFill>
        <p:spPr>
          <a:xfrm>
            <a:off x="1535617" y="0"/>
            <a:ext cx="6072766" cy="6125719"/>
          </a:xfrm>
          <a:prstGeom prst="rect">
            <a:avLst/>
          </a:prstGeom>
          <a:ln w="38100">
            <a:solidFill>
              <a:schemeClr val="tx1"/>
            </a:solid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5FDD9B4-2D51-4C66-8D52-B7086846E614}"/>
              </a:ext>
            </a:extLst>
          </p:cNvPr>
          <p:cNvSpPr txBox="1"/>
          <p:nvPr/>
        </p:nvSpPr>
        <p:spPr>
          <a:xfrm>
            <a:off x="2770361" y="6284818"/>
            <a:ext cx="3722056" cy="276999"/>
          </a:xfrm>
          <a:prstGeom prst="rect">
            <a:avLst/>
          </a:prstGeom>
          <a:noFill/>
        </p:spPr>
        <p:txBody>
          <a:bodyPr wrap="square">
            <a:spAutoFit/>
          </a:bodyPr>
          <a:lstStyle/>
          <a:p>
            <a:pPr algn="ctr"/>
            <a:r>
              <a:rPr lang="en-US" sz="1200" dirty="0"/>
              <a:t>Photo by </a:t>
            </a:r>
            <a:r>
              <a:rPr lang="en-US" sz="1200" dirty="0">
                <a:hlinkClick r:id="rId3"/>
              </a:rPr>
              <a:t>Olga </a:t>
            </a:r>
            <a:r>
              <a:rPr lang="en-US" sz="1200" dirty="0" err="1">
                <a:hlinkClick r:id="rId3"/>
              </a:rPr>
              <a:t>Guryanova</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6006"/>
            <a:ext cx="8229600" cy="1143000"/>
          </a:xfrm>
        </p:spPr>
        <p:txBody>
          <a:bodyPr>
            <a:normAutofit/>
          </a:bodyPr>
          <a:lstStyle/>
          <a:p>
            <a:r>
              <a:rPr lang="en-US" sz="5400" b="1" dirty="0" err="1"/>
              <a:t>cirujano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i">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280658" y="1928953"/>
            <a:ext cx="8627952" cy="2855237"/>
          </a:xfrm>
        </p:spPr>
        <p:txBody>
          <a:bodyPr>
            <a:normAutofit/>
          </a:bodyPr>
          <a:lstStyle/>
          <a:p>
            <a:r>
              <a:rPr lang="en-US" sz="5400" b="1" dirty="0" err="1"/>
              <a:t>Nombre</a:t>
            </a:r>
            <a:r>
              <a:rPr lang="en-US" sz="5400" b="1" dirty="0"/>
              <a:t> del </a:t>
            </a:r>
            <a:r>
              <a:rPr lang="en-US" sz="5400" b="1" dirty="0" err="1"/>
              <a:t>programa</a:t>
            </a:r>
            <a:br>
              <a:rPr lang="en-US" sz="5400" b="1" dirty="0"/>
            </a:br>
            <a:r>
              <a:rPr lang="en-US" sz="5400" b="1" dirty="0" err="1"/>
              <a:t>educativo</a:t>
            </a:r>
            <a:r>
              <a:rPr lang="en-US" sz="5400" b="1" dirty="0"/>
              <a:t> musical </a:t>
            </a:r>
            <a:r>
              <a:rPr lang="en-US" sz="5400" b="1" dirty="0" err="1"/>
              <a:t>fundado</a:t>
            </a:r>
            <a:br>
              <a:rPr lang="en-US" sz="5400" b="1" dirty="0"/>
            </a:br>
            <a:r>
              <a:rPr lang="en-US" sz="5400" b="1" dirty="0" err="1"/>
              <a:t>por</a:t>
            </a:r>
            <a:r>
              <a:rPr lang="en-US" sz="5400" b="1" dirty="0"/>
              <a:t> José A. Abreu.</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2497" y="1187827"/>
            <a:ext cx="3940846" cy="1143000"/>
          </a:xfrm>
        </p:spPr>
        <p:txBody>
          <a:bodyPr>
            <a:normAutofit/>
          </a:bodyPr>
          <a:lstStyle/>
          <a:p>
            <a:r>
              <a:rPr lang="en-US" sz="5400" b="1" dirty="0"/>
              <a:t>El Sistema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D91C0F8A-E502-4A6F-99B8-4BB15FDE0D1F}"/>
              </a:ext>
            </a:extLst>
          </p:cNvPr>
          <p:cNvSpPr txBox="1"/>
          <p:nvPr/>
        </p:nvSpPr>
        <p:spPr>
          <a:xfrm>
            <a:off x="4982090" y="5966295"/>
            <a:ext cx="3544430" cy="461665"/>
          </a:xfrm>
          <a:prstGeom prst="rect">
            <a:avLst/>
          </a:prstGeom>
          <a:noFill/>
        </p:spPr>
        <p:txBody>
          <a:bodyPr wrap="square" rtlCol="0">
            <a:spAutoFit/>
          </a:bodyPr>
          <a:lstStyle/>
          <a:p>
            <a:r>
              <a:rPr lang="es-PA" sz="1200" dirty="0" err="1"/>
              <a:t>Image</a:t>
            </a:r>
            <a:r>
              <a:rPr lang="es-PA" sz="1200" dirty="0"/>
              <a:t> </a:t>
            </a:r>
            <a:r>
              <a:rPr lang="es-PA" sz="1200" dirty="0" err="1"/>
              <a:t>by</a:t>
            </a:r>
            <a:r>
              <a:rPr lang="es-PA" sz="1200" dirty="0"/>
              <a:t> International </a:t>
            </a:r>
            <a:r>
              <a:rPr lang="es-PA" sz="1200" dirty="0" err="1"/>
              <a:t>Delphic</a:t>
            </a:r>
            <a:r>
              <a:rPr lang="es-PA" sz="1200" dirty="0"/>
              <a:t> Council</a:t>
            </a:r>
          </a:p>
          <a:p>
            <a:r>
              <a:rPr lang="es-PA" sz="1200" dirty="0" err="1"/>
              <a:t>on</a:t>
            </a:r>
            <a:r>
              <a:rPr lang="es-PA" sz="1200" dirty="0"/>
              <a:t> </a:t>
            </a:r>
            <a:r>
              <a:rPr lang="es-PA" sz="1200" dirty="0">
                <a:hlinkClick r:id="rId4"/>
              </a:rPr>
              <a:t>Wikimedia</a:t>
            </a:r>
            <a:endParaRPr lang="en-US" sz="1200" dirty="0"/>
          </a:p>
        </p:txBody>
      </p:sp>
      <p:pic>
        <p:nvPicPr>
          <p:cNvPr id="7" name="Picture 6" descr="Jose Antonio Abreu, founder of El Sistema&#10;&#10;">
            <a:extLst>
              <a:ext uri="{FF2B5EF4-FFF2-40B4-BE49-F238E27FC236}">
                <a16:creationId xmlns:a16="http://schemas.microsoft.com/office/drawing/2014/main" id="{EAEF56DC-E610-4BB2-BB38-C942896A81B2}"/>
              </a:ext>
            </a:extLst>
          </p:cNvPr>
          <p:cNvPicPr>
            <a:picLocks noChangeAspect="1"/>
          </p:cNvPicPr>
          <p:nvPr/>
        </p:nvPicPr>
        <p:blipFill>
          <a:blip r:embed="rId5"/>
          <a:stretch>
            <a:fillRect/>
          </a:stretch>
        </p:blipFill>
        <p:spPr>
          <a:xfrm>
            <a:off x="460433" y="420981"/>
            <a:ext cx="4372359" cy="6006979"/>
          </a:xfrm>
          <a:prstGeom prst="rect">
            <a:avLst/>
          </a:prstGeom>
          <a:ln w="38100">
            <a:solidFill>
              <a:schemeClr val="tx1"/>
            </a:solidFill>
          </a:ln>
        </p:spPr>
      </p:pic>
      <p:sp>
        <p:nvSpPr>
          <p:cNvPr id="8" name="TextBox 7">
            <a:extLst>
              <a:ext uri="{FF2B5EF4-FFF2-40B4-BE49-F238E27FC236}">
                <a16:creationId xmlns:a16="http://schemas.microsoft.com/office/drawing/2014/main" id="{9B63636D-3270-4FD8-BBFA-9365255B1509}"/>
              </a:ext>
            </a:extLst>
          </p:cNvPr>
          <p:cNvSpPr txBox="1"/>
          <p:nvPr/>
        </p:nvSpPr>
        <p:spPr>
          <a:xfrm>
            <a:off x="429272" y="5858150"/>
            <a:ext cx="4372358" cy="523220"/>
          </a:xfrm>
          <a:prstGeom prst="rect">
            <a:avLst/>
          </a:prstGeom>
          <a:noFill/>
        </p:spPr>
        <p:txBody>
          <a:bodyPr wrap="square" rtlCol="0">
            <a:spAutoFit/>
          </a:bodyPr>
          <a:lstStyle/>
          <a:p>
            <a:pPr algn="ctr"/>
            <a:r>
              <a:rPr lang="es-PA" sz="2800" b="1" dirty="0"/>
              <a:t>José Antonio Abreu</a:t>
            </a:r>
            <a:endParaRPr lang="en-US" sz="2800" b="1" dirty="0"/>
          </a:p>
        </p:txBody>
      </p:sp>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0729"/>
            <a:ext cx="8229600" cy="3605058"/>
          </a:xfrm>
        </p:spPr>
        <p:txBody>
          <a:bodyPr>
            <a:normAutofit/>
          </a:bodyPr>
          <a:lstStyle/>
          <a:p>
            <a:r>
              <a:rPr lang="en-US" sz="5400" b="1" dirty="0" err="1"/>
              <a:t>Abulcasis</a:t>
            </a:r>
            <a:r>
              <a:rPr lang="en-US" sz="5400" b="1" dirty="0"/>
              <a:t>, Avenzoar y</a:t>
            </a:r>
            <a:br>
              <a:rPr lang="en-US" sz="5400" b="1" dirty="0"/>
            </a:br>
            <a:r>
              <a:rPr lang="en-US" sz="5400" b="1" dirty="0"/>
              <a:t>Averroes </a:t>
            </a:r>
            <a:r>
              <a:rPr lang="en-US" sz="5400" b="1" dirty="0" err="1"/>
              <a:t>fueron</a:t>
            </a:r>
            <a:r>
              <a:rPr lang="en-US" sz="5400" b="1" dirty="0"/>
              <a:t> </a:t>
            </a:r>
            <a:r>
              <a:rPr lang="en-US" sz="5400" b="1" dirty="0" err="1"/>
              <a:t>árabes</a:t>
            </a:r>
            <a:r>
              <a:rPr lang="en-US" sz="5400" b="1" dirty="0"/>
              <a:t> </a:t>
            </a:r>
            <a:r>
              <a:rPr lang="en-US" sz="5400" b="1" dirty="0" err="1"/>
              <a:t>famosos</a:t>
            </a:r>
            <a:r>
              <a:rPr lang="en-US" sz="5400" b="1" dirty="0"/>
              <a:t> </a:t>
            </a:r>
            <a:r>
              <a:rPr lang="en-US" sz="5400" b="1" dirty="0" err="1"/>
              <a:t>en</a:t>
            </a:r>
            <a:r>
              <a:rPr lang="en-US" sz="5400" b="1" dirty="0"/>
              <a:t> </a:t>
            </a:r>
            <a:r>
              <a:rPr lang="en-US" sz="5400" b="1" dirty="0" err="1"/>
              <a:t>el</a:t>
            </a:r>
            <a:r>
              <a:rPr lang="en-US" sz="5400" b="1" dirty="0"/>
              <a:t> campo </a:t>
            </a:r>
            <a:br>
              <a:rPr lang="en-US" sz="5400" b="1" dirty="0"/>
            </a:br>
            <a:r>
              <a:rPr lang="en-US" sz="5400" b="1" dirty="0"/>
              <a:t>de la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1711</TotalTime>
  <Words>1339</Words>
  <Application>Microsoft Office PowerPoint</Application>
  <PresentationFormat>On-screen Show (4:3)</PresentationFormat>
  <Paragraphs>284</Paragraphs>
  <Slides>109</Slides>
  <Notes>8</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Calibri</vt:lpstr>
      <vt:lpstr>Office Theme</vt:lpstr>
      <vt:lpstr>PowerPoint Presentation</vt:lpstr>
      <vt:lpstr>PowerPoint Presentation</vt:lpstr>
      <vt:lpstr>PowerPoint Presentation</vt:lpstr>
      <vt:lpstr>PowerPoint Presentation</vt:lpstr>
      <vt:lpstr>El hombre tiene dolor de cabeza.</vt:lpstr>
      <vt:lpstr>PowerPoint Presentation</vt:lpstr>
      <vt:lpstr>El joven tiene tos.</vt:lpstr>
      <vt:lpstr>PowerPoint Presentation</vt:lpstr>
      <vt:lpstr>La mujer está embarazada.</vt:lpstr>
      <vt:lpstr>PowerPoint Presentation</vt:lpstr>
      <vt:lpstr>Los pies están hinchados.</vt:lpstr>
      <vt:lpstr>PowerPoint Presentation</vt:lpstr>
      <vt:lpstr>La pierna tiene comezón.</vt:lpstr>
      <vt:lpstr>Se usa para el dolor de cabeza.</vt:lpstr>
      <vt:lpstr>aspirina o paracetamol</vt:lpstr>
      <vt:lpstr>Se usa para la tos.</vt:lpstr>
      <vt:lpstr>jarabe</vt:lpstr>
      <vt:lpstr>PowerPoint Presentation</vt:lpstr>
      <vt:lpstr>PowerPoint Presentation</vt:lpstr>
      <vt:lpstr>Se usa para un esguince en el tobillo.</vt:lpstr>
      <vt:lpstr>PowerPoint Presentation</vt:lpstr>
      <vt:lpstr>Se hace para el dolor de garganta.</vt:lpstr>
      <vt:lpstr>gárgaras  con agua  y sal</vt:lpstr>
      <vt:lpstr>¿Qué le pasó al hombre?</vt:lpstr>
      <vt:lpstr>El hombre se desmayó.</vt:lpstr>
      <vt:lpstr>¿Qué le pasó a la niña?</vt:lpstr>
      <vt:lpstr>La niña tropezó con  la manguera  y se cayó al suelo.</vt:lpstr>
      <vt:lpstr>¿Qué le pasó al joven?</vt:lpstr>
      <vt:lpstr>El joven pisó la cáscara  de banana y se resbaló.</vt:lpstr>
      <vt:lpstr>Third Category - 400</vt:lpstr>
      <vt:lpstr>¿Qué hizo?</vt:lpstr>
      <vt:lpstr>La chica se rascó el brazo.</vt:lpstr>
      <vt:lpstr>¿Qué le pasó al joven?</vt:lpstr>
      <vt:lpstr>El joven se torció el tobillo.</vt:lpstr>
      <vt:lpstr>Automóvil que lleva a los heridos a un hospital.</vt:lpstr>
      <vt:lpstr>ambulancia</vt:lpstr>
      <vt:lpstr>Objeto estrecho donde se transporta al herido.</vt:lpstr>
      <vt:lpstr>camilla</vt:lpstr>
      <vt:lpstr>Persona que presencia un accidente.</vt:lpstr>
      <vt:lpstr>testigo</vt:lpstr>
      <vt:lpstr>Accidente de automóviles</vt:lpstr>
      <vt:lpstr>choque</vt:lpstr>
      <vt:lpstr>Marca que queda después de una her.ida</vt:lpstr>
      <vt:lpstr>cicatriz</vt:lpstr>
      <vt:lpstr>Nombre de la universidad más antigua de Venezuela</vt:lpstr>
      <vt:lpstr>Universidad de Los Andes</vt:lpstr>
      <vt:lpstr>¿Cuántos parques nacionales hay en Mérida?</vt:lpstr>
      <vt:lpstr>12 (doce)</vt:lpstr>
      <vt:lpstr>Se llega al Pico Espejo  en ___, el más largo y alto del mundo (7 millas).</vt:lpstr>
      <vt:lpstr>teleférico</vt:lpstr>
      <vt:lpstr>Nombre del festival que se celebra en febrero y marzo.</vt:lpstr>
      <vt:lpstr>Feria del sol</vt:lpstr>
      <vt:lpstr>En la Plaza ___ está  la catedral, varios museos y la Casa de la Cultura.</vt:lpstr>
      <vt:lpstr>Plaza Bolívar</vt:lpstr>
      <vt:lpstr>PowerPoint Presentation</vt:lpstr>
      <vt:lpstr>garganta</vt:lpstr>
      <vt:lpstr>Órganos internos que se usan para respirar.</vt:lpstr>
      <vt:lpstr>pulmones</vt:lpstr>
      <vt:lpstr>Líquido rojo que circula por las venas y las arterias.</vt:lpstr>
      <vt:lpstr>sangre</vt:lpstr>
      <vt:lpstr>Órgano que se usa  para hablar.</vt:lpstr>
      <vt:lpstr>lengua</vt:lpstr>
      <vt:lpstr>Sus contracciones permiten los movimientos del cuerpo.</vt:lpstr>
      <vt:lpstr>corazón</vt:lpstr>
      <vt:lpstr>¿Qué hizo?</vt:lpstr>
      <vt:lpstr>Ella olió las flores. (lavanda)</vt:lpstr>
      <vt:lpstr>PowerPoint Presentation</vt:lpstr>
      <vt:lpstr>Ella respiró el aire puro.</vt:lpstr>
      <vt:lpstr>SEVENTH Category - 600</vt:lpstr>
      <vt:lpstr>¿Qué hizo?</vt:lpstr>
      <vt:lpstr>El hombre estornudó.</vt:lpstr>
      <vt:lpstr>¿Qué hizo la chica?</vt:lpstr>
      <vt:lpstr>La chica se mordió el labio.</vt:lpstr>
      <vt:lpstr>¿Qué hizo la joven?</vt:lpstr>
      <vt:lpstr>La joven masticó chicle.</vt:lpstr>
      <vt:lpstr>PowerPoint Presentation</vt:lpstr>
      <vt:lpstr>bastones</vt:lpstr>
      <vt:lpstr>PowerPoint Presentation</vt:lpstr>
      <vt:lpstr>algodón</vt:lpstr>
      <vt:lpstr>PowerPoint Presentation</vt:lpstr>
      <vt:lpstr>curitas</vt:lpstr>
      <vt:lpstr>PowerPoint Presentation</vt:lpstr>
      <vt:lpstr>estetoscopio</vt:lpstr>
      <vt:lpstr>PowerPoint Presentation</vt:lpstr>
      <vt:lpstr>termómetros</vt:lpstr>
      <vt:lpstr>PowerPoint Presentation</vt:lpstr>
      <vt:lpstr>dentista</vt:lpstr>
      <vt:lpstr>PowerPoint Presentation</vt:lpstr>
      <vt:lpstr>enfermeras</vt:lpstr>
      <vt:lpstr>PowerPoint Presentation</vt:lpstr>
      <vt:lpstr>farmacéutico</vt:lpstr>
      <vt:lpstr>PowerPoint Presentation</vt:lpstr>
      <vt:lpstr>oculista</vt:lpstr>
      <vt:lpstr>PowerPoint Presentation</vt:lpstr>
      <vt:lpstr>cirujano</vt:lpstr>
      <vt:lpstr>Tenth Category 200</vt:lpstr>
      <vt:lpstr>Nombre del programa educativo musical fundado por José A. Abreu.</vt:lpstr>
      <vt:lpstr>El Sistema</vt:lpstr>
      <vt:lpstr>Abulcasis, Avenzoar y Averroes fueron árabes famosos en el campo  de la ___.</vt:lpstr>
      <vt:lpstr>medicina</vt:lpstr>
      <vt:lpstr>El Parque Nacional Médanos de Coro es  un ___ con dunas de arena.</vt:lpstr>
      <vt:lpstr>desierto</vt:lpstr>
      <vt:lpstr>Nombre del director de la Orquestra Filarmónica de Los Ángeles, CA, que  participó en El Sistema.</vt:lpstr>
      <vt:lpstr>Gustavo Dudamel</vt:lpstr>
      <vt:lpstr>Nombre de la organización venezolana que planta árboles cada año.</vt:lpstr>
      <vt:lpstr>PowerPoint Presentation</vt:lpstr>
      <vt:lpstr>JEOPARDY FINAL </vt:lpstr>
      <vt:lpstr>Nombre de la catarata más alta del mundo; tiene dos veces la altura del Empire State Building.</vt:lpstr>
      <vt:lpstr>Salto Ángel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75</cp:revision>
  <dcterms:created xsi:type="dcterms:W3CDTF">2012-12-01T10:13:02Z</dcterms:created>
  <dcterms:modified xsi:type="dcterms:W3CDTF">2022-08-03T01:56:35Z</dcterms:modified>
</cp:coreProperties>
</file>