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268"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hyperlink" Target="https://commons.wikimedia.org/wiki/File:Waterfall_in_El_Yunque.jpg" TargetMode="Externa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2.jpg"/><Relationship Id="rId1" Type="http://schemas.openxmlformats.org/officeDocument/2006/relationships/slideLayout" Target="../slideLayouts/slideLayout2.xml"/><Relationship Id="rId5" Type="http://schemas.openxmlformats.org/officeDocument/2006/relationships/hyperlink" Target="https://www.flickr.com/photos/theactionitems/5044969985" TargetMode="Externa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hyperlink" Target="https://commons.wikimedia.org/wiki/File:Castillo_San_Felipe_del_Morro_from_air_-Fuerte_San_Felipe_del_Morro.jpg" TargetMode="External"/><Relationship Id="rId4" Type="http://schemas.openxmlformats.org/officeDocument/2006/relationships/image" Target="../media/image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24.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hyperlink" Target="https://commons.wikimedia.org/wiki/File:Door_knocking_for_Jody_Wilson_Raybould_(48910897596).jpg" TargetMode="External"/><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hyperlink" Target="https://pixabay.com/es/users/sethikcsethi-7373312/?utm_source=link-attribution&amp;utm_medium=referral&amp;utm_campaign=image&amp;utm_content=6314508"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6314508"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pixabay.com/es/users/cre8tivehome0-1391563/?utm_source=link-attribution&amp;utm_medium=referral&amp;utm_campaign=image&amp;utm_content=933916"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933916"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unsplash.com/@rocinante_11?utm_source=unsplash&amp;utm_medium=referral&amp;utm_content=creditCopyText" TargetMode="External"/><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hyperlink" Target="https://unsplash.com/s/photos/postman?utm_source=unsplash&amp;utm_medium=referral&amp;utm_content=creditCopyText"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revistamagisterioelrecreo.blogspot.com/2016/05/padres-autoritarios-hijos-con-problemas.html" TargetMode="External"/><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2.jpg"/><Relationship Id="rId1" Type="http://schemas.openxmlformats.org/officeDocument/2006/relationships/slideLayout" Target="../slideLayouts/slideLayout2.xml"/><Relationship Id="rId5" Type="http://schemas.openxmlformats.org/officeDocument/2006/relationships/hyperlink" Target="https://commons.wikimedia.org/wiki/File:CCSD_Parque_Colon_RD_07_2017_4693.jpg" TargetMode="Externa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5" Type="http://schemas.openxmlformats.org/officeDocument/2006/relationships/hyperlink" Target="https://commons.wikimedia.org/wiki/File:Alc%C3%A1zar_de_Col%C3%B3n_CCSD_RD_11_2017_6554.jpg" TargetMode="Externa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2.xml"/><Relationship Id="rId5" Type="http://schemas.openxmlformats.org/officeDocument/2006/relationships/hyperlink" Target="https://commons.wikimedia.org/wiki/File:Rio_Yaque_del_Norte,_looking_south,_July_2009_-_panoramio.jpg" TargetMode="Externa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hyperlink" Target="https://unsplash.com/@peterlaster?utm_source=unsplash&amp;utm_medium=referral&amp;utm_content=creditCopyText" TargetMode="External"/><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hyperlink" Target="https://unsplash.com/s/photos/starfish?utm_source=unsplash&amp;utm_medium=referral&amp;utm_content=creditCopyText"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unsplash.com/@anthonytran?utm_source=unsplash&amp;utm_medium=referral&amp;utm_content=creditCopyText" TargetMode="External"/><Relationship Id="rId2" Type="http://schemas.openxmlformats.org/officeDocument/2006/relationships/image" Target="../media/image16.jpg"/><Relationship Id="rId1" Type="http://schemas.openxmlformats.org/officeDocument/2006/relationships/slideLayout" Target="../slideLayouts/slideLayout2.xml"/><Relationship Id="rId4" Type="http://schemas.openxmlformats.org/officeDocument/2006/relationships/hyperlink" Target="https://unsplash.com/s/photos/tattoo?utm_source=unsplash&amp;utm_medium=referral&amp;utm_content=creditCopyText" TargetMode="Externa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pixabay.com/es/users/pattyjansen-154933/?utm_source=link-attribution&amp;utm_medium=referral&amp;utm_campaign=image&amp;utm_content=287097" TargetMode="External"/><Relationship Id="rId2" Type="http://schemas.openxmlformats.org/officeDocument/2006/relationships/image" Target="../media/image17.jp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287097" TargetMode="External"/></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jpg"/><Relationship Id="rId5" Type="http://schemas.openxmlformats.org/officeDocument/2006/relationships/hyperlink" Target="https://pixabay.com/es/?utm_source=link-attribution&amp;utm_medium=referral&amp;utm_campaign=image&amp;utm_content=4167069" TargetMode="External"/><Relationship Id="rId4" Type="http://schemas.openxmlformats.org/officeDocument/2006/relationships/hyperlink" Target="https://pixabay.com/es/users/simedblack-5480894/?utm_source=link-attribution&amp;utm_medium=referral&amp;utm_campaign=image&amp;utm_content=4167069"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johsi882?utm_source=unsplash&amp;utm_medium=referral&amp;utm_content=creditCopyText" TargetMode="External"/><Relationship Id="rId2" Type="http://schemas.openxmlformats.org/officeDocument/2006/relationships/image" Target="../media/image20.jpg"/><Relationship Id="rId1" Type="http://schemas.openxmlformats.org/officeDocument/2006/relationships/slideLayout" Target="../slideLayouts/slideLayout2.xml"/><Relationship Id="rId4" Type="http://schemas.openxmlformats.org/officeDocument/2006/relationships/hyperlink" Target="https://unsplash.com/s/photos/engagement-ring?utm_source=unsplash&amp;utm_medium=referral&amp;utm_content=creditCopyText"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notesSlide" Target="../notesSlides/notesSlide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descr="image, set of Jeopardy Games"/>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13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66E5E60F-7849-48B0-B3EA-728909EC4423}"/>
              </a:ext>
            </a:extLst>
          </p:cNvPr>
          <p:cNvSpPr>
            <a:spLocks noGrp="1"/>
          </p:cNvSpPr>
          <p:nvPr>
            <p:ph type="title"/>
          </p:nvPr>
        </p:nvSpPr>
        <p:spPr>
          <a:xfrm>
            <a:off x="126749" y="2141144"/>
            <a:ext cx="8872396" cy="2349373"/>
          </a:xfrm>
        </p:spPr>
        <p:txBody>
          <a:bodyPr>
            <a:normAutofit/>
          </a:bodyPr>
          <a:lstStyle/>
          <a:p>
            <a:r>
              <a:rPr lang="es-PA" sz="5400" b="1" dirty="0"/>
              <a:t>La madre le dice a su hijito:</a:t>
            </a:r>
            <a:br>
              <a:rPr lang="es-PA" sz="5400" b="1" dirty="0"/>
            </a:br>
            <a:r>
              <a:rPr lang="es-PA" sz="5400" b="1" dirty="0"/>
              <a:t>“No ___ </a:t>
            </a:r>
            <a:r>
              <a:rPr lang="es-PA" sz="5400" b="1" dirty="0">
                <a:solidFill>
                  <a:srgbClr val="FFFF00"/>
                </a:solidFill>
              </a:rPr>
              <a:t>(gritar)</a:t>
            </a:r>
            <a:r>
              <a:rPr lang="es-PA" sz="5400" b="1" dirty="0"/>
              <a:t>”.</a:t>
            </a:r>
            <a:endParaRPr lang="en-US" sz="5400" b="1"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aterfall in el Yunque, Puerto Rico">
            <a:extLst>
              <a:ext uri="{FF2B5EF4-FFF2-40B4-BE49-F238E27FC236}">
                <a16:creationId xmlns:a16="http://schemas.microsoft.com/office/drawing/2014/main" id="{C1BBA346-2E29-4C69-B33C-C5EB60B8CFE0}"/>
              </a:ext>
            </a:extLst>
          </p:cNvPr>
          <p:cNvPicPr>
            <a:picLocks noChangeAspect="1"/>
          </p:cNvPicPr>
          <p:nvPr/>
        </p:nvPicPr>
        <p:blipFill>
          <a:blip r:embed="rId2"/>
          <a:stretch>
            <a:fillRect/>
          </a:stretch>
        </p:blipFill>
        <p:spPr>
          <a:xfrm>
            <a:off x="-504731" y="131332"/>
            <a:ext cx="10153461" cy="6726668"/>
          </a:xfrm>
          <a:prstGeom prst="rect">
            <a:avLst/>
          </a:prstGeom>
        </p:spPr>
      </p:pic>
      <p:sp>
        <p:nvSpPr>
          <p:cNvPr id="2" name="Title 1"/>
          <p:cNvSpPr>
            <a:spLocks noGrp="1"/>
          </p:cNvSpPr>
          <p:nvPr>
            <p:ph type="title"/>
          </p:nvPr>
        </p:nvSpPr>
        <p:spPr>
          <a:xfrm>
            <a:off x="457200" y="200526"/>
            <a:ext cx="3698341" cy="1143000"/>
          </a:xfrm>
        </p:spPr>
        <p:txBody>
          <a:bodyPr>
            <a:normAutofit/>
          </a:bodyPr>
          <a:lstStyle/>
          <a:p>
            <a:pPr algn="l"/>
            <a:r>
              <a:rPr lang="en-US" sz="5400" b="1" dirty="0" err="1"/>
              <a:t>el</a:t>
            </a:r>
            <a:r>
              <a:rPr lang="en-US" sz="5400" b="1" dirty="0"/>
              <a:t> </a:t>
            </a:r>
            <a:r>
              <a:rPr lang="en-US" sz="5400" b="1" dirty="0" err="1"/>
              <a:t>Yunque</a:t>
            </a:r>
            <a:endParaRPr lang="en-US" sz="5400" b="1" dirty="0"/>
          </a:p>
        </p:txBody>
      </p:sp>
      <p:sp>
        <p:nvSpPr>
          <p:cNvPr id="4" name="Frame 3">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59077AC7-E58F-4400-9994-37B983290707}"/>
              </a:ext>
            </a:extLst>
          </p:cNvPr>
          <p:cNvSpPr txBox="1"/>
          <p:nvPr/>
        </p:nvSpPr>
        <p:spPr>
          <a:xfrm>
            <a:off x="430039" y="6380475"/>
            <a:ext cx="3150605" cy="276999"/>
          </a:xfrm>
          <a:prstGeom prst="rect">
            <a:avLst/>
          </a:prstGeom>
          <a:noFill/>
        </p:spPr>
        <p:txBody>
          <a:bodyPr wrap="square" rtlCol="0">
            <a:spAutoFit/>
          </a:bodyPr>
          <a:lstStyle/>
          <a:p>
            <a:r>
              <a:rPr lang="es-PA" sz="1200" dirty="0"/>
              <a:t>Imagen de Jeff Hitchcock en </a:t>
            </a:r>
            <a:r>
              <a:rPr lang="es-PA" sz="1200" dirty="0">
                <a:hlinkClick r:id="rId5"/>
              </a:rPr>
              <a:t>Wikimedia</a:t>
            </a:r>
            <a:endParaRPr lang="en-US" sz="1200" dirty="0"/>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962" y="2467992"/>
            <a:ext cx="8845236" cy="2201662"/>
          </a:xfrm>
        </p:spPr>
        <p:txBody>
          <a:bodyPr>
            <a:normAutofit/>
          </a:bodyPr>
          <a:lstStyle/>
          <a:p>
            <a:r>
              <a:rPr lang="en-US" sz="5400" b="1" dirty="0" err="1"/>
              <a:t>Nombre</a:t>
            </a:r>
            <a:r>
              <a:rPr lang="en-US" sz="5400" b="1" dirty="0"/>
              <a:t> de la rana </a:t>
            </a:r>
            <a:r>
              <a:rPr lang="en-US" sz="5400" b="1" dirty="0" err="1"/>
              <a:t>pequeña</a:t>
            </a:r>
            <a:br>
              <a:rPr lang="en-US" sz="5400" b="1" dirty="0"/>
            </a:br>
            <a:r>
              <a:rPr lang="en-US" sz="5400" b="1" dirty="0" err="1"/>
              <a:t>en</a:t>
            </a:r>
            <a:r>
              <a:rPr lang="en-US" sz="5400" b="1" dirty="0"/>
              <a:t> Puerto Rico</a:t>
            </a:r>
          </a:p>
        </p:txBody>
      </p:sp>
      <p:sp>
        <p:nvSpPr>
          <p:cNvPr id="5" name="Frame 4">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small frog on a finger">
            <a:extLst>
              <a:ext uri="{FF2B5EF4-FFF2-40B4-BE49-F238E27FC236}">
                <a16:creationId xmlns:a16="http://schemas.microsoft.com/office/drawing/2014/main" id="{617FEB0C-1063-4DD8-A89B-97C646D263BD}"/>
              </a:ext>
            </a:extLst>
          </p:cNvPr>
          <p:cNvPicPr>
            <a:picLocks noChangeAspect="1"/>
          </p:cNvPicPr>
          <p:nvPr/>
        </p:nvPicPr>
        <p:blipFill>
          <a:blip r:embed="rId2"/>
          <a:stretch>
            <a:fillRect/>
          </a:stretch>
        </p:blipFill>
        <p:spPr>
          <a:xfrm>
            <a:off x="-362140" y="-452673"/>
            <a:ext cx="10999327" cy="7300803"/>
          </a:xfrm>
          <a:prstGeom prst="rect">
            <a:avLst/>
          </a:prstGeom>
        </p:spPr>
      </p:pic>
      <p:sp>
        <p:nvSpPr>
          <p:cNvPr id="2" name="Title 1"/>
          <p:cNvSpPr>
            <a:spLocks noGrp="1"/>
          </p:cNvSpPr>
          <p:nvPr>
            <p:ph type="title"/>
          </p:nvPr>
        </p:nvSpPr>
        <p:spPr>
          <a:xfrm>
            <a:off x="457200" y="200526"/>
            <a:ext cx="8229600" cy="1143000"/>
          </a:xfrm>
          <a:ln>
            <a:noFill/>
          </a:ln>
        </p:spPr>
        <p:txBody>
          <a:bodyPr>
            <a:normAutofit/>
          </a:bodyPr>
          <a:lstStyle/>
          <a:p>
            <a:r>
              <a:rPr lang="en-US" sz="5400" b="1" dirty="0" err="1">
                <a:solidFill>
                  <a:srgbClr val="0070C0"/>
                </a:solidFill>
              </a:rPr>
              <a:t>coquí</a:t>
            </a:r>
            <a:endParaRPr lang="en-US" sz="5400" b="1" dirty="0">
              <a:solidFill>
                <a:srgbClr val="0070C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42013EF3-3D21-4B0E-A9B0-2D04FC0AC888}"/>
              </a:ext>
            </a:extLst>
          </p:cNvPr>
          <p:cNvSpPr txBox="1"/>
          <p:nvPr/>
        </p:nvSpPr>
        <p:spPr>
          <a:xfrm>
            <a:off x="2390115" y="6279447"/>
            <a:ext cx="4608214" cy="276999"/>
          </a:xfrm>
          <a:prstGeom prst="rect">
            <a:avLst/>
          </a:prstGeom>
          <a:noFill/>
        </p:spPr>
        <p:txBody>
          <a:bodyPr wrap="square" rtlCol="0">
            <a:spAutoFit/>
          </a:bodyPr>
          <a:lstStyle/>
          <a:p>
            <a:pPr algn="ctr"/>
            <a:r>
              <a:rPr lang="es-PA" sz="1200" dirty="0">
                <a:solidFill>
                  <a:schemeClr val="bg1"/>
                </a:solidFill>
              </a:rPr>
              <a:t>Imagen de Mark Yokoyama en </a:t>
            </a:r>
            <a:r>
              <a:rPr lang="es-PA" sz="1200" dirty="0">
                <a:solidFill>
                  <a:srgbClr val="0070C0"/>
                </a:solidFill>
                <a:hlinkClick r:id="rId5">
                  <a:extLst>
                    <a:ext uri="{A12FA001-AC4F-418D-AE19-62706E023703}">
                      <ahyp:hlinkClr xmlns:ahyp="http://schemas.microsoft.com/office/drawing/2018/hyperlinkcolor" val="tx"/>
                    </a:ext>
                  </a:extLst>
                </a:hlinkClick>
              </a:rPr>
              <a:t>Flickr</a:t>
            </a:r>
            <a:endParaRPr lang="en-US" sz="1200" dirty="0">
              <a:solidFill>
                <a:srgbClr val="0070C0"/>
              </a:solidFill>
            </a:endParaRPr>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1577950"/>
            <a:ext cx="8229600" cy="3600244"/>
          </a:xfrm>
        </p:spPr>
        <p:txBody>
          <a:bodyPr>
            <a:normAutofit/>
          </a:bodyPr>
          <a:lstStyle/>
          <a:p>
            <a:r>
              <a:rPr lang="en-US" sz="5400" b="1" dirty="0"/>
              <a:t>Famoso </a:t>
            </a:r>
            <a:r>
              <a:rPr lang="en-US" sz="5400" b="1" dirty="0" err="1"/>
              <a:t>fuerte</a:t>
            </a:r>
            <a:r>
              <a:rPr lang="en-US" sz="5400" b="1" dirty="0"/>
              <a:t> del </a:t>
            </a:r>
            <a:r>
              <a:rPr lang="en-US" sz="5400" b="1" dirty="0" err="1"/>
              <a:t>siglo</a:t>
            </a:r>
            <a:r>
              <a:rPr lang="en-US" sz="5400" b="1" dirty="0"/>
              <a:t> XVI</a:t>
            </a:r>
            <a:br>
              <a:rPr lang="en-US" sz="5400" b="1" dirty="0"/>
            </a:br>
            <a:r>
              <a:rPr lang="en-US" sz="5400" b="1" dirty="0"/>
              <a:t>que se </a:t>
            </a:r>
            <a:r>
              <a:rPr lang="en-US" sz="5400" b="1" dirty="0" err="1"/>
              <a:t>usaba</a:t>
            </a:r>
            <a:r>
              <a:rPr lang="en-US" sz="5400" b="1" dirty="0"/>
              <a:t> para </a:t>
            </a:r>
            <a:r>
              <a:rPr lang="en-US" sz="5400" b="1" dirty="0" err="1"/>
              <a:t>vigilar</a:t>
            </a:r>
            <a:r>
              <a:rPr lang="en-US" sz="5400" b="1" dirty="0"/>
              <a:t> </a:t>
            </a:r>
            <a:br>
              <a:rPr lang="en-US" sz="5400" b="1" dirty="0"/>
            </a:br>
            <a:r>
              <a:rPr lang="en-US" sz="5400" b="1" dirty="0"/>
              <a:t>la </a:t>
            </a:r>
            <a:r>
              <a:rPr lang="en-US" sz="5400" b="1" dirty="0" err="1"/>
              <a:t>bahía</a:t>
            </a:r>
            <a:r>
              <a:rPr lang="en-US" sz="5400" b="1" dirty="0"/>
              <a:t> de San Juan.</a:t>
            </a:r>
          </a:p>
        </p:txBody>
      </p:sp>
      <p:sp>
        <p:nvSpPr>
          <p:cNvPr id="5" name="Frame 4">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San Felipe del Morro fort in San Juan, Puerto Rico&#10;&#10;">
            <a:extLst>
              <a:ext uri="{FF2B5EF4-FFF2-40B4-BE49-F238E27FC236}">
                <a16:creationId xmlns:a16="http://schemas.microsoft.com/office/drawing/2014/main" id="{B0F1A267-D80B-468D-97F2-8C71466CB300}"/>
              </a:ext>
            </a:extLst>
          </p:cNvPr>
          <p:cNvPicPr>
            <a:picLocks noChangeAspect="1"/>
          </p:cNvPicPr>
          <p:nvPr/>
        </p:nvPicPr>
        <p:blipFill>
          <a:blip r:embed="rId2"/>
          <a:stretch>
            <a:fillRect/>
          </a:stretch>
        </p:blipFill>
        <p:spPr>
          <a:xfrm>
            <a:off x="45268" y="144855"/>
            <a:ext cx="9946921" cy="6627137"/>
          </a:xfrm>
          <a:prstGeom prst="rect">
            <a:avLst/>
          </a:prstGeom>
        </p:spPr>
      </p:pic>
      <p:sp>
        <p:nvSpPr>
          <p:cNvPr id="2" name="Title 1"/>
          <p:cNvSpPr>
            <a:spLocks noGrp="1"/>
          </p:cNvSpPr>
          <p:nvPr>
            <p:ph type="title"/>
          </p:nvPr>
        </p:nvSpPr>
        <p:spPr>
          <a:xfrm>
            <a:off x="457200" y="482509"/>
            <a:ext cx="8229600" cy="1143000"/>
          </a:xfrm>
        </p:spPr>
        <p:txBody>
          <a:bodyPr>
            <a:normAutofit/>
          </a:bodyPr>
          <a:lstStyle/>
          <a:p>
            <a:r>
              <a:rPr lang="en-US" sz="5400" b="1" dirty="0"/>
              <a:t>San Felipe del Morro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5E33256B-9C0D-44B1-A75A-17600A618D33}"/>
              </a:ext>
            </a:extLst>
          </p:cNvPr>
          <p:cNvSpPr txBox="1"/>
          <p:nvPr/>
        </p:nvSpPr>
        <p:spPr>
          <a:xfrm>
            <a:off x="2362955" y="6306722"/>
            <a:ext cx="4662534" cy="276999"/>
          </a:xfrm>
          <a:prstGeom prst="rect">
            <a:avLst/>
          </a:prstGeom>
          <a:noFill/>
        </p:spPr>
        <p:txBody>
          <a:bodyPr wrap="square" rtlCol="0">
            <a:spAutoFit/>
          </a:bodyPr>
          <a:lstStyle/>
          <a:p>
            <a:pPr algn="ctr"/>
            <a:r>
              <a:rPr lang="es-PA" sz="1200" dirty="0"/>
              <a:t>Imagen de </a:t>
            </a:r>
            <a:r>
              <a:rPr lang="es-PA" sz="1200" dirty="0" err="1"/>
              <a:t>Memasmuffn</a:t>
            </a:r>
            <a:r>
              <a:rPr lang="es-PA" sz="1200" dirty="0"/>
              <a:t> en </a:t>
            </a:r>
            <a:r>
              <a:rPr lang="es-PA" sz="1200" dirty="0">
                <a:hlinkClick r:id="rId5"/>
              </a:rPr>
              <a:t>Wikimedia</a:t>
            </a:r>
            <a:endParaRPr lang="en-US" sz="1200" dirty="0"/>
          </a:p>
        </p:txBody>
      </p:sp>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03"/>
            <a:ext cx="8229600" cy="2812594"/>
          </a:xfrm>
        </p:spPr>
        <p:txBody>
          <a:bodyPr>
            <a:normAutofit/>
          </a:bodyPr>
          <a:lstStyle/>
          <a:p>
            <a:r>
              <a:rPr lang="en-US" sz="5400" b="1" dirty="0" err="1"/>
              <a:t>Nombre</a:t>
            </a:r>
            <a:r>
              <a:rPr lang="en-US" sz="5400" b="1" dirty="0"/>
              <a:t> de la </a:t>
            </a:r>
            <a:r>
              <a:rPr lang="en-US" sz="5400" b="1" dirty="0" err="1"/>
              <a:t>relación</a:t>
            </a:r>
            <a:r>
              <a:rPr lang="en-US" sz="5400" b="1" dirty="0"/>
              <a:t> </a:t>
            </a:r>
            <a:br>
              <a:rPr lang="en-US" sz="5400" b="1" dirty="0"/>
            </a:br>
            <a:r>
              <a:rPr lang="en-US" sz="5400" b="1" dirty="0"/>
              <a:t>entre Puerto Rico</a:t>
            </a:r>
            <a:br>
              <a:rPr lang="en-US" sz="5400" b="1" dirty="0"/>
            </a:br>
            <a:r>
              <a:rPr lang="en-US" sz="5400" b="1" dirty="0"/>
              <a:t>y </a:t>
            </a:r>
            <a:r>
              <a:rPr lang="en-US" sz="5400" b="1" dirty="0" err="1"/>
              <a:t>los</a:t>
            </a:r>
            <a:r>
              <a:rPr lang="en-US" sz="5400" b="1" dirty="0"/>
              <a:t> </a:t>
            </a:r>
            <a:r>
              <a:rPr lang="en-US" sz="5400" b="1" dirty="0" err="1"/>
              <a:t>Estados</a:t>
            </a:r>
            <a:r>
              <a:rPr lang="en-US" sz="5400" b="1" dirty="0"/>
              <a:t> Unidos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3772"/>
            <a:ext cx="8229600" cy="2450455"/>
          </a:xfrm>
        </p:spPr>
        <p:txBody>
          <a:bodyPr>
            <a:normAutofit/>
          </a:bodyPr>
          <a:lstStyle/>
          <a:p>
            <a:r>
              <a:rPr lang="en-US" sz="5400" b="1" dirty="0"/>
              <a:t>Puerto Rico es un</a:t>
            </a:r>
            <a:br>
              <a:rPr lang="en-US" sz="5400" b="1" dirty="0"/>
            </a:br>
            <a:r>
              <a:rPr lang="en-US" sz="5400" b="1" dirty="0">
                <a:solidFill>
                  <a:srgbClr val="FFFF00"/>
                </a:solidFill>
              </a:rPr>
              <a:t>Estado Libre </a:t>
            </a:r>
            <a:r>
              <a:rPr lang="en-US" sz="5400" b="1" dirty="0" err="1">
                <a:solidFill>
                  <a:srgbClr val="FFFF00"/>
                </a:solidFill>
              </a:rPr>
              <a:t>Asociado</a:t>
            </a:r>
            <a:endParaRPr lang="en-US" sz="5400" b="1" dirty="0">
              <a:solidFill>
                <a:srgbClr val="FFFF00"/>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Persona</a:t>
            </a:r>
            <a:endParaRPr lang="en-US" sz="5400" b="1" dirty="0">
              <a:solidFill>
                <a:srgbClr val="FFFF00"/>
              </a:solidFill>
            </a:endParaRPr>
          </a:p>
          <a:p>
            <a:pPr algn="ctr"/>
            <a:endParaRPr lang="en-US" sz="2400" dirty="0"/>
          </a:p>
        </p:txBody>
      </p:sp>
      <p:sp>
        <p:nvSpPr>
          <p:cNvPr id="7" name="Frame 6">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60289"/>
            <a:ext cx="8229600" cy="3508415"/>
          </a:xfrm>
        </p:spPr>
        <p:txBody>
          <a:bodyPr>
            <a:normAutofit fontScale="90000"/>
          </a:bodyPr>
          <a:lstStyle/>
          <a:p>
            <a:r>
              <a:rPr lang="en-US" sz="5400" b="1" dirty="0" err="1"/>
              <a:t>Indígenas</a:t>
            </a:r>
            <a:r>
              <a:rPr lang="en-US" sz="5400" b="1" dirty="0"/>
              <a:t> que </a:t>
            </a:r>
            <a:r>
              <a:rPr lang="en-US" sz="5400" b="1" dirty="0" err="1"/>
              <a:t>vivían</a:t>
            </a:r>
            <a:r>
              <a:rPr lang="en-US" sz="5400" b="1" dirty="0"/>
              <a:t> </a:t>
            </a:r>
            <a:r>
              <a:rPr lang="en-US" sz="5400" b="1" dirty="0" err="1"/>
              <a:t>en</a:t>
            </a:r>
            <a:br>
              <a:rPr lang="en-US" sz="5400" b="1" dirty="0"/>
            </a:br>
            <a:r>
              <a:rPr lang="en-US" sz="5400" b="1" dirty="0"/>
              <a:t>Puerto Rico y </a:t>
            </a:r>
            <a:r>
              <a:rPr lang="en-US" sz="5400" b="1" dirty="0" err="1"/>
              <a:t>en</a:t>
            </a:r>
            <a:r>
              <a:rPr lang="en-US" sz="5400" b="1" dirty="0"/>
              <a:t> la</a:t>
            </a:r>
            <a:br>
              <a:rPr lang="en-US" sz="5400" b="1" dirty="0"/>
            </a:br>
            <a:r>
              <a:rPr lang="en-US" sz="5400" b="1" dirty="0"/>
              <a:t>República </a:t>
            </a:r>
            <a:r>
              <a:rPr lang="en-US" sz="5400" b="1" dirty="0" err="1"/>
              <a:t>Dominicana</a:t>
            </a:r>
            <a:br>
              <a:rPr lang="en-US" sz="5400" b="1" dirty="0"/>
            </a:br>
            <a:r>
              <a:rPr lang="en-US" sz="5400" b="1" dirty="0"/>
              <a:t>antes de </a:t>
            </a:r>
            <a:r>
              <a:rPr lang="en-US" sz="5400" b="1" dirty="0" err="1"/>
              <a:t>llegar</a:t>
            </a:r>
            <a:r>
              <a:rPr lang="en-US" sz="5400" b="1" dirty="0"/>
              <a:t> </a:t>
            </a:r>
            <a:r>
              <a:rPr lang="en-US" sz="5400" b="1" dirty="0" err="1"/>
              <a:t>los</a:t>
            </a:r>
            <a:r>
              <a:rPr lang="en-US" sz="5400" b="1" dirty="0"/>
              <a:t> </a:t>
            </a:r>
            <a:r>
              <a:rPr lang="en-US" sz="5400" b="1" dirty="0" err="1"/>
              <a:t>españoles</a:t>
            </a:r>
            <a:r>
              <a:rPr lang="en-US" sz="5400" b="1" dirty="0"/>
              <a:t>.</a:t>
            </a:r>
          </a:p>
        </p:txBody>
      </p:sp>
      <p:sp>
        <p:nvSpPr>
          <p:cNvPr id="4" name="Frame 3">
            <a:extLst>
              <a:ext uri="{C183D7F6-B498-43B3-948B-1728B52AA6E4}">
                <adec:decorative xmlns:adec="http://schemas.microsoft.com/office/drawing/2017/decorative" val="0"/>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3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27303"/>
            <a:ext cx="8229600" cy="1143000"/>
          </a:xfrm>
        </p:spPr>
        <p:txBody>
          <a:bodyPr>
            <a:normAutofit/>
          </a:bodyPr>
          <a:lstStyle/>
          <a:p>
            <a:r>
              <a:rPr lang="en-US" sz="5400" b="1" dirty="0" err="1"/>
              <a:t>los</a:t>
            </a:r>
            <a:r>
              <a:rPr lang="en-US" sz="5400" b="1" dirty="0"/>
              <a:t> </a:t>
            </a:r>
            <a:r>
              <a:rPr lang="en-US" sz="5400" b="1" dirty="0" err="1"/>
              <a:t>taínos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s-PA" sz="5400" b="1" dirty="0"/>
              <a:t>N</a:t>
            </a:r>
            <a:r>
              <a:rPr lang="en-US" sz="5400" b="1" dirty="0"/>
              <a:t>o </a:t>
            </a:r>
            <a:r>
              <a:rPr lang="en-US" sz="5400" b="1" dirty="0" err="1">
                <a:solidFill>
                  <a:srgbClr val="FFFF00"/>
                </a:solidFill>
              </a:rPr>
              <a:t>grites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3598365A-BCAE-461E-92C7-ADF8A5B55556}"/>
              </a:ext>
            </a:extLst>
          </p:cNvPr>
          <p:cNvSpPr>
            <a:spLocks noGrp="1"/>
          </p:cNvSpPr>
          <p:nvPr>
            <p:ph type="title"/>
          </p:nvPr>
        </p:nvSpPr>
        <p:spPr>
          <a:xfrm>
            <a:off x="126749" y="2141144"/>
            <a:ext cx="8872396" cy="2349373"/>
          </a:xfrm>
        </p:spPr>
        <p:txBody>
          <a:bodyPr>
            <a:normAutofit fontScale="90000"/>
          </a:bodyPr>
          <a:lstStyle/>
          <a:p>
            <a:r>
              <a:rPr lang="es-PA" sz="5400" b="1" dirty="0"/>
              <a:t>La madre le dice a su hijito:</a:t>
            </a:r>
            <a:br>
              <a:rPr lang="es-PA" sz="5400" b="1" dirty="0"/>
            </a:br>
            <a:r>
              <a:rPr lang="es-PA" sz="5400" b="1" dirty="0"/>
              <a:t>“No ___ </a:t>
            </a:r>
            <a:r>
              <a:rPr lang="es-PA" sz="5400" b="1" dirty="0">
                <a:solidFill>
                  <a:srgbClr val="FFFF00"/>
                </a:solidFill>
              </a:rPr>
              <a:t>(jugar) </a:t>
            </a:r>
            <a:r>
              <a:rPr lang="es-PA" sz="5400" b="1" dirty="0"/>
              <a:t>con la comida”.</a:t>
            </a:r>
            <a:endParaRPr lang="en-US" sz="5400" b="1" dirty="0"/>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5" y="2857500"/>
            <a:ext cx="8436489" cy="1143000"/>
          </a:xfrm>
        </p:spPr>
        <p:txBody>
          <a:bodyPr>
            <a:noAutofit/>
          </a:bodyPr>
          <a:lstStyle/>
          <a:p>
            <a:r>
              <a:rPr lang="en-US" sz="5400" b="1" dirty="0"/>
              <a:t>No </a:t>
            </a:r>
            <a:r>
              <a:rPr lang="en-US" sz="5400" b="1" dirty="0" err="1">
                <a:solidFill>
                  <a:srgbClr val="FFFF00"/>
                </a:solidFill>
              </a:rPr>
              <a:t>juegues</a:t>
            </a:r>
            <a:r>
              <a:rPr lang="en-US" sz="5400" b="1" dirty="0">
                <a:solidFill>
                  <a:srgbClr val="FFFF00"/>
                </a:solidFill>
              </a:rPr>
              <a:t> </a:t>
            </a:r>
            <a:r>
              <a:rPr lang="en-US" sz="5400" b="1" dirty="0"/>
              <a:t>con la comida.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4508"/>
            <a:ext cx="8229600" cy="2432348"/>
          </a:xfrm>
        </p:spPr>
        <p:txBody>
          <a:bodyPr>
            <a:normAutofit/>
          </a:bodyPr>
          <a:lstStyle/>
          <a:p>
            <a:r>
              <a:rPr lang="en-US" sz="5400" b="1" dirty="0"/>
              <a:t>La </a:t>
            </a:r>
            <a:r>
              <a:rPr lang="en-US" sz="5400" b="1" dirty="0" err="1"/>
              <a:t>madre</a:t>
            </a:r>
            <a:r>
              <a:rPr lang="en-US" sz="5400" b="1" dirty="0"/>
              <a:t> de mi </a:t>
            </a:r>
            <a:r>
              <a:rPr lang="en-US" sz="5400" b="1" dirty="0" err="1"/>
              <a:t>esposo</a:t>
            </a:r>
            <a:br>
              <a:rPr lang="en-US" sz="5400" b="1" dirty="0"/>
            </a:br>
            <a:r>
              <a:rPr lang="en-US" sz="5400" b="1" dirty="0"/>
              <a:t>es mi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err="1"/>
              <a:t>suegra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8293"/>
            <a:ext cx="8229600" cy="2531936"/>
          </a:xfrm>
        </p:spPr>
        <p:txBody>
          <a:bodyPr>
            <a:normAutofit/>
          </a:bodyPr>
          <a:lstStyle/>
          <a:p>
            <a:r>
              <a:rPr lang="en-US" sz="5400" b="1" dirty="0"/>
              <a:t>El </a:t>
            </a:r>
            <a:r>
              <a:rPr lang="en-US" sz="5400" b="1" dirty="0" err="1"/>
              <a:t>hermano</a:t>
            </a:r>
            <a:r>
              <a:rPr lang="en-US" sz="5400" b="1" dirty="0"/>
              <a:t> de mi </a:t>
            </a:r>
            <a:r>
              <a:rPr lang="en-US" sz="5400" b="1" dirty="0" err="1"/>
              <a:t>esposa</a:t>
            </a:r>
            <a:br>
              <a:rPr lang="en-US" sz="5400" b="1" dirty="0"/>
            </a:br>
            <a:r>
              <a:rPr lang="en-US" sz="5400" b="1" dirty="0"/>
              <a:t>es mi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cuñado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62620"/>
            <a:ext cx="8229600" cy="2332760"/>
          </a:xfrm>
        </p:spPr>
        <p:txBody>
          <a:bodyPr>
            <a:normAutofit/>
          </a:bodyPr>
          <a:lstStyle/>
          <a:p>
            <a:r>
              <a:rPr lang="en-US" sz="5400" b="1" dirty="0"/>
              <a:t>La </a:t>
            </a:r>
            <a:r>
              <a:rPr lang="en-US" sz="5400" b="1" dirty="0" err="1"/>
              <a:t>esposa</a:t>
            </a:r>
            <a:r>
              <a:rPr lang="en-US" sz="5400" b="1" dirty="0"/>
              <a:t> de mi </a:t>
            </a:r>
            <a:r>
              <a:rPr lang="en-US" sz="5400" b="1" dirty="0" err="1"/>
              <a:t>hijo</a:t>
            </a:r>
            <a:br>
              <a:rPr lang="en-US" sz="5400" b="1" dirty="0"/>
            </a:br>
            <a:r>
              <a:rPr lang="en-US" sz="5400" b="1" dirty="0"/>
              <a:t>es mi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s-PA" sz="5400" b="1" dirty="0"/>
              <a:t>n</a:t>
            </a:r>
            <a:r>
              <a:rPr lang="en-US" sz="5400" b="1" dirty="0" err="1"/>
              <a:t>uera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21883974"/>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83121">
                  <a:extLst>
                    <a:ext uri="{9D8B030D-6E8A-4147-A177-3AD203B41FA5}">
                      <a16:colId xmlns:a16="http://schemas.microsoft.com/office/drawing/2014/main" val="20000"/>
                    </a:ext>
                  </a:extLst>
                </a:gridCol>
                <a:gridCol w="1665837">
                  <a:extLst>
                    <a:ext uri="{9D8B030D-6E8A-4147-A177-3AD203B41FA5}">
                      <a16:colId xmlns:a16="http://schemas.microsoft.com/office/drawing/2014/main" val="20001"/>
                    </a:ext>
                  </a:extLst>
                </a:gridCol>
                <a:gridCol w="2064191">
                  <a:extLst>
                    <a:ext uri="{9D8B030D-6E8A-4147-A177-3AD203B41FA5}">
                      <a16:colId xmlns:a16="http://schemas.microsoft.com/office/drawing/2014/main" val="20002"/>
                    </a:ext>
                  </a:extLst>
                </a:gridCol>
                <a:gridCol w="1484768">
                  <a:extLst>
                    <a:ext uri="{9D8B030D-6E8A-4147-A177-3AD203B41FA5}">
                      <a16:colId xmlns:a16="http://schemas.microsoft.com/office/drawing/2014/main" val="20003"/>
                    </a:ext>
                  </a:extLst>
                </a:gridCol>
                <a:gridCol w="2046083">
                  <a:extLst>
                    <a:ext uri="{9D8B030D-6E8A-4147-A177-3AD203B41FA5}">
                      <a16:colId xmlns:a16="http://schemas.microsoft.com/office/drawing/2014/main" val="20004"/>
                    </a:ext>
                  </a:extLst>
                </a:gridCol>
              </a:tblGrid>
              <a:tr h="943069">
                <a:tc>
                  <a:txBody>
                    <a:bodyPr/>
                    <a:lstStyle/>
                    <a:p>
                      <a:pPr algn="ctr"/>
                      <a:r>
                        <a:rPr lang="en-US" sz="2400" dirty="0"/>
                        <a:t>MANDATOS INFORMALES</a:t>
                      </a:r>
                    </a:p>
                  </a:txBody>
                  <a:tcPr anchor="ctr">
                    <a:cell3D prstMaterial="dkEdge">
                      <a:bevel prst="coolSlant"/>
                      <a:lightRig rig="flood" dir="t"/>
                    </a:cell3D>
                    <a:solidFill>
                      <a:srgbClr val="0000FF"/>
                    </a:solidFill>
                  </a:tcPr>
                </a:tc>
                <a:tc>
                  <a:txBody>
                    <a:bodyPr/>
                    <a:lstStyle/>
                    <a:p>
                      <a:pPr algn="ctr"/>
                      <a:r>
                        <a:rPr lang="en-US" sz="2400" dirty="0"/>
                        <a:t>FAMILIA</a:t>
                      </a:r>
                    </a:p>
                  </a:txBody>
                  <a:tcPr anchor="ctr">
                    <a:cell3D prstMaterial="dkEdge">
                      <a:bevel prst="coolSlant"/>
                      <a:lightRig rig="flood" dir="t"/>
                    </a:cell3D>
                    <a:solidFill>
                      <a:srgbClr val="0000FF"/>
                    </a:solidFill>
                  </a:tcPr>
                </a:tc>
                <a:tc>
                  <a:txBody>
                    <a:bodyPr/>
                    <a:lstStyle/>
                    <a:p>
                      <a:pPr algn="ctr"/>
                      <a:r>
                        <a:rPr lang="es-PA" sz="2400" dirty="0"/>
                        <a:t>MATRIMONIO</a:t>
                      </a:r>
                      <a:endParaRPr lang="en-US" sz="2400" dirty="0"/>
                    </a:p>
                  </a:txBody>
                  <a:tcPr anchor="ctr">
                    <a:cell3D prstMaterial="dkEdge">
                      <a:bevel prst="coolSlant"/>
                      <a:lightRig rig="flood" dir="t"/>
                    </a:cell3D>
                    <a:solidFill>
                      <a:srgbClr val="0000FF"/>
                    </a:solidFill>
                  </a:tcPr>
                </a:tc>
                <a:tc>
                  <a:txBody>
                    <a:bodyPr/>
                    <a:lstStyle/>
                    <a:p>
                      <a:pPr algn="ctr"/>
                      <a:r>
                        <a:rPr lang="en-US" sz="2400" dirty="0"/>
                        <a:t>VERBOS</a:t>
                      </a:r>
                    </a:p>
                  </a:txBody>
                  <a:tcPr anchor="ctr">
                    <a:cell3D prstMaterial="dkEdge">
                      <a:bevel prst="coolSlant"/>
                      <a:lightRig rig="flood" dir="t"/>
                    </a:cell3D>
                    <a:solidFill>
                      <a:srgbClr val="0000FF"/>
                    </a:solidFill>
                  </a:tcPr>
                </a:tc>
                <a:tc>
                  <a:txBody>
                    <a:bodyPr/>
                    <a:lstStyle/>
                    <a:p>
                      <a:pPr algn="ctr"/>
                      <a:r>
                        <a:rPr lang="es-PA" sz="2400" dirty="0"/>
                        <a:t>R</a:t>
                      </a:r>
                      <a:r>
                        <a:rPr lang="en-US" sz="2400" dirty="0"/>
                        <a:t>EPÚBLICA DOMINICANA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3" y="2362208"/>
            <a:ext cx="8229600" cy="2133584"/>
          </a:xfrm>
        </p:spPr>
        <p:txBody>
          <a:bodyPr>
            <a:normAutofit/>
          </a:bodyPr>
          <a:lstStyle/>
          <a:p>
            <a:r>
              <a:rPr lang="en-US" sz="5400" b="1" dirty="0"/>
              <a:t>Los </a:t>
            </a:r>
            <a:r>
              <a:rPr lang="en-US" sz="5400" b="1" dirty="0" err="1"/>
              <a:t>hijos</a:t>
            </a:r>
            <a:r>
              <a:rPr lang="en-US" sz="5400" b="1" dirty="0"/>
              <a:t> de mis </a:t>
            </a:r>
            <a:r>
              <a:rPr lang="en-US" sz="5400" b="1" dirty="0" err="1"/>
              <a:t>hijos</a:t>
            </a:r>
            <a:br>
              <a:rPr lang="en-US" sz="5400" b="1" dirty="0"/>
            </a:br>
            <a:r>
              <a:rPr lang="en-US" sz="5400" b="1" dirty="0"/>
              <a:t>son mis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nietos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302614"/>
            <a:ext cx="8229600" cy="2070210"/>
          </a:xfrm>
        </p:spPr>
        <p:txBody>
          <a:bodyPr>
            <a:normAutofit/>
          </a:bodyPr>
          <a:lstStyle/>
          <a:p>
            <a:r>
              <a:rPr lang="en-US" sz="5400" b="1" dirty="0"/>
              <a:t>Los </a:t>
            </a:r>
            <a:r>
              <a:rPr lang="en-US" sz="5400" b="1" dirty="0" err="1"/>
              <a:t>hijos</a:t>
            </a:r>
            <a:r>
              <a:rPr lang="en-US" sz="5400" b="1" dirty="0"/>
              <a:t> de mis </a:t>
            </a:r>
            <a:r>
              <a:rPr lang="en-US" sz="5400" b="1" dirty="0" err="1"/>
              <a:t>hermanos</a:t>
            </a:r>
            <a:br>
              <a:rPr lang="en-US" sz="5400" b="1" dirty="0"/>
            </a:br>
            <a:r>
              <a:rPr lang="en-US" sz="5400" b="1" dirty="0"/>
              <a:t>son mis ___.</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err="1"/>
              <a:t>sobrinos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86978"/>
            <a:ext cx="8229600" cy="2284868"/>
          </a:xfrm>
        </p:spPr>
        <p:txBody>
          <a:bodyPr>
            <a:normAutofit/>
          </a:bodyPr>
          <a:lstStyle/>
          <a:p>
            <a:r>
              <a:rPr lang="en-US" sz="5400" b="1" dirty="0"/>
              <a:t>El ___ es la </a:t>
            </a:r>
            <a:r>
              <a:rPr lang="en-US" sz="5400" b="1" dirty="0" err="1"/>
              <a:t>relación</a:t>
            </a:r>
            <a:r>
              <a:rPr lang="en-US" sz="5400" b="1" dirty="0"/>
              <a:t> </a:t>
            </a:r>
            <a:br>
              <a:rPr lang="en-US" sz="5400" b="1" dirty="0"/>
            </a:br>
            <a:r>
              <a:rPr lang="en-US" sz="5400" b="1" dirty="0"/>
              <a:t>entre </a:t>
            </a:r>
            <a:r>
              <a:rPr lang="en-US" sz="5400" b="1" dirty="0" err="1"/>
              <a:t>los</a:t>
            </a:r>
            <a:r>
              <a:rPr lang="en-US" sz="5400" b="1" dirty="0"/>
              <a:t> </a:t>
            </a:r>
            <a:r>
              <a:rPr lang="en-US" sz="5400" b="1" dirty="0" err="1"/>
              <a:t>novios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55288"/>
            <a:ext cx="8229600" cy="1143000"/>
          </a:xfrm>
        </p:spPr>
        <p:txBody>
          <a:bodyPr>
            <a:normAutofit/>
          </a:bodyPr>
          <a:lstStyle/>
          <a:p>
            <a:r>
              <a:rPr lang="es-PA" sz="5400" b="1" dirty="0"/>
              <a:t>noviazgo</a:t>
            </a:r>
            <a:endParaRPr lang="en-US" sz="5400" b="1" dirty="0"/>
          </a:p>
        </p:txBody>
      </p:sp>
      <p:sp>
        <p:nvSpPr>
          <p:cNvPr id="4" name="Frame 3"/>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1879"/>
            <a:ext cx="8229600" cy="2414241"/>
          </a:xfrm>
        </p:spPr>
        <p:txBody>
          <a:bodyPr>
            <a:normAutofit/>
          </a:bodyPr>
          <a:lstStyle/>
          <a:p>
            <a:r>
              <a:rPr lang="en-US" sz="5400" b="1" dirty="0"/>
              <a:t>La ___ es </a:t>
            </a:r>
            <a:r>
              <a:rPr lang="en-US" sz="5400" b="1" dirty="0" err="1"/>
              <a:t>otro</a:t>
            </a:r>
            <a:r>
              <a:rPr lang="en-US" sz="5400" b="1" dirty="0"/>
              <a:t> </a:t>
            </a:r>
            <a:r>
              <a:rPr lang="en-US" sz="5400" b="1" dirty="0" err="1"/>
              <a:t>sinónimo</a:t>
            </a:r>
            <a:br>
              <a:rPr lang="en-US" sz="5400" b="1" dirty="0"/>
            </a:br>
            <a:r>
              <a:rPr lang="en-US" sz="5400" b="1" dirty="0"/>
              <a:t>para </a:t>
            </a:r>
            <a:r>
              <a:rPr lang="en-US" sz="5400" b="1" dirty="0" err="1"/>
              <a:t>matrimonio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boda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35250"/>
            <a:ext cx="8229600" cy="2527696"/>
          </a:xfrm>
        </p:spPr>
        <p:txBody>
          <a:bodyPr>
            <a:normAutofit/>
          </a:bodyPr>
          <a:lstStyle/>
          <a:p>
            <a:r>
              <a:rPr lang="en-US" sz="5400" b="1" dirty="0"/>
              <a:t>El ___ </a:t>
            </a:r>
            <a:r>
              <a:rPr lang="en-US" sz="5400" b="1" dirty="0" err="1"/>
              <a:t>oficia</a:t>
            </a:r>
            <a:r>
              <a:rPr lang="en-US" sz="5400" b="1" dirty="0"/>
              <a:t> la </a:t>
            </a:r>
            <a:r>
              <a:rPr lang="en-US" sz="5400" b="1" dirty="0" err="1"/>
              <a:t>ceremonia</a:t>
            </a:r>
            <a:br>
              <a:rPr lang="en-US" sz="5400" b="1" dirty="0"/>
            </a:br>
            <a:r>
              <a:rPr lang="en-US" sz="5400" b="1" dirty="0"/>
              <a:t>del </a:t>
            </a:r>
            <a:r>
              <a:rPr lang="en-US" sz="5400" b="1" dirty="0" err="1"/>
              <a:t>matrimonio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432"/>
            <a:ext cx="8229600" cy="1143000"/>
          </a:xfrm>
        </p:spPr>
        <p:txBody>
          <a:bodyPr>
            <a:normAutofit/>
          </a:bodyPr>
          <a:lstStyle/>
          <a:p>
            <a:r>
              <a:rPr lang="en-US" sz="5400" b="1" dirty="0" err="1"/>
              <a:t>cura</a:t>
            </a:r>
            <a:r>
              <a:rPr lang="en-US" sz="5400" b="1" dirty="0"/>
              <a:t>/padre/</a:t>
            </a:r>
            <a:r>
              <a:rPr lang="en-US" sz="5400" b="1" dirty="0" err="1"/>
              <a:t>rabino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678195145"/>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74067">
                  <a:extLst>
                    <a:ext uri="{9D8B030D-6E8A-4147-A177-3AD203B41FA5}">
                      <a16:colId xmlns:a16="http://schemas.microsoft.com/office/drawing/2014/main" val="20000"/>
                    </a:ext>
                  </a:extLst>
                </a:gridCol>
                <a:gridCol w="1729212">
                  <a:extLst>
                    <a:ext uri="{9D8B030D-6E8A-4147-A177-3AD203B41FA5}">
                      <a16:colId xmlns:a16="http://schemas.microsoft.com/office/drawing/2014/main" val="20001"/>
                    </a:ext>
                  </a:extLst>
                </a:gridCol>
                <a:gridCol w="2172832">
                  <a:extLst>
                    <a:ext uri="{9D8B030D-6E8A-4147-A177-3AD203B41FA5}">
                      <a16:colId xmlns:a16="http://schemas.microsoft.com/office/drawing/2014/main" val="20002"/>
                    </a:ext>
                  </a:extLst>
                </a:gridCol>
                <a:gridCol w="1647731">
                  <a:extLst>
                    <a:ext uri="{9D8B030D-6E8A-4147-A177-3AD203B41FA5}">
                      <a16:colId xmlns:a16="http://schemas.microsoft.com/office/drawing/2014/main" val="20003"/>
                    </a:ext>
                  </a:extLst>
                </a:gridCol>
                <a:gridCol w="1720158">
                  <a:extLst>
                    <a:ext uri="{9D8B030D-6E8A-4147-A177-3AD203B41FA5}">
                      <a16:colId xmlns:a16="http://schemas.microsoft.com/office/drawing/2014/main" val="20004"/>
                    </a:ext>
                  </a:extLst>
                </a:gridCol>
              </a:tblGrid>
              <a:tr h="938296">
                <a:tc>
                  <a:txBody>
                    <a:bodyPr/>
                    <a:lstStyle/>
                    <a:p>
                      <a:pPr algn="ctr"/>
                      <a:r>
                        <a:rPr lang="en-US" sz="2400" dirty="0"/>
                        <a:t>LAZOS</a:t>
                      </a:r>
                    </a:p>
                    <a:p>
                      <a:pPr algn="ctr"/>
                      <a:r>
                        <a:rPr lang="en-US" sz="2400" dirty="0"/>
                        <a:t>FAMILIARES</a:t>
                      </a:r>
                    </a:p>
                  </a:txBody>
                  <a:tcPr anchor="ctr">
                    <a:cell3D prstMaterial="dkEdge">
                      <a:bevel prst="coolSlant"/>
                      <a:lightRig rig="flood" dir="t"/>
                    </a:cell3D>
                    <a:solidFill>
                      <a:srgbClr val="0000FF"/>
                    </a:solidFill>
                  </a:tcPr>
                </a:tc>
                <a:tc>
                  <a:txBody>
                    <a:bodyPr/>
                    <a:lstStyle/>
                    <a:p>
                      <a:pPr algn="ctr"/>
                      <a:r>
                        <a:rPr lang="en-US" sz="2400" dirty="0"/>
                        <a:t>SER / ESTAR </a:t>
                      </a:r>
                    </a:p>
                  </a:txBody>
                  <a:tcPr anchor="ctr">
                    <a:cell3D prstMaterial="dkEdge">
                      <a:bevel prst="coolSlant"/>
                      <a:lightRig rig="flood" dir="t"/>
                    </a:cell3D>
                    <a:solidFill>
                      <a:srgbClr val="0000FF"/>
                    </a:solidFill>
                  </a:tcPr>
                </a:tc>
                <a:tc>
                  <a:txBody>
                    <a:bodyPr/>
                    <a:lstStyle/>
                    <a:p>
                      <a:pPr algn="ctr"/>
                      <a:r>
                        <a:rPr lang="en-US" sz="2400" dirty="0"/>
                        <a:t> SUSTANTIVOS</a:t>
                      </a:r>
                    </a:p>
                  </a:txBody>
                  <a:tcPr anchor="ctr">
                    <a:cell3D prstMaterial="dkEdge">
                      <a:bevel prst="coolSlant"/>
                      <a:lightRig rig="flood" dir="t"/>
                    </a:cell3D>
                    <a:solidFill>
                      <a:srgbClr val="0000FF"/>
                    </a:solidFill>
                  </a:tcPr>
                </a:tc>
                <a:tc>
                  <a:txBody>
                    <a:bodyPr/>
                    <a:lstStyle/>
                    <a:p>
                      <a:pPr algn="ctr"/>
                      <a:r>
                        <a:rPr lang="en-US" sz="2400" dirty="0"/>
                        <a:t>REFRANES</a:t>
                      </a:r>
                    </a:p>
                  </a:txBody>
                  <a:tcPr anchor="ctr">
                    <a:cell3D prstMaterial="dkEdge">
                      <a:bevel prst="coolSlant"/>
                      <a:lightRig rig="flood" dir="t"/>
                    </a:cell3D>
                    <a:solidFill>
                      <a:srgbClr val="0000FF"/>
                    </a:solidFill>
                  </a:tcPr>
                </a:tc>
                <a:tc>
                  <a:txBody>
                    <a:bodyPr/>
                    <a:lstStyle/>
                    <a:p>
                      <a:pPr algn="ctr"/>
                      <a:r>
                        <a:rPr lang="en-US" sz="2400" dirty="0"/>
                        <a:t>PUERTO</a:t>
                      </a:r>
                    </a:p>
                    <a:p>
                      <a:pPr algn="ctr"/>
                      <a:r>
                        <a:rPr lang="en-US" sz="2400" dirty="0"/>
                        <a:t>RICO</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a:xfrm>
            <a:off x="416459" y="2239238"/>
            <a:ext cx="8386130" cy="2196959"/>
          </a:xfrm>
        </p:spPr>
        <p:txBody>
          <a:bodyPr>
            <a:normAutofit/>
          </a:bodyPr>
          <a:lstStyle/>
          <a:p>
            <a:r>
              <a:rPr lang="es-PA" sz="5400" b="1" dirty="0"/>
              <a:t>L</a:t>
            </a:r>
            <a:r>
              <a:rPr lang="en-US" sz="5400" b="1" dirty="0"/>
              <a:t>a ___ es </a:t>
            </a:r>
            <a:r>
              <a:rPr lang="en-US" sz="5400" b="1" dirty="0" err="1"/>
              <a:t>el</a:t>
            </a:r>
            <a:r>
              <a:rPr lang="en-US" sz="5400" b="1" dirty="0"/>
              <a:t> </a:t>
            </a:r>
            <a:r>
              <a:rPr lang="en-US" sz="5400" b="1" dirty="0" err="1"/>
              <a:t>viaje</a:t>
            </a:r>
            <a:r>
              <a:rPr lang="en-US" sz="5400" b="1" dirty="0"/>
              <a:t> que </a:t>
            </a:r>
            <a:r>
              <a:rPr lang="en-US" sz="5400" b="1" dirty="0" err="1"/>
              <a:t>hacen</a:t>
            </a:r>
            <a:br>
              <a:rPr lang="en-US" sz="5400" b="1" dirty="0"/>
            </a:br>
            <a:r>
              <a:rPr lang="en-US" sz="5400" b="1" dirty="0" err="1"/>
              <a:t>los</a:t>
            </a:r>
            <a:r>
              <a:rPr lang="en-US" sz="5400" b="1" dirty="0"/>
              <a:t> </a:t>
            </a:r>
            <a:r>
              <a:rPr lang="en-US" sz="5400" b="1" dirty="0" err="1"/>
              <a:t>recién</a:t>
            </a:r>
            <a:r>
              <a:rPr lang="en-US" sz="5400" b="1" dirty="0"/>
              <a:t> </a:t>
            </a:r>
            <a:r>
              <a:rPr lang="en-US" sz="5400" b="1" dirty="0" err="1"/>
              <a:t>casados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luna</a:t>
            </a:r>
            <a:r>
              <a:rPr lang="en-US" sz="5400" b="1" dirty="0"/>
              <a:t> de </a:t>
            </a:r>
            <a:r>
              <a:rPr lang="en-US" sz="5400" b="1" dirty="0" err="1"/>
              <a:t>miel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51588"/>
            <a:ext cx="8229600" cy="3736047"/>
          </a:xfrm>
        </p:spPr>
        <p:txBody>
          <a:bodyPr>
            <a:normAutofit fontScale="90000"/>
          </a:bodyPr>
          <a:lstStyle/>
          <a:p>
            <a:r>
              <a:rPr lang="en-US" sz="5400" b="1" dirty="0"/>
              <a:t>El ___ es la </a:t>
            </a:r>
            <a:r>
              <a:rPr lang="en-US" sz="5400" b="1" dirty="0" err="1"/>
              <a:t>ceremonia</a:t>
            </a:r>
            <a:r>
              <a:rPr lang="en-US" sz="5400" b="1" dirty="0"/>
              <a:t> religiosa</a:t>
            </a:r>
            <a:br>
              <a:rPr lang="en-US" sz="5400" b="1" dirty="0"/>
            </a:br>
            <a:r>
              <a:rPr lang="en-US" sz="5400" b="1" dirty="0" err="1"/>
              <a:t>en</a:t>
            </a:r>
            <a:r>
              <a:rPr lang="en-US" sz="5400" b="1" dirty="0"/>
              <a:t> la </a:t>
            </a:r>
            <a:r>
              <a:rPr lang="en-US" sz="5400" b="1" dirty="0" err="1"/>
              <a:t>cual</a:t>
            </a:r>
            <a:r>
              <a:rPr lang="en-US" sz="5400" b="1" dirty="0"/>
              <a:t> se le da un </a:t>
            </a:r>
            <a:r>
              <a:rPr lang="en-US" sz="5400" b="1" dirty="0" err="1"/>
              <a:t>nombre</a:t>
            </a:r>
            <a:br>
              <a:rPr lang="en-US" sz="5400" b="1" dirty="0"/>
            </a:br>
            <a:r>
              <a:rPr lang="en-US" sz="5400" b="1" dirty="0"/>
              <a:t>a </a:t>
            </a:r>
            <a:r>
              <a:rPr lang="en-US" sz="5400" b="1" dirty="0" err="1"/>
              <a:t>una</a:t>
            </a:r>
            <a:r>
              <a:rPr lang="en-US" sz="5400" b="1" dirty="0"/>
              <a:t> persona, </a:t>
            </a:r>
            <a:r>
              <a:rPr lang="en-US" sz="5400" b="1" dirty="0" err="1"/>
              <a:t>normalmente</a:t>
            </a:r>
            <a:br>
              <a:rPr lang="en-US" sz="5400" b="1" dirty="0"/>
            </a:br>
            <a:r>
              <a:rPr lang="en-US" sz="5400" b="1" dirty="0"/>
              <a:t>un(a) </a:t>
            </a:r>
            <a:r>
              <a:rPr lang="en-US" sz="5400" b="1" dirty="0" err="1"/>
              <a:t>niño</a:t>
            </a:r>
            <a:r>
              <a:rPr lang="en-US" sz="5400" b="1" dirty="0"/>
              <a:t>/a </a:t>
            </a:r>
            <a:r>
              <a:rPr lang="en-US" sz="5400" b="1" dirty="0" err="1"/>
              <a:t>pequeño</a:t>
            </a:r>
            <a:r>
              <a:rPr lang="en-US" sz="5400" b="1" dirty="0"/>
              <a:t>/a.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bautizo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image, person knocking on a door">
            <a:extLst>
              <a:ext uri="{FF2B5EF4-FFF2-40B4-BE49-F238E27FC236}">
                <a16:creationId xmlns:a16="http://schemas.microsoft.com/office/drawing/2014/main" id="{55766B0B-36A3-452B-AE14-443B6DD4CFE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8669" y="1213164"/>
            <a:ext cx="8931929" cy="5567882"/>
          </a:xfrm>
          <a:prstGeom prst="rect">
            <a:avLst/>
          </a:prstGeom>
        </p:spPr>
      </p:pic>
      <p:sp>
        <p:nvSpPr>
          <p:cNvPr id="2" name="Title 1"/>
          <p:cNvSpPr>
            <a:spLocks noGrp="1"/>
          </p:cNvSpPr>
          <p:nvPr>
            <p:ph type="title"/>
          </p:nvPr>
        </p:nvSpPr>
        <p:spPr>
          <a:xfrm>
            <a:off x="479834" y="24169"/>
            <a:ext cx="8229600" cy="1143000"/>
          </a:xfrm>
        </p:spPr>
        <p:txBody>
          <a:bodyPr>
            <a:normAutofit/>
          </a:bodyPr>
          <a:lstStyle/>
          <a:p>
            <a:r>
              <a:rPr lang="en-US" sz="5400" b="1" dirty="0"/>
              <a:t>La </a:t>
            </a:r>
            <a:r>
              <a:rPr lang="en-US" sz="5400" b="1" dirty="0" err="1"/>
              <a:t>señora</a:t>
            </a:r>
            <a:r>
              <a:rPr lang="en-US" sz="5400" b="1" dirty="0"/>
              <a:t> ___ la </a:t>
            </a:r>
            <a:r>
              <a:rPr lang="en-US" sz="5400" b="1" dirty="0" err="1"/>
              <a:t>puerta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1" name="TextBox 30">
            <a:extLst>
              <a:ext uri="{FF2B5EF4-FFF2-40B4-BE49-F238E27FC236}">
                <a16:creationId xmlns:a16="http://schemas.microsoft.com/office/drawing/2014/main" id="{CA9C2346-CE4F-4A15-8862-D3C46D059E48}"/>
              </a:ext>
            </a:extLst>
          </p:cNvPr>
          <p:cNvSpPr txBox="1"/>
          <p:nvPr/>
        </p:nvSpPr>
        <p:spPr>
          <a:xfrm>
            <a:off x="228243" y="6359480"/>
            <a:ext cx="4734963" cy="307777"/>
          </a:xfrm>
          <a:prstGeom prst="rect">
            <a:avLst/>
          </a:prstGeom>
          <a:noFill/>
        </p:spPr>
        <p:txBody>
          <a:bodyPr wrap="square" rtlCol="0">
            <a:spAutoFit/>
          </a:bodyPr>
          <a:lstStyle/>
          <a:p>
            <a:r>
              <a:rPr lang="es-PA" sz="1400" dirty="0">
                <a:solidFill>
                  <a:schemeClr val="bg1"/>
                </a:solidFill>
              </a:rPr>
              <a:t>Imagen de </a:t>
            </a:r>
            <a:r>
              <a:rPr lang="es-PA" sz="1400" dirty="0" err="1">
                <a:solidFill>
                  <a:schemeClr val="bg1"/>
                </a:solidFill>
              </a:rPr>
              <a:t>Leadnow</a:t>
            </a:r>
            <a:r>
              <a:rPr lang="es-PA" sz="1400" dirty="0">
                <a:solidFill>
                  <a:schemeClr val="bg1"/>
                </a:solidFill>
              </a:rPr>
              <a:t> </a:t>
            </a:r>
            <a:r>
              <a:rPr lang="es-PA" sz="1400" dirty="0" err="1">
                <a:solidFill>
                  <a:schemeClr val="bg1"/>
                </a:solidFill>
              </a:rPr>
              <a:t>Canada</a:t>
            </a:r>
            <a:r>
              <a:rPr lang="es-PA" sz="1400" dirty="0">
                <a:solidFill>
                  <a:schemeClr val="bg1"/>
                </a:solidFill>
              </a:rPr>
              <a:t> en </a:t>
            </a:r>
            <a:r>
              <a:rPr lang="es-PA" sz="1400" dirty="0">
                <a:hlinkClick r:id="rId3"/>
              </a:rPr>
              <a:t>Wikimedia</a:t>
            </a:r>
            <a:endParaRPr lang="en-US" sz="1400"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s-PA" sz="5400" b="1" dirty="0">
                <a:solidFill>
                  <a:srgbClr val="FFFF00"/>
                </a:solidFill>
              </a:rPr>
              <a:t>toca</a:t>
            </a:r>
            <a:r>
              <a:rPr lang="es-PA" sz="5400" b="1" dirty="0"/>
              <a:t> la puerta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people running&#10;&#10;Description automatically generated with low confidence">
            <a:extLst>
              <a:ext uri="{FF2B5EF4-FFF2-40B4-BE49-F238E27FC236}">
                <a16:creationId xmlns:a16="http://schemas.microsoft.com/office/drawing/2014/main" id="{070AF08B-9426-4728-9013-5B731EADA74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36481" y="1318049"/>
            <a:ext cx="8871038" cy="5539951"/>
          </a:xfrm>
          <a:prstGeom prst="rect">
            <a:avLst/>
          </a:prstGeom>
        </p:spPr>
      </p:pic>
      <p:sp>
        <p:nvSpPr>
          <p:cNvPr id="2" name="Title 1"/>
          <p:cNvSpPr>
            <a:spLocks noGrp="1"/>
          </p:cNvSpPr>
          <p:nvPr>
            <p:ph type="title"/>
          </p:nvPr>
        </p:nvSpPr>
        <p:spPr>
          <a:xfrm>
            <a:off x="457200" y="175049"/>
            <a:ext cx="8229600" cy="1143000"/>
          </a:xfrm>
        </p:spPr>
        <p:txBody>
          <a:bodyPr>
            <a:normAutofit/>
          </a:bodyPr>
          <a:lstStyle/>
          <a:p>
            <a:r>
              <a:rPr lang="en-US" sz="5400" b="1" dirty="0"/>
              <a:t>Los hombres ___ la </a:t>
            </a:r>
            <a:r>
              <a:rPr lang="en-US" sz="5400" b="1" dirty="0" err="1"/>
              <a:t>cuerda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3680F2BF-9AED-4A78-B842-29D8DA619888}"/>
              </a:ext>
            </a:extLst>
          </p:cNvPr>
          <p:cNvSpPr txBox="1"/>
          <p:nvPr/>
        </p:nvSpPr>
        <p:spPr>
          <a:xfrm>
            <a:off x="336884" y="6340370"/>
            <a:ext cx="6657871" cy="276999"/>
          </a:xfrm>
          <a:prstGeom prst="rect">
            <a:avLst/>
          </a:prstGeom>
          <a:noFill/>
        </p:spPr>
        <p:txBody>
          <a:bodyPr wrap="square">
            <a:spAutoFit/>
          </a:bodyPr>
          <a:lstStyle/>
          <a:p>
            <a:r>
              <a:rPr lang="en-US" sz="1200" b="0" i="0" u="none" strike="noStrike" dirty="0">
                <a:solidFill>
                  <a:srgbClr val="191B26"/>
                </a:solidFill>
                <a:effectLst/>
              </a:rPr>
              <a:t>Imagen de </a:t>
            </a:r>
            <a:r>
              <a:rPr lang="en-US" sz="1200" b="0" i="0" u="sng" strike="noStrike" dirty="0">
                <a:solidFill>
                  <a:srgbClr val="0070C0"/>
                </a:solidFill>
                <a:effectLst/>
                <a:hlinkClick r:id="rId3">
                  <a:extLst>
                    <a:ext uri="{A12FA001-AC4F-418D-AE19-62706E023703}">
                      <ahyp:hlinkClr xmlns:ahyp="http://schemas.microsoft.com/office/drawing/2018/hyperlinkcolor" val="tx"/>
                    </a:ext>
                  </a:extLst>
                </a:hlinkClick>
              </a:rPr>
              <a:t>k c </a:t>
            </a:r>
            <a:r>
              <a:rPr lang="en-US" sz="1200" b="0" i="0" u="sng" strike="noStrike" dirty="0" err="1">
                <a:solidFill>
                  <a:srgbClr val="0070C0"/>
                </a:solidFill>
                <a:effectLst/>
                <a:hlinkClick r:id="rId3">
                  <a:extLst>
                    <a:ext uri="{A12FA001-AC4F-418D-AE19-62706E023703}">
                      <ahyp:hlinkClr xmlns:ahyp="http://schemas.microsoft.com/office/drawing/2018/hyperlinkcolor" val="tx"/>
                    </a:ext>
                  </a:extLst>
                </a:hlinkClick>
              </a:rPr>
              <a:t>sethi</a:t>
            </a:r>
            <a:r>
              <a:rPr lang="en-US" sz="1200" b="0" i="0" u="sng" strike="noStrike" dirty="0">
                <a:solidFill>
                  <a:srgbClr val="0070C0"/>
                </a:solidFill>
                <a:effectLst/>
                <a:hlinkClick r:id="rId3">
                  <a:extLst>
                    <a:ext uri="{A12FA001-AC4F-418D-AE19-62706E023703}">
                      <ahyp:hlinkClr xmlns:ahyp="http://schemas.microsoft.com/office/drawing/2018/hyperlinkcolor" val="tx"/>
                    </a:ext>
                  </a:extLst>
                </a:hlinkClick>
              </a:rPr>
              <a:t> Sethi</a:t>
            </a:r>
            <a:r>
              <a:rPr lang="en-US" sz="1200" b="0" i="0" u="none" strike="noStrike" dirty="0">
                <a:solidFill>
                  <a:srgbClr val="0070C0"/>
                </a:solidFill>
                <a:effectLst/>
              </a:rPr>
              <a:t> </a:t>
            </a:r>
            <a:r>
              <a:rPr lang="en-US" sz="1200" b="0" i="0" u="none" strike="noStrike" dirty="0" err="1">
                <a:solidFill>
                  <a:srgbClr val="191B26"/>
                </a:solidFill>
                <a:effectLst/>
              </a:rPr>
              <a:t>en</a:t>
            </a:r>
            <a:r>
              <a:rPr lang="en-US" sz="1200" b="0" i="0" u="none" strike="noStrike" dirty="0">
                <a:solidFill>
                  <a:srgbClr val="191B26"/>
                </a:solidFill>
                <a:effectLst/>
              </a:rPr>
              <a:t> </a:t>
            </a:r>
            <a:r>
              <a:rPr lang="en-US" sz="1200" b="0" i="0" u="sng" strike="noStrike" dirty="0" err="1">
                <a:solidFill>
                  <a:srgbClr val="0070C0"/>
                </a:solidFill>
                <a:effectLst/>
                <a:hlinkClick r:id="rId4">
                  <a:extLst>
                    <a:ext uri="{A12FA001-AC4F-418D-AE19-62706E023703}">
                      <ahyp:hlinkClr xmlns:ahyp="http://schemas.microsoft.com/office/drawing/2018/hyperlinkcolor" val="tx"/>
                    </a:ext>
                  </a:extLst>
                </a:hlinkClick>
              </a:rPr>
              <a:t>Pixabay</a:t>
            </a:r>
            <a:endParaRPr lang="en-US" dirty="0">
              <a:solidFill>
                <a:srgbClr val="0070C0"/>
              </a:solidFill>
            </a:endParaRPr>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8006" y="2954464"/>
            <a:ext cx="8377642" cy="1143000"/>
          </a:xfrm>
        </p:spPr>
        <p:txBody>
          <a:bodyPr>
            <a:normAutofit/>
          </a:bodyPr>
          <a:lstStyle/>
          <a:p>
            <a:r>
              <a:rPr lang="en-US" sz="5400" b="1" dirty="0" err="1">
                <a:solidFill>
                  <a:srgbClr val="FFFF00"/>
                </a:solidFill>
              </a:rPr>
              <a:t>jalan</a:t>
            </a:r>
            <a:r>
              <a:rPr lang="en-US" sz="5400" b="1" dirty="0"/>
              <a:t> la </a:t>
            </a:r>
            <a:r>
              <a:rPr lang="en-US" sz="5400" b="1" dirty="0" err="1"/>
              <a:t>cuerda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7809"/>
            <a:ext cx="8229600" cy="1143000"/>
          </a:xfrm>
        </p:spPr>
        <p:txBody>
          <a:bodyPr>
            <a:normAutofit/>
          </a:bodyPr>
          <a:lstStyle/>
          <a:p>
            <a:r>
              <a:rPr lang="en-US" sz="5400" b="1" dirty="0"/>
              <a:t>El </a:t>
            </a:r>
            <a:r>
              <a:rPr lang="en-US" sz="5400" b="1" dirty="0" err="1"/>
              <a:t>niño</a:t>
            </a:r>
            <a:r>
              <a:rPr lang="en-US" sz="5400" b="1" dirty="0"/>
              <a:t> ___ a </a:t>
            </a:r>
            <a:r>
              <a:rPr lang="en-US" sz="5400" b="1" dirty="0" err="1"/>
              <a:t>su</a:t>
            </a:r>
            <a:r>
              <a:rPr lang="en-US" sz="5400" b="1" dirty="0"/>
              <a:t> rival.</a:t>
            </a:r>
          </a:p>
        </p:txBody>
      </p:sp>
      <p:sp>
        <p:nvSpPr>
          <p:cNvPr id="5" name="Frame 4">
            <a:extLst>
              <a:ext uri="{C183D7F6-B498-43B3-948B-1728B52AA6E4}">
                <adec:decorative xmlns:adec="http://schemas.microsoft.com/office/drawing/2017/decorative" val="1"/>
              </a:ext>
            </a:extLst>
          </p:cNvPr>
          <p:cNvSpPr/>
          <p:nvPr/>
        </p:nvSpPr>
        <p:spPr>
          <a:xfrm>
            <a:off x="-9053"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pic>
        <p:nvPicPr>
          <p:cNvPr id="3" name="Picture 2" descr="image of a kid punching with his fist">
            <a:extLst>
              <a:ext uri="{FF2B5EF4-FFF2-40B4-BE49-F238E27FC236}">
                <a16:creationId xmlns:a16="http://schemas.microsoft.com/office/drawing/2014/main" id="{FD27A1B8-DF42-4A18-8A43-62E5EE2125C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364545" y="1240809"/>
            <a:ext cx="6414910" cy="4811183"/>
          </a:xfrm>
          <a:prstGeom prst="rect">
            <a:avLst/>
          </a:prstGeom>
          <a:ln w="38100">
            <a:solidFill>
              <a:schemeClr val="tx1"/>
            </a:solidFill>
          </a:ln>
        </p:spPr>
      </p:pic>
      <p:sp>
        <p:nvSpPr>
          <p:cNvPr id="8" name="TextBox 7">
            <a:extLst>
              <a:ext uri="{FF2B5EF4-FFF2-40B4-BE49-F238E27FC236}">
                <a16:creationId xmlns:a16="http://schemas.microsoft.com/office/drawing/2014/main" id="{398CD061-8B24-4422-97F7-EBC51DEEABA5}"/>
              </a:ext>
            </a:extLst>
          </p:cNvPr>
          <p:cNvSpPr txBox="1"/>
          <p:nvPr/>
        </p:nvSpPr>
        <p:spPr>
          <a:xfrm>
            <a:off x="1364545" y="6211501"/>
            <a:ext cx="6414910" cy="276999"/>
          </a:xfrm>
          <a:prstGeom prst="rect">
            <a:avLst/>
          </a:prstGeom>
          <a:noFill/>
        </p:spPr>
        <p:txBody>
          <a:bodyPr wrap="square">
            <a:spAutoFit/>
          </a:bodyPr>
          <a:lstStyle/>
          <a:p>
            <a:pPr algn="ctr"/>
            <a:r>
              <a:rPr lang="en-US" sz="1200" b="0" i="0" u="none" strike="noStrike" dirty="0">
                <a:effectLst/>
              </a:rPr>
              <a:t>Imagen de </a:t>
            </a:r>
            <a:r>
              <a:rPr lang="en-US" sz="1200" b="0" i="0" u="sng" strike="noStrike" dirty="0">
                <a:solidFill>
                  <a:srgbClr val="191B26"/>
                </a:solidFill>
                <a:effectLst/>
                <a:hlinkClick r:id="rId3"/>
              </a:rPr>
              <a:t>cre8tivehome0</a:t>
            </a:r>
            <a:r>
              <a:rPr lang="en-US" sz="1200" b="0" i="0" u="none" strike="noStrike" dirty="0">
                <a:solidFill>
                  <a:srgbClr val="191B26"/>
                </a:solidFill>
                <a:effectLst/>
              </a:rPr>
              <a:t> </a:t>
            </a:r>
            <a:r>
              <a:rPr lang="en-US" sz="1200" b="0" i="0" u="none" strike="noStrike" dirty="0" err="1">
                <a:effectLst/>
              </a:rPr>
              <a:t>en</a:t>
            </a:r>
            <a:r>
              <a:rPr lang="en-US" sz="1200" b="0" i="0" u="none" strike="noStrike" dirty="0">
                <a:effectLst/>
              </a:rPr>
              <a:t> </a:t>
            </a:r>
            <a:r>
              <a:rPr lang="en-US" sz="1200" b="0" i="0" u="sng" strike="noStrike" dirty="0" err="1">
                <a:solidFill>
                  <a:srgbClr val="191B26"/>
                </a:solidFill>
                <a:effectLst/>
                <a:hlinkClick r:id="rId4"/>
              </a:rPr>
              <a:t>Pixabay</a:t>
            </a:r>
            <a:r>
              <a:rPr lang="en-US" sz="1200" b="0" i="0" u="none" strike="noStrike" dirty="0">
                <a:solidFill>
                  <a:srgbClr val="191B26"/>
                </a:solidFill>
                <a:effectLst/>
              </a:rPr>
              <a:t> </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749" y="2141144"/>
            <a:ext cx="8872396" cy="2349373"/>
          </a:xfrm>
        </p:spPr>
        <p:txBody>
          <a:bodyPr>
            <a:normAutofit fontScale="90000"/>
          </a:bodyPr>
          <a:lstStyle/>
          <a:p>
            <a:r>
              <a:rPr lang="es-PA" sz="5400" b="1" dirty="0"/>
              <a:t>La madre le dice a su hijito:</a:t>
            </a:r>
            <a:br>
              <a:rPr lang="es-PA" sz="5400" b="1" dirty="0"/>
            </a:br>
            <a:r>
              <a:rPr lang="es-PA" sz="5400" b="1" dirty="0"/>
              <a:t>“___ </a:t>
            </a:r>
            <a:r>
              <a:rPr lang="es-PA" sz="5400" b="1" dirty="0">
                <a:solidFill>
                  <a:srgbClr val="FFFF00"/>
                </a:solidFill>
              </a:rPr>
              <a:t>(decir) </a:t>
            </a:r>
            <a:r>
              <a:rPr lang="es-PA" sz="5400" b="1" dirty="0"/>
              <a:t>siempre la verdad”.</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1"/>
            <a:ext cx="8229600" cy="1143000"/>
          </a:xfrm>
        </p:spPr>
        <p:txBody>
          <a:bodyPr>
            <a:normAutofit/>
          </a:bodyPr>
          <a:lstStyle/>
          <a:p>
            <a:r>
              <a:rPr lang="en-US" sz="5400" b="1" dirty="0" err="1">
                <a:solidFill>
                  <a:srgbClr val="FFFF00"/>
                </a:solidFill>
              </a:rPr>
              <a:t>golpea</a:t>
            </a:r>
            <a:r>
              <a:rPr lang="en-US" sz="5400" b="1" dirty="0"/>
              <a:t> a </a:t>
            </a:r>
            <a:r>
              <a:rPr lang="en-US" sz="5400" b="1" dirty="0" err="1"/>
              <a:t>su</a:t>
            </a:r>
            <a:r>
              <a:rPr lang="en-US" sz="5400" b="1" dirty="0"/>
              <a:t> rival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mailman delivering the mail">
            <a:extLst>
              <a:ext uri="{FF2B5EF4-FFF2-40B4-BE49-F238E27FC236}">
                <a16:creationId xmlns:a16="http://schemas.microsoft.com/office/drawing/2014/main" id="{4F4B663F-C679-47B1-A951-8EE224F3605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48559" y="94625"/>
            <a:ext cx="10004080" cy="6668750"/>
          </a:xfrm>
          <a:prstGeom prst="rect">
            <a:avLst/>
          </a:prstGeom>
        </p:spPr>
      </p:pic>
      <p:sp>
        <p:nvSpPr>
          <p:cNvPr id="2" name="Title 1"/>
          <p:cNvSpPr>
            <a:spLocks noGrp="1"/>
          </p:cNvSpPr>
          <p:nvPr>
            <p:ph type="title"/>
          </p:nvPr>
        </p:nvSpPr>
        <p:spPr>
          <a:xfrm>
            <a:off x="135802" y="0"/>
            <a:ext cx="8899556" cy="1143000"/>
          </a:xfrm>
        </p:spPr>
        <p:txBody>
          <a:bodyPr>
            <a:normAutofit fontScale="90000"/>
          </a:bodyPr>
          <a:lstStyle/>
          <a:p>
            <a:r>
              <a:rPr lang="en-US" sz="5400" b="1" dirty="0"/>
              <a:t>El </a:t>
            </a:r>
            <a:r>
              <a:rPr lang="en-US" sz="5400" b="1" dirty="0" err="1"/>
              <a:t>cartero</a:t>
            </a:r>
            <a:r>
              <a:rPr lang="en-US" sz="5400" b="1" dirty="0"/>
              <a:t> ___ cartas y </a:t>
            </a:r>
            <a:r>
              <a:rPr lang="en-US" sz="5400" b="1" dirty="0" err="1"/>
              <a:t>paquetes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36214"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8DD8983C-2B71-4B6D-A131-FE5645513BD9}"/>
              </a:ext>
            </a:extLst>
          </p:cNvPr>
          <p:cNvSpPr txBox="1"/>
          <p:nvPr/>
        </p:nvSpPr>
        <p:spPr>
          <a:xfrm>
            <a:off x="2372008" y="6350001"/>
            <a:ext cx="4723646" cy="276999"/>
          </a:xfrm>
          <a:prstGeom prst="rect">
            <a:avLst/>
          </a:prstGeom>
          <a:noFill/>
        </p:spPr>
        <p:txBody>
          <a:bodyPr wrap="square">
            <a:spAutoFit/>
          </a:bodyPr>
          <a:lstStyle/>
          <a:p>
            <a:pPr algn="ctr"/>
            <a:r>
              <a:rPr lang="en-US" sz="1200" b="0" i="0" u="none" strike="noStrike" dirty="0">
                <a:solidFill>
                  <a:srgbClr val="000000"/>
                </a:solidFill>
                <a:effectLst/>
                <a:latin typeface="Calibri" panose="020F0502020204030204" pitchFamily="34" charset="0"/>
              </a:rPr>
              <a:t>Photo by</a:t>
            </a:r>
            <a:r>
              <a:rPr lang="en-US" sz="1200" b="0" i="0" u="none" strike="noStrike" dirty="0">
                <a:solidFill>
                  <a:srgbClr val="000000"/>
                </a:solidFill>
                <a:effectLst/>
                <a:latin typeface="Calibri" panose="020F0502020204030204" pitchFamily="34" charset="0"/>
                <a:hlinkClick r:id="rId3"/>
              </a:rPr>
              <a:t> </a:t>
            </a:r>
            <a:r>
              <a:rPr lang="en-US" sz="1200" b="0" i="0" u="sng" strike="noStrike" dirty="0">
                <a:solidFill>
                  <a:srgbClr val="1155CC"/>
                </a:solidFill>
                <a:effectLst/>
                <a:latin typeface="Calibri" panose="020F0502020204030204" pitchFamily="34" charset="0"/>
                <a:hlinkClick r:id="rId3"/>
              </a:rPr>
              <a:t>Mick Haupt</a:t>
            </a:r>
            <a:r>
              <a:rPr lang="en-US" sz="1200" b="0" i="0" u="none" strike="noStrike" dirty="0">
                <a:solidFill>
                  <a:srgbClr val="000000"/>
                </a:solidFill>
                <a:effectLst/>
                <a:latin typeface="Calibri" panose="020F0502020204030204" pitchFamily="34" charset="0"/>
              </a:rPr>
              <a:t> on</a:t>
            </a:r>
            <a:r>
              <a:rPr lang="en-US" sz="1200" b="0" i="0" u="none" strike="noStrike" dirty="0">
                <a:solidFill>
                  <a:srgbClr val="000000"/>
                </a:solidFill>
                <a:effectLst/>
                <a:latin typeface="Calibri" panose="020F0502020204030204" pitchFamily="34" charset="0"/>
                <a:hlinkClick r:id="rId4"/>
              </a:rPr>
              <a:t> </a:t>
            </a:r>
            <a:r>
              <a:rPr lang="en-US" sz="1200" b="0" i="0" u="sng" strike="noStrike" dirty="0" err="1">
                <a:solidFill>
                  <a:srgbClr val="1155CC"/>
                </a:solidFill>
                <a:effectLst/>
                <a:latin typeface="Calibri" panose="020F0502020204030204" pitchFamily="34" charset="0"/>
                <a:hlinkClick r:id="rId4"/>
              </a:rPr>
              <a:t>Unsplash</a:t>
            </a:r>
            <a:r>
              <a:rPr lang="en-US" sz="1200" b="0" i="0" u="none" strike="noStrike" dirty="0">
                <a:solidFill>
                  <a:srgbClr val="000000"/>
                </a:solidFill>
                <a:effectLst/>
                <a:latin typeface="Calibri" panose="020F0502020204030204" pitchFamily="34" charset="0"/>
              </a:rPr>
              <a:t> </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845" y="2857500"/>
            <a:ext cx="8450069" cy="1143000"/>
          </a:xfrm>
        </p:spPr>
        <p:txBody>
          <a:bodyPr>
            <a:normAutofit/>
          </a:bodyPr>
          <a:lstStyle/>
          <a:p>
            <a:r>
              <a:rPr lang="en-US" sz="5400" b="1" dirty="0" err="1">
                <a:solidFill>
                  <a:srgbClr val="FFFF00"/>
                </a:solidFill>
              </a:rPr>
              <a:t>entrega</a:t>
            </a:r>
            <a:r>
              <a:rPr lang="en-US" sz="5400" b="1" dirty="0"/>
              <a:t> cartas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a father scolding his son">
            <a:extLst>
              <a:ext uri="{FF2B5EF4-FFF2-40B4-BE49-F238E27FC236}">
                <a16:creationId xmlns:a16="http://schemas.microsoft.com/office/drawing/2014/main" id="{FB153D54-E36A-43FB-BC44-9713115A34E9}"/>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118432" y="1434533"/>
            <a:ext cx="8896176" cy="5308051"/>
          </a:xfrm>
          <a:prstGeom prst="rect">
            <a:avLst/>
          </a:prstGeom>
          <a:ln w="38100">
            <a:solidFill>
              <a:schemeClr val="tx1"/>
            </a:solidFill>
          </a:ln>
        </p:spPr>
      </p:pic>
      <p:sp>
        <p:nvSpPr>
          <p:cNvPr id="2" name="Title 1"/>
          <p:cNvSpPr>
            <a:spLocks noGrp="1"/>
          </p:cNvSpPr>
          <p:nvPr>
            <p:ph type="title"/>
          </p:nvPr>
        </p:nvSpPr>
        <p:spPr>
          <a:xfrm>
            <a:off x="316871" y="129782"/>
            <a:ext cx="8499298" cy="1143000"/>
          </a:xfrm>
        </p:spPr>
        <p:txBody>
          <a:bodyPr>
            <a:normAutofit/>
          </a:bodyPr>
          <a:lstStyle/>
          <a:p>
            <a:r>
              <a:rPr lang="en-US" sz="5400" b="1" dirty="0"/>
              <a:t>El padre ___ al </a:t>
            </a:r>
            <a:r>
              <a:rPr lang="en-US" sz="5400" b="1" dirty="0" err="1"/>
              <a:t>hijo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6B5F8B95-3E3F-4E65-BA9E-D3A2BD8803E0}"/>
              </a:ext>
            </a:extLst>
          </p:cNvPr>
          <p:cNvSpPr txBox="1"/>
          <p:nvPr/>
        </p:nvSpPr>
        <p:spPr>
          <a:xfrm>
            <a:off x="341757" y="6403245"/>
            <a:ext cx="5715000" cy="276999"/>
          </a:xfrm>
          <a:prstGeom prst="rect">
            <a:avLst/>
          </a:prstGeom>
          <a:noFill/>
        </p:spPr>
        <p:txBody>
          <a:bodyPr wrap="square" rtlCol="0">
            <a:spAutoFit/>
          </a:bodyPr>
          <a:lstStyle/>
          <a:p>
            <a:r>
              <a:rPr lang="en-US" sz="1200" dirty="0">
                <a:hlinkClick r:id="rId3" tooltip="http://revistamagisterioelrecreo.blogspot.com/2016/05/padres-autoritarios-hijos-con-problemas.html"/>
              </a:rPr>
              <a:t>This Photo</a:t>
            </a:r>
            <a:r>
              <a:rPr lang="en-US" sz="1200" dirty="0"/>
              <a:t> by Unknown Author is licensed under </a:t>
            </a:r>
            <a:r>
              <a:rPr lang="en-US" sz="1200" dirty="0">
                <a:hlinkClick r:id="rId4" tooltip="https://creativecommons.org/licenses/by-nc-sa/3.0/"/>
              </a:rPr>
              <a:t>CC BY-SA-NC</a:t>
            </a:r>
            <a:endParaRPr lang="en-US" sz="1200"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err="1">
                <a:solidFill>
                  <a:srgbClr val="FFFF00"/>
                </a:solidFill>
              </a:rPr>
              <a:t>regaña</a:t>
            </a:r>
            <a:r>
              <a:rPr lang="en-US" sz="5400" b="1" dirty="0"/>
              <a:t>/le </a:t>
            </a:r>
            <a:r>
              <a:rPr lang="en-US" sz="5400" b="1" dirty="0" err="1">
                <a:solidFill>
                  <a:srgbClr val="FFFF00"/>
                </a:solidFill>
              </a:rPr>
              <a:t>grita</a:t>
            </a:r>
            <a:r>
              <a:rPr lang="en-US" sz="5400" b="1" dirty="0"/>
              <a:t> al </a:t>
            </a:r>
            <a:r>
              <a:rPr lang="en-US" sz="5400" b="1" dirty="0" err="1"/>
              <a:t>hijo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094384"/>
            <a:ext cx="8229600" cy="2305600"/>
          </a:xfrm>
        </p:spPr>
        <p:txBody>
          <a:bodyPr>
            <a:normAutofit/>
          </a:bodyPr>
          <a:lstStyle/>
          <a:p>
            <a:r>
              <a:rPr lang="en-US" sz="5400" b="1" dirty="0"/>
              <a:t>Ciudad </a:t>
            </a:r>
            <a:r>
              <a:rPr lang="en-US" sz="5400" b="1" dirty="0" err="1"/>
              <a:t>más</a:t>
            </a:r>
            <a:r>
              <a:rPr lang="en-US" sz="5400" b="1" dirty="0"/>
              <a:t> </a:t>
            </a:r>
            <a:r>
              <a:rPr lang="en-US" sz="5400" b="1" dirty="0" err="1"/>
              <a:t>antigua</a:t>
            </a:r>
            <a:r>
              <a:rPr lang="en-US" sz="5400" b="1" dirty="0"/>
              <a:t> </a:t>
            </a:r>
            <a:br>
              <a:rPr lang="en-US" sz="5400" b="1" dirty="0"/>
            </a:br>
            <a:r>
              <a:rPr lang="en-US" sz="5400" b="1" dirty="0"/>
              <a:t>de las </a:t>
            </a:r>
            <a:r>
              <a:rPr lang="en-US" sz="5400" b="1" dirty="0" err="1"/>
              <a:t>Américas</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857500"/>
            <a:ext cx="8229600" cy="1143000"/>
          </a:xfrm>
        </p:spPr>
        <p:txBody>
          <a:bodyPr>
            <a:normAutofit/>
          </a:bodyPr>
          <a:lstStyle/>
          <a:p>
            <a:r>
              <a:rPr lang="en-US" sz="5400" b="1" dirty="0"/>
              <a:t>Santo Domingo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7229"/>
            <a:ext cx="8229600" cy="2803541"/>
          </a:xfrm>
        </p:spPr>
        <p:txBody>
          <a:bodyPr>
            <a:normAutofit/>
          </a:bodyPr>
          <a:lstStyle/>
          <a:p>
            <a:r>
              <a:rPr lang="en-US" sz="5400" b="1" dirty="0" err="1"/>
              <a:t>Estatua</a:t>
            </a:r>
            <a:r>
              <a:rPr lang="en-US" sz="5400" b="1" dirty="0"/>
              <a:t> que </a:t>
            </a:r>
            <a:r>
              <a:rPr lang="en-US" sz="5400" b="1" dirty="0" err="1"/>
              <a:t>está</a:t>
            </a:r>
            <a:r>
              <a:rPr lang="en-US" sz="5400" b="1" dirty="0"/>
              <a:t> </a:t>
            </a:r>
            <a:r>
              <a:rPr lang="en-US" sz="5400" b="1" dirty="0" err="1"/>
              <a:t>enfrente</a:t>
            </a:r>
            <a:br>
              <a:rPr lang="en-US" sz="5400" b="1" dirty="0"/>
            </a:br>
            <a:r>
              <a:rPr lang="en-US" sz="5400" b="1" dirty="0"/>
              <a:t>de la cathedral</a:t>
            </a:r>
            <a:br>
              <a:rPr lang="en-US" sz="5400" b="1" dirty="0"/>
            </a:br>
            <a:r>
              <a:rPr lang="en-US" sz="5400" b="1" dirty="0"/>
              <a:t>de Santo Domingo.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statue of Christopher Columbus in Santo Domingo, Dominican Republic.">
            <a:extLst>
              <a:ext uri="{FF2B5EF4-FFF2-40B4-BE49-F238E27FC236}">
                <a16:creationId xmlns:a16="http://schemas.microsoft.com/office/drawing/2014/main" id="{CFE2BD4E-358F-4FDB-940A-3228EFAB3A9B}"/>
              </a:ext>
            </a:extLst>
          </p:cNvPr>
          <p:cNvPicPr>
            <a:picLocks noChangeAspect="1"/>
          </p:cNvPicPr>
          <p:nvPr/>
        </p:nvPicPr>
        <p:blipFill>
          <a:blip r:embed="rId2"/>
          <a:stretch>
            <a:fillRect/>
          </a:stretch>
        </p:blipFill>
        <p:spPr>
          <a:xfrm>
            <a:off x="3331675" y="0"/>
            <a:ext cx="4517679" cy="6776519"/>
          </a:xfrm>
          <a:prstGeom prst="rect">
            <a:avLst/>
          </a:prstGeom>
          <a:ln w="38100">
            <a:solidFill>
              <a:schemeClr val="tx1"/>
            </a:solidFill>
          </a:ln>
        </p:spPr>
      </p:pic>
      <p:sp>
        <p:nvSpPr>
          <p:cNvPr id="2" name="Title 1"/>
          <p:cNvSpPr>
            <a:spLocks noGrp="1"/>
          </p:cNvSpPr>
          <p:nvPr>
            <p:ph type="title"/>
          </p:nvPr>
        </p:nvSpPr>
        <p:spPr>
          <a:xfrm>
            <a:off x="488887" y="1035129"/>
            <a:ext cx="2842788" cy="1143000"/>
          </a:xfrm>
        </p:spPr>
        <p:txBody>
          <a:bodyPr>
            <a:normAutofit fontScale="90000"/>
          </a:bodyPr>
          <a:lstStyle/>
          <a:p>
            <a:pPr algn="l"/>
            <a:r>
              <a:rPr lang="en-US" sz="5400" b="1" dirty="0"/>
              <a:t>Cristóbal </a:t>
            </a:r>
            <a:br>
              <a:rPr lang="en-US" sz="5400" b="1" dirty="0"/>
            </a:br>
            <a:r>
              <a:rPr lang="en-US" sz="5400" b="1" dirty="0"/>
              <a:t>Colón</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4">
            <a:duotone>
              <a:prstClr val="black"/>
              <a:srgbClr val="F6F2FF">
                <a:tint val="45000"/>
                <a:satMod val="400000"/>
              </a:srgbClr>
            </a:duotone>
          </a:blip>
          <a:stretch>
            <a:fillRect/>
          </a:stretch>
        </p:blipFill>
        <p:spPr>
          <a:xfrm>
            <a:off x="8124494" y="5908842"/>
            <a:ext cx="749974" cy="748632"/>
          </a:xfrm>
          <a:prstGeom prst="rect">
            <a:avLst/>
          </a:prstGeom>
        </p:spPr>
      </p:pic>
      <p:sp>
        <p:nvSpPr>
          <p:cNvPr id="3" name="TextBox 2">
            <a:extLst>
              <a:ext uri="{FF2B5EF4-FFF2-40B4-BE49-F238E27FC236}">
                <a16:creationId xmlns:a16="http://schemas.microsoft.com/office/drawing/2014/main" id="{F2F44693-C22F-4A9F-8957-CC0C0BFC8523}"/>
              </a:ext>
            </a:extLst>
          </p:cNvPr>
          <p:cNvSpPr txBox="1"/>
          <p:nvPr/>
        </p:nvSpPr>
        <p:spPr>
          <a:xfrm>
            <a:off x="823864" y="6283158"/>
            <a:ext cx="2381063" cy="276999"/>
          </a:xfrm>
          <a:prstGeom prst="rect">
            <a:avLst/>
          </a:prstGeom>
          <a:noFill/>
        </p:spPr>
        <p:txBody>
          <a:bodyPr wrap="square" rtlCol="0">
            <a:spAutoFit/>
          </a:bodyPr>
          <a:lstStyle/>
          <a:p>
            <a:pPr algn="r"/>
            <a:r>
              <a:rPr lang="es-PA" sz="1200" dirty="0"/>
              <a:t>Imagen de </a:t>
            </a:r>
            <a:r>
              <a:rPr lang="es-PA" sz="1200" dirty="0" err="1"/>
              <a:t>Mariordo</a:t>
            </a:r>
            <a:r>
              <a:rPr lang="es-PA" sz="1200" dirty="0"/>
              <a:t> en </a:t>
            </a:r>
            <a:r>
              <a:rPr lang="es-PA" sz="1200" dirty="0">
                <a:hlinkClick r:id="rId5"/>
              </a:rPr>
              <a:t>Wikimedia</a:t>
            </a:r>
            <a:endParaRPr lang="en-US" sz="1200" dirty="0"/>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123" y="1597190"/>
            <a:ext cx="8854289" cy="3663619"/>
          </a:xfrm>
        </p:spPr>
        <p:txBody>
          <a:bodyPr>
            <a:normAutofit/>
          </a:bodyPr>
          <a:lstStyle/>
          <a:p>
            <a:r>
              <a:rPr lang="en-US" sz="5400" b="1" dirty="0"/>
              <a:t>Palacio que data del </a:t>
            </a:r>
            <a:r>
              <a:rPr lang="en-US" sz="5400" b="1" dirty="0" err="1"/>
              <a:t>siglo</a:t>
            </a:r>
            <a:r>
              <a:rPr lang="en-US" sz="5400" b="1" dirty="0"/>
              <a:t> XVI</a:t>
            </a:r>
            <a:br>
              <a:rPr lang="en-US" sz="5400" b="1" dirty="0"/>
            </a:br>
            <a:r>
              <a:rPr lang="en-US" sz="5400" b="1" dirty="0"/>
              <a:t>y </a:t>
            </a:r>
            <a:r>
              <a:rPr lang="en-US" sz="5400" b="1" dirty="0" err="1"/>
              <a:t>ahora</a:t>
            </a:r>
            <a:r>
              <a:rPr lang="en-US" sz="5400" b="1" dirty="0"/>
              <a:t> es </a:t>
            </a:r>
            <a:r>
              <a:rPr lang="en-US" sz="5400" b="1" dirty="0" err="1"/>
              <a:t>el</a:t>
            </a:r>
            <a:r>
              <a:rPr lang="en-US" sz="5400" b="1" dirty="0"/>
              <a:t> </a:t>
            </a:r>
            <a:r>
              <a:rPr lang="en-US" sz="5400" b="1" dirty="0" err="1"/>
              <a:t>museo</a:t>
            </a:r>
            <a:r>
              <a:rPr lang="en-US" sz="5400" b="1" dirty="0"/>
              <a:t> </a:t>
            </a:r>
            <a:r>
              <a:rPr lang="en-US" sz="5400" b="1" dirty="0" err="1"/>
              <a:t>más</a:t>
            </a:r>
            <a:br>
              <a:rPr lang="en-US" sz="5400" b="1" dirty="0"/>
            </a:br>
            <a:r>
              <a:rPr lang="en-US" sz="5400" b="1" dirty="0" err="1"/>
              <a:t>visitado</a:t>
            </a:r>
            <a:r>
              <a:rPr lang="en-US" sz="5400" b="1" dirty="0"/>
              <a:t> de la República </a:t>
            </a:r>
            <a:r>
              <a:rPr lang="en-US" sz="5400" b="1" dirty="0" err="1"/>
              <a:t>Dominicana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19073"/>
            <a:ext cx="8229600" cy="1143000"/>
          </a:xfrm>
        </p:spPr>
        <p:txBody>
          <a:bodyPr>
            <a:noAutofit/>
          </a:bodyPr>
          <a:lstStyle/>
          <a:p>
            <a:r>
              <a:rPr lang="es-PA" sz="5400" b="1" dirty="0">
                <a:solidFill>
                  <a:srgbClr val="FFFF00"/>
                </a:solidFill>
              </a:rPr>
              <a:t>D</a:t>
            </a:r>
            <a:r>
              <a:rPr lang="en-US" sz="5400" b="1" dirty="0" err="1">
                <a:solidFill>
                  <a:srgbClr val="FFFF00"/>
                </a:solidFill>
              </a:rPr>
              <a:t>i</a:t>
            </a:r>
            <a:r>
              <a:rPr lang="en-US" sz="5400" b="1" dirty="0"/>
              <a:t> la </a:t>
            </a:r>
            <a:r>
              <a:rPr lang="en-US" sz="5400" b="1" dirty="0" err="1"/>
              <a:t>verdad</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mage of the Alcazar de Colon in Santo Domingo">
            <a:extLst>
              <a:ext uri="{FF2B5EF4-FFF2-40B4-BE49-F238E27FC236}">
                <a16:creationId xmlns:a16="http://schemas.microsoft.com/office/drawing/2014/main" id="{C0F8FF4B-3C75-4062-8480-9FF66DCD5F4A}"/>
              </a:ext>
            </a:extLst>
          </p:cNvPr>
          <p:cNvPicPr>
            <a:picLocks noChangeAspect="1"/>
          </p:cNvPicPr>
          <p:nvPr/>
        </p:nvPicPr>
        <p:blipFill rotWithShape="1">
          <a:blip r:embed="rId2"/>
          <a:srcRect t="7341" b="11174"/>
          <a:stretch/>
        </p:blipFill>
        <p:spPr>
          <a:xfrm>
            <a:off x="-660904" y="1443132"/>
            <a:ext cx="9804904" cy="5329016"/>
          </a:xfrm>
          <a:prstGeom prst="rect">
            <a:avLst/>
          </a:prstGeom>
          <a:ln w="38100">
            <a:solidFill>
              <a:schemeClr val="tx1"/>
            </a:solidFill>
          </a:ln>
        </p:spPr>
      </p:pic>
      <p:sp>
        <p:nvSpPr>
          <p:cNvPr id="2" name="Title 1"/>
          <p:cNvSpPr>
            <a:spLocks noGrp="1"/>
          </p:cNvSpPr>
          <p:nvPr>
            <p:ph type="title"/>
          </p:nvPr>
        </p:nvSpPr>
        <p:spPr>
          <a:xfrm>
            <a:off x="534154" y="214281"/>
            <a:ext cx="8229600" cy="1143000"/>
          </a:xfrm>
        </p:spPr>
        <p:txBody>
          <a:bodyPr>
            <a:normAutofit/>
          </a:bodyPr>
          <a:lstStyle/>
          <a:p>
            <a:r>
              <a:rPr lang="en-US" sz="5400" b="1" dirty="0" err="1"/>
              <a:t>Alcázar</a:t>
            </a:r>
            <a:r>
              <a:rPr lang="en-US" sz="5400" b="1" dirty="0"/>
              <a:t> de Colón</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B8F4DF73-95D7-410B-93D3-EF9975802A93}"/>
              </a:ext>
            </a:extLst>
          </p:cNvPr>
          <p:cNvSpPr txBox="1"/>
          <p:nvPr/>
        </p:nvSpPr>
        <p:spPr>
          <a:xfrm>
            <a:off x="2145672" y="6409298"/>
            <a:ext cx="4807389" cy="276999"/>
          </a:xfrm>
          <a:prstGeom prst="rect">
            <a:avLst/>
          </a:prstGeom>
          <a:noFill/>
        </p:spPr>
        <p:txBody>
          <a:bodyPr wrap="square" rtlCol="0">
            <a:spAutoFit/>
          </a:bodyPr>
          <a:lstStyle/>
          <a:p>
            <a:pPr algn="ctr"/>
            <a:r>
              <a:rPr lang="es-PA" sz="1200" dirty="0"/>
              <a:t>Imagen de </a:t>
            </a:r>
            <a:r>
              <a:rPr lang="es-PA" sz="1200" dirty="0" err="1"/>
              <a:t>Mariordo</a:t>
            </a:r>
            <a:r>
              <a:rPr lang="es-PA" sz="1200" dirty="0"/>
              <a:t> en </a:t>
            </a:r>
            <a:r>
              <a:rPr lang="es-PA" sz="1200" dirty="0">
                <a:hlinkClick r:id="rId5"/>
              </a:rPr>
              <a:t>Wikimedia</a:t>
            </a:r>
            <a:endParaRPr lang="en-US" sz="1200" dirty="0"/>
          </a:p>
        </p:txBody>
      </p:sp>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5" y="1563096"/>
            <a:ext cx="8229600" cy="3731807"/>
          </a:xfrm>
        </p:spPr>
        <p:txBody>
          <a:bodyPr>
            <a:normAutofit/>
          </a:bodyPr>
          <a:lstStyle/>
          <a:p>
            <a:r>
              <a:rPr lang="en-US" sz="5400" b="1" dirty="0"/>
              <a:t>El Festival </a:t>
            </a:r>
            <a:r>
              <a:rPr lang="en-US" sz="5400" b="1" dirty="0" err="1"/>
              <a:t>Edanco</a:t>
            </a:r>
            <a:r>
              <a:rPr lang="en-US" sz="5400" b="1" dirty="0"/>
              <a:t> es </a:t>
            </a:r>
            <a:br>
              <a:rPr lang="en-US" sz="5400" b="1" dirty="0"/>
            </a:br>
            <a:r>
              <a:rPr lang="en-US" sz="5400" b="1" dirty="0"/>
              <a:t>un festival de ___ que </a:t>
            </a:r>
            <a:br>
              <a:rPr lang="en-US" sz="5400" b="1" dirty="0"/>
            </a:br>
            <a:r>
              <a:rPr lang="en-US" sz="5400" b="1" dirty="0"/>
              <a:t>se </a:t>
            </a:r>
            <a:r>
              <a:rPr lang="en-US" sz="5400" b="1" dirty="0" err="1"/>
              <a:t>presenta</a:t>
            </a:r>
            <a:r>
              <a:rPr lang="en-US" sz="5400" b="1" dirty="0"/>
              <a:t> </a:t>
            </a:r>
            <a:r>
              <a:rPr lang="en-US" sz="5400" b="1" dirty="0" err="1"/>
              <a:t>en</a:t>
            </a:r>
            <a:r>
              <a:rPr lang="en-US" sz="5400" b="1" dirty="0"/>
              <a:t> </a:t>
            </a:r>
            <a:br>
              <a:rPr lang="en-US" sz="5400" b="1" dirty="0"/>
            </a:br>
            <a:r>
              <a:rPr lang="en-US" sz="5400" b="1" dirty="0" err="1"/>
              <a:t>el</a:t>
            </a:r>
            <a:r>
              <a:rPr lang="en-US" sz="5400" b="1" dirty="0"/>
              <a:t> Palacio de </a:t>
            </a:r>
            <a:r>
              <a:rPr lang="en-US" sz="5400" b="1" dirty="0" err="1"/>
              <a:t>Bellas</a:t>
            </a:r>
            <a:r>
              <a:rPr lang="en-US" sz="5400" b="1" dirty="0"/>
              <a:t> Artes.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festival de </a:t>
            </a:r>
            <a:r>
              <a:rPr lang="en-US" sz="5400" b="1" dirty="0" err="1">
                <a:solidFill>
                  <a:srgbClr val="FFFF00"/>
                </a:solidFill>
              </a:rPr>
              <a:t>baile</a:t>
            </a:r>
            <a:r>
              <a:rPr lang="en-US" sz="5400" b="1" dirty="0"/>
              <a:t> o </a:t>
            </a:r>
            <a:r>
              <a:rPr lang="en-US" sz="5400" b="1" dirty="0">
                <a:solidFill>
                  <a:srgbClr val="FFFF00"/>
                </a:solidFill>
              </a:rPr>
              <a:t>danza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99245"/>
            <a:ext cx="8229600" cy="2459509"/>
          </a:xfrm>
        </p:spPr>
        <p:txBody>
          <a:bodyPr>
            <a:normAutofit/>
          </a:bodyPr>
          <a:lstStyle/>
          <a:p>
            <a:r>
              <a:rPr lang="en-US" sz="5400" b="1" dirty="0"/>
              <a:t>Río </a:t>
            </a:r>
            <a:r>
              <a:rPr lang="en-US" sz="5400" b="1" dirty="0" err="1"/>
              <a:t>más</a:t>
            </a:r>
            <a:r>
              <a:rPr lang="en-US" sz="5400" b="1" dirty="0"/>
              <a:t> largo de la </a:t>
            </a:r>
            <a:br>
              <a:rPr lang="en-US" sz="5400" b="1" dirty="0"/>
            </a:br>
            <a:r>
              <a:rPr lang="en-US" sz="5400" b="1" dirty="0"/>
              <a:t>República </a:t>
            </a:r>
            <a:r>
              <a:rPr lang="en-US" sz="5400" b="1" dirty="0" err="1"/>
              <a:t>Dominicana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outdoor, tree, water, sky, river Yaque del Norte in the Dominican Republic&#10;&#10;">
            <a:extLst>
              <a:ext uri="{FF2B5EF4-FFF2-40B4-BE49-F238E27FC236}">
                <a16:creationId xmlns:a16="http://schemas.microsoft.com/office/drawing/2014/main" id="{ADDF13AD-84C3-4DF0-AFCB-991B479BAF4E}"/>
              </a:ext>
            </a:extLst>
          </p:cNvPr>
          <p:cNvPicPr>
            <a:picLocks noChangeAspect="1"/>
          </p:cNvPicPr>
          <p:nvPr/>
        </p:nvPicPr>
        <p:blipFill>
          <a:blip r:embed="rId2"/>
          <a:stretch>
            <a:fillRect/>
          </a:stretch>
        </p:blipFill>
        <p:spPr>
          <a:xfrm>
            <a:off x="73936" y="86129"/>
            <a:ext cx="9070063" cy="6802547"/>
          </a:xfrm>
          <a:prstGeom prst="rect">
            <a:avLst/>
          </a:prstGeom>
        </p:spPr>
      </p:pic>
      <p:sp>
        <p:nvSpPr>
          <p:cNvPr id="2" name="Title 1"/>
          <p:cNvSpPr>
            <a:spLocks noGrp="1"/>
          </p:cNvSpPr>
          <p:nvPr>
            <p:ph type="title"/>
          </p:nvPr>
        </p:nvSpPr>
        <p:spPr>
          <a:xfrm>
            <a:off x="3820562" y="358623"/>
            <a:ext cx="5165611" cy="1143000"/>
          </a:xfrm>
        </p:spPr>
        <p:txBody>
          <a:bodyPr>
            <a:normAutofit/>
          </a:bodyPr>
          <a:lstStyle/>
          <a:p>
            <a:pPr algn="r"/>
            <a:r>
              <a:rPr lang="en-US" sz="5400" b="1" dirty="0" err="1">
                <a:solidFill>
                  <a:srgbClr val="0070C0"/>
                </a:solidFill>
              </a:rPr>
              <a:t>Yaque</a:t>
            </a:r>
            <a:r>
              <a:rPr lang="en-US" sz="5400" b="1" dirty="0">
                <a:solidFill>
                  <a:srgbClr val="0070C0"/>
                </a:solidFill>
              </a:rPr>
              <a:t> del Norte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C6822653-830B-42E2-B080-DA099507553A}"/>
              </a:ext>
            </a:extLst>
          </p:cNvPr>
          <p:cNvSpPr txBox="1"/>
          <p:nvPr/>
        </p:nvSpPr>
        <p:spPr>
          <a:xfrm>
            <a:off x="2788467" y="6380475"/>
            <a:ext cx="3974472" cy="276999"/>
          </a:xfrm>
          <a:prstGeom prst="rect">
            <a:avLst/>
          </a:prstGeom>
          <a:noFill/>
        </p:spPr>
        <p:txBody>
          <a:bodyPr wrap="square" rtlCol="0">
            <a:spAutoFit/>
          </a:bodyPr>
          <a:lstStyle/>
          <a:p>
            <a:pPr algn="ctr"/>
            <a:r>
              <a:rPr lang="es-PA" sz="1200" dirty="0"/>
              <a:t>Imagen por Glenn Harden en </a:t>
            </a:r>
            <a:r>
              <a:rPr lang="es-PA" sz="1200" dirty="0">
                <a:hlinkClick r:id="rId5"/>
              </a:rPr>
              <a:t>Wikimedia</a:t>
            </a:r>
            <a:endParaRPr lang="en-US" sz="1200" dirty="0"/>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2857500"/>
            <a:ext cx="8229600" cy="1143000"/>
          </a:xfrm>
        </p:spPr>
        <p:txBody>
          <a:bodyPr>
            <a:normAutofit/>
          </a:bodyPr>
          <a:lstStyle/>
          <a:p>
            <a:r>
              <a:rPr lang="en-US" sz="5400" b="1" dirty="0"/>
              <a:t>La abuela de mis padres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mi </a:t>
            </a:r>
            <a:r>
              <a:rPr lang="en-US" sz="5400" b="1" dirty="0" err="1"/>
              <a:t>bisabuela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746234"/>
            <a:ext cx="8229600" cy="1143000"/>
          </a:xfrm>
        </p:spPr>
        <p:txBody>
          <a:bodyPr>
            <a:normAutofit/>
          </a:bodyPr>
          <a:lstStyle/>
          <a:p>
            <a:r>
              <a:rPr lang="en-US" sz="5400" b="1" dirty="0"/>
              <a:t>El </a:t>
            </a:r>
            <a:r>
              <a:rPr lang="en-US" sz="5400" b="1" dirty="0" err="1"/>
              <a:t>padrino</a:t>
            </a:r>
            <a:r>
              <a:rPr lang="en-US" sz="5400" b="1" dirty="0"/>
              <a:t> de mi </a:t>
            </a:r>
            <a:r>
              <a:rPr lang="en-US" sz="5400" b="1" dirty="0" err="1"/>
              <a:t>hijo</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691913"/>
            <a:ext cx="8229600" cy="1143000"/>
          </a:xfrm>
        </p:spPr>
        <p:txBody>
          <a:bodyPr>
            <a:normAutofit/>
          </a:bodyPr>
          <a:lstStyle/>
          <a:p>
            <a:r>
              <a:rPr lang="en-US" sz="5400" b="1" dirty="0"/>
              <a:t>mi compadre</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a:t>La </a:t>
            </a:r>
            <a:r>
              <a:rPr lang="en-US" sz="5400" b="1" dirty="0" err="1"/>
              <a:t>relación</a:t>
            </a:r>
            <a:r>
              <a:rPr lang="en-US" sz="5400" b="1" dirty="0"/>
              <a:t> entre amigos</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E5891E3D-5E29-45B0-B5C1-C992BF67E70A}"/>
              </a:ext>
            </a:extLst>
          </p:cNvPr>
          <p:cNvSpPr>
            <a:spLocks noGrp="1"/>
          </p:cNvSpPr>
          <p:nvPr>
            <p:ph type="title"/>
          </p:nvPr>
        </p:nvSpPr>
        <p:spPr>
          <a:xfrm>
            <a:off x="126749" y="2141144"/>
            <a:ext cx="8872396" cy="2901636"/>
          </a:xfrm>
        </p:spPr>
        <p:txBody>
          <a:bodyPr>
            <a:normAutofit/>
          </a:bodyPr>
          <a:lstStyle/>
          <a:p>
            <a:r>
              <a:rPr lang="es-PA" sz="5400" b="1" dirty="0"/>
              <a:t>La madre le dice a su hijito:</a:t>
            </a:r>
            <a:br>
              <a:rPr lang="es-PA" sz="5400" b="1" dirty="0"/>
            </a:br>
            <a:r>
              <a:rPr lang="es-PA" sz="5400" b="1" dirty="0"/>
              <a:t>“___ </a:t>
            </a:r>
            <a:r>
              <a:rPr lang="es-PA" sz="5400" b="1" dirty="0">
                <a:solidFill>
                  <a:srgbClr val="FFFF00"/>
                </a:solidFill>
              </a:rPr>
              <a:t>(salir) </a:t>
            </a:r>
            <a:r>
              <a:rPr lang="es-PA" sz="5400" b="1" dirty="0"/>
              <a:t>a jugar con</a:t>
            </a:r>
            <a:br>
              <a:rPr lang="es-PA" sz="5400" b="1" dirty="0"/>
            </a:br>
            <a:r>
              <a:rPr lang="es-PA" sz="5400" b="1" dirty="0"/>
              <a:t>tus amiguitos”.</a:t>
            </a:r>
            <a:endParaRPr lang="en-US" sz="5400" b="1"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la </a:t>
            </a:r>
            <a:r>
              <a:rPr lang="en-US" sz="5400" b="1" dirty="0" err="1"/>
              <a:t>amistad</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8877"/>
            <a:ext cx="8229600" cy="3600245"/>
          </a:xfrm>
        </p:spPr>
        <p:txBody>
          <a:bodyPr>
            <a:normAutofit fontScale="90000"/>
          </a:bodyPr>
          <a:lstStyle/>
          <a:p>
            <a:r>
              <a:rPr lang="en-US" sz="5400" b="1" dirty="0"/>
              <a:t>La amiga de la </a:t>
            </a:r>
            <a:r>
              <a:rPr lang="en-US" sz="5400" b="1" dirty="0" err="1"/>
              <a:t>familia</a:t>
            </a:r>
            <a:r>
              <a:rPr lang="en-US" sz="5400" b="1" dirty="0"/>
              <a:t> o</a:t>
            </a:r>
            <a:br>
              <a:rPr lang="en-US" sz="5400" b="1" dirty="0"/>
            </a:br>
            <a:r>
              <a:rPr lang="en-US" sz="5400" b="1" dirty="0"/>
              <a:t>la </a:t>
            </a:r>
            <a:r>
              <a:rPr lang="en-US" sz="5400" b="1" dirty="0" err="1"/>
              <a:t>pariente</a:t>
            </a:r>
            <a:r>
              <a:rPr lang="en-US" sz="5400" b="1" dirty="0"/>
              <a:t> que </a:t>
            </a:r>
            <a:r>
              <a:rPr lang="en-US" sz="5400" b="1" dirty="0" err="1"/>
              <a:t>participa</a:t>
            </a:r>
            <a:r>
              <a:rPr lang="en-US" sz="5400" b="1" dirty="0"/>
              <a:t> </a:t>
            </a:r>
            <a:r>
              <a:rPr lang="en-US" sz="5400" b="1" dirty="0" err="1"/>
              <a:t>en</a:t>
            </a:r>
            <a:br>
              <a:rPr lang="en-US" sz="5400" b="1" dirty="0"/>
            </a:br>
            <a:r>
              <a:rPr lang="en-US" sz="5400" b="1" dirty="0" err="1"/>
              <a:t>el</a:t>
            </a:r>
            <a:r>
              <a:rPr lang="en-US" sz="5400" b="1" dirty="0"/>
              <a:t> </a:t>
            </a:r>
            <a:r>
              <a:rPr lang="en-US" sz="5400" b="1" dirty="0" err="1"/>
              <a:t>bautizo</a:t>
            </a:r>
            <a:r>
              <a:rPr lang="en-US" sz="5400" b="1" dirty="0"/>
              <a:t> y </a:t>
            </a:r>
            <a:r>
              <a:rPr lang="en-US" sz="5400" b="1" dirty="0" err="1"/>
              <a:t>debe</a:t>
            </a:r>
            <a:r>
              <a:rPr lang="en-US" sz="5400" b="1" dirty="0"/>
              <a:t> </a:t>
            </a:r>
            <a:r>
              <a:rPr lang="en-US" sz="5400" b="1" dirty="0" err="1"/>
              <a:t>criar</a:t>
            </a:r>
            <a:r>
              <a:rPr lang="en-US" sz="5400" b="1" dirty="0"/>
              <a:t> al </a:t>
            </a:r>
            <a:r>
              <a:rPr lang="en-US" sz="5400" b="1" dirty="0" err="1"/>
              <a:t>niño</a:t>
            </a:r>
            <a:r>
              <a:rPr lang="en-US" sz="5400" b="1" dirty="0"/>
              <a:t> o a la </a:t>
            </a:r>
            <a:r>
              <a:rPr lang="en-US" sz="5400" b="1" dirty="0" err="1"/>
              <a:t>niña</a:t>
            </a:r>
            <a:r>
              <a:rPr lang="en-US" sz="5400" b="1" dirty="0"/>
              <a:t> </a:t>
            </a:r>
            <a:r>
              <a:rPr lang="en-US" sz="5400" b="1" dirty="0" err="1"/>
              <a:t>si</a:t>
            </a:r>
            <a:r>
              <a:rPr lang="en-US" sz="5400" b="1" dirty="0"/>
              <a:t> la </a:t>
            </a:r>
            <a:r>
              <a:rPr lang="en-US" sz="5400" b="1" dirty="0" err="1"/>
              <a:t>madre</a:t>
            </a:r>
            <a:r>
              <a:rPr lang="en-US" sz="5400" b="1" dirty="0"/>
              <a:t> no </a:t>
            </a:r>
            <a:r>
              <a:rPr lang="en-US" sz="5400" b="1" dirty="0" err="1"/>
              <a:t>está</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a:t>la </a:t>
            </a:r>
            <a:r>
              <a:rPr lang="en-US" sz="5400" b="1" dirty="0" err="1"/>
              <a:t>madrina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3909" y="1321805"/>
            <a:ext cx="8890503" cy="4309449"/>
          </a:xfrm>
        </p:spPr>
        <p:txBody>
          <a:bodyPr>
            <a:normAutofit/>
          </a:bodyPr>
          <a:lstStyle/>
          <a:p>
            <a:r>
              <a:rPr lang="en-US" sz="5400" b="1" dirty="0"/>
              <a:t>El </a:t>
            </a:r>
            <a:r>
              <a:rPr lang="en-US" sz="5400" b="1" dirty="0" err="1"/>
              <a:t>niño</a:t>
            </a:r>
            <a:r>
              <a:rPr lang="en-US" sz="5400" b="1" dirty="0"/>
              <a:t> a </a:t>
            </a:r>
            <a:r>
              <a:rPr lang="en-US" sz="5400" b="1" dirty="0" err="1"/>
              <a:t>quien</a:t>
            </a:r>
            <a:r>
              <a:rPr lang="en-US" sz="5400" b="1" dirty="0"/>
              <a:t> </a:t>
            </a:r>
            <a:r>
              <a:rPr lang="en-US" sz="5400" b="1" dirty="0" err="1"/>
              <a:t>llevo</a:t>
            </a:r>
            <a:r>
              <a:rPr lang="en-US" sz="5400" b="1" dirty="0"/>
              <a:t> </a:t>
            </a:r>
            <a:br>
              <a:rPr lang="en-US" sz="5400" b="1" dirty="0"/>
            </a:br>
            <a:r>
              <a:rPr lang="en-US" sz="5400" b="1" dirty="0"/>
              <a:t>a </a:t>
            </a:r>
            <a:r>
              <a:rPr lang="en-US" sz="5400" b="1" dirty="0" err="1"/>
              <a:t>bautizar</a:t>
            </a:r>
            <a:r>
              <a:rPr lang="en-US" sz="5400" b="1" dirty="0"/>
              <a:t>; soy </a:t>
            </a:r>
            <a:br>
              <a:rPr lang="en-US" sz="5400" b="1" dirty="0"/>
            </a:br>
            <a:r>
              <a:rPr lang="en-US" sz="5400" b="1" dirty="0" err="1"/>
              <a:t>responsable</a:t>
            </a:r>
            <a:r>
              <a:rPr lang="en-US" sz="5400" b="1" dirty="0"/>
              <a:t> de </a:t>
            </a:r>
            <a:r>
              <a:rPr lang="en-US" sz="5400" b="1" dirty="0" err="1"/>
              <a:t>este</a:t>
            </a:r>
            <a:r>
              <a:rPr lang="en-US" sz="5400" b="1" dirty="0"/>
              <a:t> </a:t>
            </a:r>
            <a:r>
              <a:rPr lang="en-US" sz="5400" b="1" dirty="0" err="1"/>
              <a:t>niño</a:t>
            </a:r>
            <a:br>
              <a:rPr lang="en-US" sz="5400" b="1" dirty="0"/>
            </a:br>
            <a:r>
              <a:rPr lang="en-US" sz="5400" b="1" dirty="0"/>
              <a:t> </a:t>
            </a:r>
            <a:r>
              <a:rPr lang="en-US" sz="5400" b="1" dirty="0" err="1"/>
              <a:t>si</a:t>
            </a:r>
            <a:r>
              <a:rPr lang="en-US" sz="5400" b="1" dirty="0"/>
              <a:t> sus padres </a:t>
            </a:r>
            <a:r>
              <a:rPr lang="en-US" sz="5400" b="1" dirty="0" err="1"/>
              <a:t>mueren</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595" y="2857500"/>
            <a:ext cx="8490810" cy="1143000"/>
          </a:xfrm>
        </p:spPr>
        <p:txBody>
          <a:bodyPr>
            <a:normAutofit/>
          </a:bodyPr>
          <a:lstStyle/>
          <a:p>
            <a:r>
              <a:rPr lang="en-US" sz="5400" b="1" dirty="0"/>
              <a:t>mi </a:t>
            </a:r>
            <a:r>
              <a:rPr lang="en-US" sz="5400" b="1" dirty="0" err="1"/>
              <a:t>ahijado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22703"/>
            <a:ext cx="8229600" cy="2812593"/>
          </a:xfrm>
        </p:spPr>
        <p:txBody>
          <a:bodyPr>
            <a:normAutofit/>
          </a:bodyPr>
          <a:lstStyle/>
          <a:p>
            <a:r>
              <a:rPr lang="en-US" sz="5400" b="1" dirty="0"/>
              <a:t>La </a:t>
            </a:r>
            <a:r>
              <a:rPr lang="en-US" sz="5400" b="1" dirty="0" err="1"/>
              <a:t>boda</a:t>
            </a:r>
            <a:r>
              <a:rPr lang="en-US" sz="5400" b="1" dirty="0"/>
              <a:t> </a:t>
            </a:r>
            <a:r>
              <a:rPr lang="en-US" sz="5400" b="1" dirty="0">
                <a:solidFill>
                  <a:srgbClr val="FFFF00"/>
                </a:solidFill>
              </a:rPr>
              <a:t>es/</a:t>
            </a:r>
            <a:r>
              <a:rPr lang="en-US" sz="5400" b="1" dirty="0" err="1">
                <a:solidFill>
                  <a:srgbClr val="FFFF00"/>
                </a:solidFill>
              </a:rPr>
              <a:t>está</a:t>
            </a:r>
            <a:r>
              <a:rPr lang="en-US" sz="5400" b="1" dirty="0">
                <a:solidFill>
                  <a:srgbClr val="FFFF00"/>
                </a:solidFill>
              </a:rPr>
              <a:t> </a:t>
            </a:r>
            <a:r>
              <a:rPr lang="en-US" sz="5400" b="1" dirty="0" err="1"/>
              <a:t>en</a:t>
            </a:r>
            <a:br>
              <a:rPr lang="en-US" sz="5400" b="1" dirty="0"/>
            </a:br>
            <a:r>
              <a:rPr lang="en-US" sz="5400" b="1" dirty="0"/>
              <a:t>la </a:t>
            </a:r>
            <a:r>
              <a:rPr lang="en-US" sz="5400" b="1" dirty="0" err="1"/>
              <a:t>iglesia</a:t>
            </a:r>
            <a:r>
              <a:rPr lang="en-US" sz="5400" b="1" dirty="0"/>
              <a:t> Santa Catalina.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28539"/>
            <a:ext cx="8229600" cy="1143000"/>
          </a:xfrm>
        </p:spPr>
        <p:txBody>
          <a:bodyPr>
            <a:normAutofit/>
          </a:bodyPr>
          <a:lstStyle/>
          <a:p>
            <a:r>
              <a:rPr lang="en-US" sz="5400" b="1" dirty="0"/>
              <a:t>La </a:t>
            </a:r>
            <a:r>
              <a:rPr lang="en-US" sz="5400" b="1" dirty="0" err="1"/>
              <a:t>boda</a:t>
            </a:r>
            <a:r>
              <a:rPr lang="en-US" sz="5400" b="1" dirty="0"/>
              <a:t> </a:t>
            </a:r>
            <a:r>
              <a:rPr lang="en-US" sz="5400" b="1" dirty="0">
                <a:solidFill>
                  <a:srgbClr val="FFFF00"/>
                </a:solidFill>
              </a:rPr>
              <a:t>es</a:t>
            </a:r>
            <a:r>
              <a:rPr lang="en-US" sz="5400" b="1" dirty="0"/>
              <a:t> </a:t>
            </a:r>
            <a:r>
              <a:rPr lang="en-US" sz="5400" b="1" dirty="0" err="1"/>
              <a:t>en</a:t>
            </a:r>
            <a:r>
              <a:rPr lang="en-US" sz="5400" b="1" dirty="0"/>
              <a:t> la </a:t>
            </a:r>
            <a:r>
              <a:rPr lang="en-US" sz="5400" b="1" dirty="0" err="1"/>
              <a:t>iglesia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90394"/>
            <a:ext cx="8229600" cy="2916995"/>
          </a:xfrm>
        </p:spPr>
        <p:txBody>
          <a:bodyPr>
            <a:normAutofit/>
          </a:bodyPr>
          <a:lstStyle/>
          <a:p>
            <a:r>
              <a:rPr lang="en-US" sz="5400" b="1" dirty="0"/>
              <a:t>La </a:t>
            </a:r>
            <a:r>
              <a:rPr lang="en-US" sz="5400" b="1" dirty="0" err="1"/>
              <a:t>ceremonia</a:t>
            </a:r>
            <a:r>
              <a:rPr lang="en-US" sz="5400" b="1" dirty="0"/>
              <a:t> </a:t>
            </a:r>
            <a:r>
              <a:rPr lang="en-US" sz="5400" b="1" dirty="0">
                <a:solidFill>
                  <a:srgbClr val="FFFF00"/>
                </a:solidFill>
              </a:rPr>
              <a:t>es/</a:t>
            </a:r>
            <a:r>
              <a:rPr lang="en-US" sz="5400" b="1" dirty="0" err="1">
                <a:solidFill>
                  <a:srgbClr val="FFFF00"/>
                </a:solidFill>
              </a:rPr>
              <a:t>está</a:t>
            </a:r>
            <a:br>
              <a:rPr lang="en-US" sz="5400" b="1" dirty="0"/>
            </a:br>
            <a:r>
              <a:rPr lang="en-US" sz="5400" b="1" dirty="0"/>
              <a:t>a las 3:00 de la </a:t>
            </a:r>
            <a:r>
              <a:rPr lang="en-US" sz="5400" b="1" dirty="0" err="1"/>
              <a:t>tarde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4" y="2682860"/>
            <a:ext cx="8229600" cy="1143000"/>
          </a:xfrm>
        </p:spPr>
        <p:txBody>
          <a:bodyPr>
            <a:normAutofit/>
          </a:bodyPr>
          <a:lstStyle/>
          <a:p>
            <a:r>
              <a:rPr lang="en-US" sz="5400" b="1" dirty="0"/>
              <a:t>La </a:t>
            </a:r>
            <a:r>
              <a:rPr lang="en-US" sz="5400" b="1" dirty="0" err="1"/>
              <a:t>ceremonia</a:t>
            </a:r>
            <a:r>
              <a:rPr lang="en-US" sz="5400" b="1" dirty="0"/>
              <a:t> </a:t>
            </a:r>
            <a:r>
              <a:rPr lang="en-US" sz="5400" b="1" dirty="0">
                <a:solidFill>
                  <a:srgbClr val="FFFF00"/>
                </a:solidFill>
              </a:rPr>
              <a:t>es</a:t>
            </a:r>
            <a:r>
              <a:rPr lang="en-US" sz="5400" b="1" dirty="0"/>
              <a:t> a las 3:00.</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753"/>
            <a:ext cx="8229600" cy="1143000"/>
          </a:xfrm>
        </p:spPr>
        <p:txBody>
          <a:bodyPr>
            <a:noAutofit/>
          </a:bodyPr>
          <a:lstStyle/>
          <a:p>
            <a:r>
              <a:rPr lang="en-US" sz="5400" b="1" dirty="0">
                <a:solidFill>
                  <a:srgbClr val="FFFF00"/>
                </a:solidFill>
              </a:rPr>
              <a:t>Sal</a:t>
            </a:r>
            <a:r>
              <a:rPr lang="en-US" sz="5400" b="1" dirty="0"/>
              <a:t> a </a:t>
            </a:r>
            <a:r>
              <a:rPr lang="en-US" sz="5400" b="1" dirty="0" err="1"/>
              <a:t>jugar</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2673" y="2221879"/>
            <a:ext cx="8229600" cy="2414242"/>
          </a:xfrm>
        </p:spPr>
        <p:txBody>
          <a:bodyPr>
            <a:normAutofit/>
          </a:bodyPr>
          <a:lstStyle/>
          <a:p>
            <a:r>
              <a:rPr lang="en-US" sz="5400" b="1" dirty="0"/>
              <a:t>Los </a:t>
            </a:r>
            <a:r>
              <a:rPr lang="en-US" sz="5400" b="1" dirty="0" err="1"/>
              <a:t>novios</a:t>
            </a:r>
            <a:r>
              <a:rPr lang="en-US" sz="5400" b="1" dirty="0"/>
              <a:t> </a:t>
            </a:r>
            <a:r>
              <a:rPr lang="en-US" sz="5400" b="1" dirty="0">
                <a:solidFill>
                  <a:srgbClr val="FFFF00"/>
                </a:solidFill>
              </a:rPr>
              <a:t>son/</a:t>
            </a:r>
            <a:r>
              <a:rPr lang="en-US" sz="5400" b="1" dirty="0" err="1">
                <a:solidFill>
                  <a:srgbClr val="FFFF00"/>
                </a:solidFill>
              </a:rPr>
              <a:t>están</a:t>
            </a:r>
            <a:br>
              <a:rPr lang="en-US" sz="5400" b="1" dirty="0"/>
            </a:br>
            <a:r>
              <a:rPr lang="en-US" sz="5400" b="1" dirty="0" err="1"/>
              <a:t>muy</a:t>
            </a:r>
            <a:r>
              <a:rPr lang="en-US" sz="5400" b="1" dirty="0"/>
              <a:t> </a:t>
            </a:r>
            <a:r>
              <a:rPr lang="en-US" sz="5400" b="1" dirty="0" err="1"/>
              <a:t>contentos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57500"/>
            <a:ext cx="8229600" cy="1143000"/>
          </a:xfrm>
        </p:spPr>
        <p:txBody>
          <a:bodyPr>
            <a:normAutofit/>
          </a:bodyPr>
          <a:lstStyle/>
          <a:p>
            <a:r>
              <a:rPr lang="en-US" sz="5400" b="1" dirty="0"/>
              <a:t>Los </a:t>
            </a:r>
            <a:r>
              <a:rPr lang="en-US" sz="5400" b="1" dirty="0" err="1"/>
              <a:t>novios</a:t>
            </a:r>
            <a:r>
              <a:rPr lang="en-US" sz="5400" b="1" dirty="0"/>
              <a:t> </a:t>
            </a:r>
            <a:r>
              <a:rPr lang="en-US" sz="5400" b="1" dirty="0" err="1">
                <a:solidFill>
                  <a:srgbClr val="FFFF00"/>
                </a:solidFill>
              </a:rPr>
              <a:t>están</a:t>
            </a:r>
            <a:r>
              <a:rPr lang="en-US" sz="5400" b="1" dirty="0"/>
              <a:t> </a:t>
            </a:r>
            <a:r>
              <a:rPr lang="en-US" sz="5400" b="1" dirty="0" err="1"/>
              <a:t>contentos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067223"/>
            <a:ext cx="8229600" cy="2251279"/>
          </a:xfrm>
        </p:spPr>
        <p:txBody>
          <a:bodyPr>
            <a:normAutofit/>
          </a:bodyPr>
          <a:lstStyle/>
          <a:p>
            <a:r>
              <a:rPr lang="en-US" sz="5400" b="1" dirty="0"/>
              <a:t>El </a:t>
            </a:r>
            <a:r>
              <a:rPr lang="en-US" sz="5400" b="1" dirty="0" err="1"/>
              <a:t>vestido</a:t>
            </a:r>
            <a:r>
              <a:rPr lang="en-US" sz="5400" b="1" dirty="0"/>
              <a:t> de la novia</a:t>
            </a:r>
            <a:br>
              <a:rPr lang="en-US" sz="5400" b="1" dirty="0"/>
            </a:br>
            <a:r>
              <a:rPr lang="en-US" sz="5400" b="1" dirty="0">
                <a:solidFill>
                  <a:srgbClr val="FFFF00"/>
                </a:solidFill>
              </a:rPr>
              <a:t>es/</a:t>
            </a:r>
            <a:r>
              <a:rPr lang="en-US" sz="5400" b="1" dirty="0" err="1">
                <a:solidFill>
                  <a:srgbClr val="FFFF00"/>
                </a:solidFill>
              </a:rPr>
              <a:t>está</a:t>
            </a:r>
            <a:r>
              <a:rPr lang="en-US" sz="5400" b="1" dirty="0">
                <a:solidFill>
                  <a:srgbClr val="FFFF00"/>
                </a:solidFill>
              </a:rPr>
              <a:t> </a:t>
            </a:r>
            <a:r>
              <a:rPr lang="en-US" sz="5400" b="1" dirty="0" err="1"/>
              <a:t>muy</a:t>
            </a:r>
            <a:r>
              <a:rPr lang="en-US" sz="5400" b="1" dirty="0"/>
              <a:t> </a:t>
            </a:r>
            <a:r>
              <a:rPr lang="en-US" sz="5400" b="1" dirty="0" err="1"/>
              <a:t>elegante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565165"/>
            <a:ext cx="8229600" cy="1143000"/>
          </a:xfrm>
        </p:spPr>
        <p:txBody>
          <a:bodyPr>
            <a:normAutofit/>
          </a:bodyPr>
          <a:lstStyle/>
          <a:p>
            <a:r>
              <a:rPr lang="en-US" sz="5400" b="1" dirty="0"/>
              <a:t>El </a:t>
            </a:r>
            <a:r>
              <a:rPr lang="en-US" sz="5400" b="1" dirty="0" err="1"/>
              <a:t>vestido</a:t>
            </a:r>
            <a:r>
              <a:rPr lang="en-US" sz="5400" b="1" dirty="0"/>
              <a:t> </a:t>
            </a:r>
            <a:r>
              <a:rPr lang="en-US" sz="5400" b="1" dirty="0">
                <a:solidFill>
                  <a:srgbClr val="FFFF00"/>
                </a:solidFill>
              </a:rPr>
              <a:t>es</a:t>
            </a:r>
            <a:r>
              <a:rPr lang="en-US" sz="5400" b="1" dirty="0"/>
              <a:t> </a:t>
            </a:r>
            <a:r>
              <a:rPr lang="en-US" sz="5400" b="1" dirty="0" err="1"/>
              <a:t>elegante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1899448"/>
            <a:ext cx="8229600" cy="2627284"/>
          </a:xfrm>
        </p:spPr>
        <p:txBody>
          <a:bodyPr>
            <a:normAutofit/>
          </a:bodyPr>
          <a:lstStyle/>
          <a:p>
            <a:r>
              <a:rPr lang="en-US" sz="5400" b="1" dirty="0"/>
              <a:t>Los </a:t>
            </a:r>
            <a:r>
              <a:rPr lang="en-US" sz="5400" b="1" dirty="0" err="1"/>
              <a:t>novios</a:t>
            </a:r>
            <a:r>
              <a:rPr lang="en-US" sz="5400" b="1" dirty="0"/>
              <a:t> </a:t>
            </a:r>
            <a:r>
              <a:rPr lang="en-US" sz="5400" b="1" dirty="0">
                <a:solidFill>
                  <a:srgbClr val="FFFF00"/>
                </a:solidFill>
              </a:rPr>
              <a:t>son/</a:t>
            </a:r>
            <a:r>
              <a:rPr lang="en-US" sz="5400" b="1" dirty="0" err="1">
                <a:solidFill>
                  <a:srgbClr val="FFFF00"/>
                </a:solidFill>
              </a:rPr>
              <a:t>están</a:t>
            </a:r>
            <a:br>
              <a:rPr lang="en-US" sz="5400" b="1" dirty="0"/>
            </a:br>
            <a:r>
              <a:rPr lang="en-US" sz="5400" b="1" dirty="0" err="1"/>
              <a:t>saludando</a:t>
            </a:r>
            <a:r>
              <a:rPr lang="en-US" sz="5400" b="1" dirty="0"/>
              <a:t> a </a:t>
            </a:r>
            <a:r>
              <a:rPr lang="en-US" sz="5400" b="1" dirty="0" err="1"/>
              <a:t>los</a:t>
            </a:r>
            <a:r>
              <a:rPr lang="en-US" sz="5400" b="1" dirty="0"/>
              <a:t> </a:t>
            </a:r>
            <a:r>
              <a:rPr lang="en-US" sz="5400" b="1" dirty="0" err="1"/>
              <a:t>invitados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857500"/>
            <a:ext cx="8229600" cy="1143000"/>
          </a:xfrm>
        </p:spPr>
        <p:txBody>
          <a:bodyPr>
            <a:normAutofit/>
          </a:bodyPr>
          <a:lstStyle/>
          <a:p>
            <a:r>
              <a:rPr lang="en-US" sz="5400" b="1" dirty="0"/>
              <a:t>Los </a:t>
            </a:r>
            <a:r>
              <a:rPr lang="en-US" sz="5400" b="1" dirty="0" err="1"/>
              <a:t>novios</a:t>
            </a:r>
            <a:r>
              <a:rPr lang="en-US" sz="5400" b="1" dirty="0"/>
              <a:t> </a:t>
            </a:r>
            <a:r>
              <a:rPr lang="en-US" sz="5400" b="1" dirty="0" err="1">
                <a:solidFill>
                  <a:srgbClr val="FFFF00"/>
                </a:solidFill>
              </a:rPr>
              <a:t>están</a:t>
            </a:r>
            <a:r>
              <a:rPr lang="en-US" sz="5400" b="1" dirty="0"/>
              <a:t> </a:t>
            </a:r>
            <a:r>
              <a:rPr lang="en-US" sz="5400" b="1" dirty="0" err="1"/>
              <a:t>saludando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starfish, invertebrate, floor, echinoderm&#10;&#10;Description automatically generated">
            <a:extLst>
              <a:ext uri="{FF2B5EF4-FFF2-40B4-BE49-F238E27FC236}">
                <a16:creationId xmlns:a16="http://schemas.microsoft.com/office/drawing/2014/main" id="{715B21FE-A737-4D64-9428-DDC4565FA6B5}"/>
              </a:ext>
            </a:extLst>
          </p:cNvPr>
          <p:cNvPicPr>
            <a:picLocks noChangeAspect="1"/>
          </p:cNvPicPr>
          <p:nvPr/>
        </p:nvPicPr>
        <p:blipFill>
          <a:blip r:embed="rId2"/>
          <a:stretch>
            <a:fillRect/>
          </a:stretch>
        </p:blipFill>
        <p:spPr>
          <a:xfrm>
            <a:off x="-715225" y="0"/>
            <a:ext cx="10197375" cy="676110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79B913D7-7B66-4CCE-904E-F7A3945784D8}"/>
              </a:ext>
            </a:extLst>
          </p:cNvPr>
          <p:cNvSpPr txBox="1"/>
          <p:nvPr/>
        </p:nvSpPr>
        <p:spPr>
          <a:xfrm>
            <a:off x="2372008" y="6340370"/>
            <a:ext cx="4725910" cy="276999"/>
          </a:xfrm>
          <a:prstGeom prst="rect">
            <a:avLst/>
          </a:prstGeom>
          <a:noFill/>
        </p:spPr>
        <p:txBody>
          <a:bodyPr wrap="square">
            <a:spAutoFit/>
          </a:bodyPr>
          <a:lstStyle/>
          <a:p>
            <a:pPr algn="ctr"/>
            <a:r>
              <a:rPr lang="en-US" sz="1200" dirty="0"/>
              <a:t>Photo by </a:t>
            </a:r>
            <a:r>
              <a:rPr lang="en-US" sz="1200" dirty="0">
                <a:hlinkClick r:id="rId3"/>
              </a:rPr>
              <a:t>Pedro </a:t>
            </a:r>
            <a:r>
              <a:rPr lang="en-US" sz="1200" dirty="0" err="1">
                <a:hlinkClick r:id="rId3"/>
              </a:rPr>
              <a:t>Lastra</a:t>
            </a:r>
            <a:r>
              <a:rPr lang="en-US" sz="1200" dirty="0"/>
              <a:t> on </a:t>
            </a:r>
            <a:r>
              <a:rPr lang="en-US" sz="1200" dirty="0" err="1">
                <a:hlinkClick r:id="rId4"/>
              </a:rPr>
              <a:t>Unsplash</a:t>
            </a:r>
            <a:r>
              <a:rPr lang="en-US" sz="1200" dirty="0"/>
              <a:t> </a:t>
            </a:r>
          </a:p>
        </p:txBody>
      </p:sp>
      <p:cxnSp>
        <p:nvCxnSpPr>
          <p:cNvPr id="3" name="Straight Arrow Connector 2" descr="arrow pointing at the starfish">
            <a:extLst>
              <a:ext uri="{FF2B5EF4-FFF2-40B4-BE49-F238E27FC236}">
                <a16:creationId xmlns:a16="http://schemas.microsoft.com/office/drawing/2014/main" id="{B1CE7919-67BD-A27A-805E-1AF15A4344B9}"/>
              </a:ext>
            </a:extLst>
          </p:cNvPr>
          <p:cNvCxnSpPr>
            <a:cxnSpLocks/>
          </p:cNvCxnSpPr>
          <p:nvPr/>
        </p:nvCxnSpPr>
        <p:spPr>
          <a:xfrm flipH="1">
            <a:off x="5133314" y="1511929"/>
            <a:ext cx="3060072" cy="1837853"/>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estrella</a:t>
            </a:r>
            <a:r>
              <a:rPr lang="en-US" sz="5400" b="1" dirty="0"/>
              <a:t> del mar</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girl with tattoo on her back and shoulder">
            <a:extLst>
              <a:ext uri="{FF2B5EF4-FFF2-40B4-BE49-F238E27FC236}">
                <a16:creationId xmlns:a16="http://schemas.microsoft.com/office/drawing/2014/main" id="{08AF1D2B-6D11-4174-BD77-1577F525E19A}"/>
              </a:ext>
            </a:extLst>
          </p:cNvPr>
          <p:cNvPicPr>
            <a:picLocks noChangeAspect="1"/>
          </p:cNvPicPr>
          <p:nvPr/>
        </p:nvPicPr>
        <p:blipFill>
          <a:blip r:embed="rId2"/>
          <a:stretch>
            <a:fillRect/>
          </a:stretch>
        </p:blipFill>
        <p:spPr>
          <a:xfrm>
            <a:off x="-671862" y="-449418"/>
            <a:ext cx="11400218" cy="760014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986F3CEB-5742-4A20-8371-2CB18C03C7C2}"/>
              </a:ext>
            </a:extLst>
          </p:cNvPr>
          <p:cNvSpPr txBox="1"/>
          <p:nvPr/>
        </p:nvSpPr>
        <p:spPr>
          <a:xfrm>
            <a:off x="5402682" y="240631"/>
            <a:ext cx="3542142" cy="276999"/>
          </a:xfrm>
          <a:prstGeom prst="rect">
            <a:avLst/>
          </a:prstGeom>
          <a:noFill/>
        </p:spPr>
        <p:txBody>
          <a:bodyPr wrap="square">
            <a:spAutoFit/>
          </a:bodyPr>
          <a:lstStyle/>
          <a:p>
            <a:pPr algn="r"/>
            <a:r>
              <a:rPr lang="en-US" sz="1200" dirty="0"/>
              <a:t>Photo by </a:t>
            </a:r>
            <a:r>
              <a:rPr lang="en-US" sz="1200" dirty="0">
                <a:hlinkClick r:id="rId3"/>
              </a:rPr>
              <a:t>Anthony Tran</a:t>
            </a:r>
            <a:r>
              <a:rPr lang="en-US" sz="1200" dirty="0"/>
              <a:t> on </a:t>
            </a:r>
            <a:r>
              <a:rPr lang="en-US" sz="1200" dirty="0" err="1">
                <a:hlinkClick r:id="rId4"/>
              </a:rPr>
              <a:t>Unsplash</a:t>
            </a:r>
            <a:r>
              <a:rPr lang="en-US" sz="1200" dirty="0"/>
              <a:t> </a:t>
            </a:r>
          </a:p>
        </p:txBody>
      </p:sp>
      <p:cxnSp>
        <p:nvCxnSpPr>
          <p:cNvPr id="12" name="Straight Arrow Connector 11" descr="arrow pointing at a tatoo.">
            <a:extLst>
              <a:ext uri="{FF2B5EF4-FFF2-40B4-BE49-F238E27FC236}">
                <a16:creationId xmlns:a16="http://schemas.microsoft.com/office/drawing/2014/main" id="{617DE35D-28CF-4113-8718-4B92716246AD}"/>
              </a:ext>
            </a:extLst>
          </p:cNvPr>
          <p:cNvCxnSpPr>
            <a:cxnSpLocks/>
          </p:cNvCxnSpPr>
          <p:nvPr/>
        </p:nvCxnSpPr>
        <p:spPr>
          <a:xfrm flipH="1">
            <a:off x="3739081" y="1276539"/>
            <a:ext cx="3974498" cy="3381801"/>
          </a:xfrm>
          <a:prstGeom prst="straightConnector1">
            <a:avLst/>
          </a:prstGeom>
          <a:ln w="57150">
            <a:solidFill>
              <a:srgbClr val="FFFF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tatuaje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9998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78A5AF95-7C01-4986-83A4-A013DBDB36EF}"/>
              </a:ext>
            </a:extLst>
          </p:cNvPr>
          <p:cNvSpPr>
            <a:spLocks noGrp="1"/>
          </p:cNvSpPr>
          <p:nvPr>
            <p:ph type="title"/>
          </p:nvPr>
        </p:nvSpPr>
        <p:spPr>
          <a:xfrm>
            <a:off x="126749" y="2141144"/>
            <a:ext cx="8872396" cy="2349373"/>
          </a:xfrm>
        </p:spPr>
        <p:txBody>
          <a:bodyPr>
            <a:normAutofit/>
          </a:bodyPr>
          <a:lstStyle/>
          <a:p>
            <a:r>
              <a:rPr lang="es-PA" sz="5400" b="1" dirty="0"/>
              <a:t>La madre le dice a su hijito:</a:t>
            </a:r>
            <a:br>
              <a:rPr lang="es-PA" sz="5400" b="1" dirty="0"/>
            </a:br>
            <a:r>
              <a:rPr lang="es-PA" sz="5400" b="1" dirty="0"/>
              <a:t>“___ </a:t>
            </a:r>
            <a:r>
              <a:rPr lang="es-PA" sz="5400" b="1" dirty="0">
                <a:solidFill>
                  <a:srgbClr val="FFFF00"/>
                </a:solidFill>
              </a:rPr>
              <a:t>(hacer) </a:t>
            </a:r>
            <a:r>
              <a:rPr lang="es-PA" sz="5400" b="1" dirty="0"/>
              <a:t>la tarea ahora”.</a:t>
            </a:r>
            <a:endParaRPr lang="en-US" sz="5400" b="1"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emetery with a sunset in the background&#10;">
            <a:extLst>
              <a:ext uri="{FF2B5EF4-FFF2-40B4-BE49-F238E27FC236}">
                <a16:creationId xmlns:a16="http://schemas.microsoft.com/office/drawing/2014/main" id="{C34110DF-4B51-49F0-844C-4633B2E812BD}"/>
              </a:ext>
            </a:extLst>
          </p:cNvPr>
          <p:cNvPicPr>
            <a:picLocks noChangeAspect="1"/>
          </p:cNvPicPr>
          <p:nvPr/>
        </p:nvPicPr>
        <p:blipFill>
          <a:blip r:embed="rId2"/>
          <a:stretch>
            <a:fillRect/>
          </a:stretch>
        </p:blipFill>
        <p:spPr>
          <a:xfrm>
            <a:off x="162962" y="103095"/>
            <a:ext cx="9985514" cy="665180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C7A1CF7D-50FD-490D-B856-092D7D490010}"/>
              </a:ext>
            </a:extLst>
          </p:cNvPr>
          <p:cNvSpPr txBox="1"/>
          <p:nvPr/>
        </p:nvSpPr>
        <p:spPr>
          <a:xfrm>
            <a:off x="2324607" y="6273189"/>
            <a:ext cx="4621794"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3"/>
              </a:rPr>
              <a:t>Patty Jansen</a:t>
            </a:r>
            <a:r>
              <a:rPr lang="en-US" sz="1200" b="0" i="0" dirty="0">
                <a:solidFill>
                  <a:srgbClr val="191B26"/>
                </a:solidFill>
                <a:effectLst/>
              </a:rPr>
              <a:t> </a:t>
            </a:r>
            <a:r>
              <a:rPr lang="en-US" sz="1200" b="0" i="0" dirty="0" err="1">
                <a:effectLst/>
              </a:rPr>
              <a:t>en</a:t>
            </a:r>
            <a:r>
              <a:rPr lang="en-US" sz="1200" b="0" i="0" dirty="0">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sp>
        <p:nvSpPr>
          <p:cNvPr id="2" name="TextBox 1">
            <a:extLst>
              <a:ext uri="{FF2B5EF4-FFF2-40B4-BE49-F238E27FC236}">
                <a16:creationId xmlns:a16="http://schemas.microsoft.com/office/drawing/2014/main" id="{BCCC61D9-1C1F-645C-6006-8A15D252EB9E}"/>
              </a:ext>
            </a:extLst>
          </p:cNvPr>
          <p:cNvSpPr txBox="1"/>
          <p:nvPr/>
        </p:nvSpPr>
        <p:spPr>
          <a:xfrm>
            <a:off x="1068309" y="153758"/>
            <a:ext cx="7106970" cy="923330"/>
          </a:xfrm>
          <a:prstGeom prst="rect">
            <a:avLst/>
          </a:prstGeom>
          <a:noFill/>
        </p:spPr>
        <p:txBody>
          <a:bodyPr wrap="square" rtlCol="0">
            <a:spAutoFit/>
          </a:bodyPr>
          <a:lstStyle/>
          <a:p>
            <a:pPr algn="ctr"/>
            <a:r>
              <a:rPr lang="es-PA" sz="5400" b="1" dirty="0"/>
              <a:t>¿Qué lugar es?</a:t>
            </a:r>
            <a:endParaRPr lang="en-US" sz="5400" b="1" dirty="0"/>
          </a:p>
        </p:txBody>
      </p:sp>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64341"/>
            <a:ext cx="8229600" cy="1143000"/>
          </a:xfrm>
        </p:spPr>
        <p:txBody>
          <a:bodyPr>
            <a:normAutofit/>
          </a:bodyPr>
          <a:lstStyle/>
          <a:p>
            <a:r>
              <a:rPr lang="en-US" sz="5400" b="1" dirty="0" err="1"/>
              <a:t>cementerio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trophies and medals on a table, awards&#10;">
            <a:extLst>
              <a:ext uri="{FF2B5EF4-FFF2-40B4-BE49-F238E27FC236}">
                <a16:creationId xmlns:a16="http://schemas.microsoft.com/office/drawing/2014/main" id="{F4E651CF-376D-4A9F-B305-71F0EFE76598}"/>
              </a:ext>
            </a:extLst>
          </p:cNvPr>
          <p:cNvPicPr>
            <a:picLocks noChangeAspect="1"/>
          </p:cNvPicPr>
          <p:nvPr/>
        </p:nvPicPr>
        <p:blipFill>
          <a:blip r:embed="rId3"/>
          <a:stretch>
            <a:fillRect/>
          </a:stretch>
        </p:blipFill>
        <p:spPr>
          <a:xfrm>
            <a:off x="-706171" y="94080"/>
            <a:ext cx="10004759" cy="6669839"/>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2B278897-3504-4DA6-9E70-E318274CC3AE}"/>
              </a:ext>
            </a:extLst>
          </p:cNvPr>
          <p:cNvSpPr txBox="1"/>
          <p:nvPr/>
        </p:nvSpPr>
        <p:spPr>
          <a:xfrm>
            <a:off x="1647731" y="6371035"/>
            <a:ext cx="5855329"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4"/>
              </a:rPr>
              <a:t>Med </a:t>
            </a:r>
            <a:r>
              <a:rPr lang="en-US" sz="1200" b="0" i="0" u="sng" dirty="0" err="1">
                <a:solidFill>
                  <a:srgbClr val="191B26"/>
                </a:solidFill>
                <a:effectLst/>
                <a:hlinkClick r:id="rId4"/>
              </a:rPr>
              <a:t>Ahabchane</a:t>
            </a:r>
            <a:r>
              <a:rPr lang="en-US" sz="1200" b="0" i="0" dirty="0">
                <a:effectLst/>
              </a:rPr>
              <a:t> </a:t>
            </a:r>
            <a:r>
              <a:rPr lang="en-US" sz="1200" b="0" i="0" dirty="0" err="1">
                <a:effectLst/>
              </a:rPr>
              <a:t>en</a:t>
            </a:r>
            <a:r>
              <a:rPr lang="en-US" sz="1200" b="0" i="0" dirty="0">
                <a:effectLst/>
              </a:rPr>
              <a:t> </a:t>
            </a:r>
            <a:r>
              <a:rPr lang="en-US" sz="1200" b="0" i="0" u="sng" dirty="0" err="1">
                <a:solidFill>
                  <a:srgbClr val="191B26"/>
                </a:solidFill>
                <a:effectLst/>
                <a:hlinkClick r:id="rId5"/>
              </a:rPr>
              <a:t>Pixabay</a:t>
            </a:r>
            <a:r>
              <a:rPr lang="en-US" sz="1200" b="0" i="0" dirty="0">
                <a:solidFill>
                  <a:srgbClr val="191B26"/>
                </a:solidFill>
                <a:effectLst/>
              </a:rPr>
              <a:t> </a:t>
            </a:r>
            <a:endParaRPr lang="en-US" sz="1200" dirty="0"/>
          </a:p>
        </p:txBody>
      </p:sp>
      <p:pic>
        <p:nvPicPr>
          <p:cNvPr id="10" name="Picture 9" descr="clipart of a trophy, an award">
            <a:extLst>
              <a:ext uri="{FF2B5EF4-FFF2-40B4-BE49-F238E27FC236}">
                <a16:creationId xmlns:a16="http://schemas.microsoft.com/office/drawing/2014/main" id="{AF2A3F30-3C7A-443C-B807-A7BBF3CCA1ED}"/>
              </a:ext>
            </a:extLst>
          </p:cNvPr>
          <p:cNvPicPr>
            <a:picLocks noChangeAspect="1"/>
          </p:cNvPicPr>
          <p:nvPr/>
        </p:nvPicPr>
        <p:blipFill rotWithShape="1">
          <a:blip r:embed="rId6"/>
          <a:srcRect l="18977" t="14654" r="18581" b="11306"/>
          <a:stretch/>
        </p:blipFill>
        <p:spPr>
          <a:xfrm>
            <a:off x="7173274" y="362139"/>
            <a:ext cx="1570467" cy="1862172"/>
          </a:xfrm>
          <a:prstGeom prst="rect">
            <a:avLst/>
          </a:prstGeom>
        </p:spPr>
      </p:pic>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73395"/>
            <a:ext cx="8229600" cy="1143000"/>
          </a:xfrm>
        </p:spPr>
        <p:txBody>
          <a:bodyPr>
            <a:normAutofit/>
          </a:bodyPr>
          <a:lstStyle/>
          <a:p>
            <a:r>
              <a:rPr lang="en-US" sz="5400" b="1" dirty="0" err="1"/>
              <a:t>premios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n engagement ring on a finger">
            <a:extLst>
              <a:ext uri="{FF2B5EF4-FFF2-40B4-BE49-F238E27FC236}">
                <a16:creationId xmlns:a16="http://schemas.microsoft.com/office/drawing/2014/main" id="{13017775-5D29-4244-8F74-7960869845AB}"/>
              </a:ext>
            </a:extLst>
          </p:cNvPr>
          <p:cNvPicPr>
            <a:picLocks noChangeAspect="1"/>
          </p:cNvPicPr>
          <p:nvPr/>
        </p:nvPicPr>
        <p:blipFill rotWithShape="1">
          <a:blip r:embed="rId2"/>
          <a:srcRect l="9777" t="4761"/>
          <a:stretch/>
        </p:blipFill>
        <p:spPr>
          <a:xfrm>
            <a:off x="-1464907" y="-307910"/>
            <a:ext cx="11891685" cy="706094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432BCA2E-CFA1-44B4-8923-FF3F823C2CE1}"/>
              </a:ext>
            </a:extLst>
          </p:cNvPr>
          <p:cNvSpPr txBox="1"/>
          <p:nvPr/>
        </p:nvSpPr>
        <p:spPr>
          <a:xfrm>
            <a:off x="2254313" y="6340370"/>
            <a:ext cx="4873736" cy="276999"/>
          </a:xfrm>
          <a:prstGeom prst="rect">
            <a:avLst/>
          </a:prstGeom>
          <a:noFill/>
        </p:spPr>
        <p:txBody>
          <a:bodyPr wrap="square">
            <a:spAutoFit/>
          </a:bodyPr>
          <a:lstStyle/>
          <a:p>
            <a:pPr algn="ctr"/>
            <a:r>
              <a:rPr lang="en-US" sz="1200" dirty="0"/>
              <a:t>Photo by </a:t>
            </a:r>
            <a:r>
              <a:rPr lang="en-US" sz="1200" dirty="0">
                <a:hlinkClick r:id="rId3"/>
              </a:rPr>
              <a:t>Simon John-McHaffie</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0669"/>
            <a:ext cx="8229600" cy="1143000"/>
          </a:xfrm>
        </p:spPr>
        <p:txBody>
          <a:bodyPr>
            <a:normAutofit/>
          </a:bodyPr>
          <a:lstStyle/>
          <a:p>
            <a:r>
              <a:rPr lang="en-US" sz="5400" b="1" dirty="0" err="1"/>
              <a:t>anillo</a:t>
            </a:r>
            <a:r>
              <a:rPr lang="en-US" sz="5400" b="1" dirty="0"/>
              <a:t> de </a:t>
            </a:r>
            <a:r>
              <a:rPr lang="en-US" sz="5400" b="1" dirty="0" err="1"/>
              <a:t>compromiso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6077"/>
            <a:ext cx="8229600" cy="2685845"/>
          </a:xfrm>
        </p:spPr>
        <p:txBody>
          <a:bodyPr>
            <a:normAutofit/>
          </a:bodyPr>
          <a:lstStyle/>
          <a:p>
            <a:r>
              <a:rPr lang="en-US" sz="5400" b="1" i="1" dirty="0"/>
              <a:t>Más vale </a:t>
            </a:r>
            <a:r>
              <a:rPr lang="en-US" sz="5400" b="1" i="1" dirty="0" err="1"/>
              <a:t>pájaro</a:t>
            </a:r>
            <a:r>
              <a:rPr lang="en-US" sz="5400" b="1" i="1" dirty="0"/>
              <a:t> </a:t>
            </a:r>
            <a:r>
              <a:rPr lang="en-US" sz="5400" b="1" i="1" dirty="0" err="1"/>
              <a:t>en</a:t>
            </a:r>
            <a:r>
              <a:rPr lang="en-US" sz="5400" b="1" i="1" dirty="0"/>
              <a:t> mano que </a:t>
            </a:r>
            <a:r>
              <a:rPr lang="en-US" sz="5400" b="1" i="1" dirty="0" err="1"/>
              <a:t>cien</a:t>
            </a:r>
            <a:r>
              <a:rPr lang="en-US" sz="5400" b="1" i="1" dirty="0"/>
              <a:t> </a:t>
            </a:r>
            <a:r>
              <a:rPr lang="en-US" sz="5400" b="1" i="1" dirty="0" err="1"/>
              <a:t>volando</a:t>
            </a:r>
            <a:r>
              <a:rPr lang="en-US" sz="5400" b="1" i="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3" name="TextBox 2">
            <a:extLst>
              <a:ext uri="{FF2B5EF4-FFF2-40B4-BE49-F238E27FC236}">
                <a16:creationId xmlns:a16="http://schemas.microsoft.com/office/drawing/2014/main" id="{335249B6-4CC5-4321-A60C-82EA0037148B}"/>
              </a:ext>
            </a:extLst>
          </p:cNvPr>
          <p:cNvSpPr txBox="1"/>
          <p:nvPr/>
        </p:nvSpPr>
        <p:spPr>
          <a:xfrm>
            <a:off x="1050202" y="240631"/>
            <a:ext cx="7242772" cy="707886"/>
          </a:xfrm>
          <a:prstGeom prst="rect">
            <a:avLst/>
          </a:prstGeom>
          <a:noFill/>
        </p:spPr>
        <p:txBody>
          <a:bodyPr wrap="square" rtlCol="0">
            <a:spAutoFit/>
          </a:bodyPr>
          <a:lstStyle/>
          <a:p>
            <a:pPr algn="ctr"/>
            <a:r>
              <a:rPr lang="en-US" sz="4000" b="1" dirty="0" err="1"/>
              <a:t>Explique</a:t>
            </a:r>
            <a:r>
              <a:rPr lang="en-US" sz="4000" b="1" dirty="0"/>
              <a:t> </a:t>
            </a:r>
            <a:r>
              <a:rPr lang="en-US" sz="4000" b="1" dirty="0" err="1"/>
              <a:t>el</a:t>
            </a:r>
            <a:r>
              <a:rPr lang="en-US" sz="4000" b="1" dirty="0"/>
              <a:t> </a:t>
            </a:r>
            <a:r>
              <a:rPr lang="en-US" sz="4000" b="1" dirty="0" err="1"/>
              <a:t>refrán</a:t>
            </a:r>
            <a:r>
              <a:rPr lang="en-US" sz="4000" b="1" dirty="0"/>
              <a:t>:</a:t>
            </a:r>
            <a:endParaRPr lang="en-US" sz="4000"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1" y="1339914"/>
            <a:ext cx="8229600" cy="3874882"/>
          </a:xfrm>
        </p:spPr>
        <p:txBody>
          <a:bodyPr>
            <a:normAutofit/>
          </a:bodyPr>
          <a:lstStyle/>
          <a:p>
            <a:r>
              <a:rPr lang="en-US" sz="5400" b="1" dirty="0"/>
              <a:t>Es </a:t>
            </a:r>
            <a:r>
              <a:rPr lang="en-US" sz="5400" b="1" dirty="0" err="1"/>
              <a:t>más</a:t>
            </a:r>
            <a:r>
              <a:rPr lang="en-US" sz="5400" b="1" dirty="0"/>
              <a:t> </a:t>
            </a:r>
            <a:r>
              <a:rPr lang="en-US" sz="5400" b="1" dirty="0" err="1"/>
              <a:t>seguro</a:t>
            </a:r>
            <a:r>
              <a:rPr lang="en-US" sz="5400" b="1" dirty="0"/>
              <a:t> </a:t>
            </a:r>
            <a:br>
              <a:rPr lang="en-US" sz="5400" b="1" dirty="0"/>
            </a:br>
            <a:r>
              <a:rPr lang="en-US" sz="5400" b="1" dirty="0"/>
              <a:t>lo que </a:t>
            </a:r>
            <a:r>
              <a:rPr lang="en-US" sz="5400" b="1" dirty="0" err="1"/>
              <a:t>tienes</a:t>
            </a:r>
            <a:r>
              <a:rPr lang="en-US" sz="5400" b="1" dirty="0"/>
              <a:t> </a:t>
            </a:r>
            <a:r>
              <a:rPr lang="en-US" sz="5400" b="1" dirty="0" err="1"/>
              <a:t>ahora</a:t>
            </a:r>
            <a:r>
              <a:rPr lang="en-US" sz="5400" b="1" dirty="0"/>
              <a:t>; </a:t>
            </a:r>
            <a:br>
              <a:rPr lang="en-US" sz="5400" b="1" dirty="0"/>
            </a:br>
            <a:r>
              <a:rPr lang="en-US" sz="5400" b="1" dirty="0"/>
              <a:t>no </a:t>
            </a:r>
            <a:r>
              <a:rPr lang="en-US" sz="5400" b="1" dirty="0" err="1"/>
              <a:t>importa</a:t>
            </a:r>
            <a:r>
              <a:rPr lang="en-US" sz="5400" b="1" dirty="0"/>
              <a:t> que sea poco.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60258"/>
            <a:ext cx="8229600" cy="1143000"/>
          </a:xfrm>
        </p:spPr>
        <p:txBody>
          <a:bodyPr>
            <a:normAutofit/>
          </a:bodyPr>
          <a:lstStyle/>
          <a:p>
            <a:r>
              <a:rPr lang="en-US" sz="5400" b="1" i="1" dirty="0" err="1"/>
              <a:t>Perro</a:t>
            </a:r>
            <a:r>
              <a:rPr lang="en-US" sz="5400" b="1" i="1" dirty="0"/>
              <a:t> que </a:t>
            </a:r>
            <a:r>
              <a:rPr lang="en-US" sz="5400" b="1" i="1" dirty="0" err="1"/>
              <a:t>ladra</a:t>
            </a:r>
            <a:r>
              <a:rPr lang="en-US" sz="5400" b="1" i="1" dirty="0"/>
              <a:t> no </a:t>
            </a:r>
            <a:r>
              <a:rPr lang="en-US" sz="5400" b="1" i="1" dirty="0" err="1"/>
              <a:t>muerde</a:t>
            </a:r>
            <a:r>
              <a:rPr lang="en-US" sz="5400" b="1" i="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6FF52B14-91C9-434F-9D3E-0D7393E01666}"/>
              </a:ext>
            </a:extLst>
          </p:cNvPr>
          <p:cNvSpPr txBox="1"/>
          <p:nvPr/>
        </p:nvSpPr>
        <p:spPr>
          <a:xfrm>
            <a:off x="1050202" y="240631"/>
            <a:ext cx="7242772" cy="707886"/>
          </a:xfrm>
          <a:prstGeom prst="rect">
            <a:avLst/>
          </a:prstGeom>
          <a:noFill/>
        </p:spPr>
        <p:txBody>
          <a:bodyPr wrap="square" rtlCol="0">
            <a:spAutoFit/>
          </a:bodyPr>
          <a:lstStyle/>
          <a:p>
            <a:pPr algn="ctr"/>
            <a:r>
              <a:rPr lang="en-US" sz="4000" b="1" dirty="0" err="1"/>
              <a:t>Explique</a:t>
            </a:r>
            <a:r>
              <a:rPr lang="en-US" sz="4000" b="1" dirty="0"/>
              <a:t> </a:t>
            </a:r>
            <a:r>
              <a:rPr lang="en-US" sz="4000" b="1" dirty="0" err="1"/>
              <a:t>el</a:t>
            </a:r>
            <a:r>
              <a:rPr lang="en-US" sz="4000" b="1" dirty="0"/>
              <a:t> </a:t>
            </a:r>
            <a:r>
              <a:rPr lang="en-US" sz="4000" b="1" dirty="0" err="1"/>
              <a:t>refrán</a:t>
            </a:r>
            <a:r>
              <a:rPr lang="en-US" sz="4000" b="1" dirty="0"/>
              <a:t>:</a:t>
            </a:r>
            <a:endParaRPr lang="en-US" sz="4000"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695" y="2389369"/>
            <a:ext cx="8935770" cy="2079262"/>
          </a:xfrm>
        </p:spPr>
        <p:txBody>
          <a:bodyPr>
            <a:normAutofit/>
          </a:bodyPr>
          <a:lstStyle/>
          <a:p>
            <a:r>
              <a:rPr lang="es-PA" sz="5400" b="1" dirty="0"/>
              <a:t>Se refiere</a:t>
            </a:r>
            <a:r>
              <a:rPr lang="en-US" sz="5400" b="1" dirty="0"/>
              <a:t> a la persona que </a:t>
            </a:r>
            <a:r>
              <a:rPr lang="en-US" sz="5400" b="1" dirty="0" err="1"/>
              <a:t>habla</a:t>
            </a:r>
            <a:r>
              <a:rPr lang="en-US" sz="5400" b="1" dirty="0"/>
              <a:t> </a:t>
            </a:r>
            <a:r>
              <a:rPr lang="en-US" sz="5400" b="1" dirty="0" err="1"/>
              <a:t>más</a:t>
            </a:r>
            <a:r>
              <a:rPr lang="en-US" sz="5400" b="1" dirty="0"/>
              <a:t> de lo que </a:t>
            </a:r>
            <a:r>
              <a:rPr lang="en-US" sz="5400" b="1" dirty="0" err="1"/>
              <a:t>hace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a:solidFill>
                  <a:srgbClr val="FFFF00"/>
                </a:solidFill>
              </a:rPr>
              <a:t>Haz</a:t>
            </a:r>
            <a:r>
              <a:rPr lang="en-US" sz="5400" b="1" dirty="0"/>
              <a:t> la </a:t>
            </a:r>
            <a:r>
              <a:rPr lang="en-US" sz="5400" b="1" dirty="0" err="1"/>
              <a:t>tarea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944075"/>
            <a:ext cx="8229600" cy="1143000"/>
          </a:xfrm>
        </p:spPr>
        <p:txBody>
          <a:bodyPr>
            <a:normAutofit/>
          </a:bodyPr>
          <a:lstStyle/>
          <a:p>
            <a:r>
              <a:rPr lang="en-US" sz="5400" b="1" i="1" dirty="0"/>
              <a:t>Al pan, pan y al vino, vino.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D845FC02-ACAF-46FA-82B3-CF5593BE8DFB}"/>
              </a:ext>
            </a:extLst>
          </p:cNvPr>
          <p:cNvSpPr txBox="1"/>
          <p:nvPr/>
        </p:nvSpPr>
        <p:spPr>
          <a:xfrm>
            <a:off x="1050202" y="240631"/>
            <a:ext cx="7242772" cy="707886"/>
          </a:xfrm>
          <a:prstGeom prst="rect">
            <a:avLst/>
          </a:prstGeom>
          <a:noFill/>
        </p:spPr>
        <p:txBody>
          <a:bodyPr wrap="square" rtlCol="0">
            <a:spAutoFit/>
          </a:bodyPr>
          <a:lstStyle/>
          <a:p>
            <a:pPr algn="ctr"/>
            <a:r>
              <a:rPr lang="en-US" sz="4000" b="1" dirty="0" err="1"/>
              <a:t>Explique</a:t>
            </a:r>
            <a:r>
              <a:rPr lang="en-US" sz="4000" b="1" dirty="0"/>
              <a:t> </a:t>
            </a:r>
            <a:r>
              <a:rPr lang="en-US" sz="4000" b="1" dirty="0" err="1"/>
              <a:t>el</a:t>
            </a:r>
            <a:r>
              <a:rPr lang="en-US" sz="4000" b="1" dirty="0"/>
              <a:t> </a:t>
            </a:r>
            <a:r>
              <a:rPr lang="en-US" sz="4000" b="1" dirty="0" err="1"/>
              <a:t>refrán</a:t>
            </a:r>
            <a:r>
              <a:rPr lang="en-US" sz="4000" b="1" dirty="0"/>
              <a:t>:</a:t>
            </a:r>
            <a:endParaRPr lang="en-US" sz="4000"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59817"/>
            <a:ext cx="8229600" cy="3125045"/>
          </a:xfrm>
        </p:spPr>
        <p:txBody>
          <a:bodyPr>
            <a:normAutofit/>
          </a:bodyPr>
          <a:lstStyle/>
          <a:p>
            <a:r>
              <a:rPr lang="en-US" sz="5400" b="1" dirty="0" err="1"/>
              <a:t>Cuando</a:t>
            </a:r>
            <a:r>
              <a:rPr lang="en-US" sz="5400" b="1" dirty="0"/>
              <a:t> </a:t>
            </a:r>
            <a:r>
              <a:rPr lang="en-US" sz="5400" b="1" dirty="0" err="1"/>
              <a:t>una</a:t>
            </a:r>
            <a:r>
              <a:rPr lang="en-US" sz="5400" b="1" dirty="0"/>
              <a:t> persona es</a:t>
            </a:r>
            <a:br>
              <a:rPr lang="en-US" sz="5400" b="1" dirty="0"/>
            </a:br>
            <a:r>
              <a:rPr lang="en-US" sz="5400" b="1" dirty="0" err="1"/>
              <a:t>muy</a:t>
            </a:r>
            <a:r>
              <a:rPr lang="en-US" sz="5400" b="1" dirty="0"/>
              <a:t> </a:t>
            </a:r>
            <a:r>
              <a:rPr lang="en-US" sz="5400" b="1" dirty="0" err="1"/>
              <a:t>honesta</a:t>
            </a:r>
            <a:r>
              <a:rPr lang="en-US" sz="5400" b="1" dirty="0"/>
              <a:t> y </a:t>
            </a:r>
            <a:r>
              <a:rPr lang="en-US" sz="5400" b="1" dirty="0" err="1"/>
              <a:t>expresa</a:t>
            </a:r>
            <a:br>
              <a:rPr lang="en-US" sz="5400" b="1" dirty="0"/>
            </a:br>
            <a:r>
              <a:rPr lang="en-US" sz="5400" b="1" dirty="0" err="1"/>
              <a:t>su</a:t>
            </a:r>
            <a:r>
              <a:rPr lang="en-US" sz="5400" b="1" dirty="0"/>
              <a:t> </a:t>
            </a:r>
            <a:r>
              <a:rPr lang="en-US" sz="5400" b="1" dirty="0" err="1"/>
              <a:t>opinión</a:t>
            </a:r>
            <a:r>
              <a:rPr lang="en-US" sz="5400" b="1" dirty="0"/>
              <a:t> </a:t>
            </a:r>
            <a:r>
              <a:rPr lang="en-US" sz="5400" b="1" dirty="0" err="1"/>
              <a:t>abiertamente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393149"/>
            <a:ext cx="8229600" cy="2504776"/>
          </a:xfrm>
        </p:spPr>
        <p:txBody>
          <a:bodyPr>
            <a:normAutofit/>
          </a:bodyPr>
          <a:lstStyle/>
          <a:p>
            <a:r>
              <a:rPr lang="en-US" sz="5400" b="1" i="1" dirty="0"/>
              <a:t>Hay que </a:t>
            </a:r>
            <a:r>
              <a:rPr lang="en-US" sz="5400" b="1" i="1" dirty="0" err="1"/>
              <a:t>consultarlo</a:t>
            </a:r>
            <a:br>
              <a:rPr lang="en-US" sz="5400" b="1" i="1" dirty="0"/>
            </a:br>
            <a:r>
              <a:rPr lang="en-US" sz="5400" b="1" i="1" dirty="0"/>
              <a:t>con la </a:t>
            </a:r>
            <a:r>
              <a:rPr lang="en-US" sz="5400" b="1" i="1" dirty="0" err="1"/>
              <a:t>almohada</a:t>
            </a:r>
            <a:r>
              <a:rPr lang="en-US" sz="5400" b="1" i="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96879C74-EFD6-4F96-A22E-A2020398C51D}"/>
              </a:ext>
            </a:extLst>
          </p:cNvPr>
          <p:cNvSpPr txBox="1"/>
          <p:nvPr/>
        </p:nvSpPr>
        <p:spPr>
          <a:xfrm>
            <a:off x="1050202" y="240631"/>
            <a:ext cx="7242772" cy="707886"/>
          </a:xfrm>
          <a:prstGeom prst="rect">
            <a:avLst/>
          </a:prstGeom>
          <a:noFill/>
        </p:spPr>
        <p:txBody>
          <a:bodyPr wrap="square" rtlCol="0">
            <a:spAutoFit/>
          </a:bodyPr>
          <a:lstStyle/>
          <a:p>
            <a:pPr algn="ctr"/>
            <a:r>
              <a:rPr lang="en-US" sz="4000" b="1" dirty="0" err="1"/>
              <a:t>Explique</a:t>
            </a:r>
            <a:r>
              <a:rPr lang="en-US" sz="4000" b="1" dirty="0"/>
              <a:t> </a:t>
            </a:r>
            <a:r>
              <a:rPr lang="en-US" sz="4000" b="1" dirty="0" err="1"/>
              <a:t>el</a:t>
            </a:r>
            <a:r>
              <a:rPr lang="en-US" sz="4000" b="1" dirty="0"/>
              <a:t> </a:t>
            </a:r>
            <a:r>
              <a:rPr lang="en-US" sz="4000" b="1" dirty="0" err="1"/>
              <a:t>refrán</a:t>
            </a:r>
            <a:r>
              <a:rPr lang="en-US" sz="4000" b="1" dirty="0"/>
              <a:t>:</a:t>
            </a:r>
            <a:endParaRPr lang="en-US" sz="4000"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85331"/>
            <a:ext cx="8229600" cy="2359920"/>
          </a:xfrm>
        </p:spPr>
        <p:txBody>
          <a:bodyPr>
            <a:normAutofit/>
          </a:bodyPr>
          <a:lstStyle/>
          <a:p>
            <a:r>
              <a:rPr lang="en-US" sz="5400" b="1" dirty="0"/>
              <a:t>Hay que </a:t>
            </a:r>
            <a:r>
              <a:rPr lang="en-US" sz="5400" b="1" dirty="0" err="1"/>
              <a:t>pensarlo</a:t>
            </a:r>
            <a:r>
              <a:rPr lang="en-US" sz="5400" b="1" dirty="0"/>
              <a:t> bien</a:t>
            </a:r>
            <a:br>
              <a:rPr lang="en-US" sz="5400" b="1" dirty="0"/>
            </a:br>
            <a:r>
              <a:rPr lang="en-US" sz="5400" b="1" dirty="0"/>
              <a:t>antes de </a:t>
            </a:r>
            <a:r>
              <a:rPr lang="en-US" sz="5400" b="1" dirty="0" err="1"/>
              <a:t>tomar</a:t>
            </a:r>
            <a:r>
              <a:rPr lang="en-US" sz="5400" b="1" dirty="0"/>
              <a:t> la </a:t>
            </a:r>
            <a:r>
              <a:rPr lang="en-US" sz="5400" b="1" dirty="0" err="1"/>
              <a:t>decisión</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719" y="2217920"/>
            <a:ext cx="8229600" cy="2595310"/>
          </a:xfrm>
        </p:spPr>
        <p:txBody>
          <a:bodyPr>
            <a:normAutofit/>
          </a:bodyPr>
          <a:lstStyle/>
          <a:p>
            <a:r>
              <a:rPr lang="en-US" sz="5400" b="1" i="1" dirty="0"/>
              <a:t>Más sabe </a:t>
            </a:r>
            <a:r>
              <a:rPr lang="en-US" sz="5400" b="1" i="1" dirty="0" err="1"/>
              <a:t>el</a:t>
            </a:r>
            <a:r>
              <a:rPr lang="en-US" sz="5400" b="1" i="1" dirty="0"/>
              <a:t> diablo </a:t>
            </a:r>
            <a:r>
              <a:rPr lang="en-US" sz="5400" b="1" i="1" dirty="0" err="1"/>
              <a:t>por</a:t>
            </a:r>
            <a:r>
              <a:rPr lang="en-US" sz="5400" b="1" i="1" dirty="0"/>
              <a:t> </a:t>
            </a:r>
            <a:r>
              <a:rPr lang="en-US" sz="5400" b="1" i="1" dirty="0" err="1"/>
              <a:t>viejo</a:t>
            </a:r>
            <a:br>
              <a:rPr lang="en-US" sz="5400" b="1" i="1" dirty="0"/>
            </a:br>
            <a:r>
              <a:rPr lang="en-US" sz="5400" b="1" i="1" dirty="0"/>
              <a:t>que </a:t>
            </a:r>
            <a:r>
              <a:rPr lang="en-US" sz="5400" b="1" i="1" dirty="0" err="1"/>
              <a:t>por</a:t>
            </a:r>
            <a:r>
              <a:rPr lang="en-US" sz="5400" b="1" i="1" dirty="0"/>
              <a:t> diablo.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732B875E-7553-4234-B0D4-A582331FF843}"/>
              </a:ext>
            </a:extLst>
          </p:cNvPr>
          <p:cNvSpPr txBox="1"/>
          <p:nvPr/>
        </p:nvSpPr>
        <p:spPr>
          <a:xfrm>
            <a:off x="1050202" y="240631"/>
            <a:ext cx="7242772" cy="707886"/>
          </a:xfrm>
          <a:prstGeom prst="rect">
            <a:avLst/>
          </a:prstGeom>
          <a:noFill/>
        </p:spPr>
        <p:txBody>
          <a:bodyPr wrap="square" rtlCol="0">
            <a:spAutoFit/>
          </a:bodyPr>
          <a:lstStyle/>
          <a:p>
            <a:pPr algn="ctr"/>
            <a:r>
              <a:rPr lang="en-US" sz="4000" b="1" dirty="0" err="1"/>
              <a:t>Explique</a:t>
            </a:r>
            <a:r>
              <a:rPr lang="en-US" sz="4000" b="1" dirty="0"/>
              <a:t> </a:t>
            </a:r>
            <a:r>
              <a:rPr lang="en-US" sz="4000" b="1" dirty="0" err="1"/>
              <a:t>el</a:t>
            </a:r>
            <a:r>
              <a:rPr lang="en-US" sz="4000" b="1" dirty="0"/>
              <a:t> </a:t>
            </a:r>
            <a:r>
              <a:rPr lang="en-US" sz="4000" b="1" dirty="0" err="1"/>
              <a:t>refrán</a:t>
            </a:r>
            <a:r>
              <a:rPr lang="en-US" sz="4000" b="1" dirty="0"/>
              <a:t>:</a:t>
            </a:r>
            <a:endParaRPr lang="en-US" sz="4000"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7734" y="1329526"/>
            <a:ext cx="8229600" cy="4017879"/>
          </a:xfrm>
        </p:spPr>
        <p:txBody>
          <a:bodyPr>
            <a:normAutofit/>
          </a:bodyPr>
          <a:lstStyle/>
          <a:p>
            <a:r>
              <a:rPr lang="en-US" sz="5400" b="1" dirty="0"/>
              <a:t>Hay que </a:t>
            </a:r>
            <a:r>
              <a:rPr lang="en-US" sz="5400" b="1" dirty="0" err="1"/>
              <a:t>escuchar</a:t>
            </a:r>
            <a:r>
              <a:rPr lang="en-US" sz="5400" b="1" dirty="0"/>
              <a:t> a las personas </a:t>
            </a:r>
            <a:r>
              <a:rPr lang="en-US" sz="5400" b="1" dirty="0" err="1"/>
              <a:t>mayores</a:t>
            </a:r>
            <a:r>
              <a:rPr lang="en-US" sz="5400" b="1" dirty="0"/>
              <a:t> </a:t>
            </a:r>
            <a:r>
              <a:rPr lang="en-US" sz="5400" b="1" dirty="0" err="1"/>
              <a:t>porque</a:t>
            </a:r>
            <a:br>
              <a:rPr lang="en-US" sz="5400" b="1" dirty="0"/>
            </a:br>
            <a:r>
              <a:rPr lang="en-US" sz="5400" b="1" dirty="0" err="1"/>
              <a:t>han</a:t>
            </a:r>
            <a:r>
              <a:rPr lang="en-US" sz="5400" b="1" dirty="0"/>
              <a:t> </a:t>
            </a:r>
            <a:r>
              <a:rPr lang="en-US" sz="5400" b="1" dirty="0" err="1"/>
              <a:t>vivido</a:t>
            </a:r>
            <a:r>
              <a:rPr lang="en-US" sz="5400" b="1" dirty="0"/>
              <a:t> </a:t>
            </a:r>
            <a:r>
              <a:rPr lang="en-US" sz="5400" b="1" dirty="0" err="1"/>
              <a:t>más</a:t>
            </a:r>
            <a:r>
              <a:rPr lang="en-US" sz="5400" b="1" dirty="0"/>
              <a:t> </a:t>
            </a:r>
            <a:r>
              <a:rPr lang="en-US" sz="5400" b="1" dirty="0" err="1"/>
              <a:t>años</a:t>
            </a:r>
            <a:r>
              <a:rPr lang="en-US" sz="5400" b="1" dirty="0"/>
              <a:t> y </a:t>
            </a:r>
            <a:br>
              <a:rPr lang="en-US" sz="5400" b="1" dirty="0"/>
            </a:br>
            <a:r>
              <a:rPr lang="en-US" sz="5400" b="1" dirty="0" err="1"/>
              <a:t>tienen</a:t>
            </a:r>
            <a:r>
              <a:rPr lang="en-US" sz="5400" b="1" dirty="0"/>
              <a:t> </a:t>
            </a:r>
            <a:r>
              <a:rPr lang="en-US" sz="5400" b="1" dirty="0" err="1"/>
              <a:t>más</a:t>
            </a:r>
            <a:r>
              <a:rPr lang="en-US" sz="5400" b="1" dirty="0"/>
              <a:t> </a:t>
            </a:r>
            <a:r>
              <a:rPr lang="en-US" sz="5400" b="1" dirty="0" err="1"/>
              <a:t>experiencia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162961" y="1282196"/>
            <a:ext cx="8827129" cy="3905439"/>
          </a:xfrm>
        </p:spPr>
        <p:txBody>
          <a:bodyPr>
            <a:normAutofit/>
          </a:bodyPr>
          <a:lstStyle/>
          <a:p>
            <a:r>
              <a:rPr lang="en-US" sz="5400" b="1" dirty="0" err="1"/>
              <a:t>Otro</a:t>
            </a:r>
            <a:r>
              <a:rPr lang="en-US" sz="5400" b="1" dirty="0"/>
              <a:t> </a:t>
            </a:r>
            <a:r>
              <a:rPr lang="en-US" sz="5400" b="1" dirty="0" err="1"/>
              <a:t>nombre</a:t>
            </a:r>
            <a:r>
              <a:rPr lang="en-US" sz="5400" b="1" dirty="0"/>
              <a:t> para</a:t>
            </a:r>
            <a:br>
              <a:rPr lang="en-US" sz="5400" b="1" dirty="0"/>
            </a:br>
            <a:r>
              <a:rPr lang="en-US" sz="5400" b="1" dirty="0"/>
              <a:t>Puerto Rico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a:t>la Isla del Encanto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75410"/>
            <a:ext cx="8229600" cy="1143000"/>
          </a:xfrm>
        </p:spPr>
        <p:txBody>
          <a:bodyPr>
            <a:normAutofit/>
          </a:bodyPr>
          <a:lstStyle/>
          <a:p>
            <a:r>
              <a:rPr lang="en-US" sz="5400" b="1" dirty="0"/>
              <a:t>Bosque </a:t>
            </a:r>
            <a:r>
              <a:rPr lang="en-US" sz="5400" b="1" dirty="0" err="1"/>
              <a:t>lluvioso</a:t>
            </a:r>
            <a:r>
              <a:rPr lang="en-US" sz="5400" b="1" dirty="0"/>
              <a:t> y tropical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844</TotalTime>
  <Words>1306</Words>
  <Application>Microsoft Office PowerPoint</Application>
  <PresentationFormat>On-screen Show (4:3)</PresentationFormat>
  <Paragraphs>263</Paragraphs>
  <Slides>109</Slides>
  <Notes>8</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La madre le dice a su hijito: “___ (decir) siempre la verdad”.</vt:lpstr>
      <vt:lpstr>Di la verdad.</vt:lpstr>
      <vt:lpstr>La madre le dice a su hijito: “___ (salir) a jugar con tus amiguitos”.</vt:lpstr>
      <vt:lpstr>Sal a jugar.</vt:lpstr>
      <vt:lpstr>La madre le dice a su hijito: “___ (hacer) la tarea ahora”.</vt:lpstr>
      <vt:lpstr>Haz la tarea.</vt:lpstr>
      <vt:lpstr>La madre le dice a su hijito: “No ___ (gritar)”.</vt:lpstr>
      <vt:lpstr>No grites.</vt:lpstr>
      <vt:lpstr>La madre le dice a su hijito: “No ___ (jugar) con la comida”.</vt:lpstr>
      <vt:lpstr>No juegues con la comida.</vt:lpstr>
      <vt:lpstr>La madre de mi esposo es mi ___.</vt:lpstr>
      <vt:lpstr>suegra</vt:lpstr>
      <vt:lpstr>El hermano de mi esposa es mi ___.</vt:lpstr>
      <vt:lpstr>cuñado</vt:lpstr>
      <vt:lpstr>La esposa de mi hijo es mi ___.</vt:lpstr>
      <vt:lpstr>nuera</vt:lpstr>
      <vt:lpstr>Los hijos de mis hijos son mis ___.</vt:lpstr>
      <vt:lpstr>nietos</vt:lpstr>
      <vt:lpstr>Los hijos de mis hermanos son mis ___.</vt:lpstr>
      <vt:lpstr>sobrinos</vt:lpstr>
      <vt:lpstr>El ___ es la relación  entre los novios.</vt:lpstr>
      <vt:lpstr>noviazgo</vt:lpstr>
      <vt:lpstr>La ___ es otro sinónimo para matrimonio.</vt:lpstr>
      <vt:lpstr>boda</vt:lpstr>
      <vt:lpstr>El ___ oficia la ceremonia del matrimonio.</vt:lpstr>
      <vt:lpstr>cura/padre/rabino</vt:lpstr>
      <vt:lpstr>Third Category - 400</vt:lpstr>
      <vt:lpstr>La ___ es el viaje que hacen los recién casados.</vt:lpstr>
      <vt:lpstr>luna de miel</vt:lpstr>
      <vt:lpstr>El ___ es la ceremonia religiosa en la cual se le da un nombre a una persona, normalmente un(a) niño/a pequeño/a.</vt:lpstr>
      <vt:lpstr>bautizo</vt:lpstr>
      <vt:lpstr>La señora ___ la puerta.</vt:lpstr>
      <vt:lpstr>toca la puerta</vt:lpstr>
      <vt:lpstr>Los hombres ___ la cuerda.</vt:lpstr>
      <vt:lpstr>jalan la cuerda</vt:lpstr>
      <vt:lpstr>El niño ___ a su rival.</vt:lpstr>
      <vt:lpstr>golpea a su rival</vt:lpstr>
      <vt:lpstr>El cartero ___ cartas y paquetes.</vt:lpstr>
      <vt:lpstr>entrega cartas</vt:lpstr>
      <vt:lpstr>El padre ___ al hijo.</vt:lpstr>
      <vt:lpstr>regaña/le grita al hijo</vt:lpstr>
      <vt:lpstr>Ciudad más antigua  de las Américas</vt:lpstr>
      <vt:lpstr>Santo Domingo</vt:lpstr>
      <vt:lpstr>Estatua que está enfrente de la cathedral de Santo Domingo.</vt:lpstr>
      <vt:lpstr>Cristóbal  Colón</vt:lpstr>
      <vt:lpstr>Palacio que data del siglo XVI y ahora es el museo más visitado de la República Dominicana.</vt:lpstr>
      <vt:lpstr>Alcázar de Colón</vt:lpstr>
      <vt:lpstr>El Festival Edanco es  un festival de ___ que  se presenta en  el Palacio de Bellas Artes.</vt:lpstr>
      <vt:lpstr>festival de baile o danza</vt:lpstr>
      <vt:lpstr>Río más largo de la  República Dominicana</vt:lpstr>
      <vt:lpstr>Yaque del Norte</vt:lpstr>
      <vt:lpstr>La abuela de mis padres</vt:lpstr>
      <vt:lpstr>mi bisabuela</vt:lpstr>
      <vt:lpstr>El padrino de mi hijo</vt:lpstr>
      <vt:lpstr>mi compadre</vt:lpstr>
      <vt:lpstr>La relación entre amigos</vt:lpstr>
      <vt:lpstr>la amistad</vt:lpstr>
      <vt:lpstr>La amiga de la familia o la pariente que participa en el bautizo y debe criar al niño o a la niña si la madre no está.</vt:lpstr>
      <vt:lpstr>la madrina</vt:lpstr>
      <vt:lpstr>El niño a quien llevo  a bautizar; soy  responsable de este niño  si sus padres mueren.</vt:lpstr>
      <vt:lpstr>mi ahijado</vt:lpstr>
      <vt:lpstr>La boda es/está en la iglesia Santa Catalina.</vt:lpstr>
      <vt:lpstr>La boda es en la iglesia.</vt:lpstr>
      <vt:lpstr>La ceremonia es/está a las 3:00 de la tarde.</vt:lpstr>
      <vt:lpstr>La ceremonia es a las 3:00.</vt:lpstr>
      <vt:lpstr>SEVENTH Category - 600</vt:lpstr>
      <vt:lpstr>Los novios son/están muy contentos.</vt:lpstr>
      <vt:lpstr>Los novios están contentos.</vt:lpstr>
      <vt:lpstr>El vestido de la novia es/está muy elegante.</vt:lpstr>
      <vt:lpstr>El vestido es elegante.</vt:lpstr>
      <vt:lpstr>Los novios son/están saludando a los invitados.</vt:lpstr>
      <vt:lpstr>Los novios están saludando.</vt:lpstr>
      <vt:lpstr>PowerPoint Presentation</vt:lpstr>
      <vt:lpstr>estrella del mar</vt:lpstr>
      <vt:lpstr>PowerPoint Presentation</vt:lpstr>
      <vt:lpstr>tatuaje</vt:lpstr>
      <vt:lpstr>PowerPoint Presentation</vt:lpstr>
      <vt:lpstr>cementerio</vt:lpstr>
      <vt:lpstr>PowerPoint Presentation</vt:lpstr>
      <vt:lpstr>premios</vt:lpstr>
      <vt:lpstr>PowerPoint Presentation</vt:lpstr>
      <vt:lpstr>anillo de compromiso</vt:lpstr>
      <vt:lpstr>Más vale pájaro en mano que cien volando.</vt:lpstr>
      <vt:lpstr>Es más seguro  lo que tienes ahora;  no importa que sea poco.</vt:lpstr>
      <vt:lpstr>Perro que ladra no muerde.</vt:lpstr>
      <vt:lpstr>Se refiere a la persona que habla más de lo que hace.</vt:lpstr>
      <vt:lpstr>Al pan, pan y al vino, vino.</vt:lpstr>
      <vt:lpstr>Cuando una persona es muy honesta y expresa su opinión abiertamente.</vt:lpstr>
      <vt:lpstr>Hay que consultarlo con la almohada.</vt:lpstr>
      <vt:lpstr>Hay que pensarlo bien antes de tomar la decisión.</vt:lpstr>
      <vt:lpstr>Más sabe el diablo por viejo que por diablo.</vt:lpstr>
      <vt:lpstr>Hay que escuchar a las personas mayores porque han vivido más años y  tienen más experiencia.</vt:lpstr>
      <vt:lpstr>Tenth Category 200</vt:lpstr>
      <vt:lpstr>Otro nombre para Puerto Rico</vt:lpstr>
      <vt:lpstr>la Isla del Encanto</vt:lpstr>
      <vt:lpstr>Bosque lluvioso y tropical</vt:lpstr>
      <vt:lpstr>el Yunque</vt:lpstr>
      <vt:lpstr>Nombre de la rana pequeña en Puerto Rico</vt:lpstr>
      <vt:lpstr>coquí</vt:lpstr>
      <vt:lpstr>Famoso fuerte del siglo XVI que se usaba para vigilar  la bahía de San Juan.</vt:lpstr>
      <vt:lpstr>San Felipe del Morro</vt:lpstr>
      <vt:lpstr>Nombre de la relación  entre Puerto Rico y los Estados Unidos</vt:lpstr>
      <vt:lpstr>Puerto Rico es un Estado Libre Asociado</vt:lpstr>
      <vt:lpstr>JEOPARDY FINAL </vt:lpstr>
      <vt:lpstr>Indígenas que vivían en Puerto Rico y en la República Dominicana antes de llegar los españoles.</vt:lpstr>
      <vt:lpstr>los taínos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62</cp:revision>
  <dcterms:created xsi:type="dcterms:W3CDTF">2012-12-01T10:13:02Z</dcterms:created>
  <dcterms:modified xsi:type="dcterms:W3CDTF">2022-08-03T01:57:20Z</dcterms:modified>
</cp:coreProperties>
</file>