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6F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hyperlink" Target="https://www.flickr.com/photos/royluck/14825836077/in/photostream/" TargetMode="Externa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666745" TargetMode="External"/><Relationship Id="rId5" Type="http://schemas.openxmlformats.org/officeDocument/2006/relationships/hyperlink" Target="https://pixabay.com/es/users/starfishevents-835426/?utm_source=link-attribution&amp;utm_medium=referral&amp;utm_campaign=image&amp;utm_content=666745" TargetMode="Externa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hyperlink" Target="http://goldmercuryaward.org/laureates/jose-figueres-ferrer/" TargetMode="External"/><Relationship Id="rId4" Type="http://schemas.openxmlformats.org/officeDocument/2006/relationships/image" Target="../media/image40.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41.png"/></Relationships>
</file>

<file path=ppt/slides/_rels/slide109.xml.rels><?xml version="1.0" encoding="UTF-8" standalone="yes"?>
<Relationships xmlns="http://schemas.openxmlformats.org/package/2006/relationships"><Relationship Id="rId3" Type="http://schemas.openxmlformats.org/officeDocument/2006/relationships/hyperlink" Target="https://unsplash.com/@kar111?utm_source=unsplash&amp;utm_medium=referral&amp;utm_content=creditCopyText" TargetMode="External"/><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hyperlink" Target="https://unsplash.com/s/photos/link?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thetravellightworld.blogs.sapo.pt/parque-nacional-tortuguero-i-costa-rica-64858" TargetMode="External"/><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8.jpg"/><Relationship Id="rId1" Type="http://schemas.openxmlformats.org/officeDocument/2006/relationships/slideLayout" Target="../slideLayouts/slideLayout2.xml"/><Relationship Id="rId5" Type="http://schemas.openxmlformats.org/officeDocument/2006/relationships/hyperlink" Target="https://www.pinterest.com/pin/382946774546464757/" TargetMode="Externa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hyperlink" Target="https://commons.wikimedia.org/wiki/File:Poas_volcano_air_view.jpg" TargetMode="Externa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hyperlink" Target="https://volcano.si.edu/gallery/ShowImage.cfm?photo=GVP-08130" TargetMode="Externa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hyperlink" Target="http://redpacificsunset.com/blue-river/" TargetMode="Externa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hyperlink" Target="https://www.kimkim.com/c/ultimate-guide-to-monteverde-costa-ricas-lost-world" TargetMode="Externa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hyperlink" Target="https://www.bagandtote.com/products/heavy-canvas-tote-bag-with-colored-trim" TargetMode="Externa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hyperlink" Target="https://commons.wikimedia.org/wiki/File:Recycling_station_at_a_supermarket_in_Lima,_Peru.jpg" TargetMode="Externa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957438" TargetMode="External"/><Relationship Id="rId5" Type="http://schemas.openxmlformats.org/officeDocument/2006/relationships/hyperlink" Target="https://pixabay.com/es/users/alpecris-1092582/?utm_source=link-attribution&amp;utm_medium=referral&amp;utm_campaign=image&amp;utm_content=957438" TargetMode="Externa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www.regalospublicitarios.com/botella-de-aluminio-750-ml-big-moss" TargetMode="External"/><Relationship Id="rId3" Type="http://schemas.openxmlformats.org/officeDocument/2006/relationships/image" Target="../media/image18.jpg"/><Relationship Id="rId7" Type="http://schemas.openxmlformats.org/officeDocument/2006/relationships/image" Target="../media/image20.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slide" Target="slide3.xml"/><Relationship Id="rId4" Type="http://schemas.openxmlformats.org/officeDocument/2006/relationships/image" Target="../media/image19.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unsplash.com/@danielklein?utm_source=unsplash&amp;utm_medium=referral&amp;utm_content=creditCopyText" TargetMode="External"/><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hyperlink" Target="https://unsplash.com/s/photos/monarch-butterfly?utm_source=unsplash&amp;utm_medium=referral&amp;utm_content=creditCopyText"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s://unsplash.com/@zmachacek?utm_source=unsplash&amp;utm_medium=referral&amp;utm_content=creditCopyText"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unsplash.com/s/photos/quetzal?utm_source=unsplash&amp;utm_medium=referral&amp;utm_content=creditCopyText"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unsplash.com/@mdesign85?utm_source=unsplash&amp;utm_medium=referral&amp;utm_content=creditCopyText"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hyperlink" Target="https://unsplash.com/s/photos/girl-graduation?utm_source=unsplash&amp;utm_medium=referral&amp;utm_content=creditCopyTex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unsplash.com/@punttim?utm_source=unsplash&amp;utm_medium=referral&amp;utm_content=creditCopyText" TargetMode="External"/><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hyperlink" Target="https://unsplash.com/s/photos/travel-plane?utm_source=unsplash&amp;utm_medium=referral&amp;utm_content=creditCopyText"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hyperlink" Target="https://unsplash.com/@abdu27?utm_source=unsplash&amp;utm_medium=referral&amp;utm_content=creditCopyText" TargetMode="Externa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hyperlink" Target="https://unsplash.com/s/photos/in-love?utm_source=unsplash&amp;utm_medium=referral&amp;utm_content=creditCopyText" TargetMode="External"/><Relationship Id="rId9" Type="http://schemas.openxmlformats.org/officeDocument/2006/relationships/image" Target="../media/image30.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ixabay.com/es/?utm_source=link-attribution&amp;utm_medium=referral&amp;utm_campaign=image&amp;utm_content=5955351" TargetMode="External"/><Relationship Id="rId4" Type="http://schemas.openxmlformats.org/officeDocument/2006/relationships/hyperlink" Target="https://pixabay.com/es/users/racjunior-19795724/?utm_source=link-attribution&amp;utm_medium=referral&amp;utm_campaign=image&amp;utm_content=5955351"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unsplash.com/@chrishcush?utm_source=unsplash&amp;utm_medium=referral&amp;utm_content=creditCopyText" TargetMode="External"/><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hyperlink" Target="https://unsplash.com/s/photos/giving-birth?utm_source=unsplash&amp;utm_medium=referral&amp;utm_content=creditCopyText"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7.jpg"/><Relationship Id="rId1" Type="http://schemas.openxmlformats.org/officeDocument/2006/relationships/slideLayout" Target="../slideLayouts/slideLayout2.xml"/><Relationship Id="rId5" Type="http://schemas.openxmlformats.org/officeDocument/2006/relationships/hyperlink" Target="https://www.quericavida.com/recetas/casado-costarricense/c26d1ac6-0611-4729-aafd-e7dc52be781f" TargetMode="External"/><Relationship Id="rId4" Type="http://schemas.openxmlformats.org/officeDocument/2006/relationships/image" Target="../media/image4.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set of Jeopardy Games"/>
          <p:cNvPicPr>
            <a:picLocks noChangeAspect="1"/>
          </p:cNvPicPr>
          <p:nvPr/>
        </p:nvPicPr>
        <p:blipFill>
          <a:blip r:embed="rId2"/>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15</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dirty="0" err="1"/>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016" y="1320916"/>
            <a:ext cx="8827129" cy="4216167"/>
          </a:xfrm>
        </p:spPr>
        <p:txBody>
          <a:bodyPr>
            <a:normAutofit/>
          </a:bodyPr>
          <a:lstStyle/>
          <a:p>
            <a:r>
              <a:rPr lang="en-US" sz="5400" b="1" dirty="0"/>
              <a:t>Hay </a:t>
            </a:r>
            <a:r>
              <a:rPr lang="en-US" sz="5400" b="1" dirty="0" err="1"/>
              <a:t>una</a:t>
            </a:r>
            <a:r>
              <a:rPr lang="en-US" sz="5400" b="1" dirty="0"/>
              <a:t> </a:t>
            </a:r>
            <a:r>
              <a:rPr lang="en-US" sz="5400" b="1" dirty="0" err="1"/>
              <a:t>escasez</a:t>
            </a:r>
            <a:r>
              <a:rPr lang="en-US" sz="5400" b="1" dirty="0"/>
              <a:t> de ___</a:t>
            </a:r>
            <a:br>
              <a:rPr lang="en-US" sz="5400" b="1" dirty="0"/>
            </a:br>
            <a:r>
              <a:rPr lang="en-US" sz="5400" b="1" dirty="0" err="1"/>
              <a:t>económicas</a:t>
            </a:r>
            <a:r>
              <a:rPr lang="en-US" sz="5400" b="1" dirty="0"/>
              <a:t> </a:t>
            </a:r>
            <a:r>
              <a:rPr lang="en-US" sz="5400" b="1" dirty="0" err="1"/>
              <a:t>donde</a:t>
            </a:r>
            <a:r>
              <a:rPr lang="en-US" sz="5400" b="1" dirty="0"/>
              <a:t> </a:t>
            </a:r>
            <a:r>
              <a:rPr lang="en-US" sz="5400" b="1" dirty="0" err="1"/>
              <a:t>los</a:t>
            </a:r>
            <a:r>
              <a:rPr lang="en-US" sz="5400" b="1" dirty="0"/>
              <a:t> padres</a:t>
            </a:r>
            <a:br>
              <a:rPr lang="en-US" sz="5400" b="1" dirty="0"/>
            </a:br>
            <a:r>
              <a:rPr lang="en-US" sz="5400" b="1" dirty="0" err="1"/>
              <a:t>pueden</a:t>
            </a:r>
            <a:r>
              <a:rPr lang="en-US" sz="5400" b="1" dirty="0"/>
              <a:t> </a:t>
            </a:r>
            <a:r>
              <a:rPr lang="en-US" sz="5400" b="1" dirty="0" err="1"/>
              <a:t>dejar</a:t>
            </a:r>
            <a:r>
              <a:rPr lang="en-US" sz="5400" b="1" dirty="0"/>
              <a:t> a sus </a:t>
            </a:r>
            <a:r>
              <a:rPr lang="en-US" sz="5400" b="1" dirty="0" err="1"/>
              <a:t>hijos</a:t>
            </a:r>
            <a:br>
              <a:rPr lang="en-US" sz="5400" b="1" dirty="0"/>
            </a:br>
            <a:r>
              <a:rPr lang="en-US" sz="5400" b="1" dirty="0"/>
              <a:t>pre-</a:t>
            </a:r>
            <a:r>
              <a:rPr lang="en-US" sz="5400" b="1" dirty="0" err="1"/>
              <a:t>escolares</a:t>
            </a:r>
            <a:r>
              <a:rPr lang="en-US" sz="5400" b="1" dirty="0"/>
              <a:t> </a:t>
            </a:r>
            <a:r>
              <a:rPr lang="en-US" sz="5400" b="1" dirty="0" err="1"/>
              <a:t>durante</a:t>
            </a:r>
            <a:br>
              <a:rPr lang="en-US" sz="5400" b="1" dirty="0"/>
            </a:br>
            <a:r>
              <a:rPr lang="en-US" sz="5400" b="1" dirty="0"/>
              <a:t>sus horas de </a:t>
            </a:r>
            <a:r>
              <a:rPr lang="en-US" sz="5400" b="1" dirty="0" err="1"/>
              <a:t>trabajo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a forest in Costa Rica">
            <a:extLst>
              <a:ext uri="{FF2B5EF4-FFF2-40B4-BE49-F238E27FC236}">
                <a16:creationId xmlns:a16="http://schemas.microsoft.com/office/drawing/2014/main" id="{8D2CE626-EE20-42D9-871B-0B308E887ECC}"/>
              </a:ext>
            </a:extLst>
          </p:cNvPr>
          <p:cNvPicPr>
            <a:picLocks noChangeAspect="1"/>
          </p:cNvPicPr>
          <p:nvPr/>
        </p:nvPicPr>
        <p:blipFill>
          <a:blip r:embed="rId2"/>
          <a:stretch>
            <a:fillRect/>
          </a:stretch>
        </p:blipFill>
        <p:spPr>
          <a:xfrm>
            <a:off x="-407407" y="52057"/>
            <a:ext cx="10133301" cy="6753885"/>
          </a:xfrm>
          <a:prstGeom prst="rect">
            <a:avLst/>
          </a:prstGeom>
        </p:spPr>
      </p:pic>
      <p:sp>
        <p:nvSpPr>
          <p:cNvPr id="2" name="Title 1"/>
          <p:cNvSpPr>
            <a:spLocks noGrp="1"/>
          </p:cNvSpPr>
          <p:nvPr>
            <p:ph type="title"/>
          </p:nvPr>
        </p:nvSpPr>
        <p:spPr>
          <a:xfrm>
            <a:off x="544443" y="2757911"/>
            <a:ext cx="8229600" cy="1143000"/>
          </a:xfrm>
        </p:spPr>
        <p:txBody>
          <a:bodyPr>
            <a:normAutofit/>
          </a:bodyPr>
          <a:lstStyle/>
          <a:p>
            <a:r>
              <a:rPr lang="en-US" sz="6000" b="1" dirty="0"/>
              <a:t>bosques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9" name="TextBox 8">
            <a:extLst>
              <a:ext uri="{FF2B5EF4-FFF2-40B4-BE49-F238E27FC236}">
                <a16:creationId xmlns:a16="http://schemas.microsoft.com/office/drawing/2014/main" id="{1F04D985-C4EF-4900-93A2-99F0207229D2}"/>
              </a:ext>
            </a:extLst>
          </p:cNvPr>
          <p:cNvSpPr txBox="1"/>
          <p:nvPr/>
        </p:nvSpPr>
        <p:spPr>
          <a:xfrm>
            <a:off x="344031" y="6362205"/>
            <a:ext cx="3096285" cy="276999"/>
          </a:xfrm>
          <a:prstGeom prst="rect">
            <a:avLst/>
          </a:prstGeom>
          <a:noFill/>
        </p:spPr>
        <p:txBody>
          <a:bodyPr wrap="square" rtlCol="0">
            <a:spAutoFit/>
          </a:bodyPr>
          <a:lstStyle/>
          <a:p>
            <a:r>
              <a:rPr lang="es-PA" sz="1200" dirty="0"/>
              <a:t>Foto de Roy </a:t>
            </a:r>
            <a:r>
              <a:rPr lang="es-PA" sz="1200" dirty="0" err="1"/>
              <a:t>Luck</a:t>
            </a:r>
            <a:r>
              <a:rPr lang="es-PA" sz="1200" dirty="0"/>
              <a:t> en </a:t>
            </a:r>
            <a:r>
              <a:rPr lang="es-PA" sz="1200" dirty="0">
                <a:hlinkClick r:id="rId5"/>
              </a:rPr>
              <a:t>Flickr</a:t>
            </a:r>
            <a:endParaRPr lang="en-US" sz="1200" dirty="0"/>
          </a:p>
        </p:txBody>
      </p:sp>
      <p:sp>
        <p:nvSpPr>
          <p:cNvPr id="10" name="TextBox 9">
            <a:extLst>
              <a:ext uri="{FF2B5EF4-FFF2-40B4-BE49-F238E27FC236}">
                <a16:creationId xmlns:a16="http://schemas.microsoft.com/office/drawing/2014/main" id="{C7B5FB5E-2294-42F2-B8E7-3F06E4D02F75}"/>
              </a:ext>
            </a:extLst>
          </p:cNvPr>
          <p:cNvSpPr txBox="1"/>
          <p:nvPr/>
        </p:nvSpPr>
        <p:spPr>
          <a:xfrm>
            <a:off x="344031" y="235390"/>
            <a:ext cx="3648547" cy="523220"/>
          </a:xfrm>
          <a:prstGeom prst="rect">
            <a:avLst/>
          </a:prstGeom>
          <a:noFill/>
        </p:spPr>
        <p:txBody>
          <a:bodyPr wrap="square" rtlCol="0">
            <a:spAutoFit/>
          </a:bodyPr>
          <a:lstStyle/>
          <a:p>
            <a:r>
              <a:rPr lang="es-PA" sz="2800" b="1" dirty="0"/>
              <a:t>bosque lluvioso</a:t>
            </a:r>
          </a:p>
        </p:txBody>
      </p:sp>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8993"/>
            <a:ext cx="8229600" cy="2966503"/>
          </a:xfrm>
        </p:spPr>
        <p:txBody>
          <a:bodyPr>
            <a:normAutofit/>
          </a:bodyPr>
          <a:lstStyle/>
          <a:p>
            <a:r>
              <a:rPr lang="en-US" sz="5400" b="1" dirty="0" err="1"/>
              <a:t>Expresión</a:t>
            </a:r>
            <a:r>
              <a:rPr lang="en-US" sz="5400" b="1" dirty="0"/>
              <a:t> que </a:t>
            </a:r>
            <a:r>
              <a:rPr lang="en-US" sz="5400" b="1" dirty="0" err="1"/>
              <a:t>usan</a:t>
            </a:r>
            <a:r>
              <a:rPr lang="en-US" sz="5400" b="1" dirty="0"/>
              <a:t> </a:t>
            </a:r>
            <a:r>
              <a:rPr lang="en-US" sz="5400" b="1" dirty="0" err="1"/>
              <a:t>los</a:t>
            </a:r>
            <a:r>
              <a:rPr lang="en-US" sz="5400" b="1" dirty="0"/>
              <a:t> </a:t>
            </a:r>
            <a:r>
              <a:rPr lang="en-US" sz="5400" b="1" dirty="0" err="1"/>
              <a:t>ticos</a:t>
            </a:r>
            <a:br>
              <a:rPr lang="en-US" sz="5400" b="1" dirty="0"/>
            </a:br>
            <a:r>
              <a:rPr lang="en-US" sz="5400" b="1" dirty="0"/>
              <a:t>para </a:t>
            </a:r>
            <a:r>
              <a:rPr lang="en-US" sz="5400" b="1" dirty="0" err="1"/>
              <a:t>decir</a:t>
            </a:r>
            <a:r>
              <a:rPr lang="en-US" sz="5400" b="1" dirty="0"/>
              <a:t> que </a:t>
            </a:r>
            <a:br>
              <a:rPr lang="en-US" sz="5400" b="1" dirty="0"/>
            </a:br>
            <a:r>
              <a:rPr lang="en-US" sz="5400" b="1" dirty="0"/>
              <a:t>algo es </a:t>
            </a:r>
            <a:r>
              <a:rPr lang="en-US" sz="5400" b="1" dirty="0" err="1"/>
              <a:t>muy</a:t>
            </a:r>
            <a:r>
              <a:rPr lang="en-US" sz="5400" b="1" dirty="0"/>
              <a:t> bueno.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a sign that says &quot;pura vida&quot;">
            <a:extLst>
              <a:ext uri="{FF2B5EF4-FFF2-40B4-BE49-F238E27FC236}">
                <a16:creationId xmlns:a16="http://schemas.microsoft.com/office/drawing/2014/main" id="{C0ECC88B-9CDE-4DB1-B384-473A1EF9DEE1}"/>
              </a:ext>
            </a:extLst>
          </p:cNvPr>
          <p:cNvPicPr>
            <a:picLocks noChangeAspect="1"/>
          </p:cNvPicPr>
          <p:nvPr/>
        </p:nvPicPr>
        <p:blipFill>
          <a:blip r:embed="rId2"/>
          <a:stretch>
            <a:fillRect/>
          </a:stretch>
        </p:blipFill>
        <p:spPr>
          <a:xfrm>
            <a:off x="-371193" y="-220678"/>
            <a:ext cx="9732475" cy="7299356"/>
          </a:xfrm>
          <a:prstGeom prst="rect">
            <a:avLst/>
          </a:prstGeom>
        </p:spPr>
      </p:pic>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220AE890-C568-4A47-BAE3-1FCC59A6D5A4}"/>
              </a:ext>
            </a:extLst>
          </p:cNvPr>
          <p:cNvSpPr txBox="1"/>
          <p:nvPr/>
        </p:nvSpPr>
        <p:spPr>
          <a:xfrm>
            <a:off x="2184147" y="6283158"/>
            <a:ext cx="4768914" cy="276999"/>
          </a:xfrm>
          <a:prstGeom prst="rect">
            <a:avLst/>
          </a:prstGeom>
          <a:noFill/>
        </p:spPr>
        <p:txBody>
          <a:bodyPr wrap="square">
            <a:spAutoFit/>
          </a:bodyPr>
          <a:lstStyle/>
          <a:p>
            <a:pPr algn="ctr"/>
            <a:r>
              <a:rPr lang="fr-FR" sz="1200" b="0" i="0" dirty="0" err="1">
                <a:effectLst/>
                <a:latin typeface="Open Sans" panose="020B0606030504020204" pitchFamily="34" charset="0"/>
              </a:rPr>
              <a:t>Imagen</a:t>
            </a:r>
            <a:r>
              <a:rPr lang="fr-FR" sz="1200" b="0" i="0" dirty="0">
                <a:effectLst/>
                <a:latin typeface="Open Sans" panose="020B0606030504020204" pitchFamily="34" charset="0"/>
              </a:rPr>
              <a:t> de </a:t>
            </a:r>
            <a:r>
              <a:rPr lang="fr-FR" sz="1200" b="0" i="0" u="sng" dirty="0" err="1">
                <a:solidFill>
                  <a:srgbClr val="191B26"/>
                </a:solidFill>
                <a:effectLst/>
                <a:latin typeface="Open Sans" panose="020B0606030504020204" pitchFamily="34" charset="0"/>
                <a:hlinkClick r:id="rId5"/>
              </a:rPr>
              <a:t>starfishevents</a:t>
            </a:r>
            <a:r>
              <a:rPr lang="fr-FR" sz="1200" b="0" i="0" dirty="0">
                <a:solidFill>
                  <a:srgbClr val="191B26"/>
                </a:solidFill>
                <a:effectLst/>
                <a:latin typeface="Open Sans" panose="020B0606030504020204" pitchFamily="34" charset="0"/>
              </a:rPr>
              <a:t> </a:t>
            </a:r>
            <a:r>
              <a:rPr lang="fr-FR" sz="1200" b="0" i="0" dirty="0">
                <a:effectLst/>
                <a:latin typeface="Open Sans" panose="020B0606030504020204" pitchFamily="34" charset="0"/>
              </a:rPr>
              <a:t>en </a:t>
            </a:r>
            <a:r>
              <a:rPr lang="fr-FR" sz="1200" b="0" i="0" u="sng" dirty="0" err="1">
                <a:solidFill>
                  <a:srgbClr val="191B26"/>
                </a:solidFill>
                <a:effectLst/>
                <a:latin typeface="Open Sans" panose="020B0606030504020204" pitchFamily="34" charset="0"/>
                <a:hlinkClick r:id="rId6"/>
              </a:rPr>
              <a:t>Pixabay</a:t>
            </a:r>
            <a:r>
              <a:rPr lang="fr-FR" sz="1200" b="0" i="0" dirty="0">
                <a:solidFill>
                  <a:srgbClr val="191B26"/>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2246"/>
            <a:ext cx="8229600" cy="3168195"/>
          </a:xfrm>
        </p:spPr>
        <p:txBody>
          <a:bodyPr>
            <a:normAutofit fontScale="90000"/>
          </a:bodyPr>
          <a:lstStyle/>
          <a:p>
            <a:r>
              <a:rPr lang="en-US" sz="5400" b="1" dirty="0"/>
              <a:t>La </a:t>
            </a:r>
            <a:r>
              <a:rPr lang="en-US" sz="5400" b="1" dirty="0" err="1"/>
              <a:t>economía</a:t>
            </a:r>
            <a:r>
              <a:rPr lang="en-US" sz="5400" b="1" dirty="0"/>
              <a:t> </a:t>
            </a:r>
            <a:r>
              <a:rPr lang="en-US" sz="5400" b="1" dirty="0" err="1"/>
              <a:t>costarricense</a:t>
            </a:r>
            <a:br>
              <a:rPr lang="en-US" sz="5400" b="1" dirty="0"/>
            </a:br>
            <a:r>
              <a:rPr lang="en-US" sz="5400" b="1" dirty="0" err="1"/>
              <a:t>depende</a:t>
            </a:r>
            <a:r>
              <a:rPr lang="en-US" sz="5400" b="1" dirty="0"/>
              <a:t> </a:t>
            </a:r>
            <a:r>
              <a:rPr lang="en-US" sz="5400" b="1" dirty="0" err="1"/>
              <a:t>mucho</a:t>
            </a:r>
            <a:r>
              <a:rPr lang="en-US" sz="5400" b="1" dirty="0"/>
              <a:t> de la mano</a:t>
            </a:r>
            <a:br>
              <a:rPr lang="en-US" sz="5400" b="1" dirty="0"/>
            </a:br>
            <a:r>
              <a:rPr lang="en-US" sz="5400" b="1" dirty="0"/>
              <a:t>de </a:t>
            </a:r>
            <a:r>
              <a:rPr lang="en-US" sz="5400" b="1" dirty="0" err="1"/>
              <a:t>obra</a:t>
            </a:r>
            <a:r>
              <a:rPr lang="en-US" sz="5400" b="1" dirty="0"/>
              <a:t> de </a:t>
            </a:r>
            <a:r>
              <a:rPr lang="en-US" sz="5400" b="1" dirty="0" err="1"/>
              <a:t>estos</a:t>
            </a:r>
            <a:r>
              <a:rPr lang="en-US" sz="5400" b="1" dirty="0"/>
              <a:t> </a:t>
            </a:r>
            <a:r>
              <a:rPr lang="en-US" sz="5400" b="1" dirty="0" err="1"/>
              <a:t>inmigrantes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70674"/>
            <a:ext cx="8229600" cy="2116651"/>
          </a:xfrm>
        </p:spPr>
        <p:txBody>
          <a:bodyPr>
            <a:normAutofit/>
          </a:bodyPr>
          <a:lstStyle/>
          <a:p>
            <a:r>
              <a:rPr lang="en-US" sz="5400" b="1" dirty="0" err="1"/>
              <a:t>nicaragüenses</a:t>
            </a:r>
            <a:r>
              <a:rPr lang="en-US" sz="5400" b="1" dirty="0"/>
              <a:t> o</a:t>
            </a:r>
            <a:br>
              <a:rPr lang="en-US" sz="5400" b="1" dirty="0"/>
            </a:br>
            <a:r>
              <a:rPr lang="en-US" sz="5400" b="1" dirty="0" err="1"/>
              <a:t>inmigrantes</a:t>
            </a:r>
            <a:r>
              <a:rPr lang="en-US" sz="5400" b="1" dirty="0"/>
              <a:t> de Nicaragua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612" y="1529383"/>
            <a:ext cx="8449504" cy="3472201"/>
          </a:xfrm>
        </p:spPr>
        <p:txBody>
          <a:bodyPr>
            <a:normAutofit/>
          </a:bodyPr>
          <a:lstStyle/>
          <a:p>
            <a:r>
              <a:rPr lang="en-US" sz="5400" b="1" dirty="0"/>
              <a:t>José Figueres Ferrer </a:t>
            </a:r>
            <a:r>
              <a:rPr lang="en-US" sz="5400" b="1" dirty="0" err="1"/>
              <a:t>abolió</a:t>
            </a:r>
            <a:br>
              <a:rPr lang="en-US" sz="5400" b="1" dirty="0"/>
            </a:br>
            <a:r>
              <a:rPr lang="en-US" sz="5400" b="1" dirty="0" err="1"/>
              <a:t>el</a:t>
            </a:r>
            <a:r>
              <a:rPr lang="en-US" sz="5400" b="1" dirty="0"/>
              <a:t> ___ y </a:t>
            </a:r>
            <a:r>
              <a:rPr lang="en-US" sz="5400" b="1" dirty="0" err="1"/>
              <a:t>concedió</a:t>
            </a:r>
            <a:r>
              <a:rPr lang="en-US" sz="5400" b="1" dirty="0"/>
              <a:t> </a:t>
            </a:r>
            <a:r>
              <a:rPr lang="en-US" sz="5400" b="1" dirty="0" err="1"/>
              <a:t>el</a:t>
            </a:r>
            <a:r>
              <a:rPr lang="en-US" sz="5400" b="1" dirty="0"/>
              <a:t> ___ </a:t>
            </a:r>
            <a:br>
              <a:rPr lang="en-US" sz="5400" b="1" dirty="0"/>
            </a:br>
            <a:r>
              <a:rPr lang="en-US" sz="5400" b="1" dirty="0"/>
              <a:t>a las </a:t>
            </a:r>
            <a:r>
              <a:rPr lang="en-US" sz="5400" b="1" dirty="0" err="1"/>
              <a:t>mujeres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706360"/>
            <a:ext cx="4114799" cy="5211763"/>
          </a:xfrm>
        </p:spPr>
        <p:txBody>
          <a:bodyPr>
            <a:noAutofit/>
          </a:bodyPr>
          <a:lstStyle/>
          <a:p>
            <a:r>
              <a:rPr lang="en-US" sz="5400" b="1" dirty="0"/>
              <a:t>Figueres  </a:t>
            </a:r>
            <a:r>
              <a:rPr lang="en-US" sz="5400" b="1" dirty="0" err="1"/>
              <a:t>abolió</a:t>
            </a:r>
            <a:r>
              <a:rPr lang="en-US" sz="5400" b="1" dirty="0"/>
              <a:t> </a:t>
            </a:r>
            <a:br>
              <a:rPr lang="en-US" sz="5400" b="1" dirty="0"/>
            </a:br>
            <a:r>
              <a:rPr lang="en-US" sz="5400" b="1" dirty="0" err="1"/>
              <a:t>el</a:t>
            </a:r>
            <a:r>
              <a:rPr lang="en-US" sz="5400" b="1" dirty="0"/>
              <a:t> </a:t>
            </a:r>
            <a:r>
              <a:rPr lang="en-US" sz="5400" b="1" dirty="0" err="1">
                <a:solidFill>
                  <a:srgbClr val="FFFF00"/>
                </a:solidFill>
              </a:rPr>
              <a:t>ejército</a:t>
            </a:r>
            <a:r>
              <a:rPr lang="en-US" sz="5400" b="1" dirty="0">
                <a:solidFill>
                  <a:srgbClr val="FFFF00"/>
                </a:solidFill>
              </a:rPr>
              <a:t> </a:t>
            </a:r>
            <a:br>
              <a:rPr lang="en-US" sz="5400" b="1" dirty="0">
                <a:solidFill>
                  <a:srgbClr val="FFFF00"/>
                </a:solidFill>
              </a:rPr>
            </a:br>
            <a:r>
              <a:rPr lang="en-US" sz="5400" b="1" dirty="0"/>
              <a:t>y </a:t>
            </a:r>
            <a:r>
              <a:rPr lang="en-US" sz="5400" b="1" dirty="0" err="1"/>
              <a:t>concedió</a:t>
            </a:r>
            <a:r>
              <a:rPr lang="en-US" sz="5400" b="1" dirty="0"/>
              <a:t> </a:t>
            </a:r>
            <a:br>
              <a:rPr lang="en-US" sz="5400" b="1" dirty="0"/>
            </a:br>
            <a:r>
              <a:rPr lang="en-US" sz="5400" b="1" dirty="0" err="1"/>
              <a:t>el</a:t>
            </a:r>
            <a:r>
              <a:rPr lang="en-US" sz="5400" b="1" dirty="0"/>
              <a:t> </a:t>
            </a:r>
            <a:r>
              <a:rPr lang="en-US" sz="5400" b="1" dirty="0" err="1">
                <a:solidFill>
                  <a:srgbClr val="FFFF00"/>
                </a:solidFill>
              </a:rPr>
              <a:t>voto</a:t>
            </a:r>
            <a:r>
              <a:rPr lang="en-US" sz="5400" b="1" dirty="0">
                <a:solidFill>
                  <a:srgbClr val="FFFF00"/>
                </a:solidFill>
              </a:rPr>
              <a:t> </a:t>
            </a:r>
            <a:r>
              <a:rPr lang="en-US" sz="5400" b="1" dirty="0"/>
              <a:t>a </a:t>
            </a:r>
            <a:br>
              <a:rPr lang="en-US" sz="5400" b="1" dirty="0"/>
            </a:br>
            <a:r>
              <a:rPr lang="en-US" sz="5400" b="1" dirty="0"/>
              <a:t>las </a:t>
            </a:r>
            <a:r>
              <a:rPr lang="en-US" sz="5400" b="1" dirty="0" err="1"/>
              <a:t>mujeres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pic>
        <p:nvPicPr>
          <p:cNvPr id="5" name="Picture 4" descr="Picture of president Figueres">
            <a:extLst>
              <a:ext uri="{FF2B5EF4-FFF2-40B4-BE49-F238E27FC236}">
                <a16:creationId xmlns:a16="http://schemas.microsoft.com/office/drawing/2014/main" id="{A94D31FB-B88C-4E2D-A48F-DFD8085D4D82}"/>
              </a:ext>
            </a:extLst>
          </p:cNvPr>
          <p:cNvPicPr>
            <a:picLocks noChangeAspect="1"/>
          </p:cNvPicPr>
          <p:nvPr/>
        </p:nvPicPr>
        <p:blipFill>
          <a:blip r:embed="rId4"/>
          <a:stretch>
            <a:fillRect/>
          </a:stretch>
        </p:blipFill>
        <p:spPr>
          <a:xfrm>
            <a:off x="4841714" y="1039896"/>
            <a:ext cx="3829050" cy="3829050"/>
          </a:xfrm>
          <a:prstGeom prst="rect">
            <a:avLst/>
          </a:prstGeom>
          <a:ln w="38100">
            <a:solidFill>
              <a:schemeClr val="tx1"/>
            </a:solidFill>
          </a:ln>
        </p:spPr>
      </p:pic>
      <p:sp>
        <p:nvSpPr>
          <p:cNvPr id="7" name="TextBox 6">
            <a:extLst>
              <a:ext uri="{FF2B5EF4-FFF2-40B4-BE49-F238E27FC236}">
                <a16:creationId xmlns:a16="http://schemas.microsoft.com/office/drawing/2014/main" id="{F014679B-17B2-45BD-A024-BE3747E0CAE3}"/>
              </a:ext>
            </a:extLst>
          </p:cNvPr>
          <p:cNvSpPr txBox="1"/>
          <p:nvPr/>
        </p:nvSpPr>
        <p:spPr>
          <a:xfrm>
            <a:off x="4841714" y="5046439"/>
            <a:ext cx="3845085" cy="276999"/>
          </a:xfrm>
          <a:prstGeom prst="rect">
            <a:avLst/>
          </a:prstGeom>
          <a:noFill/>
        </p:spPr>
        <p:txBody>
          <a:bodyPr wrap="square" rtlCol="0">
            <a:spAutoFit/>
          </a:bodyPr>
          <a:lstStyle/>
          <a:p>
            <a:pPr algn="ctr"/>
            <a:r>
              <a:rPr lang="es-PA" sz="1200" dirty="0"/>
              <a:t>Foto de </a:t>
            </a:r>
            <a:r>
              <a:rPr lang="es-PA" sz="1200" dirty="0">
                <a:hlinkClick r:id="rId5"/>
              </a:rPr>
              <a:t>Gold Mercury International</a:t>
            </a:r>
            <a:endParaRPr lang="en-US" sz="1200" dirty="0"/>
          </a:p>
        </p:txBody>
      </p:sp>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2772858" y="2740513"/>
            <a:ext cx="3610155" cy="2215991"/>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err="1">
                <a:solidFill>
                  <a:srgbClr val="FFFF00"/>
                </a:solidFill>
              </a:rPr>
              <a:t>Tecnología</a:t>
            </a:r>
            <a:endParaRPr lang="en-US" sz="6000" b="1" i="1" dirty="0">
              <a:solidFill>
                <a:srgbClr val="FFFF00"/>
              </a:solidFill>
            </a:endParaRPr>
          </a:p>
          <a:p>
            <a:pPr algn="ctr"/>
            <a:endParaRPr lang="en-US" sz="2400" dirty="0"/>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0598"/>
            <a:ext cx="8229600" cy="2468562"/>
          </a:xfrm>
        </p:spPr>
        <p:txBody>
          <a:bodyPr>
            <a:normAutofit/>
          </a:bodyPr>
          <a:lstStyle/>
          <a:p>
            <a:r>
              <a:rPr lang="en-US" sz="5400" b="1" dirty="0"/>
              <a:t>¿</a:t>
            </a:r>
            <a:r>
              <a:rPr lang="en-US" sz="5400" b="1" dirty="0" err="1"/>
              <a:t>Cómo</a:t>
            </a:r>
            <a:r>
              <a:rPr lang="en-US" sz="5400" b="1" dirty="0"/>
              <a:t> se dice “link”</a:t>
            </a:r>
            <a:br>
              <a:rPr lang="en-US" sz="5400" b="1" dirty="0"/>
            </a:br>
            <a:r>
              <a:rPr lang="en-US" sz="5400" b="1" dirty="0" err="1"/>
              <a:t>en</a:t>
            </a:r>
            <a:r>
              <a:rPr lang="en-US" sz="5400" b="1" dirty="0"/>
              <a:t> </a:t>
            </a:r>
            <a:r>
              <a:rPr lang="en-US" sz="5400" b="1" dirty="0" err="1"/>
              <a:t>español</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links in a chain">
            <a:extLst>
              <a:ext uri="{FF2B5EF4-FFF2-40B4-BE49-F238E27FC236}">
                <a16:creationId xmlns:a16="http://schemas.microsoft.com/office/drawing/2014/main" id="{BC3411A8-1B49-4816-835C-7AC764279762}"/>
              </a:ext>
            </a:extLst>
          </p:cNvPr>
          <p:cNvPicPr>
            <a:picLocks noChangeAspect="1"/>
          </p:cNvPicPr>
          <p:nvPr/>
        </p:nvPicPr>
        <p:blipFill>
          <a:blip r:embed="rId2"/>
          <a:stretch>
            <a:fillRect/>
          </a:stretch>
        </p:blipFill>
        <p:spPr>
          <a:xfrm>
            <a:off x="0" y="146364"/>
            <a:ext cx="10067454" cy="6711636"/>
          </a:xfrm>
          <a:prstGeom prst="rect">
            <a:avLst/>
          </a:prstGeom>
        </p:spPr>
      </p:pic>
      <p:sp>
        <p:nvSpPr>
          <p:cNvPr id="2" name="Title 1"/>
          <p:cNvSpPr>
            <a:spLocks noGrp="1"/>
          </p:cNvSpPr>
          <p:nvPr>
            <p:ph type="title"/>
          </p:nvPr>
        </p:nvSpPr>
        <p:spPr>
          <a:xfrm>
            <a:off x="457200" y="757096"/>
            <a:ext cx="8229600" cy="1143000"/>
          </a:xfrm>
        </p:spPr>
        <p:txBody>
          <a:bodyPr>
            <a:normAutofit/>
          </a:bodyPr>
          <a:lstStyle/>
          <a:p>
            <a:r>
              <a:rPr lang="en-US" sz="5400" b="1" dirty="0">
                <a:solidFill>
                  <a:schemeClr val="bg1"/>
                </a:solidFill>
              </a:rPr>
              <a:t>enlace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a:extLst>
              <a:ext uri="{FF2B5EF4-FFF2-40B4-BE49-F238E27FC236}">
                <a16:creationId xmlns:a16="http://schemas.microsoft.com/office/drawing/2014/main" id="{7E05FC40-075B-496A-9370-6BEBC7960D5B}"/>
              </a:ext>
            </a:extLst>
          </p:cNvPr>
          <p:cNvSpPr txBox="1"/>
          <p:nvPr/>
        </p:nvSpPr>
        <p:spPr>
          <a:xfrm>
            <a:off x="2580236" y="6201624"/>
            <a:ext cx="4497309" cy="276999"/>
          </a:xfrm>
          <a:prstGeom prst="rect">
            <a:avLst/>
          </a:prstGeom>
          <a:noFill/>
        </p:spPr>
        <p:txBody>
          <a:bodyPr wrap="square">
            <a:spAutoFit/>
          </a:bodyPr>
          <a:lstStyle/>
          <a:p>
            <a:pPr algn="ctr"/>
            <a:r>
              <a:rPr lang="en-US" sz="1200" dirty="0">
                <a:solidFill>
                  <a:schemeClr val="bg1"/>
                </a:solidFill>
              </a:rPr>
              <a:t>Photo by </a:t>
            </a:r>
            <a:r>
              <a:rPr lang="en-US" sz="1200" dirty="0" err="1">
                <a:solidFill>
                  <a:srgbClr val="0070C0"/>
                </a:solidFill>
                <a:hlinkClick r:id="rId3">
                  <a:extLst>
                    <a:ext uri="{A12FA001-AC4F-418D-AE19-62706E023703}">
                      <ahyp:hlinkClr xmlns:ahyp="http://schemas.microsoft.com/office/drawing/2018/hyperlinkcolor" val="tx"/>
                    </a:ext>
                  </a:extLst>
                </a:hlinkClick>
              </a:rPr>
              <a:t>Karine</a:t>
            </a:r>
            <a:r>
              <a:rPr lang="en-US" sz="1200" dirty="0">
                <a:solidFill>
                  <a:srgbClr val="0070C0"/>
                </a:solidFill>
                <a:hlinkClick r:id="rId3">
                  <a:extLst>
                    <a:ext uri="{A12FA001-AC4F-418D-AE19-62706E023703}">
                      <ahyp:hlinkClr xmlns:ahyp="http://schemas.microsoft.com/office/drawing/2018/hyperlinkcolor" val="tx"/>
                    </a:ext>
                  </a:extLst>
                </a:hlinkClick>
              </a:rPr>
              <a:t> Avetisyan</a:t>
            </a:r>
            <a:r>
              <a:rPr lang="en-US" sz="1200" dirty="0">
                <a:solidFill>
                  <a:srgbClr val="0070C0"/>
                </a:solidFill>
              </a:rPr>
              <a:t> </a:t>
            </a:r>
            <a:r>
              <a:rPr lang="en-US" sz="1200" dirty="0">
                <a:solidFill>
                  <a:schemeClr val="bg1"/>
                </a:solidFill>
              </a:rPr>
              <a:t>on</a:t>
            </a:r>
            <a:r>
              <a:rPr lang="en-US" sz="1200" dirty="0"/>
              <a:t> </a:t>
            </a:r>
            <a:r>
              <a:rPr lang="en-US" sz="1200" dirty="0" err="1">
                <a:solidFill>
                  <a:srgbClr val="0070C0"/>
                </a:solidFill>
                <a:hlinkClick r:id="rId4">
                  <a:extLst>
                    <a:ext uri="{A12FA001-AC4F-418D-AE19-62706E023703}">
                      <ahyp:hlinkClr xmlns:ahyp="http://schemas.microsoft.com/office/drawing/2018/hyperlinkcolor" val="tx"/>
                    </a:ext>
                  </a:extLst>
                </a:hlinkClick>
              </a:rPr>
              <a:t>Unsplash</a:t>
            </a:r>
            <a:r>
              <a:rPr lang="en-US" sz="1200" dirty="0">
                <a:solidFill>
                  <a:srgbClr val="0070C0"/>
                </a:solidFill>
              </a:rPr>
              <a:t> </a:t>
            </a:r>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745060"/>
            <a:ext cx="8229600" cy="1143000"/>
          </a:xfrm>
        </p:spPr>
        <p:txBody>
          <a:bodyPr>
            <a:noAutofit/>
          </a:bodyPr>
          <a:lstStyle/>
          <a:p>
            <a:r>
              <a:rPr lang="en-US" sz="5400" b="1" dirty="0" err="1"/>
              <a:t>guarderías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915"/>
            <a:ext cx="8229600" cy="3200169"/>
          </a:xfrm>
        </p:spPr>
        <p:txBody>
          <a:bodyPr>
            <a:normAutofit/>
          </a:bodyPr>
          <a:lstStyle/>
          <a:p>
            <a:r>
              <a:rPr lang="en-US" sz="5400" b="1" dirty="0"/>
              <a:t>Son </a:t>
            </a:r>
            <a:r>
              <a:rPr lang="en-US" sz="5400" b="1" dirty="0" err="1"/>
              <a:t>importantes</a:t>
            </a:r>
            <a:r>
              <a:rPr lang="en-US" sz="5400" b="1" dirty="0"/>
              <a:t> </a:t>
            </a:r>
            <a:r>
              <a:rPr lang="en-US" sz="5400" b="1" dirty="0" err="1"/>
              <a:t>los</a:t>
            </a:r>
            <a:br>
              <a:rPr lang="en-US" sz="5400" b="1" dirty="0"/>
            </a:br>
            <a:r>
              <a:rPr lang="en-US" sz="5400" b="1" dirty="0" err="1"/>
              <a:t>programas</a:t>
            </a:r>
            <a:r>
              <a:rPr lang="en-US" sz="5400" b="1" dirty="0"/>
              <a:t> de </a:t>
            </a:r>
            <a:r>
              <a:rPr lang="en-US" sz="5400" b="1" dirty="0" err="1"/>
              <a:t>planificación</a:t>
            </a:r>
            <a:br>
              <a:rPr lang="en-US" sz="5400" b="1" dirty="0"/>
            </a:br>
            <a:r>
              <a:rPr lang="en-US" sz="5400" b="1" dirty="0"/>
              <a:t>familiar para </a:t>
            </a:r>
            <a:r>
              <a:rPr lang="en-US" sz="5400" b="1" dirty="0" err="1"/>
              <a:t>evitar</a:t>
            </a:r>
            <a:r>
              <a:rPr lang="en-US" sz="5400" b="1" dirty="0"/>
              <a:t> la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6" y="2857500"/>
            <a:ext cx="8229600" cy="1143000"/>
          </a:xfrm>
        </p:spPr>
        <p:txBody>
          <a:bodyPr>
            <a:noAutofit/>
          </a:bodyPr>
          <a:lstStyle/>
          <a:p>
            <a:r>
              <a:rPr lang="en-US" sz="5400" b="1" dirty="0" err="1"/>
              <a:t>sobrepoblación</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3982"/>
            <a:ext cx="8229600" cy="3355802"/>
          </a:xfrm>
        </p:spPr>
        <p:txBody>
          <a:bodyPr>
            <a:normAutofit/>
          </a:bodyPr>
          <a:lstStyle/>
          <a:p>
            <a:r>
              <a:rPr lang="en-US" sz="5400" b="1" dirty="0"/>
              <a:t>Largo </a:t>
            </a:r>
            <a:r>
              <a:rPr lang="en-US" sz="5400" b="1" dirty="0" err="1"/>
              <a:t>período</a:t>
            </a:r>
            <a:r>
              <a:rPr lang="en-US" sz="5400" b="1" dirty="0"/>
              <a:t> de </a:t>
            </a:r>
            <a:r>
              <a:rPr lang="en-US" sz="5400" b="1" dirty="0" err="1"/>
              <a:t>clima</a:t>
            </a:r>
            <a:br>
              <a:rPr lang="en-US" sz="5400" b="1" dirty="0"/>
            </a:br>
            <a:r>
              <a:rPr lang="en-US" sz="5400" b="1" dirty="0" err="1"/>
              <a:t>muy</a:t>
            </a:r>
            <a:r>
              <a:rPr lang="en-US" sz="5400" b="1" dirty="0"/>
              <a:t> seco </a:t>
            </a:r>
            <a:r>
              <a:rPr lang="en-US" sz="5400" b="1" dirty="0" err="1"/>
              <a:t>cuando</a:t>
            </a:r>
            <a:r>
              <a:rPr lang="en-US" sz="5400" b="1" dirty="0"/>
              <a:t> </a:t>
            </a:r>
            <a:r>
              <a:rPr lang="en-US" sz="5400" b="1" dirty="0" err="1"/>
              <a:t>llueve</a:t>
            </a:r>
            <a:br>
              <a:rPr lang="en-US" sz="5400" b="1" dirty="0"/>
            </a:br>
            <a:r>
              <a:rPr lang="en-US" sz="5400" b="1" dirty="0" err="1"/>
              <a:t>muy</a:t>
            </a:r>
            <a:r>
              <a:rPr lang="en-US" sz="5400" b="1" dirty="0"/>
              <a:t> poco.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10020"/>
            <a:ext cx="8229600" cy="1143000"/>
          </a:xfrm>
        </p:spPr>
        <p:txBody>
          <a:bodyPr>
            <a:noAutofit/>
          </a:bodyPr>
          <a:lstStyle/>
          <a:p>
            <a:r>
              <a:rPr lang="en-US" sz="5400" b="1" dirty="0" err="1"/>
              <a:t>sequía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8765"/>
            <a:ext cx="8229600" cy="3372613"/>
          </a:xfrm>
        </p:spPr>
        <p:txBody>
          <a:bodyPr>
            <a:normAutofit/>
          </a:bodyPr>
          <a:lstStyle/>
          <a:p>
            <a:r>
              <a:rPr lang="en-US" sz="5400" b="1" dirty="0" err="1"/>
              <a:t>Precipitación</a:t>
            </a:r>
            <a:r>
              <a:rPr lang="en-US" sz="5400" b="1" dirty="0"/>
              <a:t> con </a:t>
            </a:r>
            <a:r>
              <a:rPr lang="en-US" sz="5400" b="1" dirty="0" err="1"/>
              <a:t>sustancias</a:t>
            </a:r>
            <a:br>
              <a:rPr lang="en-US" sz="5400" b="1" dirty="0"/>
            </a:br>
            <a:r>
              <a:rPr lang="en-US" sz="5400" b="1" dirty="0" err="1"/>
              <a:t>tóxicas</a:t>
            </a:r>
            <a:r>
              <a:rPr lang="en-US" sz="5400" b="1" dirty="0"/>
              <a:t> que </a:t>
            </a:r>
            <a:r>
              <a:rPr lang="en-US" sz="5400" b="1" dirty="0" err="1"/>
              <a:t>derivan</a:t>
            </a:r>
            <a:r>
              <a:rPr lang="en-US" sz="5400" b="1" dirty="0"/>
              <a:t> de</a:t>
            </a:r>
            <a:br>
              <a:rPr lang="en-US" sz="5400" b="1" dirty="0"/>
            </a:br>
            <a:r>
              <a:rPr lang="en-US" sz="5400" b="1" dirty="0"/>
              <a:t>la </a:t>
            </a:r>
            <a:r>
              <a:rPr lang="en-US" sz="5400" b="1" dirty="0" err="1"/>
              <a:t>gasolina</a:t>
            </a:r>
            <a:r>
              <a:rPr lang="en-US" sz="5400" b="1" dirty="0"/>
              <a:t>. </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5513" y="2700967"/>
            <a:ext cx="8342768" cy="1143000"/>
          </a:xfrm>
        </p:spPr>
        <p:txBody>
          <a:bodyPr>
            <a:normAutofit/>
          </a:bodyPr>
          <a:lstStyle/>
          <a:p>
            <a:r>
              <a:rPr lang="en-US" sz="5400" b="1" dirty="0" err="1"/>
              <a:t>lluvia</a:t>
            </a:r>
            <a:r>
              <a:rPr lang="en-US" sz="5400" b="1" dirty="0"/>
              <a:t> </a:t>
            </a:r>
            <a:r>
              <a:rPr lang="en-US" sz="5400" b="1" dirty="0" err="1"/>
              <a:t>ácida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1488549"/>
            <a:ext cx="8229600" cy="3880902"/>
          </a:xfrm>
        </p:spPr>
        <p:txBody>
          <a:bodyPr>
            <a:normAutofit/>
          </a:bodyPr>
          <a:lstStyle/>
          <a:p>
            <a:r>
              <a:rPr lang="en-US" sz="5400" b="1" dirty="0" err="1"/>
              <a:t>Aumento</a:t>
            </a:r>
            <a:r>
              <a:rPr lang="en-US" sz="5400" b="1" dirty="0"/>
              <a:t> de la </a:t>
            </a:r>
            <a:r>
              <a:rPr lang="en-US" sz="5400" b="1" dirty="0" err="1"/>
              <a:t>temperatura</a:t>
            </a:r>
            <a:br>
              <a:rPr lang="en-US" sz="5400" b="1" dirty="0"/>
            </a:br>
            <a:r>
              <a:rPr lang="en-US" sz="5400" b="1" dirty="0"/>
              <a:t>del </a:t>
            </a:r>
            <a:r>
              <a:rPr lang="en-US" sz="5400" b="1" dirty="0" err="1"/>
              <a:t>planeta</a:t>
            </a:r>
            <a:r>
              <a:rPr lang="en-US" sz="5400" b="1" dirty="0"/>
              <a:t> </a:t>
            </a:r>
            <a:r>
              <a:rPr lang="en-US" sz="5400" b="1" dirty="0" err="1"/>
              <a:t>debido</a:t>
            </a:r>
            <a:r>
              <a:rPr lang="en-US" sz="5400" b="1" dirty="0"/>
              <a:t> </a:t>
            </a:r>
            <a:r>
              <a:rPr lang="en-US" sz="5400" b="1" dirty="0" err="1"/>
              <a:t>en</a:t>
            </a:r>
            <a:r>
              <a:rPr lang="en-US" sz="5400" b="1" dirty="0"/>
              <a:t> </a:t>
            </a:r>
            <a:r>
              <a:rPr lang="en-US" sz="5400" b="1" dirty="0" err="1"/>
              <a:t>parte</a:t>
            </a:r>
            <a:br>
              <a:rPr lang="en-US" sz="5400" b="1" dirty="0"/>
            </a:br>
            <a:r>
              <a:rPr lang="en-US" sz="5400" b="1" dirty="0"/>
              <a:t>a </a:t>
            </a:r>
            <a:r>
              <a:rPr lang="en-US" sz="5400" b="1" dirty="0" err="1"/>
              <a:t>los</a:t>
            </a:r>
            <a:r>
              <a:rPr lang="en-US" sz="5400" b="1" dirty="0"/>
              <a:t> gases de </a:t>
            </a:r>
            <a:r>
              <a:rPr lang="en-US" sz="5400" b="1" dirty="0" err="1"/>
              <a:t>efecto</a:t>
            </a:r>
            <a:br>
              <a:rPr lang="en-US" sz="5400" b="1" dirty="0"/>
            </a:br>
            <a:r>
              <a:rPr lang="en-US" sz="5400" b="1" dirty="0" err="1"/>
              <a:t>invernadero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673806"/>
            <a:ext cx="8229600" cy="1143000"/>
          </a:xfrm>
        </p:spPr>
        <p:txBody>
          <a:bodyPr>
            <a:normAutofit/>
          </a:bodyPr>
          <a:lstStyle/>
          <a:p>
            <a:r>
              <a:rPr lang="en-US" sz="5400" b="1" dirty="0" err="1"/>
              <a:t>calentamiento</a:t>
            </a:r>
            <a:r>
              <a:rPr lang="en-US" sz="5400" b="1" dirty="0"/>
              <a:t> global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154869084"/>
              </p:ext>
            </p:extLst>
          </p:nvPr>
        </p:nvGraphicFramePr>
        <p:xfrm>
          <a:off x="0" y="0"/>
          <a:ext cx="9144000" cy="5721185"/>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2027976">
                  <a:extLst>
                    <a:ext uri="{9D8B030D-6E8A-4147-A177-3AD203B41FA5}">
                      <a16:colId xmlns:a16="http://schemas.microsoft.com/office/drawing/2014/main" val="20000"/>
                    </a:ext>
                  </a:extLst>
                </a:gridCol>
                <a:gridCol w="1711105">
                  <a:extLst>
                    <a:ext uri="{9D8B030D-6E8A-4147-A177-3AD203B41FA5}">
                      <a16:colId xmlns:a16="http://schemas.microsoft.com/office/drawing/2014/main" val="20001"/>
                    </a:ext>
                  </a:extLst>
                </a:gridCol>
                <a:gridCol w="1683945">
                  <a:extLst>
                    <a:ext uri="{9D8B030D-6E8A-4147-A177-3AD203B41FA5}">
                      <a16:colId xmlns:a16="http://schemas.microsoft.com/office/drawing/2014/main" val="20002"/>
                    </a:ext>
                  </a:extLst>
                </a:gridCol>
                <a:gridCol w="1964602">
                  <a:extLst>
                    <a:ext uri="{9D8B030D-6E8A-4147-A177-3AD203B41FA5}">
                      <a16:colId xmlns:a16="http://schemas.microsoft.com/office/drawing/2014/main" val="20003"/>
                    </a:ext>
                  </a:extLst>
                </a:gridCol>
                <a:gridCol w="1756372">
                  <a:extLst>
                    <a:ext uri="{9D8B030D-6E8A-4147-A177-3AD203B41FA5}">
                      <a16:colId xmlns:a16="http://schemas.microsoft.com/office/drawing/2014/main" val="20004"/>
                    </a:ext>
                  </a:extLst>
                </a:gridCol>
              </a:tblGrid>
              <a:tr h="943069">
                <a:tc>
                  <a:txBody>
                    <a:bodyPr/>
                    <a:lstStyle/>
                    <a:p>
                      <a:pPr algn="ctr"/>
                      <a:r>
                        <a:rPr lang="en-US" sz="2400" dirty="0"/>
                        <a:t>SUSTANTIVOS</a:t>
                      </a:r>
                    </a:p>
                  </a:txBody>
                  <a:tcPr anchor="ctr">
                    <a:cell3D prstMaterial="dkEdge">
                      <a:bevel prst="coolSlant"/>
                      <a:lightRig rig="flood" dir="t"/>
                    </a:cell3D>
                    <a:solidFill>
                      <a:srgbClr val="0000FF"/>
                    </a:solidFill>
                  </a:tcPr>
                </a:tc>
                <a:tc>
                  <a:txBody>
                    <a:bodyPr/>
                    <a:lstStyle/>
                    <a:p>
                      <a:pPr algn="ctr"/>
                      <a:r>
                        <a:rPr lang="en-US" sz="2000" dirty="0"/>
                        <a:t>ECOLOGÍA </a:t>
                      </a:r>
                    </a:p>
                    <a:p>
                      <a:pPr algn="ctr"/>
                      <a:r>
                        <a:rPr lang="en-US" sz="2000" dirty="0"/>
                        <a:t>y MEDIO AMBIENTE</a:t>
                      </a:r>
                    </a:p>
                  </a:txBody>
                  <a:tcPr anchor="ctr">
                    <a:cell3D prstMaterial="dkEdge">
                      <a:bevel prst="coolSlant"/>
                      <a:lightRig rig="flood" dir="t"/>
                    </a:cell3D>
                    <a:solidFill>
                      <a:srgbClr val="0000FF"/>
                    </a:solidFill>
                  </a:tcPr>
                </a:tc>
                <a:tc>
                  <a:txBody>
                    <a:bodyPr/>
                    <a:lstStyle/>
                    <a:p>
                      <a:pPr algn="ctr"/>
                      <a:r>
                        <a:rPr lang="en-US" sz="2400" dirty="0"/>
                        <a:t>VERBOS</a:t>
                      </a:r>
                    </a:p>
                  </a:txBody>
                  <a:tcPr anchor="ctr">
                    <a:cell3D prstMaterial="dkEdge">
                      <a:bevel prst="coolSlant"/>
                      <a:lightRig rig="flood" dir="t"/>
                    </a:cell3D>
                    <a:solidFill>
                      <a:srgbClr val="0000FF"/>
                    </a:solidFill>
                  </a:tcPr>
                </a:tc>
                <a:tc>
                  <a:txBody>
                    <a:bodyPr/>
                    <a:lstStyle/>
                    <a:p>
                      <a:pPr algn="ctr"/>
                      <a:r>
                        <a:rPr lang="en-US" sz="2400" dirty="0"/>
                        <a:t>DICCIONARIO</a:t>
                      </a:r>
                    </a:p>
                    <a:p>
                      <a:pPr algn="ctr"/>
                      <a:r>
                        <a:rPr lang="en-US" sz="2400" dirty="0"/>
                        <a:t>DIGITAL</a:t>
                      </a:r>
                    </a:p>
                  </a:txBody>
                  <a:tcPr anchor="ctr">
                    <a:cell3D prstMaterial="dkEdge">
                      <a:bevel prst="coolSlant"/>
                      <a:lightRig rig="flood" dir="t"/>
                    </a:cell3D>
                    <a:solidFill>
                      <a:srgbClr val="0000FF"/>
                    </a:solidFill>
                  </a:tcPr>
                </a:tc>
                <a:tc>
                  <a:txBody>
                    <a:bodyPr/>
                    <a:lstStyle/>
                    <a:p>
                      <a:pPr algn="ctr"/>
                      <a:r>
                        <a:rPr lang="en-US" sz="2400" dirty="0"/>
                        <a:t>COSTA RICA (</a:t>
                      </a:r>
                      <a:r>
                        <a:rPr lang="en-US" sz="2400" dirty="0" err="1"/>
                        <a:t>lugares</a:t>
                      </a:r>
                      <a:r>
                        <a:rPr lang="en-US" sz="2400" dirty="0"/>
                        <a:t>)</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 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518903" y="5721185"/>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0765"/>
            <a:ext cx="8229600" cy="3159142"/>
          </a:xfrm>
        </p:spPr>
        <p:txBody>
          <a:bodyPr>
            <a:normAutofit/>
          </a:bodyPr>
          <a:lstStyle/>
          <a:p>
            <a:r>
              <a:rPr lang="en-US" sz="5400" b="1" dirty="0" err="1"/>
              <a:t>Basura</a:t>
            </a:r>
            <a:r>
              <a:rPr lang="en-US" sz="5400" b="1" dirty="0"/>
              <a:t> que </a:t>
            </a:r>
            <a:r>
              <a:rPr lang="en-US" sz="5400" b="1" dirty="0" err="1"/>
              <a:t>producen</a:t>
            </a:r>
            <a:br>
              <a:rPr lang="en-US" sz="5400" b="1" dirty="0"/>
            </a:br>
            <a:r>
              <a:rPr lang="en-US" sz="5400" b="1" dirty="0"/>
              <a:t> </a:t>
            </a:r>
            <a:r>
              <a:rPr lang="en-US" sz="5400" b="1" dirty="0" err="1"/>
              <a:t>los</a:t>
            </a:r>
            <a:r>
              <a:rPr lang="en-US" sz="5400" b="1" dirty="0"/>
              <a:t> </a:t>
            </a:r>
            <a:r>
              <a:rPr lang="en-US" sz="5400" b="1" dirty="0" err="1"/>
              <a:t>reactores</a:t>
            </a:r>
            <a:r>
              <a:rPr lang="en-US" sz="5400" b="1" dirty="0"/>
              <a:t> </a:t>
            </a:r>
            <a:r>
              <a:rPr lang="en-US" sz="5400" b="1" dirty="0" err="1"/>
              <a:t>nucleares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desperdicios</a:t>
            </a:r>
            <a:r>
              <a:rPr lang="en-US" sz="5400" b="1" dirty="0"/>
              <a:t> </a:t>
            </a:r>
            <a:r>
              <a:rPr lang="en-US" sz="5400" b="1" dirty="0" err="1"/>
              <a:t>nucleares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2656"/>
            <a:ext cx="8229600" cy="3309239"/>
          </a:xfrm>
        </p:spPr>
        <p:txBody>
          <a:bodyPr>
            <a:normAutofit/>
          </a:bodyPr>
          <a:lstStyle/>
          <a:p>
            <a:r>
              <a:rPr lang="es-PA" sz="5400" b="1" dirty="0"/>
              <a:t>Parte del planeta donde</a:t>
            </a:r>
            <a:br>
              <a:rPr lang="es-PA" sz="5400" b="1" dirty="0"/>
            </a:br>
            <a:r>
              <a:rPr lang="es-PA" sz="5400" b="1" dirty="0"/>
              <a:t>no hay atmósfera y se deja</a:t>
            </a:r>
            <a:br>
              <a:rPr lang="es-PA" sz="5400" b="1" dirty="0"/>
            </a:br>
            <a:r>
              <a:rPr lang="es-PA" sz="5400" b="1" dirty="0"/>
              <a:t>pasar radiación ultravioleta.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746234"/>
            <a:ext cx="8229600" cy="1143000"/>
          </a:xfrm>
        </p:spPr>
        <p:txBody>
          <a:bodyPr>
            <a:normAutofit/>
          </a:bodyPr>
          <a:lstStyle/>
          <a:p>
            <a:r>
              <a:rPr lang="en-US" sz="5400" b="1" dirty="0" err="1"/>
              <a:t>agujero</a:t>
            </a:r>
            <a:r>
              <a:rPr lang="en-US" sz="5400" b="1" dirty="0"/>
              <a:t> de la </a:t>
            </a:r>
            <a:r>
              <a:rPr lang="en-US" sz="5400" b="1" dirty="0" err="1"/>
              <a:t>capa</a:t>
            </a:r>
            <a:r>
              <a:rPr lang="en-US" sz="5400" b="1" dirty="0"/>
              <a:t> de </a:t>
            </a:r>
            <a:r>
              <a:rPr lang="en-US" sz="5400" b="1" dirty="0" err="1"/>
              <a:t>ozono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775" y="1544956"/>
            <a:ext cx="8229600" cy="3461819"/>
          </a:xfrm>
        </p:spPr>
        <p:txBody>
          <a:bodyPr>
            <a:normAutofit/>
          </a:bodyPr>
          <a:lstStyle/>
          <a:p>
            <a:r>
              <a:rPr lang="en-US" sz="5400" b="1" dirty="0" err="1"/>
              <a:t>En</a:t>
            </a:r>
            <a:r>
              <a:rPr lang="en-US" sz="5400" b="1" dirty="0"/>
              <a:t> mi casa </a:t>
            </a:r>
            <a:r>
              <a:rPr lang="en-US" sz="5400" b="1" dirty="0" err="1"/>
              <a:t>usamos</a:t>
            </a:r>
            <a:r>
              <a:rPr lang="en-US" sz="5400" b="1" dirty="0"/>
              <a:t> ambos </a:t>
            </a:r>
            <a:br>
              <a:rPr lang="en-US" sz="5400" b="1" dirty="0"/>
            </a:br>
            <a:r>
              <a:rPr lang="en-US" sz="5400" b="1" dirty="0" err="1"/>
              <a:t>lados</a:t>
            </a:r>
            <a:r>
              <a:rPr lang="en-US" sz="5400" b="1" dirty="0"/>
              <a:t> de un </a:t>
            </a:r>
            <a:r>
              <a:rPr lang="en-US" sz="5400" b="1" dirty="0" err="1"/>
              <a:t>papel</a:t>
            </a:r>
            <a:r>
              <a:rPr lang="en-US" sz="5400" b="1" dirty="0"/>
              <a:t> para</a:t>
            </a:r>
            <a:br>
              <a:rPr lang="en-US" sz="5400" b="1" dirty="0"/>
            </a:br>
            <a:r>
              <a:rPr lang="en-US" sz="5400" b="1" dirty="0"/>
              <a:t>no ___ </a:t>
            </a:r>
            <a:r>
              <a:rPr lang="en-US" sz="5400" b="1" dirty="0" err="1"/>
              <a:t>papel</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91913"/>
            <a:ext cx="8229600" cy="1143000"/>
          </a:xfrm>
        </p:spPr>
        <p:txBody>
          <a:bodyPr>
            <a:normAutofit/>
          </a:bodyPr>
          <a:lstStyle/>
          <a:p>
            <a:r>
              <a:rPr lang="en-US" sz="5400" b="1" dirty="0" err="1"/>
              <a:t>desperdiciar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96443"/>
            <a:ext cx="8229600" cy="3500657"/>
          </a:xfrm>
        </p:spPr>
        <p:txBody>
          <a:bodyPr>
            <a:normAutofit/>
          </a:bodyPr>
          <a:lstStyle/>
          <a:p>
            <a:r>
              <a:rPr lang="en-US" sz="5400" b="1" dirty="0" err="1"/>
              <a:t>Después</a:t>
            </a:r>
            <a:r>
              <a:rPr lang="en-US" sz="5400" b="1" dirty="0"/>
              <a:t> de </a:t>
            </a:r>
            <a:r>
              <a:rPr lang="en-US" sz="5400" b="1" dirty="0" err="1"/>
              <a:t>trabajar</a:t>
            </a:r>
            <a:r>
              <a:rPr lang="en-US" sz="5400" b="1" dirty="0"/>
              <a:t> </a:t>
            </a:r>
            <a:r>
              <a:rPr lang="en-US" sz="5400" b="1" dirty="0" err="1"/>
              <a:t>por</a:t>
            </a:r>
            <a:br>
              <a:rPr lang="en-US" sz="5400" b="1" dirty="0"/>
            </a:br>
            <a:r>
              <a:rPr lang="en-US" sz="5400" b="1" dirty="0"/>
              <a:t>40 </a:t>
            </a:r>
            <a:r>
              <a:rPr lang="en-US" sz="5400" b="1" dirty="0" err="1"/>
              <a:t>años</a:t>
            </a:r>
            <a:r>
              <a:rPr lang="en-US" sz="5400" b="1" dirty="0"/>
              <a:t>, mi </a:t>
            </a:r>
            <a:r>
              <a:rPr lang="en-US" sz="5400" b="1" dirty="0" err="1"/>
              <a:t>abuelo</a:t>
            </a:r>
            <a:r>
              <a:rPr lang="en-US" sz="5400" b="1" dirty="0"/>
              <a:t> </a:t>
            </a:r>
            <a:r>
              <a:rPr lang="en-US" sz="5400" b="1" dirty="0" err="1"/>
              <a:t>tiene</a:t>
            </a:r>
            <a:r>
              <a:rPr lang="en-US" sz="5400" b="1" dirty="0"/>
              <a:t> planes de __ al final del </a:t>
            </a:r>
            <a:r>
              <a:rPr lang="en-US" sz="5400" b="1" dirty="0" err="1"/>
              <a:t>año</a:t>
            </a:r>
            <a:br>
              <a:rPr lang="en-US" sz="5400" b="1" dirty="0"/>
            </a:br>
            <a:r>
              <a:rPr lang="en-US" sz="5400" b="1" dirty="0"/>
              <a:t>y </a:t>
            </a:r>
            <a:r>
              <a:rPr lang="en-US" sz="5400" b="1" dirty="0" err="1"/>
              <a:t>viajar</a:t>
            </a:r>
            <a:r>
              <a:rPr lang="en-US" sz="5400" b="1" dirty="0"/>
              <a:t> con mi abuela.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jubilarse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08" y="1664057"/>
            <a:ext cx="8854289" cy="3297241"/>
          </a:xfrm>
        </p:spPr>
        <p:txBody>
          <a:bodyPr>
            <a:normAutofit/>
          </a:bodyPr>
          <a:lstStyle/>
          <a:p>
            <a:r>
              <a:rPr lang="en-US" sz="5400" b="1" dirty="0"/>
              <a:t>Ese hombre </a:t>
            </a:r>
            <a:r>
              <a:rPr lang="en-US" sz="5400" b="1" dirty="0" err="1"/>
              <a:t>está</a:t>
            </a:r>
            <a:r>
              <a:rPr lang="en-US" sz="5400" b="1" dirty="0"/>
              <a:t> </a:t>
            </a:r>
            <a:r>
              <a:rPr lang="en-US" sz="5400" b="1" dirty="0" err="1"/>
              <a:t>en</a:t>
            </a:r>
            <a:r>
              <a:rPr lang="en-US" sz="5400" b="1" dirty="0"/>
              <a:t> la </a:t>
            </a:r>
            <a:r>
              <a:rPr lang="en-US" sz="5400" b="1" dirty="0" err="1"/>
              <a:t>prisión</a:t>
            </a:r>
            <a:br>
              <a:rPr lang="en-US" sz="5400" b="1" dirty="0"/>
            </a:br>
            <a:r>
              <a:rPr lang="en-US" sz="5400" b="1" dirty="0" err="1"/>
              <a:t>por</a:t>
            </a:r>
            <a:r>
              <a:rPr lang="en-US" sz="5400" b="1" dirty="0"/>
              <a:t> ___ a </a:t>
            </a:r>
            <a:r>
              <a:rPr lang="en-US" sz="5400" b="1" dirty="0" err="1"/>
              <a:t>su</a:t>
            </a:r>
            <a:r>
              <a:rPr lang="en-US" sz="5400" b="1" dirty="0"/>
              <a:t> rival con</a:t>
            </a:r>
            <a:br>
              <a:rPr lang="en-US" sz="5400" b="1" dirty="0"/>
            </a:br>
            <a:r>
              <a:rPr lang="en-US" sz="5400" b="1" dirty="0" err="1"/>
              <a:t>una</a:t>
            </a:r>
            <a:r>
              <a:rPr lang="en-US" sz="5400" b="1" dirty="0"/>
              <a:t> </a:t>
            </a:r>
            <a:r>
              <a:rPr lang="en-US" sz="5400" b="1" dirty="0" err="1"/>
              <a:t>pistola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857500"/>
            <a:ext cx="8229600" cy="1143000"/>
          </a:xfrm>
        </p:spPr>
        <p:txBody>
          <a:bodyPr>
            <a:normAutofit/>
          </a:bodyPr>
          <a:lstStyle/>
          <a:p>
            <a:r>
              <a:rPr lang="en-US" sz="5400" b="1" dirty="0" err="1"/>
              <a:t>matar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12646429"/>
              </p:ext>
            </p:extLst>
          </p:nvPr>
        </p:nvGraphicFramePr>
        <p:xfrm>
          <a:off x="0" y="0"/>
          <a:ext cx="9144000" cy="5697320"/>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938296">
                <a:tc>
                  <a:txBody>
                    <a:bodyPr/>
                    <a:lstStyle/>
                    <a:p>
                      <a:pPr algn="ctr"/>
                      <a:r>
                        <a:rPr lang="en-US" sz="2000" dirty="0"/>
                        <a:t>PROTECCIÓN</a:t>
                      </a:r>
                    </a:p>
                    <a:p>
                      <a:pPr algn="ctr"/>
                      <a:r>
                        <a:rPr lang="en-US" sz="2000" dirty="0"/>
                        <a:t>del MEDIO</a:t>
                      </a:r>
                    </a:p>
                    <a:p>
                      <a:pPr algn="ctr"/>
                      <a:r>
                        <a:rPr lang="en-US" sz="2000" dirty="0"/>
                        <a:t>AMBIENTE</a:t>
                      </a:r>
                    </a:p>
                  </a:txBody>
                  <a:tcPr anchor="ctr">
                    <a:cell3D prstMaterial="dkEdge">
                      <a:bevel prst="coolSlant"/>
                      <a:lightRig rig="flood" dir="t"/>
                    </a:cell3D>
                    <a:solidFill>
                      <a:srgbClr val="0000FF"/>
                    </a:solidFill>
                  </a:tcPr>
                </a:tc>
                <a:tc>
                  <a:txBody>
                    <a:bodyPr/>
                    <a:lstStyle/>
                    <a:p>
                      <a:pPr algn="ctr"/>
                      <a:r>
                        <a:rPr lang="en-US" sz="2000" dirty="0"/>
                        <a:t>HÁBITAT de</a:t>
                      </a:r>
                    </a:p>
                    <a:p>
                      <a:pPr algn="ctr"/>
                      <a:r>
                        <a:rPr lang="en-US" sz="2000" dirty="0" err="1"/>
                        <a:t>los</a:t>
                      </a:r>
                      <a:r>
                        <a:rPr lang="en-US" sz="2000" dirty="0"/>
                        <a:t> ANIMALES</a:t>
                      </a:r>
                    </a:p>
                  </a:txBody>
                  <a:tcPr anchor="ctr">
                    <a:cell3D prstMaterial="dkEdge">
                      <a:bevel prst="coolSlant"/>
                      <a:lightRig rig="flood" dir="t"/>
                    </a:cell3D>
                    <a:solidFill>
                      <a:srgbClr val="0000FF"/>
                    </a:solidFill>
                  </a:tcPr>
                </a:tc>
                <a:tc>
                  <a:txBody>
                    <a:bodyPr/>
                    <a:lstStyle/>
                    <a:p>
                      <a:pPr algn="ctr"/>
                      <a:r>
                        <a:rPr lang="en-US" sz="2400" dirty="0"/>
                        <a:t>FUTURO</a:t>
                      </a:r>
                    </a:p>
                    <a:p>
                      <a:pPr algn="ctr"/>
                      <a:r>
                        <a:rPr lang="en-US" sz="2400" dirty="0"/>
                        <a:t>de CECILIA</a:t>
                      </a:r>
                    </a:p>
                  </a:txBody>
                  <a:tcPr anchor="ctr">
                    <a:cell3D prstMaterial="dkEdge">
                      <a:bevel prst="coolSlant"/>
                      <a:lightRig rig="flood" dir="t"/>
                    </a:cell3D>
                    <a:solidFill>
                      <a:srgbClr val="0000FF"/>
                    </a:solidFill>
                  </a:tcPr>
                </a:tc>
                <a:tc>
                  <a:txBody>
                    <a:bodyPr/>
                    <a:lstStyle/>
                    <a:p>
                      <a:pPr algn="ctr"/>
                      <a:r>
                        <a:rPr lang="en-US" sz="2400" dirty="0"/>
                        <a:t>CUESTIONES</a:t>
                      </a:r>
                    </a:p>
                    <a:p>
                      <a:pPr algn="ctr"/>
                      <a:r>
                        <a:rPr lang="en-US" sz="2400" dirty="0"/>
                        <a:t>SOCIALES</a:t>
                      </a:r>
                    </a:p>
                  </a:txBody>
                  <a:tcPr anchor="ctr">
                    <a:cell3D prstMaterial="dkEdge">
                      <a:bevel prst="coolSlant"/>
                      <a:lightRig rig="flood" dir="t"/>
                    </a:cell3D>
                    <a:solidFill>
                      <a:srgbClr val="0000FF"/>
                    </a:solidFill>
                  </a:tcPr>
                </a:tc>
                <a:tc>
                  <a:txBody>
                    <a:bodyPr/>
                    <a:lstStyle/>
                    <a:p>
                      <a:pPr algn="ctr"/>
                      <a:r>
                        <a:rPr lang="en-US" sz="2400" dirty="0"/>
                        <a:t>COSTA</a:t>
                      </a:r>
                    </a:p>
                    <a:p>
                      <a:pPr algn="ctr"/>
                      <a:r>
                        <a:rPr lang="en-US" sz="2400" dirty="0"/>
                        <a:t>RICA</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a:xfrm>
            <a:off x="457200" y="1840375"/>
            <a:ext cx="8229600" cy="3177250"/>
          </a:xfrm>
        </p:spPr>
        <p:txBody>
          <a:bodyPr>
            <a:normAutofit/>
          </a:bodyPr>
          <a:lstStyle/>
          <a:p>
            <a:r>
              <a:rPr lang="en-US" sz="5400" b="1" dirty="0" err="1"/>
              <a:t>Mañana</a:t>
            </a:r>
            <a:r>
              <a:rPr lang="en-US" sz="5400" b="1" dirty="0"/>
              <a:t> </a:t>
            </a:r>
            <a:r>
              <a:rPr lang="en-US" sz="5400" b="1" dirty="0" err="1"/>
              <a:t>el</a:t>
            </a:r>
            <a:r>
              <a:rPr lang="en-US" sz="5400" b="1" dirty="0"/>
              <a:t> </a:t>
            </a:r>
            <a:r>
              <a:rPr lang="en-US" sz="5400" b="1" dirty="0" err="1"/>
              <a:t>Congreso</a:t>
            </a:r>
            <a:br>
              <a:rPr lang="en-US" sz="5400" b="1" dirty="0"/>
            </a:br>
            <a:r>
              <a:rPr lang="en-US" sz="5400" b="1" dirty="0" err="1"/>
              <a:t>va</a:t>
            </a:r>
            <a:r>
              <a:rPr lang="en-US" sz="5400" b="1" dirty="0"/>
              <a:t> a ___ la </a:t>
            </a:r>
            <a:r>
              <a:rPr lang="en-US" sz="5400" b="1" dirty="0" err="1"/>
              <a:t>nueva</a:t>
            </a:r>
            <a:r>
              <a:rPr lang="en-US" sz="5400" b="1" dirty="0"/>
              <a:t> ley</a:t>
            </a:r>
            <a:br>
              <a:rPr lang="en-US" sz="5400" b="1" dirty="0"/>
            </a:br>
            <a:r>
              <a:rPr lang="en-US" sz="5400" b="1" dirty="0"/>
              <a:t>contra la </a:t>
            </a:r>
            <a:r>
              <a:rPr lang="en-US" sz="5400" b="1" dirty="0" err="1"/>
              <a:t>discriminación</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2716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aprobar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title"/>
          </p:nvPr>
        </p:nvSpPr>
        <p:spPr>
          <a:xfrm>
            <a:off x="126749" y="1868047"/>
            <a:ext cx="8908609" cy="2993663"/>
          </a:xfrm>
        </p:spPr>
        <p:txBody>
          <a:bodyPr>
            <a:normAutofit/>
          </a:bodyPr>
          <a:lstStyle/>
          <a:p>
            <a:r>
              <a:rPr lang="en-US" sz="5400" b="1" dirty="0"/>
              <a:t>Una de las </a:t>
            </a:r>
            <a:r>
              <a:rPr lang="en-US" sz="5400" b="1" dirty="0" err="1"/>
              <a:t>metas</a:t>
            </a:r>
            <a:r>
              <a:rPr lang="en-US" sz="5400" b="1" dirty="0"/>
              <a:t> de la</a:t>
            </a:r>
            <a:br>
              <a:rPr lang="en-US" sz="5400" b="1" dirty="0"/>
            </a:br>
            <a:r>
              <a:rPr lang="en-US" sz="5400" b="1" dirty="0" err="1"/>
              <a:t>organización</a:t>
            </a:r>
            <a:r>
              <a:rPr lang="en-US" sz="5400" b="1" dirty="0"/>
              <a:t> </a:t>
            </a:r>
            <a:r>
              <a:rPr lang="en-US" sz="5400" b="1" dirty="0" err="1"/>
              <a:t>ProVita</a:t>
            </a:r>
            <a:r>
              <a:rPr lang="en-US" sz="5400" b="1" dirty="0"/>
              <a:t> es ___</a:t>
            </a:r>
            <a:br>
              <a:rPr lang="en-US" sz="5400" b="1" dirty="0"/>
            </a:br>
            <a:r>
              <a:rPr lang="en-US" sz="5400" b="1" dirty="0" err="1"/>
              <a:t>cientos</a:t>
            </a:r>
            <a:r>
              <a:rPr lang="en-US" sz="5400" b="1" dirty="0"/>
              <a:t> de </a:t>
            </a:r>
            <a:r>
              <a:rPr lang="en-US" sz="5400" b="1" dirty="0" err="1"/>
              <a:t>árboles</a:t>
            </a:r>
            <a:r>
              <a:rPr lang="en-US" sz="5400" b="1" dirty="0"/>
              <a:t> </a:t>
            </a:r>
            <a:r>
              <a:rPr lang="en-US" sz="5400" b="1" dirty="0" err="1"/>
              <a:t>cada</a:t>
            </a:r>
            <a:r>
              <a:rPr lang="en-US" sz="5400" b="1" dirty="0"/>
              <a:t> </a:t>
            </a:r>
            <a:r>
              <a:rPr lang="en-US" sz="5400" b="1" dirty="0" err="1"/>
              <a:t>año</a:t>
            </a:r>
            <a:r>
              <a:rPr lang="en-US" sz="5400" b="1" dirty="0"/>
              <a:t>.</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sembrar</a:t>
            </a:r>
            <a:r>
              <a:rPr lang="en-US" sz="5400" b="1" dirty="0"/>
              <a:t>/plantar</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1934045"/>
            <a:ext cx="8229600" cy="2782809"/>
          </a:xfrm>
        </p:spPr>
        <p:txBody>
          <a:bodyPr>
            <a:normAutofit/>
          </a:bodyPr>
          <a:lstStyle/>
          <a:p>
            <a:r>
              <a:rPr lang="es-PA" sz="5400" b="1" i="1" dirty="0" err="1"/>
              <a:t>to</a:t>
            </a:r>
            <a:r>
              <a:rPr lang="es-PA" sz="5400" b="1" i="1" dirty="0"/>
              <a:t> </a:t>
            </a:r>
            <a:r>
              <a:rPr lang="es-PA" sz="5400" b="1" i="1" dirty="0" err="1"/>
              <a:t>download</a:t>
            </a:r>
            <a:endParaRPr lang="en-US" sz="40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5400" b="1" dirty="0" err="1"/>
              <a:t>descargar</a:t>
            </a:r>
            <a:r>
              <a:rPr lang="en-US" sz="5400" b="1" dirty="0"/>
              <a:t> o </a:t>
            </a:r>
            <a:r>
              <a:rPr lang="en-US" sz="5400" b="1" dirty="0" err="1"/>
              <a:t>bajar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6612"/>
            <a:ext cx="8229600" cy="2504776"/>
          </a:xfrm>
        </p:spPr>
        <p:txBody>
          <a:bodyPr>
            <a:normAutofit/>
          </a:bodyPr>
          <a:lstStyle/>
          <a:p>
            <a:r>
              <a:rPr lang="es-PA" sz="5400" b="1" i="1" dirty="0" err="1"/>
              <a:t>password</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0"/>
            <a:ext cx="8229600" cy="1143000"/>
          </a:xfrm>
        </p:spPr>
        <p:txBody>
          <a:bodyPr>
            <a:normAutofit/>
          </a:bodyPr>
          <a:lstStyle/>
          <a:p>
            <a:r>
              <a:rPr lang="es-PA" sz="5400" b="1" dirty="0"/>
              <a:t>contraseña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053358"/>
            <a:ext cx="8229600" cy="2591070"/>
          </a:xfrm>
        </p:spPr>
        <p:txBody>
          <a:bodyPr>
            <a:normAutofit/>
          </a:bodyPr>
          <a:lstStyle/>
          <a:p>
            <a:r>
              <a:rPr lang="es-PA" sz="5400" b="1" i="1" dirty="0" err="1"/>
              <a:t>to</a:t>
            </a:r>
            <a:r>
              <a:rPr lang="es-PA" sz="5400" b="1" i="1" dirty="0"/>
              <a:t> </a:t>
            </a:r>
            <a:r>
              <a:rPr lang="es-PA" sz="5400" b="1" i="1" dirty="0" err="1"/>
              <a:t>save</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1430806"/>
            <a:ext cx="8229600" cy="3698340"/>
          </a:xfrm>
        </p:spPr>
        <p:txBody>
          <a:bodyPr>
            <a:normAutofit fontScale="90000"/>
          </a:bodyPr>
          <a:lstStyle/>
          <a:p>
            <a:r>
              <a:rPr lang="es-PA" sz="5400" b="1" dirty="0"/>
              <a:t>C</a:t>
            </a:r>
            <a:r>
              <a:rPr lang="en-US" sz="5400" b="1" dirty="0" err="1"/>
              <a:t>uando</a:t>
            </a:r>
            <a:r>
              <a:rPr lang="en-US" sz="5400" b="1" dirty="0"/>
              <a:t> hay </a:t>
            </a:r>
            <a:r>
              <a:rPr lang="en-US" sz="5400" b="1" dirty="0" err="1"/>
              <a:t>elecciones</a:t>
            </a:r>
            <a:r>
              <a:rPr lang="en-US" sz="5400" b="1" dirty="0"/>
              <a:t>, </a:t>
            </a:r>
            <a:br>
              <a:rPr lang="en-US" sz="5400" b="1" dirty="0"/>
            </a:br>
            <a:r>
              <a:rPr lang="en-US" sz="5400" b="1" dirty="0" err="1"/>
              <a:t>los</a:t>
            </a:r>
            <a:r>
              <a:rPr lang="en-US" sz="5400" b="1" dirty="0"/>
              <a:t> </a:t>
            </a:r>
            <a:r>
              <a:rPr lang="en-US" sz="5400" b="1" dirty="0" err="1"/>
              <a:t>candidatos</a:t>
            </a:r>
            <a:r>
              <a:rPr lang="en-US" sz="5400" b="1" dirty="0"/>
              <a:t> </a:t>
            </a:r>
            <a:r>
              <a:rPr lang="en-US" sz="5400" b="1" dirty="0" err="1"/>
              <a:t>hacen</a:t>
            </a:r>
            <a:r>
              <a:rPr lang="en-US" sz="5400" b="1" dirty="0"/>
              <a:t> </a:t>
            </a:r>
            <a:r>
              <a:rPr lang="en-US" sz="5400" b="1" dirty="0" err="1"/>
              <a:t>una</a:t>
            </a:r>
            <a:r>
              <a:rPr lang="en-US" sz="5400" b="1" dirty="0"/>
              <a:t> ___</a:t>
            </a:r>
            <a:br>
              <a:rPr lang="en-US" sz="5400" b="1" dirty="0"/>
            </a:br>
            <a:r>
              <a:rPr lang="en-US" sz="5400" b="1" dirty="0"/>
              <a:t>para </a:t>
            </a:r>
            <a:r>
              <a:rPr lang="en-US" sz="5400" b="1" dirty="0" err="1"/>
              <a:t>promoverse</a:t>
            </a:r>
            <a:r>
              <a:rPr lang="en-US" sz="5400" b="1" dirty="0"/>
              <a:t> a </a:t>
            </a:r>
            <a:r>
              <a:rPr lang="en-US" sz="5400" b="1" dirty="0" err="1"/>
              <a:t>sí</a:t>
            </a:r>
            <a:r>
              <a:rPr lang="en-US" sz="5400" b="1" dirty="0"/>
              <a:t> </a:t>
            </a:r>
            <a:r>
              <a:rPr lang="en-US" sz="5400" b="1" dirty="0" err="1"/>
              <a:t>mismo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8E3321-B9CC-4AF1-BA58-97BECA7C335A}"/>
              </a:ext>
            </a:extLst>
          </p:cNvPr>
          <p:cNvSpPr/>
          <p:nvPr/>
        </p:nvSpPr>
        <p:spPr>
          <a:xfrm>
            <a:off x="7740713" y="6082633"/>
            <a:ext cx="1066404"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857500"/>
            <a:ext cx="8229600" cy="1143000"/>
          </a:xfrm>
        </p:spPr>
        <p:txBody>
          <a:bodyPr>
            <a:normAutofit/>
          </a:bodyPr>
          <a:lstStyle/>
          <a:p>
            <a:r>
              <a:rPr lang="es-PA" sz="5400" b="1" dirty="0"/>
              <a:t>guardar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6" y="2320720"/>
            <a:ext cx="8229600" cy="2079263"/>
          </a:xfrm>
        </p:spPr>
        <p:txBody>
          <a:bodyPr>
            <a:normAutofit/>
          </a:bodyPr>
          <a:lstStyle/>
          <a:p>
            <a:r>
              <a:rPr lang="es-PA" sz="5400" b="1" i="1" dirty="0"/>
              <a:t>folder/file</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48" y="2857500"/>
            <a:ext cx="8229600" cy="1143000"/>
          </a:xfrm>
        </p:spPr>
        <p:txBody>
          <a:bodyPr>
            <a:normAutofit/>
          </a:bodyPr>
          <a:lstStyle/>
          <a:p>
            <a:r>
              <a:rPr lang="en-US" sz="5400" b="1" dirty="0" err="1"/>
              <a:t>carpeta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166811"/>
            <a:ext cx="8229600" cy="2359921"/>
          </a:xfrm>
        </p:spPr>
        <p:txBody>
          <a:bodyPr>
            <a:normAutofit/>
          </a:bodyPr>
          <a:lstStyle/>
          <a:p>
            <a:r>
              <a:rPr lang="es-PA" sz="5400" b="1" i="1" dirty="0" err="1"/>
              <a:t>attachment</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archivo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giant turtle on a beach in Costa Rica">
            <a:extLst>
              <a:ext uri="{FF2B5EF4-FFF2-40B4-BE49-F238E27FC236}">
                <a16:creationId xmlns:a16="http://schemas.microsoft.com/office/drawing/2014/main" id="{C718B425-1EA5-4435-B6AD-0FF3062B13BD}"/>
              </a:ext>
            </a:extLst>
          </p:cNvPr>
          <p:cNvPicPr>
            <a:picLocks noChangeAspect="1"/>
          </p:cNvPicPr>
          <p:nvPr/>
        </p:nvPicPr>
        <p:blipFill>
          <a:blip r:embed="rId2"/>
          <a:stretch>
            <a:fillRect/>
          </a:stretch>
        </p:blipFill>
        <p:spPr>
          <a:xfrm>
            <a:off x="72428" y="74781"/>
            <a:ext cx="10019712" cy="6688158"/>
          </a:xfrm>
          <a:prstGeom prst="rect">
            <a:avLst/>
          </a:prstGeom>
        </p:spPr>
      </p:pic>
      <p:sp>
        <p:nvSpPr>
          <p:cNvPr id="2" name="Title 1"/>
          <p:cNvSpPr>
            <a:spLocks noGrp="1"/>
          </p:cNvSpPr>
          <p:nvPr>
            <p:ph type="title"/>
          </p:nvPr>
        </p:nvSpPr>
        <p:spPr>
          <a:xfrm>
            <a:off x="393826" y="-264129"/>
            <a:ext cx="8229600" cy="3390720"/>
          </a:xfrm>
        </p:spPr>
        <p:txBody>
          <a:bodyPr>
            <a:normAutofit/>
          </a:bodyPr>
          <a:lstStyle/>
          <a:p>
            <a:r>
              <a:rPr lang="en-US" sz="5400" b="1" dirty="0"/>
              <a:t>Bosque </a:t>
            </a:r>
            <a:r>
              <a:rPr lang="en-US" sz="5400" b="1" dirty="0" err="1"/>
              <a:t>nacional</a:t>
            </a:r>
            <a:r>
              <a:rPr lang="en-US" sz="5400" b="1" dirty="0"/>
              <a:t> </a:t>
            </a:r>
            <a:r>
              <a:rPr lang="en-US" sz="5400" b="1" dirty="0" err="1"/>
              <a:t>en</a:t>
            </a:r>
            <a:r>
              <a:rPr lang="en-US" sz="5400" b="1" dirty="0"/>
              <a:t> la costa</a:t>
            </a:r>
            <a:br>
              <a:rPr lang="en-US" sz="5400" b="1" dirty="0"/>
            </a:br>
            <a:r>
              <a:rPr lang="en-US" sz="5400" b="1" dirty="0"/>
              <a:t>del Caribe </a:t>
            </a:r>
            <a:r>
              <a:rPr lang="en-US" sz="5400" b="1" dirty="0" err="1"/>
              <a:t>donde</a:t>
            </a:r>
            <a:r>
              <a:rPr lang="en-US" sz="5400" b="1" dirty="0"/>
              <a:t> </a:t>
            </a:r>
            <a:r>
              <a:rPr lang="en-US" sz="5400" b="1" dirty="0" err="1"/>
              <a:t>protegen</a:t>
            </a:r>
            <a:br>
              <a:rPr lang="en-US" sz="5400" b="1" dirty="0"/>
            </a:br>
            <a:r>
              <a:rPr lang="en-US" sz="5400" b="1" dirty="0"/>
              <a:t>las </a:t>
            </a:r>
            <a:r>
              <a:rPr lang="en-US" sz="5400" b="1" dirty="0" err="1"/>
              <a:t>tortugas</a:t>
            </a:r>
            <a:r>
              <a:rPr lang="en-US" sz="5400" b="1" dirty="0"/>
              <a:t> </a:t>
            </a:r>
            <a:r>
              <a:rPr lang="en-US" sz="5400" b="1" dirty="0" err="1"/>
              <a:t>verdes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C987EFEF-7A4F-41B0-8A77-5CDFA74BCD0D}"/>
              </a:ext>
            </a:extLst>
          </p:cNvPr>
          <p:cNvSpPr txBox="1"/>
          <p:nvPr/>
        </p:nvSpPr>
        <p:spPr>
          <a:xfrm>
            <a:off x="950614" y="6340370"/>
            <a:ext cx="7070757" cy="276999"/>
          </a:xfrm>
          <a:prstGeom prst="rect">
            <a:avLst/>
          </a:prstGeom>
          <a:noFill/>
        </p:spPr>
        <p:txBody>
          <a:bodyPr wrap="square" rtlCol="0">
            <a:spAutoFit/>
          </a:bodyPr>
          <a:lstStyle/>
          <a:p>
            <a:pPr algn="ctr"/>
            <a:r>
              <a:rPr lang="en-US" sz="1200" dirty="0"/>
              <a:t>Imagen de H. Borges </a:t>
            </a:r>
            <a:r>
              <a:rPr lang="en-US" sz="1200" dirty="0" err="1"/>
              <a:t>en</a:t>
            </a:r>
            <a:r>
              <a:rPr lang="en-US" sz="1200" dirty="0"/>
              <a:t> </a:t>
            </a:r>
            <a:r>
              <a:rPr lang="en-US" sz="1200" dirty="0">
                <a:hlinkClick r:id="rId3"/>
              </a:rPr>
              <a:t>The </a:t>
            </a:r>
            <a:r>
              <a:rPr lang="en-US" sz="1200" dirty="0" err="1">
                <a:hlinkClick r:id="rId3"/>
              </a:rPr>
              <a:t>Travellight</a:t>
            </a:r>
            <a:r>
              <a:rPr lang="en-US" sz="1200" dirty="0">
                <a:hlinkClick r:id="rId3"/>
              </a:rPr>
              <a:t> World</a:t>
            </a:r>
            <a:endParaRPr lang="en-US" sz="1200" dirty="0"/>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erial view of Tortuguero National Park">
            <a:extLst>
              <a:ext uri="{FF2B5EF4-FFF2-40B4-BE49-F238E27FC236}">
                <a16:creationId xmlns:a16="http://schemas.microsoft.com/office/drawing/2014/main" id="{7CAB5817-82E5-4586-8853-DB499D419609}"/>
              </a:ext>
            </a:extLst>
          </p:cNvPr>
          <p:cNvPicPr>
            <a:picLocks noChangeAspect="1"/>
          </p:cNvPicPr>
          <p:nvPr/>
        </p:nvPicPr>
        <p:blipFill>
          <a:blip r:embed="rId2"/>
          <a:stretch>
            <a:fillRect/>
          </a:stretch>
        </p:blipFill>
        <p:spPr>
          <a:xfrm>
            <a:off x="-186607" y="-499046"/>
            <a:ext cx="9241412" cy="7357046"/>
          </a:xfrm>
          <a:prstGeom prst="rect">
            <a:avLst/>
          </a:prstGeom>
        </p:spPr>
      </p:pic>
      <p:sp>
        <p:nvSpPr>
          <p:cNvPr id="2" name="Title 1"/>
          <p:cNvSpPr>
            <a:spLocks noGrp="1"/>
          </p:cNvSpPr>
          <p:nvPr>
            <p:ph type="title"/>
          </p:nvPr>
        </p:nvSpPr>
        <p:spPr>
          <a:xfrm>
            <a:off x="368422" y="-25384"/>
            <a:ext cx="8413439" cy="1143000"/>
          </a:xfrm>
        </p:spPr>
        <p:txBody>
          <a:bodyPr>
            <a:normAutofit/>
          </a:bodyPr>
          <a:lstStyle/>
          <a:p>
            <a:r>
              <a:rPr lang="en-US" sz="5400" b="1" dirty="0" err="1">
                <a:solidFill>
                  <a:srgbClr val="006600"/>
                </a:solidFill>
              </a:rPr>
              <a:t>Tortuguero</a:t>
            </a:r>
            <a:endParaRPr lang="en-US" sz="5400" b="1" dirty="0">
              <a:solidFill>
                <a:srgbClr val="0066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71CAB4F4-EAC8-4DBE-91B6-FA3C52409746}"/>
              </a:ext>
            </a:extLst>
          </p:cNvPr>
          <p:cNvSpPr txBox="1"/>
          <p:nvPr/>
        </p:nvSpPr>
        <p:spPr>
          <a:xfrm>
            <a:off x="2888055" y="6324715"/>
            <a:ext cx="3766242" cy="276999"/>
          </a:xfrm>
          <a:prstGeom prst="rect">
            <a:avLst/>
          </a:prstGeom>
          <a:noFill/>
        </p:spPr>
        <p:txBody>
          <a:bodyPr wrap="square" rtlCol="0">
            <a:spAutoFit/>
          </a:bodyPr>
          <a:lstStyle/>
          <a:p>
            <a:pPr algn="ctr"/>
            <a:r>
              <a:rPr lang="es-PA" sz="1200" dirty="0"/>
              <a:t>Imagen de </a:t>
            </a:r>
            <a:r>
              <a:rPr lang="es-PA" sz="1200" dirty="0" err="1"/>
              <a:t>GFYz</a:t>
            </a:r>
            <a:r>
              <a:rPr lang="es-PA" sz="1200" dirty="0"/>
              <a:t> en </a:t>
            </a:r>
            <a:r>
              <a:rPr lang="es-PA" sz="1200" dirty="0">
                <a:hlinkClick r:id="rId5"/>
              </a:rPr>
              <a:t>Pinterest</a:t>
            </a:r>
            <a:endParaRPr lang="en-US" sz="1200" dirty="0"/>
          </a:p>
        </p:txBody>
      </p:sp>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4722"/>
            <a:ext cx="8229600" cy="3328642"/>
          </a:xfrm>
        </p:spPr>
        <p:txBody>
          <a:bodyPr>
            <a:normAutofit/>
          </a:bodyPr>
          <a:lstStyle/>
          <a:p>
            <a:r>
              <a:rPr lang="en-US" sz="5400" b="1" dirty="0"/>
              <a:t>Vol</a:t>
            </a:r>
            <a:r>
              <a:rPr lang="es-PA" sz="5400" b="1" dirty="0" err="1"/>
              <a:t>cán</a:t>
            </a:r>
            <a:r>
              <a:rPr lang="es-PA" sz="5400" b="1" dirty="0"/>
              <a:t> que tiene 2 cráteres,</a:t>
            </a:r>
            <a:br>
              <a:rPr lang="es-PA" sz="5400" b="1" dirty="0"/>
            </a:br>
            <a:r>
              <a:rPr lang="es-PA" sz="5400" b="1" dirty="0"/>
              <a:t>uno con agua caliente y</a:t>
            </a:r>
            <a:br>
              <a:rPr lang="es-PA" sz="5400" b="1" dirty="0"/>
            </a:br>
            <a:r>
              <a:rPr lang="es-PA" sz="5400" b="1" dirty="0"/>
              <a:t>el otro con agua fría.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Poas volcano, Costa Rica">
            <a:extLst>
              <a:ext uri="{FF2B5EF4-FFF2-40B4-BE49-F238E27FC236}">
                <a16:creationId xmlns:a16="http://schemas.microsoft.com/office/drawing/2014/main" id="{9AF2862E-A2E9-440F-8F1D-115D60ED833C}"/>
              </a:ext>
            </a:extLst>
          </p:cNvPr>
          <p:cNvPicPr>
            <a:picLocks noChangeAspect="1"/>
          </p:cNvPicPr>
          <p:nvPr/>
        </p:nvPicPr>
        <p:blipFill>
          <a:blip r:embed="rId2"/>
          <a:stretch>
            <a:fillRect/>
          </a:stretch>
        </p:blipFill>
        <p:spPr>
          <a:xfrm>
            <a:off x="173525" y="173318"/>
            <a:ext cx="8912908" cy="6684681"/>
          </a:xfrm>
          <a:prstGeom prst="rect">
            <a:avLst/>
          </a:prstGeom>
        </p:spPr>
      </p:pic>
      <p:sp>
        <p:nvSpPr>
          <p:cNvPr id="2" name="Title 1"/>
          <p:cNvSpPr>
            <a:spLocks noGrp="1"/>
          </p:cNvSpPr>
          <p:nvPr>
            <p:ph type="title"/>
          </p:nvPr>
        </p:nvSpPr>
        <p:spPr>
          <a:xfrm>
            <a:off x="515179" y="1708614"/>
            <a:ext cx="8229600" cy="1227491"/>
          </a:xfrm>
        </p:spPr>
        <p:txBody>
          <a:bodyPr>
            <a:normAutofit/>
          </a:bodyPr>
          <a:lstStyle/>
          <a:p>
            <a:r>
              <a:rPr lang="es-PA" sz="5400" b="1" dirty="0"/>
              <a:t>Poás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B226C6F6-3178-4D92-ABE6-99814BB67ADF}"/>
              </a:ext>
            </a:extLst>
          </p:cNvPr>
          <p:cNvSpPr txBox="1"/>
          <p:nvPr/>
        </p:nvSpPr>
        <p:spPr>
          <a:xfrm>
            <a:off x="1865013" y="6317970"/>
            <a:ext cx="5287225" cy="276999"/>
          </a:xfrm>
          <a:prstGeom prst="rect">
            <a:avLst/>
          </a:prstGeom>
          <a:noFill/>
        </p:spPr>
        <p:txBody>
          <a:bodyPr wrap="square" rtlCol="0">
            <a:spAutoFit/>
          </a:bodyPr>
          <a:lstStyle/>
          <a:p>
            <a:pPr algn="ctr"/>
            <a:r>
              <a:rPr lang="es-PA" sz="1200" dirty="0"/>
              <a:t>Imagen por </a:t>
            </a:r>
            <a:r>
              <a:rPr lang="es-PA" sz="1200" dirty="0" err="1"/>
              <a:t>Wilma</a:t>
            </a:r>
            <a:r>
              <a:rPr lang="es-PA" sz="1200" dirty="0"/>
              <a:t> Compton en </a:t>
            </a:r>
            <a:r>
              <a:rPr lang="es-PA" sz="1200" dirty="0" err="1">
                <a:hlinkClick r:id="rId5"/>
              </a:rPr>
              <a:t>Wikiimedia</a:t>
            </a:r>
            <a:endParaRPr lang="en-US" sz="1200" dirty="0"/>
          </a:p>
        </p:txBody>
      </p:sp>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42122"/>
            <a:ext cx="8229600" cy="3573085"/>
          </a:xfrm>
        </p:spPr>
        <p:txBody>
          <a:bodyPr>
            <a:normAutofit/>
          </a:bodyPr>
          <a:lstStyle/>
          <a:p>
            <a:r>
              <a:rPr lang="en-US" sz="5400" b="1" dirty="0" err="1"/>
              <a:t>Volcán</a:t>
            </a:r>
            <a:r>
              <a:rPr lang="en-US" sz="5400" b="1" dirty="0"/>
              <a:t> </a:t>
            </a:r>
            <a:r>
              <a:rPr lang="en-US" sz="5400" b="1" dirty="0" err="1"/>
              <a:t>activo</a:t>
            </a:r>
            <a:r>
              <a:rPr lang="en-US" sz="5400" b="1" dirty="0"/>
              <a:t> que </a:t>
            </a:r>
            <a:r>
              <a:rPr lang="en-US" sz="5400" b="1" dirty="0" err="1"/>
              <a:t>tiene</a:t>
            </a:r>
            <a:br>
              <a:rPr lang="en-US" sz="5400" b="1" dirty="0"/>
            </a:br>
            <a:r>
              <a:rPr lang="en-US" sz="5400" b="1" dirty="0" err="1"/>
              <a:t>aguas</a:t>
            </a:r>
            <a:r>
              <a:rPr lang="en-US" sz="5400" b="1" dirty="0"/>
              <a:t> </a:t>
            </a:r>
            <a:r>
              <a:rPr lang="en-US" sz="5400" b="1" dirty="0" err="1"/>
              <a:t>termales</a:t>
            </a:r>
            <a:r>
              <a:rPr lang="en-US" sz="5400" b="1" dirty="0"/>
              <a:t> y un </a:t>
            </a:r>
            <a:r>
              <a:rPr lang="en-US" sz="5400" b="1" dirty="0" err="1"/>
              <a:t>lago</a:t>
            </a:r>
            <a:r>
              <a:rPr lang="en-US" sz="5400" b="1" dirty="0"/>
              <a:t> del </a:t>
            </a:r>
            <a:r>
              <a:rPr lang="en-US" sz="5400" b="1" dirty="0" err="1"/>
              <a:t>mismo</a:t>
            </a:r>
            <a:r>
              <a:rPr lang="en-US" sz="5400" b="1" dirty="0"/>
              <a:t> </a:t>
            </a:r>
            <a:r>
              <a:rPr lang="en-US" sz="5400" b="1" dirty="0" err="1"/>
              <a:t>nombre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773394"/>
            <a:ext cx="8229600" cy="1143000"/>
          </a:xfrm>
        </p:spPr>
        <p:txBody>
          <a:bodyPr>
            <a:noAutofit/>
          </a:bodyPr>
          <a:lstStyle/>
          <a:p>
            <a:r>
              <a:rPr lang="en-US" sz="5400" b="1" dirty="0" err="1"/>
              <a:t>campaña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arenal volcano and lake, Costa Rica">
            <a:extLst>
              <a:ext uri="{FF2B5EF4-FFF2-40B4-BE49-F238E27FC236}">
                <a16:creationId xmlns:a16="http://schemas.microsoft.com/office/drawing/2014/main" id="{0E822454-74A5-4E09-B416-5A65B595EA66}"/>
              </a:ext>
            </a:extLst>
          </p:cNvPr>
          <p:cNvPicPr>
            <a:picLocks noChangeAspect="1"/>
          </p:cNvPicPr>
          <p:nvPr/>
        </p:nvPicPr>
        <p:blipFill>
          <a:blip r:embed="rId2"/>
          <a:stretch>
            <a:fillRect/>
          </a:stretch>
        </p:blipFill>
        <p:spPr>
          <a:xfrm>
            <a:off x="49794" y="79849"/>
            <a:ext cx="10633295" cy="6978098"/>
          </a:xfrm>
          <a:prstGeom prst="rect">
            <a:avLst/>
          </a:prstGeom>
        </p:spPr>
      </p:pic>
      <p:sp>
        <p:nvSpPr>
          <p:cNvPr id="2" name="Title 1"/>
          <p:cNvSpPr>
            <a:spLocks noGrp="1"/>
          </p:cNvSpPr>
          <p:nvPr>
            <p:ph type="title"/>
          </p:nvPr>
        </p:nvSpPr>
        <p:spPr>
          <a:xfrm>
            <a:off x="331792" y="200526"/>
            <a:ext cx="8540604" cy="1143000"/>
          </a:xfrm>
        </p:spPr>
        <p:txBody>
          <a:bodyPr>
            <a:normAutofit/>
          </a:bodyPr>
          <a:lstStyle/>
          <a:p>
            <a:pPr algn="r"/>
            <a:r>
              <a:rPr lang="en-US" sz="5400" b="1" dirty="0">
                <a:solidFill>
                  <a:srgbClr val="FF0000"/>
                </a:solidFill>
              </a:rPr>
              <a:t>Arenal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9" name="TextBox 8">
            <a:extLst>
              <a:ext uri="{FF2B5EF4-FFF2-40B4-BE49-F238E27FC236}">
                <a16:creationId xmlns:a16="http://schemas.microsoft.com/office/drawing/2014/main" id="{05BAD4EF-3DEB-4E57-89CB-A27F8AF228AD}"/>
              </a:ext>
            </a:extLst>
          </p:cNvPr>
          <p:cNvSpPr txBox="1"/>
          <p:nvPr/>
        </p:nvSpPr>
        <p:spPr>
          <a:xfrm>
            <a:off x="1683946" y="6380475"/>
            <a:ext cx="6138250" cy="276999"/>
          </a:xfrm>
          <a:prstGeom prst="rect">
            <a:avLst/>
          </a:prstGeom>
          <a:noFill/>
        </p:spPr>
        <p:txBody>
          <a:bodyPr wrap="square" rtlCol="0">
            <a:spAutoFit/>
          </a:bodyPr>
          <a:lstStyle/>
          <a:p>
            <a:pPr algn="ctr"/>
            <a:r>
              <a:rPr lang="es-PA" sz="1200" dirty="0"/>
              <a:t>Foto de Olger Aragón en </a:t>
            </a:r>
            <a:r>
              <a:rPr lang="es-PA" sz="1200" dirty="0" err="1">
                <a:hlinkClick r:id="rId5"/>
              </a:rPr>
              <a:t>Volcano</a:t>
            </a:r>
            <a:r>
              <a:rPr lang="es-PA" sz="1200" dirty="0">
                <a:hlinkClick r:id="rId5"/>
              </a:rPr>
              <a:t> </a:t>
            </a:r>
            <a:r>
              <a:rPr lang="es-PA" sz="1200" dirty="0" err="1">
                <a:hlinkClick r:id="rId5"/>
              </a:rPr>
              <a:t>Smithsonian</a:t>
            </a:r>
            <a:r>
              <a:rPr lang="es-PA" sz="1200" dirty="0">
                <a:hlinkClick r:id="rId5"/>
              </a:rPr>
              <a:t> </a:t>
            </a:r>
            <a:r>
              <a:rPr lang="es-PA" sz="1200" dirty="0" err="1">
                <a:hlinkClick r:id="rId5"/>
              </a:rPr>
              <a:t>Institute</a:t>
            </a:r>
            <a:endParaRPr lang="en-US" sz="1200" dirty="0"/>
          </a:p>
        </p:txBody>
      </p:sp>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841" y="1801592"/>
            <a:ext cx="8901463" cy="3451149"/>
          </a:xfrm>
        </p:spPr>
        <p:txBody>
          <a:bodyPr>
            <a:normAutofit/>
          </a:bodyPr>
          <a:lstStyle/>
          <a:p>
            <a:r>
              <a:rPr lang="en-US" sz="5400" b="1" dirty="0"/>
              <a:t>Río </a:t>
            </a:r>
            <a:r>
              <a:rPr lang="en-US" sz="5400" b="1" dirty="0" err="1"/>
              <a:t>en</a:t>
            </a:r>
            <a:r>
              <a:rPr lang="en-US" sz="5400" b="1" dirty="0"/>
              <a:t> </a:t>
            </a:r>
            <a:r>
              <a:rPr lang="en-US" sz="5400" b="1" dirty="0" err="1"/>
              <a:t>el</a:t>
            </a:r>
            <a:r>
              <a:rPr lang="en-US" sz="5400" b="1" dirty="0"/>
              <a:t> </a:t>
            </a:r>
            <a:r>
              <a:rPr lang="en-US" sz="5400" b="1" dirty="0" err="1"/>
              <a:t>parque</a:t>
            </a:r>
            <a:r>
              <a:rPr lang="en-US" sz="5400" b="1" dirty="0"/>
              <a:t> </a:t>
            </a:r>
            <a:r>
              <a:rPr lang="en-US" sz="5400" b="1" dirty="0" err="1"/>
              <a:t>nacional</a:t>
            </a:r>
            <a:br>
              <a:rPr lang="en-US" sz="5400" b="1" dirty="0"/>
            </a:br>
            <a:r>
              <a:rPr lang="en-US" sz="5400" b="1" dirty="0" err="1"/>
              <a:t>Volcán</a:t>
            </a:r>
            <a:r>
              <a:rPr lang="en-US" sz="5400" b="1" dirty="0"/>
              <a:t> Tenorio que </a:t>
            </a:r>
            <a:r>
              <a:rPr lang="en-US" sz="5400" b="1" dirty="0" err="1"/>
              <a:t>tiene</a:t>
            </a:r>
            <a:r>
              <a:rPr lang="en-US" sz="5400" b="1" dirty="0"/>
              <a:t> </a:t>
            </a:r>
            <a:r>
              <a:rPr lang="en-US" sz="5400" b="1" dirty="0" err="1"/>
              <a:t>una</a:t>
            </a:r>
            <a:br>
              <a:rPr lang="en-US" sz="5400" b="1" dirty="0"/>
            </a:br>
            <a:r>
              <a:rPr lang="en-US" sz="5400" b="1" dirty="0" err="1"/>
              <a:t>catarata</a:t>
            </a:r>
            <a:r>
              <a:rPr lang="en-US" sz="5400" b="1" dirty="0"/>
              <a:t> y </a:t>
            </a:r>
            <a:r>
              <a:rPr lang="en-US" sz="5400" b="1" dirty="0" err="1"/>
              <a:t>aguas</a:t>
            </a:r>
            <a:r>
              <a:rPr lang="en-US" sz="5400" b="1" dirty="0"/>
              <a:t> </a:t>
            </a:r>
            <a:r>
              <a:rPr lang="en-US" sz="5400" b="1" dirty="0" err="1"/>
              <a:t>termales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river celeste, Costa Rica, waterfall and plants">
            <a:extLst>
              <a:ext uri="{FF2B5EF4-FFF2-40B4-BE49-F238E27FC236}">
                <a16:creationId xmlns:a16="http://schemas.microsoft.com/office/drawing/2014/main" id="{A53DBBD1-AEA9-427A-A302-962B47E35FA6}"/>
              </a:ext>
            </a:extLst>
          </p:cNvPr>
          <p:cNvPicPr>
            <a:picLocks noChangeAspect="1"/>
          </p:cNvPicPr>
          <p:nvPr/>
        </p:nvPicPr>
        <p:blipFill>
          <a:blip r:embed="rId2"/>
          <a:stretch>
            <a:fillRect/>
          </a:stretch>
        </p:blipFill>
        <p:spPr>
          <a:xfrm>
            <a:off x="72428" y="0"/>
            <a:ext cx="10164024" cy="7623018"/>
          </a:xfrm>
          <a:prstGeom prst="rect">
            <a:avLst/>
          </a:prstGeom>
        </p:spPr>
      </p:pic>
      <p:sp>
        <p:nvSpPr>
          <p:cNvPr id="2" name="Title 1"/>
          <p:cNvSpPr>
            <a:spLocks noGrp="1"/>
          </p:cNvSpPr>
          <p:nvPr>
            <p:ph type="title"/>
          </p:nvPr>
        </p:nvSpPr>
        <p:spPr>
          <a:xfrm>
            <a:off x="497939" y="200526"/>
            <a:ext cx="7842637" cy="1143000"/>
          </a:xfrm>
        </p:spPr>
        <p:txBody>
          <a:bodyPr>
            <a:normAutofit/>
          </a:bodyPr>
          <a:lstStyle/>
          <a:p>
            <a:pPr algn="l"/>
            <a:r>
              <a:rPr lang="en-US" sz="5400" b="1" dirty="0" err="1"/>
              <a:t>río</a:t>
            </a:r>
            <a:r>
              <a:rPr lang="en-US" sz="5400" b="1" dirty="0"/>
              <a:t> Celeste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6" name="TextBox 5">
            <a:extLst>
              <a:ext uri="{FF2B5EF4-FFF2-40B4-BE49-F238E27FC236}">
                <a16:creationId xmlns:a16="http://schemas.microsoft.com/office/drawing/2014/main" id="{A74829A3-3F46-48F7-B52B-D3EAF30C8FF6}"/>
              </a:ext>
            </a:extLst>
          </p:cNvPr>
          <p:cNvSpPr txBox="1"/>
          <p:nvPr/>
        </p:nvSpPr>
        <p:spPr>
          <a:xfrm>
            <a:off x="5546073" y="200526"/>
            <a:ext cx="3340729" cy="276999"/>
          </a:xfrm>
          <a:prstGeom prst="rect">
            <a:avLst/>
          </a:prstGeom>
          <a:noFill/>
        </p:spPr>
        <p:txBody>
          <a:bodyPr wrap="square" rtlCol="0">
            <a:spAutoFit/>
          </a:bodyPr>
          <a:lstStyle/>
          <a:p>
            <a:pPr algn="r"/>
            <a:r>
              <a:rPr lang="es-PA" sz="1200" dirty="0"/>
              <a:t>Imagen de </a:t>
            </a:r>
            <a:r>
              <a:rPr lang="es-PA" sz="1200" dirty="0">
                <a:hlinkClick r:id="rId5"/>
              </a:rPr>
              <a:t>Red </a:t>
            </a:r>
            <a:r>
              <a:rPr lang="es-PA" sz="1200" dirty="0" err="1">
                <a:hlinkClick r:id="rId5"/>
              </a:rPr>
              <a:t>Pacific</a:t>
            </a:r>
            <a:r>
              <a:rPr lang="es-PA" sz="1200" dirty="0">
                <a:hlinkClick r:id="rId5"/>
              </a:rPr>
              <a:t> </a:t>
            </a:r>
            <a:r>
              <a:rPr lang="es-PA" sz="1200" dirty="0" err="1">
                <a:hlinkClick r:id="rId5"/>
              </a:rPr>
              <a:t>Sunset</a:t>
            </a:r>
            <a:endParaRPr lang="en-US" sz="1200" dirty="0"/>
          </a:p>
        </p:txBody>
      </p:sp>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7491" y="1665184"/>
            <a:ext cx="8229600" cy="3381667"/>
          </a:xfrm>
        </p:spPr>
        <p:txBody>
          <a:bodyPr>
            <a:normAutofit fontScale="90000"/>
          </a:bodyPr>
          <a:lstStyle/>
          <a:p>
            <a:r>
              <a:rPr lang="en-US" sz="5400" b="1" dirty="0"/>
              <a:t>Bosque </a:t>
            </a:r>
            <a:r>
              <a:rPr lang="en-US" sz="5400" b="1" dirty="0" err="1"/>
              <a:t>nuboso</a:t>
            </a:r>
            <a:r>
              <a:rPr lang="en-US" sz="5400" b="1" dirty="0"/>
              <a:t> </a:t>
            </a:r>
            <a:r>
              <a:rPr lang="en-US" sz="5400" b="1" dirty="0" err="1"/>
              <a:t>donde</a:t>
            </a:r>
            <a:r>
              <a:rPr lang="en-US" sz="5400" b="1" dirty="0"/>
              <a:t> hay</a:t>
            </a:r>
            <a:br>
              <a:rPr lang="en-US" sz="5400" b="1" dirty="0"/>
            </a:br>
            <a:r>
              <a:rPr lang="en-US" sz="5400" b="1" dirty="0" err="1"/>
              <a:t>más</a:t>
            </a:r>
            <a:r>
              <a:rPr lang="en-US" sz="5400" b="1" dirty="0"/>
              <a:t> de 400 </a:t>
            </a:r>
            <a:r>
              <a:rPr lang="en-US" sz="5400" b="1" dirty="0" err="1"/>
              <a:t>especies</a:t>
            </a:r>
            <a:r>
              <a:rPr lang="en-US" sz="5400" b="1" dirty="0"/>
              <a:t> de </a:t>
            </a:r>
            <a:r>
              <a:rPr lang="en-US" sz="5400" b="1" dirty="0" err="1"/>
              <a:t>aves</a:t>
            </a:r>
            <a:br>
              <a:rPr lang="en-US" sz="5400" b="1" dirty="0"/>
            </a:br>
            <a:r>
              <a:rPr lang="en-US" sz="5400" b="1" dirty="0"/>
              <a:t>y 2.500 </a:t>
            </a:r>
            <a:r>
              <a:rPr lang="en-US" sz="5400" b="1" dirty="0" err="1"/>
              <a:t>especies</a:t>
            </a:r>
            <a:r>
              <a:rPr lang="en-US" sz="5400" b="1" dirty="0"/>
              <a:t> de </a:t>
            </a:r>
            <a:r>
              <a:rPr lang="en-US" sz="5400" b="1" dirty="0" err="1"/>
              <a:t>plantas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trees and plants in Monteverde Cloud forest, Costa Rica.">
            <a:extLst>
              <a:ext uri="{FF2B5EF4-FFF2-40B4-BE49-F238E27FC236}">
                <a16:creationId xmlns:a16="http://schemas.microsoft.com/office/drawing/2014/main" id="{0701EB0F-C3A3-494D-AD5D-8AA741EC1C9B}"/>
              </a:ext>
            </a:extLst>
          </p:cNvPr>
          <p:cNvPicPr>
            <a:picLocks noChangeAspect="1"/>
          </p:cNvPicPr>
          <p:nvPr/>
        </p:nvPicPr>
        <p:blipFill>
          <a:blip r:embed="rId2"/>
          <a:stretch>
            <a:fillRect/>
          </a:stretch>
        </p:blipFill>
        <p:spPr>
          <a:xfrm>
            <a:off x="-827113" y="135802"/>
            <a:ext cx="10078376" cy="6722198"/>
          </a:xfrm>
          <a:prstGeom prst="rect">
            <a:avLst/>
          </a:prstGeom>
        </p:spPr>
      </p:pic>
      <p:sp>
        <p:nvSpPr>
          <p:cNvPr id="2" name="Title 1"/>
          <p:cNvSpPr>
            <a:spLocks noGrp="1"/>
          </p:cNvSpPr>
          <p:nvPr>
            <p:ph type="title"/>
          </p:nvPr>
        </p:nvSpPr>
        <p:spPr>
          <a:xfrm>
            <a:off x="430344" y="2703591"/>
            <a:ext cx="8229600" cy="1143000"/>
          </a:xfrm>
        </p:spPr>
        <p:txBody>
          <a:bodyPr>
            <a:normAutofit/>
          </a:bodyPr>
          <a:lstStyle/>
          <a:p>
            <a:r>
              <a:rPr lang="en-US" sz="5400" b="1" dirty="0"/>
              <a:t>Monteverde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D695572F-1F29-45E4-B945-46318D4F30A9}"/>
              </a:ext>
            </a:extLst>
          </p:cNvPr>
          <p:cNvSpPr txBox="1"/>
          <p:nvPr/>
        </p:nvSpPr>
        <p:spPr>
          <a:xfrm>
            <a:off x="2181885" y="6283158"/>
            <a:ext cx="4726519" cy="276999"/>
          </a:xfrm>
          <a:prstGeom prst="rect">
            <a:avLst/>
          </a:prstGeom>
          <a:noFill/>
        </p:spPr>
        <p:txBody>
          <a:bodyPr wrap="square" rtlCol="0">
            <a:spAutoFit/>
          </a:bodyPr>
          <a:lstStyle/>
          <a:p>
            <a:pPr algn="ctr"/>
            <a:r>
              <a:rPr lang="es-PA" sz="1200" dirty="0"/>
              <a:t>Imagen de </a:t>
            </a:r>
            <a:r>
              <a:rPr lang="es-PA" sz="1200" dirty="0" err="1">
                <a:hlinkClick r:id="rId5"/>
              </a:rPr>
              <a:t>KimKim</a:t>
            </a:r>
            <a:endParaRPr lang="en-US" sz="1200" dirty="0"/>
          </a:p>
        </p:txBody>
      </p:sp>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16" y="1890330"/>
            <a:ext cx="8229600" cy="3231570"/>
          </a:xfrm>
        </p:spPr>
        <p:txBody>
          <a:bodyPr>
            <a:normAutofit/>
          </a:bodyPr>
          <a:lstStyle/>
          <a:p>
            <a:r>
              <a:rPr lang="en-US" sz="5400" b="1" dirty="0"/>
              <a:t>Es </a:t>
            </a:r>
            <a:r>
              <a:rPr lang="en-US" sz="5400" b="1" dirty="0" err="1"/>
              <a:t>recomendable</a:t>
            </a:r>
            <a:r>
              <a:rPr lang="en-US" sz="5400" b="1" dirty="0"/>
              <a:t> usar</a:t>
            </a:r>
            <a:br>
              <a:rPr lang="en-US" sz="5400" b="1" dirty="0"/>
            </a:br>
            <a:r>
              <a:rPr lang="en-US" sz="5400" b="1" dirty="0" err="1"/>
              <a:t>bolsas</a:t>
            </a:r>
            <a:r>
              <a:rPr lang="en-US" sz="5400" b="1" dirty="0"/>
              <a:t> de ___ </a:t>
            </a:r>
            <a:r>
              <a:rPr lang="en-US" sz="5400" b="1" dirty="0" err="1"/>
              <a:t>en</a:t>
            </a:r>
            <a:r>
              <a:rPr lang="en-US" sz="5400" b="1" dirty="0"/>
              <a:t> </a:t>
            </a:r>
            <a:r>
              <a:rPr lang="en-US" sz="5400" b="1" dirty="0" err="1"/>
              <a:t>vez</a:t>
            </a:r>
            <a:r>
              <a:rPr lang="en-US" sz="5400" b="1" dirty="0"/>
              <a:t> </a:t>
            </a:r>
            <a:br>
              <a:rPr lang="en-US" sz="5400" b="1" dirty="0"/>
            </a:br>
            <a:r>
              <a:rPr lang="en-US" sz="5400" b="1" dirty="0"/>
              <a:t>de </a:t>
            </a:r>
            <a:r>
              <a:rPr lang="en-US" sz="5400" b="1" dirty="0" err="1"/>
              <a:t>plástico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a canvas bag">
            <a:extLst>
              <a:ext uri="{FF2B5EF4-FFF2-40B4-BE49-F238E27FC236}">
                <a16:creationId xmlns:a16="http://schemas.microsoft.com/office/drawing/2014/main" id="{D7124D6A-0D89-4095-A520-37F9831C9F63}"/>
              </a:ext>
            </a:extLst>
          </p:cNvPr>
          <p:cNvPicPr>
            <a:picLocks noChangeAspect="1"/>
          </p:cNvPicPr>
          <p:nvPr/>
        </p:nvPicPr>
        <p:blipFill>
          <a:blip r:embed="rId2"/>
          <a:stretch>
            <a:fillRect/>
          </a:stretch>
        </p:blipFill>
        <p:spPr>
          <a:xfrm>
            <a:off x="164122" y="82831"/>
            <a:ext cx="5386259" cy="6775169"/>
          </a:xfrm>
          <a:prstGeom prst="rect">
            <a:avLst/>
          </a:prstGeom>
        </p:spPr>
      </p:pic>
      <p:sp>
        <p:nvSpPr>
          <p:cNvPr id="2" name="Title 1"/>
          <p:cNvSpPr>
            <a:spLocks noGrp="1"/>
          </p:cNvSpPr>
          <p:nvPr>
            <p:ph type="title"/>
          </p:nvPr>
        </p:nvSpPr>
        <p:spPr>
          <a:xfrm>
            <a:off x="5758003" y="1846907"/>
            <a:ext cx="3037437" cy="1843151"/>
          </a:xfrm>
        </p:spPr>
        <p:txBody>
          <a:bodyPr>
            <a:normAutofit/>
          </a:bodyPr>
          <a:lstStyle/>
          <a:p>
            <a:r>
              <a:rPr lang="en-US" sz="5400" b="1" dirty="0" err="1"/>
              <a:t>bolsa</a:t>
            </a:r>
            <a:r>
              <a:rPr lang="en-US" sz="5400" b="1" dirty="0"/>
              <a:t> de </a:t>
            </a:r>
            <a:r>
              <a:rPr lang="en-US" sz="5400" b="1" dirty="0" err="1">
                <a:solidFill>
                  <a:srgbClr val="FFFF00"/>
                </a:solidFill>
              </a:rPr>
              <a:t>lona</a:t>
            </a:r>
            <a:endParaRPr lang="en-US" sz="5400" b="1" dirty="0">
              <a:solidFill>
                <a:srgbClr val="FFFF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0BDD0540-A776-4640-9DCE-C121314DB582}"/>
              </a:ext>
            </a:extLst>
          </p:cNvPr>
          <p:cNvSpPr txBox="1"/>
          <p:nvPr/>
        </p:nvSpPr>
        <p:spPr>
          <a:xfrm>
            <a:off x="5695238" y="6380475"/>
            <a:ext cx="2283546" cy="276999"/>
          </a:xfrm>
          <a:prstGeom prst="rect">
            <a:avLst/>
          </a:prstGeom>
          <a:noFill/>
        </p:spPr>
        <p:txBody>
          <a:bodyPr wrap="square" rtlCol="0">
            <a:spAutoFit/>
          </a:bodyPr>
          <a:lstStyle/>
          <a:p>
            <a:r>
              <a:rPr lang="en-US" sz="1200" dirty="0"/>
              <a:t>Imagen de </a:t>
            </a:r>
            <a:r>
              <a:rPr lang="en-US" sz="1200" dirty="0">
                <a:hlinkClick r:id="rId5"/>
              </a:rPr>
              <a:t>Bag &amp; Tote</a:t>
            </a:r>
            <a:endParaRPr lang="en-US" sz="1200" dirty="0"/>
          </a:p>
        </p:txBody>
      </p:sp>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3315"/>
            <a:ext cx="8229600" cy="2649632"/>
          </a:xfrm>
        </p:spPr>
        <p:txBody>
          <a:bodyPr>
            <a:normAutofit/>
          </a:bodyPr>
          <a:lstStyle/>
          <a:p>
            <a:r>
              <a:rPr lang="en-US" sz="5400" b="1" dirty="0"/>
              <a:t>Es </a:t>
            </a:r>
            <a:r>
              <a:rPr lang="en-US" sz="5400" b="1" dirty="0" err="1"/>
              <a:t>importante</a:t>
            </a:r>
            <a:r>
              <a:rPr lang="en-US" sz="5400" b="1" dirty="0"/>
              <a:t> ___ lo</a:t>
            </a:r>
            <a:br>
              <a:rPr lang="en-US" sz="5400" b="1" dirty="0"/>
            </a:br>
            <a:r>
              <a:rPr lang="en-US" sz="5400" b="1" dirty="0"/>
              <a:t>que </a:t>
            </a:r>
            <a:r>
              <a:rPr lang="en-US" sz="5400" b="1" dirty="0" err="1"/>
              <a:t>botamos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Recycling station in Lima, Peru, for cans, plastic, glass, paper and cardboard.">
            <a:extLst>
              <a:ext uri="{FF2B5EF4-FFF2-40B4-BE49-F238E27FC236}">
                <a16:creationId xmlns:a16="http://schemas.microsoft.com/office/drawing/2014/main" id="{7DE78C4C-00AD-4BD4-A21F-6813166D93A9}"/>
              </a:ext>
            </a:extLst>
          </p:cNvPr>
          <p:cNvPicPr>
            <a:picLocks noChangeAspect="1"/>
          </p:cNvPicPr>
          <p:nvPr/>
        </p:nvPicPr>
        <p:blipFill>
          <a:blip r:embed="rId2"/>
          <a:stretch>
            <a:fillRect/>
          </a:stretch>
        </p:blipFill>
        <p:spPr>
          <a:xfrm>
            <a:off x="141567" y="106175"/>
            <a:ext cx="9143999" cy="6857999"/>
          </a:xfrm>
          <a:prstGeom prst="rect">
            <a:avLst/>
          </a:prstGeom>
        </p:spPr>
      </p:pic>
      <p:sp>
        <p:nvSpPr>
          <p:cNvPr id="2" name="Title 1"/>
          <p:cNvSpPr>
            <a:spLocks noGrp="1"/>
          </p:cNvSpPr>
          <p:nvPr>
            <p:ph type="title"/>
          </p:nvPr>
        </p:nvSpPr>
        <p:spPr>
          <a:xfrm>
            <a:off x="416459" y="106176"/>
            <a:ext cx="8338242" cy="1143000"/>
          </a:xfrm>
        </p:spPr>
        <p:txBody>
          <a:bodyPr>
            <a:normAutofit/>
          </a:bodyPr>
          <a:lstStyle/>
          <a:p>
            <a:r>
              <a:rPr lang="en-US" sz="5400" b="1" dirty="0" err="1"/>
              <a:t>reciclar</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75701E4F-D572-48E1-8ECB-68CA0CD4D501}"/>
              </a:ext>
            </a:extLst>
          </p:cNvPr>
          <p:cNvSpPr txBox="1"/>
          <p:nvPr/>
        </p:nvSpPr>
        <p:spPr>
          <a:xfrm>
            <a:off x="2353901" y="6380475"/>
            <a:ext cx="4436197" cy="276999"/>
          </a:xfrm>
          <a:prstGeom prst="rect">
            <a:avLst/>
          </a:prstGeom>
          <a:noFill/>
        </p:spPr>
        <p:txBody>
          <a:bodyPr wrap="square" rtlCol="0">
            <a:spAutoFit/>
          </a:bodyPr>
          <a:lstStyle/>
          <a:p>
            <a:pPr algn="ctr"/>
            <a:r>
              <a:rPr lang="es-PA" sz="1200" dirty="0"/>
              <a:t>Foto por Jon </a:t>
            </a:r>
            <a:r>
              <a:rPr lang="es-PA" sz="1200" dirty="0" err="1"/>
              <a:t>Kolbert</a:t>
            </a:r>
            <a:r>
              <a:rPr lang="es-PA" sz="1200" dirty="0"/>
              <a:t> en </a:t>
            </a:r>
            <a:r>
              <a:rPr lang="es-PA" sz="1200" dirty="0">
                <a:hlinkClick r:id="rId5"/>
              </a:rPr>
              <a:t>Wikimedia</a:t>
            </a:r>
            <a:endParaRPr lang="en-US" sz="1200" dirty="0"/>
          </a:p>
        </p:txBody>
      </p:sp>
      <p:sp>
        <p:nvSpPr>
          <p:cNvPr id="16" name="TextBox 15">
            <a:extLst>
              <a:ext uri="{FF2B5EF4-FFF2-40B4-BE49-F238E27FC236}">
                <a16:creationId xmlns:a16="http://schemas.microsoft.com/office/drawing/2014/main" id="{C1E803FC-81C8-4410-AEC3-DB290BD8680F}"/>
              </a:ext>
            </a:extLst>
          </p:cNvPr>
          <p:cNvSpPr txBox="1"/>
          <p:nvPr/>
        </p:nvSpPr>
        <p:spPr>
          <a:xfrm>
            <a:off x="7090507" y="262177"/>
            <a:ext cx="1734977" cy="830997"/>
          </a:xfrm>
          <a:prstGeom prst="rect">
            <a:avLst/>
          </a:prstGeom>
          <a:noFill/>
        </p:spPr>
        <p:txBody>
          <a:bodyPr wrap="square" rtlCol="0">
            <a:spAutoFit/>
          </a:bodyPr>
          <a:lstStyle/>
          <a:p>
            <a:pPr algn="r"/>
            <a:r>
              <a:rPr lang="es-PA" sz="2400" b="1" dirty="0"/>
              <a:t>Lima,</a:t>
            </a:r>
          </a:p>
          <a:p>
            <a:pPr algn="r"/>
            <a:r>
              <a:rPr lang="es-PA" sz="2400" b="1" dirty="0"/>
              <a:t> Perú</a:t>
            </a:r>
            <a:endParaRPr lang="en-US" sz="2400" b="1" dirty="0"/>
          </a:p>
        </p:txBody>
      </p:sp>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8170"/>
            <a:ext cx="8229600" cy="2459509"/>
          </a:xfrm>
        </p:spPr>
        <p:txBody>
          <a:bodyPr>
            <a:normAutofit/>
          </a:bodyPr>
          <a:lstStyle/>
          <a:p>
            <a:r>
              <a:rPr lang="en-US" sz="5400" b="1" dirty="0"/>
              <a:t>Es </a:t>
            </a:r>
            <a:r>
              <a:rPr lang="en-US" sz="5400" b="1" dirty="0" err="1"/>
              <a:t>recomendable</a:t>
            </a:r>
            <a:r>
              <a:rPr lang="en-US" sz="5400" b="1" dirty="0"/>
              <a:t> </a:t>
            </a:r>
            <a:r>
              <a:rPr lang="en-US" sz="5400" b="1" dirty="0" err="1"/>
              <a:t>manejar</a:t>
            </a:r>
            <a:br>
              <a:rPr lang="en-US" sz="5400" b="1" dirty="0"/>
            </a:br>
            <a:r>
              <a:rPr lang="en-US" sz="5400" b="1" dirty="0"/>
              <a:t>un </a:t>
            </a:r>
            <a:r>
              <a:rPr lang="en-US" sz="5400" b="1" dirty="0" err="1"/>
              <a:t>carro</a:t>
            </a:r>
            <a:r>
              <a:rPr lang="en-US" sz="5400" b="1" dirty="0"/>
              <a:t>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5" y="1747319"/>
            <a:ext cx="8229600" cy="3363362"/>
          </a:xfrm>
        </p:spPr>
        <p:txBody>
          <a:bodyPr>
            <a:normAutofit/>
          </a:bodyPr>
          <a:lstStyle/>
          <a:p>
            <a:r>
              <a:rPr lang="en-US" sz="5400" b="1" dirty="0"/>
              <a:t>Los </a:t>
            </a:r>
            <a:r>
              <a:rPr lang="en-US" sz="5400" b="1" dirty="0" err="1"/>
              <a:t>empleados</a:t>
            </a:r>
            <a:r>
              <a:rPr lang="en-US" sz="5400" b="1" dirty="0"/>
              <a:t> les </a:t>
            </a:r>
            <a:r>
              <a:rPr lang="en-US" sz="5400" b="1" dirty="0" err="1"/>
              <a:t>piden</a:t>
            </a:r>
            <a:br>
              <a:rPr lang="en-US" sz="5400" b="1" dirty="0"/>
            </a:br>
            <a:r>
              <a:rPr lang="en-US" sz="5400" b="1" dirty="0"/>
              <a:t>a </a:t>
            </a:r>
            <a:r>
              <a:rPr lang="en-US" sz="5400" b="1" dirty="0" err="1"/>
              <a:t>su</a:t>
            </a:r>
            <a:r>
              <a:rPr lang="en-US" sz="5400" b="1" dirty="0"/>
              <a:t> </a:t>
            </a:r>
            <a:r>
              <a:rPr lang="en-US" sz="5400" b="1" dirty="0" err="1"/>
              <a:t>empresa</a:t>
            </a:r>
            <a:r>
              <a:rPr lang="en-US" sz="5400" b="1" dirty="0"/>
              <a:t> un ___ de</a:t>
            </a:r>
            <a:br>
              <a:rPr lang="en-US" sz="5400" b="1" dirty="0"/>
            </a:br>
            <a:r>
              <a:rPr lang="en-US" sz="5400" b="1" dirty="0" err="1"/>
              <a:t>sueldo</a:t>
            </a:r>
            <a:r>
              <a:rPr lang="en-US" sz="5400" b="1" dirty="0"/>
              <a:t> para </a:t>
            </a:r>
            <a:r>
              <a:rPr lang="en-US" sz="5400" b="1" dirty="0" err="1"/>
              <a:t>vivir</a:t>
            </a:r>
            <a:r>
              <a:rPr lang="en-US" sz="5400" b="1" dirty="0"/>
              <a:t> major.</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of an electric car, Tesla X, parked on a driveway">
            <a:extLst>
              <a:ext uri="{FF2B5EF4-FFF2-40B4-BE49-F238E27FC236}">
                <a16:creationId xmlns:a16="http://schemas.microsoft.com/office/drawing/2014/main" id="{2CC1F5B8-440F-4FB4-84AA-93BAEA33E8E9}"/>
              </a:ext>
            </a:extLst>
          </p:cNvPr>
          <p:cNvPicPr>
            <a:picLocks noChangeAspect="1"/>
          </p:cNvPicPr>
          <p:nvPr/>
        </p:nvPicPr>
        <p:blipFill>
          <a:blip r:embed="rId2"/>
          <a:stretch>
            <a:fillRect/>
          </a:stretch>
        </p:blipFill>
        <p:spPr>
          <a:xfrm>
            <a:off x="117694" y="96554"/>
            <a:ext cx="9144000" cy="6858000"/>
          </a:xfrm>
          <a:prstGeom prst="rect">
            <a:avLst/>
          </a:prstGeom>
        </p:spPr>
      </p:pic>
      <p:sp>
        <p:nvSpPr>
          <p:cNvPr id="2" name="Title 1"/>
          <p:cNvSpPr>
            <a:spLocks noGrp="1"/>
          </p:cNvSpPr>
          <p:nvPr>
            <p:ph type="title"/>
          </p:nvPr>
        </p:nvSpPr>
        <p:spPr>
          <a:xfrm>
            <a:off x="117694" y="-96554"/>
            <a:ext cx="6885161" cy="2033996"/>
          </a:xfrm>
        </p:spPr>
        <p:txBody>
          <a:bodyPr>
            <a:normAutofit/>
          </a:bodyPr>
          <a:lstStyle/>
          <a:p>
            <a:pPr algn="l"/>
            <a:r>
              <a:rPr lang="en-US" sz="5400" b="1" dirty="0" err="1">
                <a:solidFill>
                  <a:srgbClr val="FFFF00"/>
                </a:solidFill>
              </a:rPr>
              <a:t>híbrido</a:t>
            </a:r>
            <a:r>
              <a:rPr lang="en-US" sz="5400" b="1" dirty="0">
                <a:solidFill>
                  <a:srgbClr val="FFFF00"/>
                </a:solidFill>
              </a:rPr>
              <a:t> o </a:t>
            </a:r>
            <a:br>
              <a:rPr lang="en-US" sz="5400" b="1" dirty="0">
                <a:solidFill>
                  <a:srgbClr val="FFFF00"/>
                </a:solidFill>
              </a:rPr>
            </a:br>
            <a:r>
              <a:rPr lang="en-US" sz="5400" b="1" dirty="0" err="1">
                <a:solidFill>
                  <a:srgbClr val="FFFF00"/>
                </a:solidFill>
              </a:rPr>
              <a:t>eléctrico</a:t>
            </a:r>
            <a:endParaRPr lang="en-US" sz="5400" b="1" dirty="0">
              <a:solidFill>
                <a:srgbClr val="FFFF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4E41BB12-A813-3B6A-6AED-82BD5A39BB65}"/>
              </a:ext>
            </a:extLst>
          </p:cNvPr>
          <p:cNvSpPr txBox="1"/>
          <p:nvPr/>
        </p:nvSpPr>
        <p:spPr>
          <a:xfrm>
            <a:off x="298763" y="6380475"/>
            <a:ext cx="2399169" cy="276999"/>
          </a:xfrm>
          <a:prstGeom prst="rect">
            <a:avLst/>
          </a:prstGeom>
          <a:noFill/>
        </p:spPr>
        <p:txBody>
          <a:bodyPr wrap="square" rtlCol="0">
            <a:spAutoFit/>
          </a:bodyPr>
          <a:lstStyle/>
          <a:p>
            <a:r>
              <a:rPr lang="en-US" sz="1200" dirty="0"/>
              <a:t>Imagen de Beatrice Tseng</a:t>
            </a:r>
          </a:p>
        </p:txBody>
      </p:sp>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01432"/>
            <a:ext cx="8229600" cy="4840570"/>
          </a:xfrm>
        </p:spPr>
        <p:txBody>
          <a:bodyPr>
            <a:normAutofit fontScale="90000"/>
          </a:bodyPr>
          <a:lstStyle/>
          <a:p>
            <a:r>
              <a:rPr lang="en-US" sz="5400" b="1" dirty="0"/>
              <a:t>Hay que </a:t>
            </a:r>
            <a:r>
              <a:rPr lang="en-US" sz="5400" b="1" dirty="0" err="1"/>
              <a:t>buscar</a:t>
            </a:r>
            <a:r>
              <a:rPr lang="en-US" sz="5400" b="1" dirty="0"/>
              <a:t> </a:t>
            </a:r>
            <a:r>
              <a:rPr lang="en-US" sz="5400" b="1" dirty="0" err="1"/>
              <a:t>otras</a:t>
            </a:r>
            <a:r>
              <a:rPr lang="en-US" sz="5400" b="1" dirty="0"/>
              <a:t> </a:t>
            </a:r>
            <a:r>
              <a:rPr lang="en-US" sz="5400" b="1" dirty="0" err="1"/>
              <a:t>formas</a:t>
            </a:r>
            <a:br>
              <a:rPr lang="en-US" sz="5400" b="1" dirty="0"/>
            </a:br>
            <a:r>
              <a:rPr lang="en-US" sz="5400" b="1" dirty="0"/>
              <a:t>de </a:t>
            </a:r>
            <a:r>
              <a:rPr lang="en-US" sz="5400" b="1" dirty="0" err="1"/>
              <a:t>energía</a:t>
            </a:r>
            <a:r>
              <a:rPr lang="en-US" sz="5400" b="1" dirty="0"/>
              <a:t> ___, </a:t>
            </a:r>
            <a:r>
              <a:rPr lang="en-US" sz="5400" b="1" dirty="0" err="1"/>
              <a:t>por</a:t>
            </a:r>
            <a:r>
              <a:rPr lang="en-US" sz="5400" b="1" dirty="0"/>
              <a:t> </a:t>
            </a:r>
            <a:r>
              <a:rPr lang="en-US" sz="5400" b="1" dirty="0" err="1"/>
              <a:t>ejemplo</a:t>
            </a:r>
            <a:r>
              <a:rPr lang="en-US" sz="5400" b="1" dirty="0"/>
              <a:t>:</a:t>
            </a:r>
            <a:br>
              <a:rPr lang="en-US" sz="5400" b="1" dirty="0"/>
            </a:br>
            <a:r>
              <a:rPr lang="en-US" sz="5400" b="1" dirty="0" err="1"/>
              <a:t>los</a:t>
            </a:r>
            <a:r>
              <a:rPr lang="en-US" sz="5400" b="1" dirty="0"/>
              <a:t> </a:t>
            </a:r>
            <a:r>
              <a:rPr lang="en-US" sz="5400" b="1" dirty="0" err="1"/>
              <a:t>paneles</a:t>
            </a:r>
            <a:r>
              <a:rPr lang="en-US" sz="5400" b="1" dirty="0"/>
              <a:t> </a:t>
            </a:r>
            <a:r>
              <a:rPr lang="en-US" sz="5400" b="1" dirty="0" err="1"/>
              <a:t>solares</a:t>
            </a:r>
            <a:r>
              <a:rPr lang="en-US" sz="5400" b="1" dirty="0"/>
              <a:t> y </a:t>
            </a:r>
            <a:br>
              <a:rPr lang="en-US" sz="5400" b="1" dirty="0"/>
            </a:br>
            <a:r>
              <a:rPr lang="en-US" sz="5400" b="1" dirty="0"/>
              <a:t>las </a:t>
            </a:r>
            <a:r>
              <a:rPr lang="en-US" sz="5400" b="1" dirty="0" err="1"/>
              <a:t>plantas</a:t>
            </a:r>
            <a:r>
              <a:rPr lang="en-US" sz="5400" b="1" dirty="0"/>
              <a:t> </a:t>
            </a:r>
            <a:r>
              <a:rPr lang="en-US" sz="5400" b="1" dirty="0" err="1"/>
              <a:t>eólicas</a:t>
            </a:r>
            <a:r>
              <a:rPr lang="en-US" sz="5400" b="1" dirty="0"/>
              <a:t> (</a:t>
            </a:r>
            <a:r>
              <a:rPr lang="en-US" sz="5400" b="1" dirty="0" err="1"/>
              <a:t>aerogeneradores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wind turbines&#10;">
            <a:extLst>
              <a:ext uri="{FF2B5EF4-FFF2-40B4-BE49-F238E27FC236}">
                <a16:creationId xmlns:a16="http://schemas.microsoft.com/office/drawing/2014/main" id="{24059697-AB75-46D0-BD6E-8CBBAF3BBC0B}"/>
              </a:ext>
            </a:extLst>
          </p:cNvPr>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98352" y="0"/>
            <a:ext cx="3630440" cy="2362954"/>
          </a:xfrm>
        </p:spPr>
        <p:txBody>
          <a:bodyPr>
            <a:normAutofit/>
          </a:bodyPr>
          <a:lstStyle/>
          <a:p>
            <a:pPr algn="l"/>
            <a:r>
              <a:rPr lang="en-US" sz="5400" b="1" dirty="0" err="1"/>
              <a:t>energía</a:t>
            </a:r>
            <a:r>
              <a:rPr lang="en-US" sz="5400" b="1" dirty="0"/>
              <a:t> </a:t>
            </a:r>
            <a:br>
              <a:rPr lang="en-US" sz="5400" b="1" dirty="0"/>
            </a:br>
            <a:r>
              <a:rPr lang="en-US" sz="5400" b="1" dirty="0" err="1">
                <a:solidFill>
                  <a:srgbClr val="FFFF00"/>
                </a:solidFill>
              </a:rPr>
              <a:t>renovable</a:t>
            </a:r>
            <a:endParaRPr lang="en-US" sz="5400" b="1" dirty="0">
              <a:solidFill>
                <a:srgbClr val="FFFF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94B6D277-984C-4362-92BF-7AB9D3975BC0}"/>
              </a:ext>
            </a:extLst>
          </p:cNvPr>
          <p:cNvSpPr txBox="1"/>
          <p:nvPr/>
        </p:nvSpPr>
        <p:spPr>
          <a:xfrm>
            <a:off x="2390114" y="6380475"/>
            <a:ext cx="4526429" cy="276999"/>
          </a:xfrm>
          <a:prstGeom prst="rect">
            <a:avLst/>
          </a:prstGeom>
          <a:noFill/>
        </p:spPr>
        <p:txBody>
          <a:bodyPr wrap="square">
            <a:spAutoFit/>
          </a:bodyPr>
          <a:lstStyle/>
          <a:p>
            <a:pPr algn="ctr"/>
            <a:r>
              <a:rPr lang="es-ES" sz="1200" b="0" i="0" dirty="0">
                <a:effectLst/>
              </a:rPr>
              <a:t>Imagen de </a:t>
            </a:r>
            <a:r>
              <a:rPr lang="es-ES" sz="1200" b="0" i="0" u="sng" dirty="0">
                <a:solidFill>
                  <a:srgbClr val="191B26"/>
                </a:solidFill>
                <a:effectLst/>
                <a:hlinkClick r:id="rId5"/>
              </a:rPr>
              <a:t>Cristina Barrios</a:t>
            </a:r>
            <a:r>
              <a:rPr lang="es-ES" sz="1200" b="0" i="0" dirty="0">
                <a:solidFill>
                  <a:srgbClr val="191B26"/>
                </a:solidFill>
                <a:effectLst/>
              </a:rPr>
              <a:t> </a:t>
            </a:r>
            <a:r>
              <a:rPr lang="es-ES" sz="1200" b="0" i="0" dirty="0">
                <a:effectLst/>
              </a:rPr>
              <a:t>en</a:t>
            </a:r>
            <a:r>
              <a:rPr lang="es-ES" sz="1200" b="0" i="0" dirty="0">
                <a:solidFill>
                  <a:srgbClr val="191B26"/>
                </a:solidFill>
                <a:effectLst/>
              </a:rPr>
              <a:t> </a:t>
            </a:r>
            <a:r>
              <a:rPr lang="es-ES" sz="1200" b="0" i="0" u="sng" dirty="0" err="1">
                <a:solidFill>
                  <a:srgbClr val="191B26"/>
                </a:solidFill>
                <a:effectLst/>
                <a:hlinkClick r:id="rId6"/>
              </a:rPr>
              <a:t>Pixabay</a:t>
            </a:r>
            <a:r>
              <a:rPr lang="es-ES" sz="1200" b="0" i="0" dirty="0">
                <a:solidFill>
                  <a:srgbClr val="191B26"/>
                </a:solidFill>
                <a:effectLst/>
              </a:rPr>
              <a:t> </a:t>
            </a:r>
            <a:endParaRPr lang="en-US" sz="1200" dirty="0"/>
          </a:p>
        </p:txBody>
      </p:sp>
      <p:sp>
        <p:nvSpPr>
          <p:cNvPr id="13" name="TextBox 12">
            <a:extLst>
              <a:ext uri="{FF2B5EF4-FFF2-40B4-BE49-F238E27FC236}">
                <a16:creationId xmlns:a16="http://schemas.microsoft.com/office/drawing/2014/main" id="{CA48A08C-1B25-4B3B-AFDE-65AB9A735D63}"/>
              </a:ext>
            </a:extLst>
          </p:cNvPr>
          <p:cNvSpPr txBox="1"/>
          <p:nvPr/>
        </p:nvSpPr>
        <p:spPr>
          <a:xfrm>
            <a:off x="6545654" y="3771550"/>
            <a:ext cx="2534972" cy="830997"/>
          </a:xfrm>
          <a:prstGeom prst="rect">
            <a:avLst/>
          </a:prstGeom>
          <a:noFill/>
        </p:spPr>
        <p:txBody>
          <a:bodyPr wrap="square" rtlCol="0">
            <a:spAutoFit/>
          </a:bodyPr>
          <a:lstStyle/>
          <a:p>
            <a:r>
              <a:rPr lang="en-US" sz="2400" b="1" dirty="0" err="1"/>
              <a:t>plantas</a:t>
            </a:r>
            <a:r>
              <a:rPr lang="en-US" sz="2400" b="1" dirty="0"/>
              <a:t> </a:t>
            </a:r>
            <a:r>
              <a:rPr lang="en-US" sz="2400" b="1" dirty="0" err="1"/>
              <a:t>eólicas</a:t>
            </a:r>
            <a:r>
              <a:rPr lang="en-US" sz="2400" b="1" dirty="0"/>
              <a:t>/ </a:t>
            </a:r>
            <a:r>
              <a:rPr lang="en-US" sz="2400" b="1" dirty="0" err="1"/>
              <a:t>aerogeneradores</a:t>
            </a:r>
            <a:endParaRPr lang="en-US" sz="2400" dirty="0"/>
          </a:p>
        </p:txBody>
      </p:sp>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1302" y="1492043"/>
            <a:ext cx="8229600" cy="3612816"/>
          </a:xfrm>
        </p:spPr>
        <p:txBody>
          <a:bodyPr>
            <a:normAutofit/>
          </a:bodyPr>
          <a:lstStyle/>
          <a:p>
            <a:r>
              <a:rPr lang="en-US" sz="5400" b="1" dirty="0"/>
              <a:t>Es </a:t>
            </a:r>
            <a:r>
              <a:rPr lang="en-US" sz="5400" b="1" dirty="0" err="1"/>
              <a:t>recomendable</a:t>
            </a:r>
            <a:r>
              <a:rPr lang="en-US" sz="5400" b="1" dirty="0"/>
              <a:t> usar</a:t>
            </a:r>
            <a:br>
              <a:rPr lang="en-US" sz="5400" b="1" dirty="0"/>
            </a:br>
            <a:r>
              <a:rPr lang="en-US" sz="5400" b="1" dirty="0" err="1"/>
              <a:t>botellas</a:t>
            </a:r>
            <a:r>
              <a:rPr lang="en-US" sz="5400" b="1" dirty="0"/>
              <a:t> de ___ </a:t>
            </a:r>
            <a:r>
              <a:rPr lang="en-US" sz="5400" b="1" dirty="0" err="1"/>
              <a:t>en</a:t>
            </a:r>
            <a:r>
              <a:rPr lang="en-US" sz="5400" b="1" dirty="0"/>
              <a:t> </a:t>
            </a:r>
            <a:r>
              <a:rPr lang="en-US" sz="5400" b="1" dirty="0" err="1"/>
              <a:t>vez</a:t>
            </a:r>
            <a:br>
              <a:rPr lang="en-US" sz="5400" b="1" dirty="0"/>
            </a:br>
            <a:r>
              <a:rPr lang="en-US" sz="5400" b="1" dirty="0"/>
              <a:t>de </a:t>
            </a:r>
            <a:r>
              <a:rPr lang="en-US" sz="5400" b="1" dirty="0" err="1"/>
              <a:t>plástico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green aluminum bottle">
            <a:extLst>
              <a:ext uri="{FF2B5EF4-FFF2-40B4-BE49-F238E27FC236}">
                <a16:creationId xmlns:a16="http://schemas.microsoft.com/office/drawing/2014/main" id="{2F955269-6B41-4652-B4D7-EE90790D8457}"/>
              </a:ext>
            </a:extLst>
          </p:cNvPr>
          <p:cNvPicPr>
            <a:picLocks noChangeAspect="1"/>
          </p:cNvPicPr>
          <p:nvPr/>
        </p:nvPicPr>
        <p:blipFill rotWithShape="1">
          <a:blip r:embed="rId2"/>
          <a:srcRect l="26964" r="21215"/>
          <a:stretch/>
        </p:blipFill>
        <p:spPr>
          <a:xfrm>
            <a:off x="6721928" y="2018923"/>
            <a:ext cx="1963253" cy="3788494"/>
          </a:xfrm>
          <a:prstGeom prst="rect">
            <a:avLst/>
          </a:prstGeom>
        </p:spPr>
      </p:pic>
      <p:pic>
        <p:nvPicPr>
          <p:cNvPr id="10" name="Picture 9" descr="image, blue aluminum bottle">
            <a:extLst>
              <a:ext uri="{FF2B5EF4-FFF2-40B4-BE49-F238E27FC236}">
                <a16:creationId xmlns:a16="http://schemas.microsoft.com/office/drawing/2014/main" id="{592F71DE-8E8A-40B5-9B2B-260EE0C936D8}"/>
              </a:ext>
            </a:extLst>
          </p:cNvPr>
          <p:cNvPicPr>
            <a:picLocks noChangeAspect="1"/>
          </p:cNvPicPr>
          <p:nvPr/>
        </p:nvPicPr>
        <p:blipFill rotWithShape="1">
          <a:blip r:embed="rId3"/>
          <a:srcRect l="26342" r="21568"/>
          <a:stretch/>
        </p:blipFill>
        <p:spPr>
          <a:xfrm>
            <a:off x="2431389" y="2317509"/>
            <a:ext cx="2065725" cy="3965649"/>
          </a:xfrm>
          <a:prstGeom prst="rect">
            <a:avLst/>
          </a:prstGeom>
        </p:spPr>
      </p:pic>
      <p:pic>
        <p:nvPicPr>
          <p:cNvPr id="8" name="Picture 7" descr="image, white aluminum bottle">
            <a:extLst>
              <a:ext uri="{FF2B5EF4-FFF2-40B4-BE49-F238E27FC236}">
                <a16:creationId xmlns:a16="http://schemas.microsoft.com/office/drawing/2014/main" id="{96BC2A44-5041-4700-A29C-1BAEB9386999}"/>
              </a:ext>
            </a:extLst>
          </p:cNvPr>
          <p:cNvPicPr>
            <a:picLocks noChangeAspect="1"/>
          </p:cNvPicPr>
          <p:nvPr/>
        </p:nvPicPr>
        <p:blipFill rotWithShape="1">
          <a:blip r:embed="rId4"/>
          <a:srcRect l="24058" r="19285"/>
          <a:stretch/>
        </p:blipFill>
        <p:spPr>
          <a:xfrm>
            <a:off x="4497114" y="1473785"/>
            <a:ext cx="2254313" cy="3978938"/>
          </a:xfrm>
          <a:prstGeom prst="rect">
            <a:avLst/>
          </a:prstGeom>
        </p:spPr>
      </p:pic>
      <p:sp>
        <p:nvSpPr>
          <p:cNvPr id="2" name="Title 1"/>
          <p:cNvSpPr>
            <a:spLocks noGrp="1"/>
          </p:cNvSpPr>
          <p:nvPr>
            <p:ph type="title"/>
          </p:nvPr>
        </p:nvSpPr>
        <p:spPr>
          <a:xfrm>
            <a:off x="1656784" y="280244"/>
            <a:ext cx="8095140" cy="1143000"/>
          </a:xfrm>
        </p:spPr>
        <p:txBody>
          <a:bodyPr>
            <a:normAutofit/>
          </a:bodyPr>
          <a:lstStyle/>
          <a:p>
            <a:r>
              <a:rPr lang="es-PA" sz="5400" b="1" dirty="0"/>
              <a:t>b</a:t>
            </a:r>
            <a:r>
              <a:rPr lang="en-US" sz="5400" b="1" dirty="0" err="1"/>
              <a:t>otellas</a:t>
            </a:r>
            <a:r>
              <a:rPr lang="en-US" sz="5400" b="1" dirty="0"/>
              <a:t> de </a:t>
            </a:r>
            <a:r>
              <a:rPr lang="en-US" sz="5400" b="1" dirty="0" err="1">
                <a:solidFill>
                  <a:srgbClr val="FFFF00"/>
                </a:solidFill>
              </a:rPr>
              <a:t>aluminio</a:t>
            </a:r>
            <a:endParaRPr lang="en-US" sz="5400" b="1" dirty="0">
              <a:solidFill>
                <a:srgbClr val="FFFF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5" action="ppaction://hlinksldjump"/>
          </p:cNvPr>
          <p:cNvPicPr>
            <a:picLocks noChangeAspect="1"/>
          </p:cNvPicPr>
          <p:nvPr/>
        </p:nvPicPr>
        <p:blipFill>
          <a:blip r:embed="rId6">
            <a:duotone>
              <a:prstClr val="black"/>
              <a:srgbClr val="F6F2FF">
                <a:tint val="45000"/>
                <a:satMod val="400000"/>
              </a:srgbClr>
            </a:duotone>
          </a:blip>
          <a:stretch>
            <a:fillRect/>
          </a:stretch>
        </p:blipFill>
        <p:spPr>
          <a:xfrm>
            <a:off x="8186405" y="5908842"/>
            <a:ext cx="749974" cy="748632"/>
          </a:xfrm>
          <a:prstGeom prst="rect">
            <a:avLst/>
          </a:prstGeom>
        </p:spPr>
      </p:pic>
      <p:pic>
        <p:nvPicPr>
          <p:cNvPr id="5" name="Picture 4" descr="image, red aluminum bottle">
            <a:extLst>
              <a:ext uri="{FF2B5EF4-FFF2-40B4-BE49-F238E27FC236}">
                <a16:creationId xmlns:a16="http://schemas.microsoft.com/office/drawing/2014/main" id="{0035B8AA-141A-4766-8665-74A0A172F172}"/>
              </a:ext>
            </a:extLst>
          </p:cNvPr>
          <p:cNvPicPr>
            <a:picLocks noChangeAspect="1"/>
          </p:cNvPicPr>
          <p:nvPr/>
        </p:nvPicPr>
        <p:blipFill rotWithShape="1">
          <a:blip r:embed="rId7"/>
          <a:srcRect l="26342" r="21983"/>
          <a:stretch/>
        </p:blipFill>
        <p:spPr>
          <a:xfrm>
            <a:off x="324439" y="336665"/>
            <a:ext cx="2254313" cy="4362450"/>
          </a:xfrm>
          <a:prstGeom prst="rect">
            <a:avLst/>
          </a:prstGeom>
        </p:spPr>
      </p:pic>
      <p:sp>
        <p:nvSpPr>
          <p:cNvPr id="13" name="TextBox 12">
            <a:extLst>
              <a:ext uri="{FF2B5EF4-FFF2-40B4-BE49-F238E27FC236}">
                <a16:creationId xmlns:a16="http://schemas.microsoft.com/office/drawing/2014/main" id="{13BF3BAC-B19B-407F-8AE8-ABD82857A732}"/>
              </a:ext>
            </a:extLst>
          </p:cNvPr>
          <p:cNvSpPr txBox="1"/>
          <p:nvPr/>
        </p:nvSpPr>
        <p:spPr>
          <a:xfrm>
            <a:off x="2091350" y="6437014"/>
            <a:ext cx="4952246" cy="276999"/>
          </a:xfrm>
          <a:prstGeom prst="rect">
            <a:avLst/>
          </a:prstGeom>
          <a:noFill/>
        </p:spPr>
        <p:txBody>
          <a:bodyPr wrap="square" rtlCol="0">
            <a:spAutoFit/>
          </a:bodyPr>
          <a:lstStyle/>
          <a:p>
            <a:pPr algn="ctr"/>
            <a:r>
              <a:rPr lang="es-PA" sz="1200" dirty="0"/>
              <a:t>Imágenes de </a:t>
            </a:r>
            <a:r>
              <a:rPr lang="es-PA" sz="1200" dirty="0">
                <a:hlinkClick r:id="rId8"/>
              </a:rPr>
              <a:t>Regalos Publicitarios</a:t>
            </a:r>
            <a:endParaRPr lang="en-US" sz="1200" dirty="0"/>
          </a:p>
        </p:txBody>
      </p:sp>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112492"/>
            <a:ext cx="8229600" cy="2296546"/>
          </a:xfrm>
        </p:spPr>
        <p:txBody>
          <a:bodyPr>
            <a:normAutofit/>
          </a:bodyPr>
          <a:lstStyle/>
          <a:p>
            <a:r>
              <a:rPr lang="en-US" sz="5400" b="1" dirty="0"/>
              <a:t>¿</a:t>
            </a:r>
            <a:r>
              <a:rPr lang="en-US" sz="5400" b="1" dirty="0" err="1"/>
              <a:t>Cuál</a:t>
            </a:r>
            <a:r>
              <a:rPr lang="en-US" sz="5400" b="1" dirty="0"/>
              <a:t> es </a:t>
            </a:r>
            <a:r>
              <a:rPr lang="en-US" sz="5400" b="1" dirty="0" err="1"/>
              <a:t>el</a:t>
            </a:r>
            <a:r>
              <a:rPr lang="en-US" sz="5400" b="1" dirty="0"/>
              <a:t> </a:t>
            </a:r>
            <a:r>
              <a:rPr lang="en-US" sz="5400" b="1" dirty="0" err="1"/>
              <a:t>hábitat</a:t>
            </a:r>
            <a:br>
              <a:rPr lang="en-US" sz="5400" b="1" dirty="0"/>
            </a:br>
            <a:r>
              <a:rPr lang="en-US" sz="5400" b="1" dirty="0"/>
              <a:t>de las </a:t>
            </a:r>
            <a:r>
              <a:rPr lang="en-US" sz="5400" b="1" dirty="0" err="1"/>
              <a:t>ballenas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682859"/>
            <a:ext cx="8229600" cy="1143000"/>
          </a:xfrm>
        </p:spPr>
        <p:txBody>
          <a:bodyPr>
            <a:normAutofit/>
          </a:bodyPr>
          <a:lstStyle/>
          <a:p>
            <a:r>
              <a:rPr lang="en-US" sz="5400" b="1" dirty="0" err="1"/>
              <a:t>el</a:t>
            </a:r>
            <a:r>
              <a:rPr lang="en-US" sz="5400" b="1" dirty="0"/>
              <a:t> </a:t>
            </a:r>
            <a:r>
              <a:rPr lang="en-US" sz="5400" b="1" dirty="0" err="1"/>
              <a:t>océano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9159"/>
            <a:ext cx="8229600" cy="2237985"/>
          </a:xfrm>
        </p:spPr>
        <p:txBody>
          <a:bodyPr>
            <a:normAutofit/>
          </a:bodyPr>
          <a:lstStyle/>
          <a:p>
            <a:r>
              <a:rPr lang="en-US" sz="5400" b="1" dirty="0"/>
              <a:t>¿</a:t>
            </a:r>
            <a:r>
              <a:rPr lang="en-US" sz="5400" b="1" dirty="0" err="1"/>
              <a:t>Cuál</a:t>
            </a:r>
            <a:r>
              <a:rPr lang="en-US" sz="5400" b="1" dirty="0"/>
              <a:t> es </a:t>
            </a:r>
            <a:r>
              <a:rPr lang="en-US" sz="5400" b="1" dirty="0" err="1"/>
              <a:t>el</a:t>
            </a:r>
            <a:r>
              <a:rPr lang="en-US" sz="5400" b="1" dirty="0"/>
              <a:t> </a:t>
            </a:r>
            <a:r>
              <a:rPr lang="en-US" sz="5400" b="1" dirty="0" err="1"/>
              <a:t>hábitat</a:t>
            </a:r>
            <a:br>
              <a:rPr lang="en-US" sz="5400" b="1" dirty="0"/>
            </a:br>
            <a:r>
              <a:rPr lang="en-US" sz="5400" b="1" dirty="0"/>
              <a:t>de </a:t>
            </a:r>
            <a:r>
              <a:rPr lang="en-US" sz="5400" b="1" dirty="0" err="1"/>
              <a:t>los</a:t>
            </a:r>
            <a:r>
              <a:rPr lang="en-US" sz="5400" b="1" dirty="0"/>
              <a:t> </a:t>
            </a:r>
            <a:r>
              <a:rPr lang="en-US" sz="5400" b="1" dirty="0" err="1"/>
              <a:t>manatíes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100" y="2719074"/>
            <a:ext cx="8229600" cy="1143000"/>
          </a:xfrm>
        </p:spPr>
        <p:txBody>
          <a:bodyPr>
            <a:normAutofit/>
          </a:bodyPr>
          <a:lstStyle/>
          <a:p>
            <a:r>
              <a:rPr lang="es-PA" sz="5400" b="1" dirty="0"/>
              <a:t>el mar Caribe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287"/>
            <a:ext cx="8229600" cy="1143000"/>
          </a:xfrm>
        </p:spPr>
        <p:txBody>
          <a:bodyPr>
            <a:noAutofit/>
          </a:bodyPr>
          <a:lstStyle/>
          <a:p>
            <a:r>
              <a:rPr lang="en-US" sz="5400" b="1" dirty="0" err="1"/>
              <a:t>aumento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457200" y="2040062"/>
            <a:ext cx="8229600" cy="2387081"/>
          </a:xfrm>
        </p:spPr>
        <p:txBody>
          <a:bodyPr>
            <a:normAutofit/>
          </a:bodyPr>
          <a:lstStyle/>
          <a:p>
            <a:r>
              <a:rPr lang="en-US" sz="5400" b="1" dirty="0"/>
              <a:t>¿</a:t>
            </a:r>
            <a:r>
              <a:rPr lang="en-US" sz="5400" b="1" dirty="0" err="1"/>
              <a:t>Cuál</a:t>
            </a:r>
            <a:r>
              <a:rPr lang="en-US" sz="5400" b="1" dirty="0"/>
              <a:t> es </a:t>
            </a:r>
            <a:r>
              <a:rPr lang="en-US" sz="5400" b="1" dirty="0" err="1"/>
              <a:t>el</a:t>
            </a:r>
            <a:r>
              <a:rPr lang="en-US" sz="5400" b="1" dirty="0"/>
              <a:t> </a:t>
            </a:r>
            <a:r>
              <a:rPr lang="en-US" sz="5400" b="1" dirty="0" err="1"/>
              <a:t>hábitat</a:t>
            </a:r>
            <a:br>
              <a:rPr lang="en-US" sz="5400" b="1" dirty="0"/>
            </a:br>
            <a:r>
              <a:rPr lang="en-US" sz="5400" b="1" dirty="0"/>
              <a:t>de </a:t>
            </a:r>
            <a:r>
              <a:rPr lang="en-US" sz="5400" b="1" dirty="0" err="1"/>
              <a:t>los</a:t>
            </a:r>
            <a:r>
              <a:rPr lang="en-US" sz="5400" b="1" dirty="0"/>
              <a:t> lobos?</a:t>
            </a:r>
            <a:endParaRPr lang="en-US" sz="5400"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1967636"/>
            <a:ext cx="8229600" cy="2586258"/>
          </a:xfrm>
        </p:spPr>
        <p:txBody>
          <a:bodyPr>
            <a:normAutofit/>
          </a:bodyPr>
          <a:lstStyle/>
          <a:p>
            <a:r>
              <a:rPr lang="en-US" sz="5400" b="1" dirty="0" err="1"/>
              <a:t>los</a:t>
            </a:r>
            <a:r>
              <a:rPr lang="en-US" sz="5400" b="1" dirty="0"/>
              <a:t> bosques del</a:t>
            </a:r>
            <a:br>
              <a:rPr lang="en-US" sz="5400" b="1" dirty="0"/>
            </a:br>
            <a:r>
              <a:rPr lang="en-US" sz="5400" b="1" dirty="0" err="1"/>
              <a:t>hemisferio</a:t>
            </a:r>
            <a:r>
              <a:rPr lang="en-US" sz="5400" b="1" dirty="0"/>
              <a:t> </a:t>
            </a:r>
            <a:r>
              <a:rPr lang="en-US" sz="5400" b="1" dirty="0" err="1"/>
              <a:t>norte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iage, monarch butterfly on a flower">
            <a:extLst>
              <a:ext uri="{FF2B5EF4-FFF2-40B4-BE49-F238E27FC236}">
                <a16:creationId xmlns:a16="http://schemas.microsoft.com/office/drawing/2014/main" id="{44E68A78-2841-444C-9872-D1B4ED2D46F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8048" y="153614"/>
            <a:ext cx="4681606" cy="6656855"/>
          </a:xfrm>
          <a:prstGeom prst="rect">
            <a:avLst/>
          </a:prstGeom>
          <a:ln w="38100">
            <a:solidFill>
              <a:schemeClr val="tx1"/>
            </a:solidFill>
          </a:ln>
        </p:spPr>
      </p:pic>
      <p:sp>
        <p:nvSpPr>
          <p:cNvPr id="2" name="Title 1"/>
          <p:cNvSpPr>
            <a:spLocks noGrp="1"/>
          </p:cNvSpPr>
          <p:nvPr>
            <p:ph type="title"/>
          </p:nvPr>
        </p:nvSpPr>
        <p:spPr>
          <a:xfrm>
            <a:off x="4898908" y="537188"/>
            <a:ext cx="3908228" cy="4025759"/>
          </a:xfrm>
        </p:spPr>
        <p:txBody>
          <a:bodyPr>
            <a:noAutofit/>
          </a:bodyPr>
          <a:lstStyle/>
          <a:p>
            <a:r>
              <a:rPr lang="en-US" sz="5400" b="1" dirty="0"/>
              <a:t>¿</a:t>
            </a:r>
            <a:r>
              <a:rPr lang="en-US" sz="5400" b="1" dirty="0" err="1"/>
              <a:t>Cuál</a:t>
            </a:r>
            <a:r>
              <a:rPr lang="en-US" sz="5400" b="1" dirty="0"/>
              <a:t> es </a:t>
            </a:r>
            <a:r>
              <a:rPr lang="en-US" sz="5400" b="1" dirty="0" err="1"/>
              <a:t>el</a:t>
            </a:r>
            <a:r>
              <a:rPr lang="en-US" sz="5400" b="1" dirty="0"/>
              <a:t> </a:t>
            </a:r>
            <a:r>
              <a:rPr lang="en-US" sz="5400" b="1" dirty="0" err="1"/>
              <a:t>hábitat</a:t>
            </a:r>
            <a:br>
              <a:rPr lang="en-US" sz="5400" b="1" dirty="0"/>
            </a:br>
            <a:r>
              <a:rPr lang="en-US" sz="5400" b="1" dirty="0"/>
              <a:t>de la mariposa </a:t>
            </a:r>
            <a:r>
              <a:rPr lang="en-US" sz="5400" b="1" dirty="0" err="1"/>
              <a:t>monarca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CCF4E587-A368-4073-890F-03152D47EDEE}"/>
              </a:ext>
            </a:extLst>
          </p:cNvPr>
          <p:cNvSpPr txBox="1"/>
          <p:nvPr/>
        </p:nvSpPr>
        <p:spPr>
          <a:xfrm>
            <a:off x="4937702" y="6295104"/>
            <a:ext cx="2438993" cy="276999"/>
          </a:xfrm>
          <a:prstGeom prst="rect">
            <a:avLst/>
          </a:prstGeom>
          <a:noFill/>
        </p:spPr>
        <p:txBody>
          <a:bodyPr wrap="square">
            <a:spAutoFit/>
          </a:bodyPr>
          <a:lstStyle/>
          <a:p>
            <a:r>
              <a:rPr lang="en-US" sz="1200" dirty="0"/>
              <a:t>Photo by </a:t>
            </a:r>
            <a:r>
              <a:rPr lang="en-US" sz="1200" dirty="0">
                <a:hlinkClick r:id="rId3"/>
              </a:rPr>
              <a:t>Daniel Klein</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773395"/>
            <a:ext cx="8229600" cy="1143000"/>
          </a:xfrm>
        </p:spPr>
        <p:txBody>
          <a:bodyPr>
            <a:normAutofit/>
          </a:bodyPr>
          <a:lstStyle/>
          <a:p>
            <a:r>
              <a:rPr lang="en-US" sz="5400" b="1" dirty="0"/>
              <a:t>las sierras de México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the bird quetzal on a tree branch">
            <a:extLst>
              <a:ext uri="{FF2B5EF4-FFF2-40B4-BE49-F238E27FC236}">
                <a16:creationId xmlns:a16="http://schemas.microsoft.com/office/drawing/2014/main" id="{34FD3BE9-7718-4432-819F-A9106B1690A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0422" y="63373"/>
            <a:ext cx="4843437" cy="6690511"/>
          </a:xfrm>
          <a:prstGeom prst="rect">
            <a:avLst/>
          </a:prstGeom>
          <a:ln w="38100">
            <a:solidFill>
              <a:schemeClr val="tx1"/>
            </a:solidFill>
          </a:ln>
        </p:spPr>
      </p:pic>
      <p:sp>
        <p:nvSpPr>
          <p:cNvPr id="2" name="Title 1"/>
          <p:cNvSpPr>
            <a:spLocks noGrp="1"/>
          </p:cNvSpPr>
          <p:nvPr>
            <p:ph type="title"/>
          </p:nvPr>
        </p:nvSpPr>
        <p:spPr>
          <a:xfrm>
            <a:off x="5095195" y="1618791"/>
            <a:ext cx="3711921" cy="2880781"/>
          </a:xfrm>
        </p:spPr>
        <p:txBody>
          <a:bodyPr>
            <a:normAutofit/>
          </a:bodyPr>
          <a:lstStyle/>
          <a:p>
            <a:r>
              <a:rPr lang="en-US" sz="5400" b="1" dirty="0"/>
              <a:t>¿</a:t>
            </a:r>
            <a:r>
              <a:rPr lang="en-US" sz="5400" b="1" dirty="0" err="1"/>
              <a:t>Cuál</a:t>
            </a:r>
            <a:r>
              <a:rPr lang="en-US" sz="5400" b="1" dirty="0"/>
              <a:t> es </a:t>
            </a:r>
            <a:r>
              <a:rPr lang="en-US" sz="5400" b="1" dirty="0" err="1"/>
              <a:t>el</a:t>
            </a:r>
            <a:r>
              <a:rPr lang="en-US" sz="5400" b="1" dirty="0"/>
              <a:t> </a:t>
            </a:r>
            <a:r>
              <a:rPr lang="en-US" sz="5400" b="1" dirty="0" err="1"/>
              <a:t>hábitat</a:t>
            </a:r>
            <a:br>
              <a:rPr lang="en-US" sz="5400" b="1" dirty="0"/>
            </a:br>
            <a:r>
              <a:rPr lang="en-US" sz="5400" b="1" dirty="0"/>
              <a:t>del quetzal?</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9321F160-E579-4A39-B99F-9437C590D90A}"/>
              </a:ext>
            </a:extLst>
          </p:cNvPr>
          <p:cNvSpPr txBox="1"/>
          <p:nvPr/>
        </p:nvSpPr>
        <p:spPr>
          <a:xfrm>
            <a:off x="5004281" y="215525"/>
            <a:ext cx="4843437" cy="276999"/>
          </a:xfrm>
          <a:prstGeom prst="rect">
            <a:avLst/>
          </a:prstGeom>
          <a:noFill/>
        </p:spPr>
        <p:txBody>
          <a:bodyPr wrap="square">
            <a:spAutoFit/>
          </a:bodyPr>
          <a:lstStyle/>
          <a:p>
            <a:r>
              <a:rPr lang="en-US" sz="1200" dirty="0"/>
              <a:t>Photo by </a:t>
            </a:r>
            <a:r>
              <a:rPr lang="en-US" sz="1200" dirty="0" err="1">
                <a:hlinkClick r:id="rId3"/>
              </a:rPr>
              <a:t>Zdeněk</a:t>
            </a:r>
            <a:r>
              <a:rPr lang="en-US" sz="1200" dirty="0">
                <a:hlinkClick r:id="rId3"/>
              </a:rPr>
              <a:t> </a:t>
            </a:r>
            <a:r>
              <a:rPr lang="en-US" sz="1200" dirty="0" err="1">
                <a:hlinkClick r:id="rId3"/>
              </a:rPr>
              <a:t>Macháček</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664753"/>
            <a:ext cx="8229600" cy="1143000"/>
          </a:xfrm>
        </p:spPr>
        <p:txBody>
          <a:bodyPr>
            <a:normAutofit/>
          </a:bodyPr>
          <a:lstStyle/>
          <a:p>
            <a:r>
              <a:rPr lang="en-US" sz="5400" b="1" dirty="0"/>
              <a:t>las </a:t>
            </a:r>
            <a:r>
              <a:rPr lang="en-US" sz="5400" b="1" dirty="0" err="1"/>
              <a:t>selvas</a:t>
            </a:r>
            <a:r>
              <a:rPr lang="en-US" sz="5400" b="1" dirty="0"/>
              <a:t> de </a:t>
            </a:r>
            <a:r>
              <a:rPr lang="en-US" sz="5400" b="1" dirty="0" err="1"/>
              <a:t>Centroamérica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ACF792-5AEF-452D-8506-DED4F0FFD4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498" y="127979"/>
            <a:ext cx="9927519" cy="6618346"/>
          </a:xfrm>
          <a:prstGeom prst="rect">
            <a:avLst/>
          </a:prstGeom>
        </p:spPr>
      </p:pic>
      <p:sp>
        <p:nvSpPr>
          <p:cNvPr id="2" name="Title 1"/>
          <p:cNvSpPr>
            <a:spLocks noGrp="1"/>
          </p:cNvSpPr>
          <p:nvPr>
            <p:ph type="title"/>
          </p:nvPr>
        </p:nvSpPr>
        <p:spPr>
          <a:xfrm>
            <a:off x="353085" y="-96555"/>
            <a:ext cx="8452125" cy="1143000"/>
          </a:xfrm>
        </p:spPr>
        <p:txBody>
          <a:bodyPr>
            <a:normAutofit/>
          </a:bodyPr>
          <a:lstStyle/>
          <a:p>
            <a:r>
              <a:rPr lang="en-US" sz="5400" b="1" dirty="0">
                <a:solidFill>
                  <a:schemeClr val="bg1"/>
                </a:solidFill>
              </a:rPr>
              <a:t>¿</a:t>
            </a:r>
            <a:r>
              <a:rPr lang="en-US" sz="5400" b="1" dirty="0" err="1">
                <a:solidFill>
                  <a:schemeClr val="bg1"/>
                </a:solidFill>
              </a:rPr>
              <a:t>Qué</a:t>
            </a:r>
            <a:r>
              <a:rPr lang="en-US" sz="5400" b="1" dirty="0">
                <a:solidFill>
                  <a:schemeClr val="bg1"/>
                </a:solidFill>
              </a:rPr>
              <a:t> le </a:t>
            </a:r>
            <a:r>
              <a:rPr lang="en-US" sz="5400" b="1" dirty="0" err="1">
                <a:solidFill>
                  <a:schemeClr val="bg1"/>
                </a:solidFill>
              </a:rPr>
              <a:t>pasará</a:t>
            </a:r>
            <a:r>
              <a:rPr lang="en-US" sz="5400" b="1" dirty="0">
                <a:solidFill>
                  <a:schemeClr val="bg1"/>
                </a:solidFill>
              </a:rPr>
              <a:t> a Cecilia?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AEEF998C-9374-4B88-AD2D-300826389CBE}"/>
              </a:ext>
            </a:extLst>
          </p:cNvPr>
          <p:cNvSpPr txBox="1"/>
          <p:nvPr/>
        </p:nvSpPr>
        <p:spPr>
          <a:xfrm>
            <a:off x="1868604" y="6359632"/>
            <a:ext cx="5683314" cy="276999"/>
          </a:xfrm>
          <a:prstGeom prst="rect">
            <a:avLst/>
          </a:prstGeom>
          <a:noFill/>
        </p:spPr>
        <p:txBody>
          <a:bodyPr wrap="square">
            <a:spAutoFit/>
          </a:bodyPr>
          <a:lstStyle/>
          <a:p>
            <a:pPr algn="ctr"/>
            <a:r>
              <a:rPr lang="en-US" sz="1200" dirty="0"/>
              <a:t>Photo by </a:t>
            </a:r>
            <a:r>
              <a:rPr lang="en-US" sz="1200" dirty="0">
                <a:hlinkClick r:id="rId3"/>
              </a:rPr>
              <a:t>MD Duran</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19898"/>
            <a:ext cx="8229600" cy="1143000"/>
          </a:xfrm>
        </p:spPr>
        <p:txBody>
          <a:bodyPr>
            <a:normAutofit/>
          </a:bodyPr>
          <a:lstStyle/>
          <a:p>
            <a:r>
              <a:rPr lang="en-US" sz="5400" b="1" dirty="0"/>
              <a:t>Ella se </a:t>
            </a:r>
            <a:r>
              <a:rPr lang="en-US" sz="5400" b="1" dirty="0" err="1"/>
              <a:t>graduará</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looking out a window&#10;&#10;Description automatically generated with low confidence">
            <a:extLst>
              <a:ext uri="{FF2B5EF4-FFF2-40B4-BE49-F238E27FC236}">
                <a16:creationId xmlns:a16="http://schemas.microsoft.com/office/drawing/2014/main" id="{1DDF6BCA-C16D-4090-9139-1630C9C89E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428" y="129205"/>
            <a:ext cx="9927011" cy="661711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itle 1">
            <a:extLst>
              <a:ext uri="{FF2B5EF4-FFF2-40B4-BE49-F238E27FC236}">
                <a16:creationId xmlns:a16="http://schemas.microsoft.com/office/drawing/2014/main" id="{CAC6C337-614E-4D37-8162-16F3A384504B}"/>
              </a:ext>
            </a:extLst>
          </p:cNvPr>
          <p:cNvSpPr>
            <a:spLocks noGrp="1"/>
          </p:cNvSpPr>
          <p:nvPr>
            <p:ph type="title"/>
          </p:nvPr>
        </p:nvSpPr>
        <p:spPr>
          <a:xfrm>
            <a:off x="371192" y="111675"/>
            <a:ext cx="8435924" cy="1143000"/>
          </a:xfrm>
        </p:spPr>
        <p:txBody>
          <a:bodyPr>
            <a:normAutofit/>
          </a:bodyPr>
          <a:lstStyle/>
          <a:p>
            <a:pPr algn="l"/>
            <a:r>
              <a:rPr lang="en-US" sz="5400" b="1" dirty="0"/>
              <a:t>¿</a:t>
            </a:r>
            <a:r>
              <a:rPr lang="en-US" sz="5400" b="1" dirty="0" err="1"/>
              <a:t>Qué</a:t>
            </a:r>
            <a:r>
              <a:rPr lang="en-US" sz="5400" b="1" dirty="0"/>
              <a:t> </a:t>
            </a:r>
            <a:r>
              <a:rPr lang="en-US" sz="5400" b="1" dirty="0" err="1"/>
              <a:t>hará</a:t>
            </a:r>
            <a:r>
              <a:rPr lang="en-US" sz="5400" b="1" dirty="0"/>
              <a:t> Cecilia?</a:t>
            </a:r>
          </a:p>
        </p:txBody>
      </p:sp>
      <p:sp>
        <p:nvSpPr>
          <p:cNvPr id="10" name="TextBox 9">
            <a:extLst>
              <a:ext uri="{FF2B5EF4-FFF2-40B4-BE49-F238E27FC236}">
                <a16:creationId xmlns:a16="http://schemas.microsoft.com/office/drawing/2014/main" id="{96B734DC-A710-4786-873C-6E6F1AD06962}"/>
              </a:ext>
            </a:extLst>
          </p:cNvPr>
          <p:cNvSpPr txBox="1"/>
          <p:nvPr/>
        </p:nvSpPr>
        <p:spPr>
          <a:xfrm>
            <a:off x="2229717" y="6340370"/>
            <a:ext cx="4621794" cy="276999"/>
          </a:xfrm>
          <a:prstGeom prst="rect">
            <a:avLst/>
          </a:prstGeom>
          <a:noFill/>
        </p:spPr>
        <p:txBody>
          <a:bodyPr wrap="square">
            <a:spAutoFit/>
          </a:bodyPr>
          <a:lstStyle/>
          <a:p>
            <a:pPr algn="ctr"/>
            <a:r>
              <a:rPr lang="en-US" sz="1200" dirty="0"/>
              <a:t>Photo by </a:t>
            </a:r>
            <a:r>
              <a:rPr lang="en-US" sz="1200" dirty="0">
                <a:hlinkClick r:id="rId3"/>
              </a:rPr>
              <a:t>Tim </a:t>
            </a:r>
            <a:r>
              <a:rPr lang="en-US" sz="1200" dirty="0" err="1">
                <a:hlinkClick r:id="rId3"/>
              </a:rPr>
              <a:t>Gouw</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948" y="2610432"/>
            <a:ext cx="8229600" cy="1143000"/>
          </a:xfrm>
        </p:spPr>
        <p:txBody>
          <a:bodyPr>
            <a:normAutofit/>
          </a:bodyPr>
          <a:lstStyle/>
          <a:p>
            <a:r>
              <a:rPr lang="en-US" sz="5400" b="1" dirty="0"/>
              <a:t>Ella </a:t>
            </a:r>
            <a:r>
              <a:rPr lang="en-US" sz="5400" b="1" dirty="0" err="1"/>
              <a:t>viajará</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8791"/>
            <a:ext cx="8229600" cy="3478309"/>
          </a:xfrm>
        </p:spPr>
        <p:txBody>
          <a:bodyPr>
            <a:normAutofit/>
          </a:bodyPr>
          <a:lstStyle/>
          <a:p>
            <a:r>
              <a:rPr lang="en-US" sz="5400" b="1" dirty="0" err="1"/>
              <a:t>Muchos</a:t>
            </a:r>
            <a:r>
              <a:rPr lang="en-US" sz="5400" b="1" dirty="0"/>
              <a:t> </a:t>
            </a:r>
            <a:r>
              <a:rPr lang="en-US" sz="5400" b="1" dirty="0" err="1"/>
              <a:t>niños</a:t>
            </a:r>
            <a:r>
              <a:rPr lang="en-US" sz="5400" b="1" dirty="0"/>
              <a:t> y </a:t>
            </a:r>
            <a:r>
              <a:rPr lang="en-US" sz="5400" b="1" dirty="0" err="1"/>
              <a:t>adolescentes</a:t>
            </a:r>
            <a:br>
              <a:rPr lang="en-US" sz="5400" b="1" dirty="0"/>
            </a:br>
            <a:r>
              <a:rPr lang="en-US" sz="5400" b="1" dirty="0"/>
              <a:t>son </a:t>
            </a:r>
            <a:r>
              <a:rPr lang="en-US" sz="5400" b="1" dirty="0" err="1"/>
              <a:t>víctimas</a:t>
            </a:r>
            <a:r>
              <a:rPr lang="en-US" sz="5400" b="1" dirty="0"/>
              <a:t> de ___ </a:t>
            </a:r>
            <a:br>
              <a:rPr lang="en-US" sz="5400" b="1" dirty="0"/>
            </a:br>
            <a:r>
              <a:rPr lang="en-US" sz="5400" b="1" dirty="0" err="1"/>
              <a:t>en</a:t>
            </a:r>
            <a:r>
              <a:rPr lang="en-US" sz="5400" b="1" dirty="0"/>
              <a:t> la </a:t>
            </a:r>
            <a:r>
              <a:rPr lang="en-US" sz="5400" b="1" dirty="0" err="1"/>
              <a:t>escuela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ilhouette of a person and person kissing in front of a sunset&#10;&#10;Description automatically generated with medium confidence">
            <a:extLst>
              <a:ext uri="{FF2B5EF4-FFF2-40B4-BE49-F238E27FC236}">
                <a16:creationId xmlns:a16="http://schemas.microsoft.com/office/drawing/2014/main" id="{EE7DE5F0-37A2-4F56-87EF-DDE832EA4B72}"/>
              </a:ext>
            </a:extLst>
          </p:cNvPr>
          <p:cNvPicPr>
            <a:picLocks noChangeAspect="1"/>
          </p:cNvPicPr>
          <p:nvPr/>
        </p:nvPicPr>
        <p:blipFill rotWithShape="1">
          <a:blip r:embed="rId2"/>
          <a:srcRect t="31104" b="18971"/>
          <a:stretch/>
        </p:blipFill>
        <p:spPr>
          <a:xfrm>
            <a:off x="91320" y="64317"/>
            <a:ext cx="8976510" cy="672219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9EC8663F-00CF-4A07-8241-BFE0D268EAF5}"/>
              </a:ext>
            </a:extLst>
          </p:cNvPr>
          <p:cNvSpPr>
            <a:spLocks noGrp="1"/>
          </p:cNvSpPr>
          <p:nvPr>
            <p:ph type="title"/>
          </p:nvPr>
        </p:nvSpPr>
        <p:spPr>
          <a:xfrm>
            <a:off x="577516" y="111675"/>
            <a:ext cx="8229600" cy="1143000"/>
          </a:xfrm>
        </p:spPr>
        <p:txBody>
          <a:bodyPr>
            <a:normAutofit/>
          </a:bodyPr>
          <a:lstStyle/>
          <a:p>
            <a:r>
              <a:rPr lang="en-US" sz="5400" b="1" dirty="0"/>
              <a:t>¿</a:t>
            </a:r>
            <a:r>
              <a:rPr lang="en-US" sz="5400" b="1" dirty="0" err="1"/>
              <a:t>Qué</a:t>
            </a:r>
            <a:r>
              <a:rPr lang="en-US" sz="5400" b="1" dirty="0"/>
              <a:t> le </a:t>
            </a:r>
            <a:r>
              <a:rPr lang="en-US" sz="5400" b="1" dirty="0" err="1"/>
              <a:t>pasará</a:t>
            </a:r>
            <a:r>
              <a:rPr lang="en-US" sz="5400" b="1" dirty="0"/>
              <a:t> a Cecilia?</a:t>
            </a:r>
          </a:p>
        </p:txBody>
      </p:sp>
      <p:sp>
        <p:nvSpPr>
          <p:cNvPr id="11" name="TextBox 10">
            <a:extLst>
              <a:ext uri="{FF2B5EF4-FFF2-40B4-BE49-F238E27FC236}">
                <a16:creationId xmlns:a16="http://schemas.microsoft.com/office/drawing/2014/main" id="{C85E98EA-D3B6-4F64-94A1-876FBB329C88}"/>
              </a:ext>
            </a:extLst>
          </p:cNvPr>
          <p:cNvSpPr txBox="1"/>
          <p:nvPr/>
        </p:nvSpPr>
        <p:spPr>
          <a:xfrm>
            <a:off x="2482913" y="6340370"/>
            <a:ext cx="4621794" cy="276999"/>
          </a:xfrm>
          <a:prstGeom prst="rect">
            <a:avLst/>
          </a:prstGeom>
          <a:noFill/>
        </p:spPr>
        <p:txBody>
          <a:bodyPr wrap="square">
            <a:spAutoFit/>
          </a:bodyPr>
          <a:lstStyle/>
          <a:p>
            <a:pPr algn="ctr"/>
            <a:r>
              <a:rPr lang="en-US" sz="1200" dirty="0"/>
              <a:t>Photo by </a:t>
            </a:r>
            <a:r>
              <a:rPr lang="en-US" sz="1200" dirty="0">
                <a:hlinkClick r:id="rId3"/>
              </a:rPr>
              <a:t>Abdul </a:t>
            </a:r>
            <a:r>
              <a:rPr lang="en-US" sz="1200" dirty="0" err="1">
                <a:hlinkClick r:id="rId3"/>
              </a:rPr>
              <a:t>Gani</a:t>
            </a:r>
            <a:r>
              <a:rPr lang="en-US" sz="1200" dirty="0">
                <a:hlinkClick r:id="rId3"/>
              </a:rPr>
              <a:t> M</a:t>
            </a:r>
            <a:r>
              <a:rPr lang="en-US" sz="1200" dirty="0"/>
              <a:t> on </a:t>
            </a:r>
            <a:r>
              <a:rPr lang="en-US" sz="1200" dirty="0" err="1">
                <a:hlinkClick r:id="rId4"/>
              </a:rPr>
              <a:t>Unsplash</a:t>
            </a:r>
            <a:r>
              <a:rPr lang="en-US" sz="1200" dirty="0"/>
              <a:t> </a:t>
            </a:r>
          </a:p>
        </p:txBody>
      </p:sp>
      <p:pic>
        <p:nvPicPr>
          <p:cNvPr id="16" name="Picture 15" descr="Shape, arrow&#10;&#10;Description automatically generated">
            <a:extLst>
              <a:ext uri="{FF2B5EF4-FFF2-40B4-BE49-F238E27FC236}">
                <a16:creationId xmlns:a16="http://schemas.microsoft.com/office/drawing/2014/main" id="{EBB302EC-AB96-4EAB-B145-37E47C2CBBF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9408170">
            <a:off x="3552126" y="1218121"/>
            <a:ext cx="470303" cy="470303"/>
          </a:xfrm>
          <a:prstGeom prst="rect">
            <a:avLst/>
          </a:prstGeom>
        </p:spPr>
      </p:pic>
      <p:pic>
        <p:nvPicPr>
          <p:cNvPr id="18" name="Picture 17" descr="Shape, arrow&#10;&#10;Description automatically generated">
            <a:extLst>
              <a:ext uri="{FF2B5EF4-FFF2-40B4-BE49-F238E27FC236}">
                <a16:creationId xmlns:a16="http://schemas.microsoft.com/office/drawing/2014/main" id="{34108908-589F-4F9E-9B85-187213D9723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287794">
            <a:off x="5476952" y="1204128"/>
            <a:ext cx="565319" cy="565319"/>
          </a:xfrm>
          <a:prstGeom prst="rect">
            <a:avLst/>
          </a:prstGeom>
        </p:spPr>
      </p:pic>
      <p:pic>
        <p:nvPicPr>
          <p:cNvPr id="20" name="Picture 19" descr="Shape, arrow&#10;&#10;Description automatically generated">
            <a:extLst>
              <a:ext uri="{FF2B5EF4-FFF2-40B4-BE49-F238E27FC236}">
                <a16:creationId xmlns:a16="http://schemas.microsoft.com/office/drawing/2014/main" id="{14718C35-8E1E-4137-A520-F90849E204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541361">
            <a:off x="6470172" y="1785970"/>
            <a:ext cx="412373" cy="412373"/>
          </a:xfrm>
          <a:prstGeom prst="rect">
            <a:avLst/>
          </a:prstGeom>
        </p:spPr>
      </p:pic>
      <p:pic>
        <p:nvPicPr>
          <p:cNvPr id="22" name="Picture 21" descr="Shape, arrow&#10;&#10;Description automatically generated">
            <a:extLst>
              <a:ext uri="{FF2B5EF4-FFF2-40B4-BE49-F238E27FC236}">
                <a16:creationId xmlns:a16="http://schemas.microsoft.com/office/drawing/2014/main" id="{25362EC4-9952-4191-81B8-02501CEA98B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20728471">
            <a:off x="2952408" y="1963934"/>
            <a:ext cx="606817" cy="606817"/>
          </a:xfrm>
          <a:prstGeom prst="rect">
            <a:avLst/>
          </a:prstGeom>
        </p:spPr>
      </p:pic>
      <p:pic>
        <p:nvPicPr>
          <p:cNvPr id="24" name="Picture 23" descr="Shape, arrow&#10;&#10;Description automatically generated">
            <a:extLst>
              <a:ext uri="{FF2B5EF4-FFF2-40B4-BE49-F238E27FC236}">
                <a16:creationId xmlns:a16="http://schemas.microsoft.com/office/drawing/2014/main" id="{D4C490DC-27D0-4CB8-A085-2BB0A88D367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75400">
            <a:off x="1893452" y="1358220"/>
            <a:ext cx="612766" cy="612766"/>
          </a:xfrm>
          <a:prstGeom prst="rect">
            <a:avLst/>
          </a:prstGeom>
        </p:spPr>
      </p:pic>
      <p:pic>
        <p:nvPicPr>
          <p:cNvPr id="26" name="Picture 25" descr="Shape, arrow&#10;&#10;Description automatically generated">
            <a:extLst>
              <a:ext uri="{FF2B5EF4-FFF2-40B4-BE49-F238E27FC236}">
                <a16:creationId xmlns:a16="http://schemas.microsoft.com/office/drawing/2014/main" id="{606BBBA8-80DB-4D22-B191-111E85A6AE6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20857895">
            <a:off x="299749" y="358262"/>
            <a:ext cx="908916" cy="908916"/>
          </a:xfrm>
          <a:prstGeom prst="rect">
            <a:avLst/>
          </a:prstGeom>
        </p:spPr>
      </p:pic>
      <p:pic>
        <p:nvPicPr>
          <p:cNvPr id="28" name="Picture 27" descr="Shape, arrow&#10;&#10;Description automatically generated">
            <a:extLst>
              <a:ext uri="{FF2B5EF4-FFF2-40B4-BE49-F238E27FC236}">
                <a16:creationId xmlns:a16="http://schemas.microsoft.com/office/drawing/2014/main" id="{99CA72DF-F0AF-49ED-8FEE-41780A90138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89294">
            <a:off x="7372534" y="1106313"/>
            <a:ext cx="713953" cy="713953"/>
          </a:xfrm>
          <a:prstGeom prst="rect">
            <a:avLst/>
          </a:prstGeom>
        </p:spPr>
      </p:pic>
      <p:pic>
        <p:nvPicPr>
          <p:cNvPr id="30" name="Picture 29" descr="Shape, arrow&#10;&#10;Description automatically generated">
            <a:extLst>
              <a:ext uri="{FF2B5EF4-FFF2-40B4-BE49-F238E27FC236}">
                <a16:creationId xmlns:a16="http://schemas.microsoft.com/office/drawing/2014/main" id="{E4184755-F5F3-4560-9B5C-496092B0713B}"/>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836564">
            <a:off x="1014376" y="1659600"/>
            <a:ext cx="475869" cy="475869"/>
          </a:xfrm>
          <a:prstGeom prst="rect">
            <a:avLst/>
          </a:prstGeom>
        </p:spPr>
      </p:pic>
      <p:pic>
        <p:nvPicPr>
          <p:cNvPr id="32" name="Picture 31" descr="Shape, arrow&#10;&#10;Description automatically generated">
            <a:extLst>
              <a:ext uri="{FF2B5EF4-FFF2-40B4-BE49-F238E27FC236}">
                <a16:creationId xmlns:a16="http://schemas.microsoft.com/office/drawing/2014/main" id="{B09F64B0-3020-43AC-98DB-BB426C6DE94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8387247">
            <a:off x="1603251" y="2393904"/>
            <a:ext cx="879662" cy="879662"/>
          </a:xfrm>
          <a:prstGeom prst="rect">
            <a:avLst/>
          </a:prstGeom>
        </p:spPr>
      </p:pic>
      <p:pic>
        <p:nvPicPr>
          <p:cNvPr id="33" name="Picture 32" descr="Shape, arrow&#10;&#10;Description automatically generated">
            <a:extLst>
              <a:ext uri="{FF2B5EF4-FFF2-40B4-BE49-F238E27FC236}">
                <a16:creationId xmlns:a16="http://schemas.microsoft.com/office/drawing/2014/main" id="{D6A9C22D-E186-433A-B23D-6F03FA288C29}"/>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20347985">
            <a:off x="8438950" y="587666"/>
            <a:ext cx="401191" cy="401191"/>
          </a:xfrm>
          <a:prstGeom prst="rect">
            <a:avLst/>
          </a:prstGeom>
        </p:spPr>
      </p:pic>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1"/>
            <a:ext cx="8229600" cy="1143000"/>
          </a:xfrm>
        </p:spPr>
        <p:txBody>
          <a:bodyPr>
            <a:normAutofit/>
          </a:bodyPr>
          <a:lstStyle/>
          <a:p>
            <a:r>
              <a:rPr lang="en-US" sz="5400" b="1" dirty="0"/>
              <a:t>Ella se </a:t>
            </a:r>
            <a:r>
              <a:rPr lang="en-US" sz="5400" b="1" dirty="0" err="1"/>
              <a:t>enamorará</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holding flowers&#10;&#10;Description automatically generated with medium confidence">
            <a:extLst>
              <a:ext uri="{FF2B5EF4-FFF2-40B4-BE49-F238E27FC236}">
                <a16:creationId xmlns:a16="http://schemas.microsoft.com/office/drawing/2014/main" id="{F06C942A-0F95-45A2-AC60-9FE209706DB1}"/>
              </a:ext>
            </a:extLst>
          </p:cNvPr>
          <p:cNvPicPr>
            <a:picLocks noChangeAspect="1"/>
          </p:cNvPicPr>
          <p:nvPr/>
        </p:nvPicPr>
        <p:blipFill>
          <a:blip r:embed="rId3"/>
          <a:stretch>
            <a:fillRect/>
          </a:stretch>
        </p:blipFill>
        <p:spPr>
          <a:xfrm>
            <a:off x="-200309" y="-252743"/>
            <a:ext cx="10666115" cy="711074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4FBDE117-E2EA-4A6B-9F6D-AFDF7A6CF5CF}"/>
              </a:ext>
            </a:extLst>
          </p:cNvPr>
          <p:cNvSpPr>
            <a:spLocks noGrp="1"/>
          </p:cNvSpPr>
          <p:nvPr>
            <p:ph type="title"/>
          </p:nvPr>
        </p:nvSpPr>
        <p:spPr>
          <a:xfrm>
            <a:off x="577516" y="0"/>
            <a:ext cx="8229600" cy="1143000"/>
          </a:xfrm>
        </p:spPr>
        <p:txBody>
          <a:bodyPr>
            <a:normAutofit/>
          </a:bodyPr>
          <a:lstStyle/>
          <a:p>
            <a:r>
              <a:rPr lang="en-US" sz="5400" b="1" dirty="0"/>
              <a:t>¿</a:t>
            </a:r>
            <a:r>
              <a:rPr lang="en-US" sz="5400" b="1" dirty="0" err="1"/>
              <a:t>Qué</a:t>
            </a:r>
            <a:r>
              <a:rPr lang="en-US" sz="5400" b="1" dirty="0"/>
              <a:t> </a:t>
            </a:r>
            <a:r>
              <a:rPr lang="en-US" sz="5400" b="1" dirty="0" err="1"/>
              <a:t>hará</a:t>
            </a:r>
            <a:r>
              <a:rPr lang="en-US" sz="5400" b="1" dirty="0"/>
              <a:t> Cecilia?</a:t>
            </a:r>
          </a:p>
        </p:txBody>
      </p:sp>
      <p:sp>
        <p:nvSpPr>
          <p:cNvPr id="11" name="TextBox 10">
            <a:extLst>
              <a:ext uri="{FF2B5EF4-FFF2-40B4-BE49-F238E27FC236}">
                <a16:creationId xmlns:a16="http://schemas.microsoft.com/office/drawing/2014/main" id="{A9DD3C81-5B86-4262-BC46-B8035D9A9B36}"/>
              </a:ext>
            </a:extLst>
          </p:cNvPr>
          <p:cNvSpPr txBox="1"/>
          <p:nvPr/>
        </p:nvSpPr>
        <p:spPr>
          <a:xfrm>
            <a:off x="271604" y="6315616"/>
            <a:ext cx="5395864" cy="276999"/>
          </a:xfrm>
          <a:prstGeom prst="rect">
            <a:avLst/>
          </a:prstGeom>
          <a:noFill/>
        </p:spPr>
        <p:txBody>
          <a:bodyPr wrap="square">
            <a:spAutoFit/>
          </a:bodyPr>
          <a:lstStyle/>
          <a:p>
            <a:r>
              <a:rPr lang="en-US" sz="1200" b="0" i="0" u="none" strike="noStrike" dirty="0">
                <a:solidFill>
                  <a:srgbClr val="191B26"/>
                </a:solidFill>
                <a:effectLst/>
                <a:latin typeface="Arial" panose="020B0604020202020204" pitchFamily="34" charset="0"/>
              </a:rPr>
              <a:t>Imagen de </a:t>
            </a:r>
            <a:r>
              <a:rPr lang="en-US" sz="1200" b="0" i="0" u="sng" strike="noStrike" dirty="0">
                <a:solidFill>
                  <a:srgbClr val="191B26"/>
                </a:solidFill>
                <a:effectLst/>
                <a:latin typeface="Arial" panose="020B0604020202020204" pitchFamily="34" charset="0"/>
                <a:hlinkClick r:id="rId4"/>
              </a:rPr>
              <a:t>ROBSON JUNIOR</a:t>
            </a:r>
            <a:r>
              <a:rPr lang="en-US" sz="1200" b="0" i="0" u="none" strike="noStrike" dirty="0">
                <a:solidFill>
                  <a:srgbClr val="191B26"/>
                </a:solidFill>
                <a:effectLst/>
                <a:latin typeface="Arial" panose="020B0604020202020204" pitchFamily="34" charset="0"/>
              </a:rPr>
              <a:t> </a:t>
            </a:r>
            <a:r>
              <a:rPr lang="en-US" sz="1200" b="0" i="0" u="none" strike="noStrike" dirty="0" err="1">
                <a:solidFill>
                  <a:srgbClr val="191B26"/>
                </a:solidFill>
                <a:effectLst/>
                <a:latin typeface="Arial" panose="020B0604020202020204" pitchFamily="34" charset="0"/>
              </a:rPr>
              <a:t>en</a:t>
            </a:r>
            <a:r>
              <a:rPr lang="en-US" sz="1200" b="0" i="0" u="none" strike="noStrike" dirty="0">
                <a:solidFill>
                  <a:srgbClr val="191B26"/>
                </a:solidFill>
                <a:effectLst/>
                <a:latin typeface="Arial" panose="020B0604020202020204" pitchFamily="34" charset="0"/>
              </a:rPr>
              <a:t> </a:t>
            </a:r>
            <a:r>
              <a:rPr lang="en-US" sz="1200" b="0" i="0" u="sng" strike="noStrike" dirty="0" err="1">
                <a:solidFill>
                  <a:srgbClr val="191B26"/>
                </a:solidFill>
                <a:effectLst/>
                <a:latin typeface="Arial" panose="020B0604020202020204" pitchFamily="34" charset="0"/>
                <a:hlinkClick r:id="rId5"/>
              </a:rPr>
              <a:t>Pixabay</a:t>
            </a:r>
            <a:endParaRPr lang="en-US" dirty="0"/>
          </a:p>
        </p:txBody>
      </p: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288"/>
            <a:ext cx="8229600" cy="1143000"/>
          </a:xfrm>
        </p:spPr>
        <p:txBody>
          <a:bodyPr>
            <a:normAutofit/>
          </a:bodyPr>
          <a:lstStyle/>
          <a:p>
            <a:r>
              <a:rPr lang="en-US" sz="5400" b="1" dirty="0"/>
              <a:t>Ella se </a:t>
            </a:r>
            <a:r>
              <a:rPr lang="en-US" sz="5400" b="1" dirty="0" err="1"/>
              <a:t>casará</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person&#10;&#10;Description automatically generated">
            <a:extLst>
              <a:ext uri="{FF2B5EF4-FFF2-40B4-BE49-F238E27FC236}">
                <a16:creationId xmlns:a16="http://schemas.microsoft.com/office/drawing/2014/main" id="{8B7C88DE-762F-4CE9-AA5E-486493DE1A1E}"/>
              </a:ext>
            </a:extLst>
          </p:cNvPr>
          <p:cNvPicPr>
            <a:picLocks noChangeAspect="1"/>
          </p:cNvPicPr>
          <p:nvPr/>
        </p:nvPicPr>
        <p:blipFill>
          <a:blip r:embed="rId2"/>
          <a:stretch>
            <a:fillRect/>
          </a:stretch>
        </p:blipFill>
        <p:spPr>
          <a:xfrm>
            <a:off x="-617542" y="26217"/>
            <a:ext cx="10146045" cy="672010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9576FC39-0D37-4F5B-A4F1-5F975632720E}"/>
              </a:ext>
            </a:extLst>
          </p:cNvPr>
          <p:cNvSpPr>
            <a:spLocks noGrp="1"/>
          </p:cNvSpPr>
          <p:nvPr>
            <p:ph type="title"/>
          </p:nvPr>
        </p:nvSpPr>
        <p:spPr>
          <a:xfrm>
            <a:off x="389299" y="111675"/>
            <a:ext cx="8417817" cy="1143000"/>
          </a:xfrm>
        </p:spPr>
        <p:txBody>
          <a:bodyPr>
            <a:normAutofit/>
          </a:bodyPr>
          <a:lstStyle/>
          <a:p>
            <a:r>
              <a:rPr lang="en-US" sz="5400" b="1" dirty="0"/>
              <a:t>¿</a:t>
            </a:r>
            <a:r>
              <a:rPr lang="en-US" sz="5400" b="1" dirty="0" err="1"/>
              <a:t>Qué</a:t>
            </a:r>
            <a:r>
              <a:rPr lang="en-US" sz="5400" b="1" dirty="0"/>
              <a:t> le </a:t>
            </a:r>
            <a:r>
              <a:rPr lang="en-US" sz="5400" b="1" dirty="0" err="1"/>
              <a:t>pasará</a:t>
            </a:r>
            <a:r>
              <a:rPr lang="en-US" sz="5400" b="1" dirty="0"/>
              <a:t> a Cecilia?</a:t>
            </a:r>
          </a:p>
        </p:txBody>
      </p:sp>
      <p:sp>
        <p:nvSpPr>
          <p:cNvPr id="9" name="TextBox 8">
            <a:extLst>
              <a:ext uri="{FF2B5EF4-FFF2-40B4-BE49-F238E27FC236}">
                <a16:creationId xmlns:a16="http://schemas.microsoft.com/office/drawing/2014/main" id="{FA6AA0CF-7C66-4E63-A456-5F2CBA733307}"/>
              </a:ext>
            </a:extLst>
          </p:cNvPr>
          <p:cNvSpPr txBox="1"/>
          <p:nvPr/>
        </p:nvSpPr>
        <p:spPr>
          <a:xfrm>
            <a:off x="325925" y="6386664"/>
            <a:ext cx="4621794" cy="276999"/>
          </a:xfrm>
          <a:prstGeom prst="rect">
            <a:avLst/>
          </a:prstGeom>
          <a:noFill/>
        </p:spPr>
        <p:txBody>
          <a:bodyPr wrap="square">
            <a:spAutoFit/>
          </a:bodyPr>
          <a:lstStyle/>
          <a:p>
            <a:r>
              <a:rPr lang="en-US" sz="1200" dirty="0"/>
              <a:t>Photo by </a:t>
            </a:r>
            <a:r>
              <a:rPr lang="en-US" sz="1200" dirty="0">
                <a:hlinkClick r:id="rId3"/>
              </a:rPr>
              <a:t>Christian Bowen</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09" y="1774479"/>
            <a:ext cx="8782470" cy="3051018"/>
          </a:xfrm>
        </p:spPr>
        <p:txBody>
          <a:bodyPr>
            <a:normAutofit/>
          </a:bodyPr>
          <a:lstStyle/>
          <a:p>
            <a:r>
              <a:rPr lang="en-US" sz="5400" b="1" dirty="0"/>
              <a:t>Ella </a:t>
            </a:r>
            <a:r>
              <a:rPr lang="en-US" sz="5400" b="1" dirty="0" err="1"/>
              <a:t>dará</a:t>
            </a:r>
            <a:r>
              <a:rPr lang="en-US" sz="5400" b="1" dirty="0"/>
              <a:t> a luz/</a:t>
            </a:r>
            <a:br>
              <a:rPr lang="en-US" sz="5400" b="1" dirty="0"/>
            </a:br>
            <a:r>
              <a:rPr lang="en-US" sz="5400" b="1" dirty="0" err="1"/>
              <a:t>tendrá</a:t>
            </a:r>
            <a:r>
              <a:rPr lang="en-US" sz="5400" b="1" dirty="0"/>
              <a:t> un </a:t>
            </a:r>
            <a:r>
              <a:rPr lang="en-US" sz="5400" b="1" dirty="0" err="1"/>
              <a:t>hijo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13314"/>
            <a:ext cx="8229600" cy="2586257"/>
          </a:xfrm>
        </p:spPr>
        <p:txBody>
          <a:bodyPr>
            <a:normAutofit/>
          </a:bodyPr>
          <a:lstStyle/>
          <a:p>
            <a:r>
              <a:rPr lang="en-US" sz="5400" b="1" dirty="0" err="1"/>
              <a:t>Acabo</a:t>
            </a:r>
            <a:r>
              <a:rPr lang="en-US" sz="5400" b="1" dirty="0"/>
              <a:t> de </a:t>
            </a:r>
            <a:r>
              <a:rPr lang="en-US" sz="5400" b="1" dirty="0" err="1"/>
              <a:t>perder</a:t>
            </a:r>
            <a:r>
              <a:rPr lang="en-US" sz="5400" b="1" dirty="0"/>
              <a:t> mi </a:t>
            </a:r>
            <a:r>
              <a:rPr lang="en-US" sz="5400" b="1" dirty="0" err="1"/>
              <a:t>trabajo</a:t>
            </a:r>
            <a:br>
              <a:rPr lang="en-US" sz="5400" b="1" dirty="0"/>
            </a:br>
            <a:r>
              <a:rPr lang="en-US" sz="5400" b="1" dirty="0"/>
              <a:t>y </a:t>
            </a:r>
            <a:r>
              <a:rPr lang="en-US" sz="5400" b="1" dirty="0" err="1"/>
              <a:t>ahora</a:t>
            </a:r>
            <a:r>
              <a:rPr lang="en-US" sz="5400" b="1" dirty="0"/>
              <a:t> </a:t>
            </a:r>
            <a:r>
              <a:rPr lang="en-US" sz="5400" b="1" dirty="0" err="1"/>
              <a:t>estoy</a:t>
            </a:r>
            <a:r>
              <a:rPr lang="en-US" sz="5400" b="1" dirty="0"/>
              <a:t>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desempleado</a:t>
            </a:r>
            <a:r>
              <a:rPr lang="en-US" sz="5400" b="1" dirty="0"/>
              <a:t>/a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32657"/>
            <a:ext cx="8229600" cy="3835635"/>
          </a:xfrm>
        </p:spPr>
        <p:txBody>
          <a:bodyPr>
            <a:normAutofit fontScale="90000"/>
          </a:bodyPr>
          <a:lstStyle/>
          <a:p>
            <a:r>
              <a:rPr lang="en-US" sz="5400" b="1" dirty="0" err="1"/>
              <a:t>Mucha</a:t>
            </a:r>
            <a:r>
              <a:rPr lang="en-US" sz="5400" b="1" dirty="0"/>
              <a:t> </a:t>
            </a:r>
            <a:r>
              <a:rPr lang="en-US" sz="5400" b="1" dirty="0" err="1"/>
              <a:t>gente</a:t>
            </a:r>
            <a:r>
              <a:rPr lang="en-US" sz="5400" b="1" dirty="0"/>
              <a:t> </a:t>
            </a:r>
            <a:r>
              <a:rPr lang="en-US" sz="5400" b="1" dirty="0" err="1"/>
              <a:t>pobre</a:t>
            </a:r>
            <a:r>
              <a:rPr lang="en-US" sz="5400" b="1" dirty="0"/>
              <a:t> no </a:t>
            </a:r>
            <a:r>
              <a:rPr lang="en-US" sz="5400" b="1" dirty="0" err="1"/>
              <a:t>tiene</a:t>
            </a:r>
            <a:br>
              <a:rPr lang="en-US" sz="5400" b="1" dirty="0"/>
            </a:br>
            <a:r>
              <a:rPr lang="en-US" sz="5400" b="1" dirty="0" err="1"/>
              <a:t>acceso</a:t>
            </a:r>
            <a:r>
              <a:rPr lang="en-US" sz="5400" b="1" dirty="0"/>
              <a:t> a </a:t>
            </a:r>
            <a:r>
              <a:rPr lang="en-US" sz="5400" b="1" dirty="0" err="1"/>
              <a:t>agua</a:t>
            </a:r>
            <a:r>
              <a:rPr lang="en-US" sz="5400" b="1" dirty="0"/>
              <a:t> ___ y </a:t>
            </a:r>
            <a:r>
              <a:rPr lang="en-US" sz="5400" b="1" dirty="0" err="1"/>
              <a:t>por</a:t>
            </a:r>
            <a:r>
              <a:rPr lang="en-US" sz="5400" b="1" dirty="0"/>
              <a:t> </a:t>
            </a:r>
            <a:r>
              <a:rPr lang="en-US" sz="5400" b="1" dirty="0" err="1"/>
              <a:t>eso</a:t>
            </a:r>
            <a:br>
              <a:rPr lang="en-US" sz="5400" b="1" dirty="0"/>
            </a:br>
            <a:r>
              <a:rPr lang="en-US" sz="5400" b="1" dirty="0"/>
              <a:t>se </a:t>
            </a:r>
            <a:r>
              <a:rPr lang="en-US" sz="5400" b="1" dirty="0" err="1"/>
              <a:t>enferman</a:t>
            </a:r>
            <a:r>
              <a:rPr lang="en-US" sz="5400" b="1" dirty="0"/>
              <a:t> a causa del</a:t>
            </a:r>
            <a:br>
              <a:rPr lang="en-US" sz="5400" b="1" dirty="0"/>
            </a:br>
            <a:r>
              <a:rPr lang="en-US" sz="5400" b="1" dirty="0" err="1"/>
              <a:t>agua</a:t>
            </a:r>
            <a:r>
              <a:rPr lang="en-US" sz="5400" b="1" dirty="0"/>
              <a:t> </a:t>
            </a:r>
            <a:r>
              <a:rPr lang="en-US" sz="5400" b="1" dirty="0" err="1"/>
              <a:t>contaminada</a:t>
            </a:r>
            <a:r>
              <a:rPr lang="en-US" sz="5400" b="1" dirty="0"/>
              <a:t>.</a:t>
            </a:r>
          </a:p>
        </p:txBody>
      </p:sp>
      <p:sp>
        <p:nvSpPr>
          <p:cNvPr id="5" name="Frame 4" descr="image, check button&#10;"/>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s-PA" sz="5400" b="1" dirty="0"/>
              <a:t>a</a:t>
            </a:r>
            <a:r>
              <a:rPr lang="en-US" sz="5400" b="1" dirty="0" err="1"/>
              <a:t>gua</a:t>
            </a:r>
            <a:r>
              <a:rPr lang="en-US" sz="5400" b="1" dirty="0"/>
              <a:t> </a:t>
            </a:r>
            <a:r>
              <a:rPr lang="en-US" sz="5400" b="1" dirty="0">
                <a:solidFill>
                  <a:srgbClr val="FFFF00"/>
                </a:solidFill>
              </a:rPr>
              <a:t>potable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Autofit/>
          </a:bodyPr>
          <a:lstStyle/>
          <a:p>
            <a:r>
              <a:rPr lang="en-US" sz="5400" b="1" dirty="0" err="1"/>
              <a:t>hostigamiento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7602"/>
            <a:ext cx="8229600" cy="3862796"/>
          </a:xfrm>
        </p:spPr>
        <p:txBody>
          <a:bodyPr>
            <a:normAutofit fontScale="90000"/>
          </a:bodyPr>
          <a:lstStyle/>
          <a:p>
            <a:r>
              <a:rPr lang="es-PA" sz="5400" b="1" dirty="0"/>
              <a:t>El problema de los ___ </a:t>
            </a:r>
            <a:br>
              <a:rPr lang="es-PA" sz="5400" b="1" dirty="0"/>
            </a:br>
            <a:r>
              <a:rPr lang="es-PA" sz="5400" b="1" dirty="0"/>
              <a:t>será más grave a menos que</a:t>
            </a:r>
            <a:br>
              <a:rPr lang="es-PA" sz="5400" b="1" dirty="0"/>
            </a:br>
            <a:r>
              <a:rPr lang="es-PA" sz="5400" b="1" dirty="0"/>
              <a:t>se construyan más viviendas</a:t>
            </a:r>
            <a:br>
              <a:rPr lang="es-PA" sz="5400" b="1" dirty="0"/>
            </a:br>
            <a:r>
              <a:rPr lang="es-PA" sz="5400" b="1" dirty="0"/>
              <a:t>para los pobres.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desamparados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2898"/>
            <a:ext cx="8229600" cy="4052204"/>
          </a:xfrm>
        </p:spPr>
        <p:txBody>
          <a:bodyPr>
            <a:normAutofit/>
          </a:bodyPr>
          <a:lstStyle/>
          <a:p>
            <a:r>
              <a:rPr lang="en-US" sz="5400" b="1" dirty="0" err="1"/>
              <a:t>Yo</a:t>
            </a:r>
            <a:r>
              <a:rPr lang="en-US" sz="5400" b="1" dirty="0"/>
              <a:t> </a:t>
            </a:r>
            <a:r>
              <a:rPr lang="en-US" sz="5400" b="1" dirty="0" err="1"/>
              <a:t>trato</a:t>
            </a:r>
            <a:r>
              <a:rPr lang="en-US" sz="5400" b="1" dirty="0"/>
              <a:t> de </a:t>
            </a:r>
            <a:r>
              <a:rPr lang="en-US" sz="5400" b="1" dirty="0" err="1"/>
              <a:t>comprar</a:t>
            </a:r>
            <a:r>
              <a:rPr lang="en-US" sz="5400" b="1" dirty="0"/>
              <a:t> </a:t>
            </a:r>
            <a:r>
              <a:rPr lang="en-US" sz="5400" b="1" dirty="0" err="1"/>
              <a:t>frutas</a:t>
            </a:r>
            <a:br>
              <a:rPr lang="en-US" sz="5400" b="1" dirty="0"/>
            </a:br>
            <a:r>
              <a:rPr lang="en-US" sz="5400" b="1" dirty="0"/>
              <a:t>y </a:t>
            </a:r>
            <a:r>
              <a:rPr lang="en-US" sz="5400" b="1" dirty="0" err="1"/>
              <a:t>verduras</a:t>
            </a:r>
            <a:r>
              <a:rPr lang="en-US" sz="5400" b="1" dirty="0"/>
              <a:t> </a:t>
            </a:r>
            <a:r>
              <a:rPr lang="en-US" sz="5400" b="1" dirty="0" err="1"/>
              <a:t>orgánicas</a:t>
            </a:r>
            <a:r>
              <a:rPr lang="en-US" sz="5400" b="1" dirty="0"/>
              <a:t> para</a:t>
            </a:r>
            <a:br>
              <a:rPr lang="en-US" sz="5400" b="1" dirty="0"/>
            </a:br>
            <a:r>
              <a:rPr lang="en-US" sz="5400" b="1" dirty="0" err="1"/>
              <a:t>evitar</a:t>
            </a:r>
            <a:r>
              <a:rPr lang="en-US" sz="5400" b="1" dirty="0"/>
              <a:t> </a:t>
            </a:r>
            <a:r>
              <a:rPr lang="en-US" sz="5400" b="1" dirty="0" err="1"/>
              <a:t>los</a:t>
            </a:r>
            <a:r>
              <a:rPr lang="en-US" sz="5400" b="1" dirty="0"/>
              <a:t> ___ que les </a:t>
            </a:r>
            <a:r>
              <a:rPr lang="en-US" sz="5400" b="1" dirty="0" err="1"/>
              <a:t>ponen</a:t>
            </a:r>
            <a:br>
              <a:rPr lang="en-US" sz="5400" b="1" dirty="0"/>
            </a:br>
            <a:r>
              <a:rPr lang="en-US" sz="5400" b="1" dirty="0" err="1"/>
              <a:t>los</a:t>
            </a:r>
            <a:r>
              <a:rPr lang="en-US" sz="5400" b="1" dirty="0"/>
              <a:t> </a:t>
            </a:r>
            <a:r>
              <a:rPr lang="en-US" sz="5400" b="1" dirty="0" err="1"/>
              <a:t>agricultores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pesticidas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2946"/>
            <a:ext cx="8229600" cy="3970723"/>
          </a:xfrm>
        </p:spPr>
        <p:txBody>
          <a:bodyPr>
            <a:normAutofit fontScale="90000"/>
          </a:bodyPr>
          <a:lstStyle/>
          <a:p>
            <a:r>
              <a:rPr lang="en-US" sz="5400" b="1" dirty="0"/>
              <a:t>Es </a:t>
            </a:r>
            <a:r>
              <a:rPr lang="en-US" sz="5400" b="1" dirty="0" err="1"/>
              <a:t>importante</a:t>
            </a:r>
            <a:r>
              <a:rPr lang="en-US" sz="5400" b="1" dirty="0"/>
              <a:t> </a:t>
            </a:r>
            <a:r>
              <a:rPr lang="en-US" sz="5400" b="1" dirty="0" err="1"/>
              <a:t>reducir</a:t>
            </a:r>
            <a:br>
              <a:rPr lang="en-US" sz="5400" b="1" dirty="0"/>
            </a:br>
            <a:r>
              <a:rPr lang="en-US" sz="5400" b="1" dirty="0"/>
              <a:t>la ___ del </a:t>
            </a:r>
            <a:r>
              <a:rPr lang="en-US" sz="5400" b="1" dirty="0" err="1"/>
              <a:t>aire</a:t>
            </a:r>
            <a:r>
              <a:rPr lang="en-US" sz="5400" b="1" dirty="0"/>
              <a:t> </a:t>
            </a:r>
            <a:r>
              <a:rPr lang="en-US" sz="5400" b="1" dirty="0" err="1"/>
              <a:t>porque</a:t>
            </a:r>
            <a:r>
              <a:rPr lang="en-US" sz="5400" b="1" dirty="0"/>
              <a:t> </a:t>
            </a:r>
            <a:r>
              <a:rPr lang="en-US" sz="5400" b="1" dirty="0" err="1"/>
              <a:t>el</a:t>
            </a:r>
            <a:r>
              <a:rPr lang="en-US" sz="5400" b="1" dirty="0"/>
              <a:t> </a:t>
            </a:r>
            <a:r>
              <a:rPr lang="en-US" sz="5400" b="1" dirty="0" err="1"/>
              <a:t>humo</a:t>
            </a:r>
            <a:br>
              <a:rPr lang="en-US" sz="5400" b="1" dirty="0"/>
            </a:br>
            <a:r>
              <a:rPr lang="en-US" sz="5400" b="1" dirty="0"/>
              <a:t>de las </a:t>
            </a:r>
            <a:r>
              <a:rPr lang="en-US" sz="5400" b="1" dirty="0" err="1"/>
              <a:t>fábricas</a:t>
            </a:r>
            <a:r>
              <a:rPr lang="en-US" sz="5400" b="1" dirty="0"/>
              <a:t> y </a:t>
            </a:r>
            <a:r>
              <a:rPr lang="en-US" sz="5400" b="1" dirty="0" err="1"/>
              <a:t>los</a:t>
            </a:r>
            <a:r>
              <a:rPr lang="en-US" sz="5400" b="1" dirty="0"/>
              <a:t> </a:t>
            </a:r>
            <a:r>
              <a:rPr lang="en-US" sz="5400" b="1" dirty="0" err="1"/>
              <a:t>carros</a:t>
            </a:r>
            <a:r>
              <a:rPr lang="en-US" sz="5400" b="1" dirty="0"/>
              <a:t> es</a:t>
            </a:r>
            <a:br>
              <a:rPr lang="en-US" sz="5400" b="1" dirty="0"/>
            </a:br>
            <a:r>
              <a:rPr lang="en-US" sz="5400" b="1" dirty="0" err="1"/>
              <a:t>dañino</a:t>
            </a:r>
            <a:r>
              <a:rPr lang="en-US" sz="5400" b="1" dirty="0"/>
              <a:t> para la </a:t>
            </a:r>
            <a:r>
              <a:rPr lang="en-US" sz="5400" b="1" dirty="0" err="1"/>
              <a:t>salud</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4566" y="2018923"/>
            <a:ext cx="8229600" cy="2670772"/>
          </a:xfrm>
        </p:spPr>
        <p:txBody>
          <a:bodyPr>
            <a:normAutofit/>
          </a:bodyPr>
          <a:lstStyle/>
          <a:p>
            <a:r>
              <a:rPr lang="en-US" sz="5400" b="1" dirty="0" err="1">
                <a:solidFill>
                  <a:srgbClr val="FFFF00"/>
                </a:solidFill>
              </a:rPr>
              <a:t>contaminación</a:t>
            </a:r>
            <a:br>
              <a:rPr lang="en-US" sz="5400" b="1" dirty="0"/>
            </a:br>
            <a:r>
              <a:rPr lang="en-US" sz="5400" b="1" dirty="0"/>
              <a:t>del </a:t>
            </a:r>
            <a:r>
              <a:rPr lang="en-US" sz="5400" b="1" dirty="0" err="1"/>
              <a:t>aire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457200" y="1608121"/>
            <a:ext cx="8229600" cy="3210839"/>
          </a:xfrm>
        </p:spPr>
        <p:txBody>
          <a:bodyPr>
            <a:normAutofit/>
          </a:bodyPr>
          <a:lstStyle/>
          <a:p>
            <a:r>
              <a:rPr lang="en-US" sz="5400" b="1" dirty="0"/>
              <a:t>Comida </a:t>
            </a:r>
            <a:r>
              <a:rPr lang="en-US" sz="5400" b="1" dirty="0" err="1"/>
              <a:t>típica</a:t>
            </a:r>
            <a:r>
              <a:rPr lang="en-US" sz="5400" b="1" dirty="0"/>
              <a:t> que se </a:t>
            </a:r>
            <a:r>
              <a:rPr lang="en-US" sz="5400" b="1" dirty="0" err="1"/>
              <a:t>parece</a:t>
            </a:r>
            <a:br>
              <a:rPr lang="en-US" sz="5400" b="1" dirty="0"/>
            </a:br>
            <a:r>
              <a:rPr lang="en-US" sz="5400" b="1" dirty="0"/>
              <a:t>al </a:t>
            </a:r>
            <a:r>
              <a:rPr lang="en-US" sz="5400" b="1" dirty="0" err="1"/>
              <a:t>novio</a:t>
            </a:r>
            <a:r>
              <a:rPr lang="en-US" sz="5400" b="1" dirty="0"/>
              <a:t> y a la novia</a:t>
            </a:r>
            <a:br>
              <a:rPr lang="en-US" sz="5400" b="1" dirty="0"/>
            </a:br>
            <a:r>
              <a:rPr lang="en-US" sz="5400" b="1" dirty="0"/>
              <a:t>de </a:t>
            </a:r>
            <a:r>
              <a:rPr lang="en-US" sz="5400" b="1" dirty="0" err="1"/>
              <a:t>una</a:t>
            </a:r>
            <a:r>
              <a:rPr lang="en-US" sz="5400" b="1" dirty="0"/>
              <a:t> </a:t>
            </a:r>
            <a:r>
              <a:rPr lang="en-US" sz="5400" b="1" dirty="0" err="1"/>
              <a:t>boda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late of food with egg, rice, black beans, platains and salad">
            <a:extLst>
              <a:ext uri="{FF2B5EF4-FFF2-40B4-BE49-F238E27FC236}">
                <a16:creationId xmlns:a16="http://schemas.microsoft.com/office/drawing/2014/main" id="{DC60F702-25F8-4A9A-8A3B-D4497EDCD2B6}"/>
              </a:ext>
            </a:extLst>
          </p:cNvPr>
          <p:cNvPicPr>
            <a:picLocks noChangeAspect="1"/>
          </p:cNvPicPr>
          <p:nvPr/>
        </p:nvPicPr>
        <p:blipFill>
          <a:blip r:embed="rId2"/>
          <a:stretch>
            <a:fillRect/>
          </a:stretch>
        </p:blipFill>
        <p:spPr>
          <a:xfrm>
            <a:off x="-1210738" y="96618"/>
            <a:ext cx="11858280" cy="6664764"/>
          </a:xfrm>
          <a:prstGeom prst="rect">
            <a:avLst/>
          </a:prstGeom>
        </p:spPr>
      </p:pic>
      <p:sp>
        <p:nvSpPr>
          <p:cNvPr id="2" name="Title 1"/>
          <p:cNvSpPr>
            <a:spLocks noGrp="1"/>
          </p:cNvSpPr>
          <p:nvPr>
            <p:ph type="title"/>
          </p:nvPr>
        </p:nvSpPr>
        <p:spPr>
          <a:xfrm>
            <a:off x="513067" y="89121"/>
            <a:ext cx="8229600" cy="1143000"/>
          </a:xfrm>
        </p:spPr>
        <p:txBody>
          <a:bodyPr>
            <a:normAutofit/>
          </a:bodyPr>
          <a:lstStyle/>
          <a:p>
            <a:r>
              <a:rPr lang="en-US" sz="5400" b="1" dirty="0" err="1"/>
              <a:t>casado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9" name="TextBox 8">
            <a:extLst>
              <a:ext uri="{FF2B5EF4-FFF2-40B4-BE49-F238E27FC236}">
                <a16:creationId xmlns:a16="http://schemas.microsoft.com/office/drawing/2014/main" id="{F0C89CF3-2680-4581-B65E-E2CC8800DF9F}"/>
              </a:ext>
            </a:extLst>
          </p:cNvPr>
          <p:cNvSpPr txBox="1"/>
          <p:nvPr/>
        </p:nvSpPr>
        <p:spPr>
          <a:xfrm>
            <a:off x="386318" y="6331467"/>
            <a:ext cx="3280335" cy="276999"/>
          </a:xfrm>
          <a:prstGeom prst="rect">
            <a:avLst/>
          </a:prstGeom>
          <a:noFill/>
        </p:spPr>
        <p:txBody>
          <a:bodyPr wrap="square" rtlCol="0">
            <a:spAutoFit/>
          </a:bodyPr>
          <a:lstStyle/>
          <a:p>
            <a:r>
              <a:rPr lang="es-PA" sz="1200" dirty="0"/>
              <a:t>Imagen de </a:t>
            </a:r>
            <a:r>
              <a:rPr lang="es-PA" sz="1200" dirty="0">
                <a:hlinkClick r:id="rId5"/>
              </a:rPr>
              <a:t>Qué Rica Vida</a:t>
            </a:r>
            <a:endParaRPr lang="en-US" sz="1200" dirty="0"/>
          </a:p>
        </p:txBody>
      </p:sp>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8806"/>
            <a:ext cx="8229600" cy="3540388"/>
          </a:xfrm>
        </p:spPr>
        <p:txBody>
          <a:bodyPr>
            <a:normAutofit/>
          </a:bodyPr>
          <a:lstStyle/>
          <a:p>
            <a:r>
              <a:rPr lang="en-US" sz="5400" b="1" dirty="0"/>
              <a:t>El 40% del </a:t>
            </a:r>
            <a:r>
              <a:rPr lang="en-US" sz="5400" b="1" dirty="0" err="1"/>
              <a:t>territorio</a:t>
            </a:r>
            <a:r>
              <a:rPr lang="en-US" sz="5400" b="1" dirty="0"/>
              <a:t> de</a:t>
            </a:r>
            <a:br>
              <a:rPr lang="en-US" sz="5400" b="1" dirty="0"/>
            </a:br>
            <a:r>
              <a:rPr lang="en-US" sz="5400" b="1" dirty="0"/>
              <a:t>Costa Rica </a:t>
            </a:r>
            <a:r>
              <a:rPr lang="en-US" sz="5400" b="1" dirty="0" err="1"/>
              <a:t>está</a:t>
            </a:r>
            <a:r>
              <a:rPr lang="en-US" sz="5400" b="1" dirty="0"/>
              <a:t> </a:t>
            </a:r>
            <a:r>
              <a:rPr lang="en-US" sz="5400" b="1" dirty="0" err="1"/>
              <a:t>poblado</a:t>
            </a:r>
            <a:br>
              <a:rPr lang="en-US" sz="5400" b="1" dirty="0"/>
            </a:br>
            <a:r>
              <a:rPr lang="en-US" sz="5400" b="1" dirty="0"/>
              <a:t>de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1350</TotalTime>
  <Words>1233</Words>
  <Application>Microsoft Office PowerPoint</Application>
  <PresentationFormat>On-screen Show (4:3)</PresentationFormat>
  <Paragraphs>278</Paragraphs>
  <Slides>109</Slides>
  <Notes>8</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109</vt:i4>
      </vt:variant>
    </vt:vector>
  </HeadingPairs>
  <TitlesOfParts>
    <vt:vector size="113" baseType="lpstr">
      <vt:lpstr>Arial</vt:lpstr>
      <vt:lpstr>Calibri</vt:lpstr>
      <vt:lpstr>Open Sans</vt:lpstr>
      <vt:lpstr>Office Theme</vt:lpstr>
      <vt:lpstr>PowerPoint Presentation</vt:lpstr>
      <vt:lpstr>PowerPoint Presentation</vt:lpstr>
      <vt:lpstr>PowerPoint Presentation</vt:lpstr>
      <vt:lpstr>Cuando hay elecciones,  los candidatos hacen una ___ para promoverse a sí mismo.</vt:lpstr>
      <vt:lpstr>campaña</vt:lpstr>
      <vt:lpstr>Los empleados les piden a su empresa un ___ de sueldo para vivir major.</vt:lpstr>
      <vt:lpstr>aumento</vt:lpstr>
      <vt:lpstr>Muchos niños y adolescentes son víctimas de ___  en la escuela.</vt:lpstr>
      <vt:lpstr>hostigamiento</vt:lpstr>
      <vt:lpstr>Hay una escasez de ___ económicas donde los padres pueden dejar a sus hijos pre-escolares durante sus horas de trabajo.</vt:lpstr>
      <vt:lpstr>guarderías</vt:lpstr>
      <vt:lpstr>Son importantes los programas de planificación familiar para evitar la ___.</vt:lpstr>
      <vt:lpstr>sobrepoblación</vt:lpstr>
      <vt:lpstr>Largo período de clima muy seco cuando llueve muy poco.</vt:lpstr>
      <vt:lpstr>sequía</vt:lpstr>
      <vt:lpstr>Precipitación con sustancias tóxicas que derivan de la gasolina. </vt:lpstr>
      <vt:lpstr>lluvia ácida</vt:lpstr>
      <vt:lpstr>Aumento de la temperatura del planeta debido en parte a los gases de efecto invernadero.</vt:lpstr>
      <vt:lpstr>calentamiento global</vt:lpstr>
      <vt:lpstr>Basura que producen  los reactores nucleares</vt:lpstr>
      <vt:lpstr>desperdicios nucleares</vt:lpstr>
      <vt:lpstr>Parte del planeta donde no hay atmósfera y se deja pasar radiación ultravioleta.</vt:lpstr>
      <vt:lpstr>agujero de la capa de ozono</vt:lpstr>
      <vt:lpstr>En mi casa usamos ambos  lados de un papel para no ___ papel.</vt:lpstr>
      <vt:lpstr>desperdiciar</vt:lpstr>
      <vt:lpstr>Después de trabajar por 40 años, mi abuelo tiene planes de __ al final del año y viajar con mi abuela.</vt:lpstr>
      <vt:lpstr>jubilarse</vt:lpstr>
      <vt:lpstr>Ese hombre está en la prisión por ___ a su rival con una pistola.</vt:lpstr>
      <vt:lpstr>matar</vt:lpstr>
      <vt:lpstr>Third Category - 400</vt:lpstr>
      <vt:lpstr>Mañana el Congreso va a ___ la nueva ley contra la discriminación.</vt:lpstr>
      <vt:lpstr>aprobar</vt:lpstr>
      <vt:lpstr>Una de las metas de la organización ProVita es ___ cientos de árboles cada año.</vt:lpstr>
      <vt:lpstr>sembrar/plantar</vt:lpstr>
      <vt:lpstr>to download</vt:lpstr>
      <vt:lpstr>descargar o bajar</vt:lpstr>
      <vt:lpstr>password</vt:lpstr>
      <vt:lpstr>contraseña</vt:lpstr>
      <vt:lpstr>to save</vt:lpstr>
      <vt:lpstr>guardar</vt:lpstr>
      <vt:lpstr>folder/file</vt:lpstr>
      <vt:lpstr>carpeta</vt:lpstr>
      <vt:lpstr>attachment</vt:lpstr>
      <vt:lpstr>archivo</vt:lpstr>
      <vt:lpstr>Bosque nacional en la costa del Caribe donde protegen las tortugas verdes.</vt:lpstr>
      <vt:lpstr>Tortuguero</vt:lpstr>
      <vt:lpstr>Volcán que tiene 2 cráteres, uno con agua caliente y el otro con agua fría.</vt:lpstr>
      <vt:lpstr>Poás</vt:lpstr>
      <vt:lpstr>Volcán activo que tiene aguas termales y un lago del mismo nombre.</vt:lpstr>
      <vt:lpstr>Arenal</vt:lpstr>
      <vt:lpstr>Río en el parque nacional Volcán Tenorio que tiene una catarata y aguas termales.</vt:lpstr>
      <vt:lpstr>río Celeste</vt:lpstr>
      <vt:lpstr>Bosque nuboso donde hay más de 400 especies de aves y 2.500 especies de plantas.</vt:lpstr>
      <vt:lpstr>Monteverde</vt:lpstr>
      <vt:lpstr>Es recomendable usar bolsas de ___ en vez  de plástico.</vt:lpstr>
      <vt:lpstr>bolsa de lona</vt:lpstr>
      <vt:lpstr>Es importante ___ lo que botamos.</vt:lpstr>
      <vt:lpstr>reciclar</vt:lpstr>
      <vt:lpstr>Es recomendable manejar un carro ___.</vt:lpstr>
      <vt:lpstr>híbrido o  eléctrico</vt:lpstr>
      <vt:lpstr>Hay que buscar otras formas de energía ___, por ejemplo: los paneles solares y  las plantas eólicas (aerogeneradores).</vt:lpstr>
      <vt:lpstr>energía  renovable</vt:lpstr>
      <vt:lpstr>Es recomendable usar botellas de ___ en vez de plástico.</vt:lpstr>
      <vt:lpstr>botellas de aluminio</vt:lpstr>
      <vt:lpstr>¿Cuál es el hábitat de las ballenas?</vt:lpstr>
      <vt:lpstr>el océano</vt:lpstr>
      <vt:lpstr>¿Cuál es el hábitat de los manatíes?</vt:lpstr>
      <vt:lpstr>el mar Caribe</vt:lpstr>
      <vt:lpstr>SEVENTH Category - 600</vt:lpstr>
      <vt:lpstr>¿Cuál es el hábitat de los lobos?</vt:lpstr>
      <vt:lpstr>los bosques del hemisferio norte</vt:lpstr>
      <vt:lpstr>¿Cuál es el hábitat de la mariposa monarca?</vt:lpstr>
      <vt:lpstr>las sierras de México</vt:lpstr>
      <vt:lpstr>¿Cuál es el hábitat del quetzal?</vt:lpstr>
      <vt:lpstr>las selvas de Centroamérica</vt:lpstr>
      <vt:lpstr>¿Qué le pasará a Cecilia?</vt:lpstr>
      <vt:lpstr>Ella se graduará.</vt:lpstr>
      <vt:lpstr>¿Qué hará Cecilia?</vt:lpstr>
      <vt:lpstr>Ella viajará.</vt:lpstr>
      <vt:lpstr>¿Qué le pasará a Cecilia?</vt:lpstr>
      <vt:lpstr>Ella se enamorará.</vt:lpstr>
      <vt:lpstr>¿Qué hará Cecilia?</vt:lpstr>
      <vt:lpstr>Ella se casará.</vt:lpstr>
      <vt:lpstr>¿Qué le pasará a Cecilia?</vt:lpstr>
      <vt:lpstr>Ella dará a luz/ tendrá un hijo.</vt:lpstr>
      <vt:lpstr>Acabo de perder mi trabajo y ahora estoy ___.</vt:lpstr>
      <vt:lpstr>desempleado/a</vt:lpstr>
      <vt:lpstr>Mucha gente pobre no tiene acceso a agua ___ y por eso se enferman a causa del agua contaminada.</vt:lpstr>
      <vt:lpstr>agua potable</vt:lpstr>
      <vt:lpstr>El problema de los ___  será más grave a menos que se construyan más viviendas para los pobres.</vt:lpstr>
      <vt:lpstr>desamparados</vt:lpstr>
      <vt:lpstr>Yo trato de comprar frutas y verduras orgánicas para evitar los ___ que les ponen los agricultores.</vt:lpstr>
      <vt:lpstr>pesticidas</vt:lpstr>
      <vt:lpstr>Es importante reducir la ___ del aire porque el humo de las fábricas y los carros es dañino para la salud.</vt:lpstr>
      <vt:lpstr>contaminación del aire</vt:lpstr>
      <vt:lpstr>Tenth Category 200</vt:lpstr>
      <vt:lpstr>Comida típica que se parece al novio y a la novia de una boda.</vt:lpstr>
      <vt:lpstr>casado</vt:lpstr>
      <vt:lpstr>El 40% del territorio de Costa Rica está poblado de ___.</vt:lpstr>
      <vt:lpstr>bosques</vt:lpstr>
      <vt:lpstr>Expresión que usan los ticos para decir que  algo es muy bueno.</vt:lpstr>
      <vt:lpstr>PowerPoint Presentation</vt:lpstr>
      <vt:lpstr>La economía costarricense depende mucho de la mano de obra de estos inmigrantes.</vt:lpstr>
      <vt:lpstr>nicaragüenses o inmigrantes de Nicaragua</vt:lpstr>
      <vt:lpstr>José Figueres Ferrer abolió el ___ y concedió el ___  a las mujeres.</vt:lpstr>
      <vt:lpstr>Figueres  abolió  el ejército  y concedió  el voto a  las mujeres.</vt:lpstr>
      <vt:lpstr>JEOPARDY FINAL </vt:lpstr>
      <vt:lpstr>¿Cómo se dice “link” en español?</vt:lpstr>
      <vt:lpstr>enlace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62</cp:revision>
  <dcterms:created xsi:type="dcterms:W3CDTF">2012-12-01T10:13:02Z</dcterms:created>
  <dcterms:modified xsi:type="dcterms:W3CDTF">2022-08-03T02:14:24Z</dcterms:modified>
</cp:coreProperties>
</file>