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9" r:id="rId2"/>
    <p:sldId id="262" r:id="rId3"/>
    <p:sldId id="269" r:id="rId4"/>
    <p:sldId id="261" r:id="rId5"/>
    <p:sldId id="263" r:id="rId6"/>
    <p:sldId id="265" r:id="rId7"/>
    <p:sldId id="266" r:id="rId8"/>
    <p:sldId id="267" r:id="rId9"/>
    <p:sldId id="268" r:id="rId10"/>
  </p:sldIdLst>
  <p:sldSz cx="45720000" cy="25712738"/>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1"/>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747" autoAdjust="0"/>
    <p:restoredTop sz="94660"/>
  </p:normalViewPr>
  <p:slideViewPr>
    <p:cSldViewPr snapToGrid="0">
      <p:cViewPr varScale="1">
        <p:scale>
          <a:sx n="27" d="100"/>
          <a:sy n="27" d="100"/>
        </p:scale>
        <p:origin x="2736" y="114"/>
      </p:cViewPr>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15000" y="4208082"/>
            <a:ext cx="34290000" cy="8951842"/>
          </a:xfrm>
        </p:spPr>
        <p:txBody>
          <a:bodyPr anchor="b"/>
          <a:lstStyle>
            <a:lvl1pPr algn="ctr">
              <a:defRPr sz="22496"/>
            </a:lvl1pPr>
          </a:lstStyle>
          <a:p>
            <a:r>
              <a:rPr lang="en-US" smtClean="0"/>
              <a:t>Click to edit Master title style</a:t>
            </a:r>
            <a:endParaRPr lang="en-US" dirty="0"/>
          </a:p>
        </p:txBody>
      </p:sp>
      <p:sp>
        <p:nvSpPr>
          <p:cNvPr id="3" name="Subtitle 2"/>
          <p:cNvSpPr>
            <a:spLocks noGrp="1"/>
          </p:cNvSpPr>
          <p:nvPr>
            <p:ph type="subTitle" idx="1"/>
          </p:nvPr>
        </p:nvSpPr>
        <p:spPr>
          <a:xfrm>
            <a:off x="5715000" y="13505141"/>
            <a:ext cx="34290000" cy="6207958"/>
          </a:xfrm>
        </p:spPr>
        <p:txBody>
          <a:bodyPr/>
          <a:lstStyle>
            <a:lvl1pPr marL="0" indent="0" algn="ctr">
              <a:buNone/>
              <a:defRPr sz="8998"/>
            </a:lvl1pPr>
            <a:lvl2pPr marL="1714180" indent="0" algn="ctr">
              <a:buNone/>
              <a:defRPr sz="7499"/>
            </a:lvl2pPr>
            <a:lvl3pPr marL="3428360" indent="0" algn="ctr">
              <a:buNone/>
              <a:defRPr sz="6749"/>
            </a:lvl3pPr>
            <a:lvl4pPr marL="5142540" indent="0" algn="ctr">
              <a:buNone/>
              <a:defRPr sz="5999"/>
            </a:lvl4pPr>
            <a:lvl5pPr marL="6856720" indent="0" algn="ctr">
              <a:buNone/>
              <a:defRPr sz="5999"/>
            </a:lvl5pPr>
            <a:lvl6pPr marL="8570900" indent="0" algn="ctr">
              <a:buNone/>
              <a:defRPr sz="5999"/>
            </a:lvl6pPr>
            <a:lvl7pPr marL="10285080" indent="0" algn="ctr">
              <a:buNone/>
              <a:defRPr sz="5999"/>
            </a:lvl7pPr>
            <a:lvl8pPr marL="11999260" indent="0" algn="ctr">
              <a:buNone/>
              <a:defRPr sz="5999"/>
            </a:lvl8pPr>
            <a:lvl9pPr marL="13713440" indent="0" algn="ctr">
              <a:buNone/>
              <a:defRPr sz="5999"/>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15C68DC-711B-495D-9B70-74D74C9D0BD6}"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F0C97-D43C-4A16-A6D7-470AC274F589}" type="slidenum">
              <a:rPr lang="en-US" smtClean="0"/>
              <a:t>‹#›</a:t>
            </a:fld>
            <a:endParaRPr lang="en-US"/>
          </a:p>
        </p:txBody>
      </p:sp>
    </p:spTree>
    <p:extLst>
      <p:ext uri="{BB962C8B-B14F-4D97-AF65-F5344CB8AC3E}">
        <p14:creationId xmlns:p14="http://schemas.microsoft.com/office/powerpoint/2010/main" val="2677091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5C68DC-711B-495D-9B70-74D74C9D0BD6}"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F0C97-D43C-4A16-A6D7-470AC274F589}" type="slidenum">
              <a:rPr lang="en-US" smtClean="0"/>
              <a:t>‹#›</a:t>
            </a:fld>
            <a:endParaRPr lang="en-US"/>
          </a:p>
        </p:txBody>
      </p:sp>
    </p:spTree>
    <p:extLst>
      <p:ext uri="{BB962C8B-B14F-4D97-AF65-F5344CB8AC3E}">
        <p14:creationId xmlns:p14="http://schemas.microsoft.com/office/powerpoint/2010/main" val="2555695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2718375" y="1368965"/>
            <a:ext cx="9858375" cy="2179035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143250" y="1368965"/>
            <a:ext cx="29003625" cy="217903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5C68DC-711B-495D-9B70-74D74C9D0BD6}"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F0C97-D43C-4A16-A6D7-470AC274F589}" type="slidenum">
              <a:rPr lang="en-US" smtClean="0"/>
              <a:t>‹#›</a:t>
            </a:fld>
            <a:endParaRPr lang="en-US"/>
          </a:p>
        </p:txBody>
      </p:sp>
    </p:spTree>
    <p:extLst>
      <p:ext uri="{BB962C8B-B14F-4D97-AF65-F5344CB8AC3E}">
        <p14:creationId xmlns:p14="http://schemas.microsoft.com/office/powerpoint/2010/main" val="3745288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5C68DC-711B-495D-9B70-74D74C9D0BD6}"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F0C97-D43C-4A16-A6D7-470AC274F589}" type="slidenum">
              <a:rPr lang="en-US" smtClean="0"/>
              <a:t>‹#›</a:t>
            </a:fld>
            <a:endParaRPr lang="en-US"/>
          </a:p>
        </p:txBody>
      </p:sp>
    </p:spTree>
    <p:extLst>
      <p:ext uri="{BB962C8B-B14F-4D97-AF65-F5344CB8AC3E}">
        <p14:creationId xmlns:p14="http://schemas.microsoft.com/office/powerpoint/2010/main" val="260084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19438" y="6410332"/>
            <a:ext cx="39433500" cy="10695783"/>
          </a:xfrm>
        </p:spPr>
        <p:txBody>
          <a:bodyPr anchor="b"/>
          <a:lstStyle>
            <a:lvl1pPr>
              <a:defRPr sz="22496"/>
            </a:lvl1pPr>
          </a:lstStyle>
          <a:p>
            <a:r>
              <a:rPr lang="en-US" smtClean="0"/>
              <a:t>Click to edit Master title style</a:t>
            </a:r>
            <a:endParaRPr lang="en-US" dirty="0"/>
          </a:p>
        </p:txBody>
      </p:sp>
      <p:sp>
        <p:nvSpPr>
          <p:cNvPr id="3" name="Text Placeholder 2"/>
          <p:cNvSpPr>
            <a:spLocks noGrp="1"/>
          </p:cNvSpPr>
          <p:nvPr>
            <p:ph type="body" idx="1"/>
          </p:nvPr>
        </p:nvSpPr>
        <p:spPr>
          <a:xfrm>
            <a:off x="3119438" y="17207301"/>
            <a:ext cx="39433500" cy="5624660"/>
          </a:xfrm>
        </p:spPr>
        <p:txBody>
          <a:bodyPr/>
          <a:lstStyle>
            <a:lvl1pPr marL="0" indent="0">
              <a:buNone/>
              <a:defRPr sz="8998">
                <a:solidFill>
                  <a:schemeClr val="tx1">
                    <a:tint val="75000"/>
                  </a:schemeClr>
                </a:solidFill>
              </a:defRPr>
            </a:lvl1pPr>
            <a:lvl2pPr marL="1714180" indent="0">
              <a:buNone/>
              <a:defRPr sz="7499">
                <a:solidFill>
                  <a:schemeClr val="tx1">
                    <a:tint val="75000"/>
                  </a:schemeClr>
                </a:solidFill>
              </a:defRPr>
            </a:lvl2pPr>
            <a:lvl3pPr marL="3428360" indent="0">
              <a:buNone/>
              <a:defRPr sz="6749">
                <a:solidFill>
                  <a:schemeClr val="tx1">
                    <a:tint val="75000"/>
                  </a:schemeClr>
                </a:solidFill>
              </a:defRPr>
            </a:lvl3pPr>
            <a:lvl4pPr marL="5142540" indent="0">
              <a:buNone/>
              <a:defRPr sz="5999">
                <a:solidFill>
                  <a:schemeClr val="tx1">
                    <a:tint val="75000"/>
                  </a:schemeClr>
                </a:solidFill>
              </a:defRPr>
            </a:lvl4pPr>
            <a:lvl5pPr marL="6856720" indent="0">
              <a:buNone/>
              <a:defRPr sz="5999">
                <a:solidFill>
                  <a:schemeClr val="tx1">
                    <a:tint val="75000"/>
                  </a:schemeClr>
                </a:solidFill>
              </a:defRPr>
            </a:lvl5pPr>
            <a:lvl6pPr marL="8570900" indent="0">
              <a:buNone/>
              <a:defRPr sz="5999">
                <a:solidFill>
                  <a:schemeClr val="tx1">
                    <a:tint val="75000"/>
                  </a:schemeClr>
                </a:solidFill>
              </a:defRPr>
            </a:lvl6pPr>
            <a:lvl7pPr marL="10285080" indent="0">
              <a:buNone/>
              <a:defRPr sz="5999">
                <a:solidFill>
                  <a:schemeClr val="tx1">
                    <a:tint val="75000"/>
                  </a:schemeClr>
                </a:solidFill>
              </a:defRPr>
            </a:lvl7pPr>
            <a:lvl8pPr marL="11999260" indent="0">
              <a:buNone/>
              <a:defRPr sz="5999">
                <a:solidFill>
                  <a:schemeClr val="tx1">
                    <a:tint val="75000"/>
                  </a:schemeClr>
                </a:solidFill>
              </a:defRPr>
            </a:lvl8pPr>
            <a:lvl9pPr marL="13713440" indent="0">
              <a:buNone/>
              <a:defRPr sz="599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5C68DC-711B-495D-9B70-74D74C9D0BD6}"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F0C97-D43C-4A16-A6D7-470AC274F589}" type="slidenum">
              <a:rPr lang="en-US" smtClean="0"/>
              <a:t>‹#›</a:t>
            </a:fld>
            <a:endParaRPr lang="en-US"/>
          </a:p>
        </p:txBody>
      </p:sp>
    </p:spTree>
    <p:extLst>
      <p:ext uri="{BB962C8B-B14F-4D97-AF65-F5344CB8AC3E}">
        <p14:creationId xmlns:p14="http://schemas.microsoft.com/office/powerpoint/2010/main" val="4030727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143250" y="6844826"/>
            <a:ext cx="19431000" cy="163144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3145750" y="6844826"/>
            <a:ext cx="19431000" cy="163144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15C68DC-711B-495D-9B70-74D74C9D0BD6}" type="datetimeFigureOut">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4F0C97-D43C-4A16-A6D7-470AC274F589}" type="slidenum">
              <a:rPr lang="en-US" smtClean="0"/>
              <a:t>‹#›</a:t>
            </a:fld>
            <a:endParaRPr lang="en-US"/>
          </a:p>
        </p:txBody>
      </p:sp>
    </p:spTree>
    <p:extLst>
      <p:ext uri="{BB962C8B-B14F-4D97-AF65-F5344CB8AC3E}">
        <p14:creationId xmlns:p14="http://schemas.microsoft.com/office/powerpoint/2010/main" val="3685237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49205" y="1368967"/>
            <a:ext cx="39433500" cy="496994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149207" y="6303194"/>
            <a:ext cx="19341701" cy="3089098"/>
          </a:xfrm>
        </p:spPr>
        <p:txBody>
          <a:bodyPr anchor="b"/>
          <a:lstStyle>
            <a:lvl1pPr marL="0" indent="0">
              <a:buNone/>
              <a:defRPr sz="8998" b="1"/>
            </a:lvl1pPr>
            <a:lvl2pPr marL="1714180" indent="0">
              <a:buNone/>
              <a:defRPr sz="7499" b="1"/>
            </a:lvl2pPr>
            <a:lvl3pPr marL="3428360" indent="0">
              <a:buNone/>
              <a:defRPr sz="6749" b="1"/>
            </a:lvl3pPr>
            <a:lvl4pPr marL="5142540" indent="0">
              <a:buNone/>
              <a:defRPr sz="5999" b="1"/>
            </a:lvl4pPr>
            <a:lvl5pPr marL="6856720" indent="0">
              <a:buNone/>
              <a:defRPr sz="5999" b="1"/>
            </a:lvl5pPr>
            <a:lvl6pPr marL="8570900" indent="0">
              <a:buNone/>
              <a:defRPr sz="5999" b="1"/>
            </a:lvl6pPr>
            <a:lvl7pPr marL="10285080" indent="0">
              <a:buNone/>
              <a:defRPr sz="5999" b="1"/>
            </a:lvl7pPr>
            <a:lvl8pPr marL="11999260" indent="0">
              <a:buNone/>
              <a:defRPr sz="5999" b="1"/>
            </a:lvl8pPr>
            <a:lvl9pPr marL="13713440" indent="0">
              <a:buNone/>
              <a:defRPr sz="5999" b="1"/>
            </a:lvl9pPr>
          </a:lstStyle>
          <a:p>
            <a:pPr lvl="0"/>
            <a:r>
              <a:rPr lang="en-US" smtClean="0"/>
              <a:t>Click to edit Master text styles</a:t>
            </a:r>
          </a:p>
        </p:txBody>
      </p:sp>
      <p:sp>
        <p:nvSpPr>
          <p:cNvPr id="4" name="Content Placeholder 3"/>
          <p:cNvSpPr>
            <a:spLocks noGrp="1"/>
          </p:cNvSpPr>
          <p:nvPr>
            <p:ph sz="half" idx="2"/>
          </p:nvPr>
        </p:nvSpPr>
        <p:spPr>
          <a:xfrm>
            <a:off x="3149207" y="9392292"/>
            <a:ext cx="19341701" cy="1381464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3145750" y="6303194"/>
            <a:ext cx="19436955" cy="3089098"/>
          </a:xfrm>
        </p:spPr>
        <p:txBody>
          <a:bodyPr anchor="b"/>
          <a:lstStyle>
            <a:lvl1pPr marL="0" indent="0">
              <a:buNone/>
              <a:defRPr sz="8998" b="1"/>
            </a:lvl1pPr>
            <a:lvl2pPr marL="1714180" indent="0">
              <a:buNone/>
              <a:defRPr sz="7499" b="1"/>
            </a:lvl2pPr>
            <a:lvl3pPr marL="3428360" indent="0">
              <a:buNone/>
              <a:defRPr sz="6749" b="1"/>
            </a:lvl3pPr>
            <a:lvl4pPr marL="5142540" indent="0">
              <a:buNone/>
              <a:defRPr sz="5999" b="1"/>
            </a:lvl4pPr>
            <a:lvl5pPr marL="6856720" indent="0">
              <a:buNone/>
              <a:defRPr sz="5999" b="1"/>
            </a:lvl5pPr>
            <a:lvl6pPr marL="8570900" indent="0">
              <a:buNone/>
              <a:defRPr sz="5999" b="1"/>
            </a:lvl6pPr>
            <a:lvl7pPr marL="10285080" indent="0">
              <a:buNone/>
              <a:defRPr sz="5999" b="1"/>
            </a:lvl7pPr>
            <a:lvl8pPr marL="11999260" indent="0">
              <a:buNone/>
              <a:defRPr sz="5999" b="1"/>
            </a:lvl8pPr>
            <a:lvl9pPr marL="13713440" indent="0">
              <a:buNone/>
              <a:defRPr sz="5999" b="1"/>
            </a:lvl9pPr>
          </a:lstStyle>
          <a:p>
            <a:pPr lvl="0"/>
            <a:r>
              <a:rPr lang="en-US" smtClean="0"/>
              <a:t>Click to edit Master text styles</a:t>
            </a:r>
          </a:p>
        </p:txBody>
      </p:sp>
      <p:sp>
        <p:nvSpPr>
          <p:cNvPr id="6" name="Content Placeholder 5"/>
          <p:cNvSpPr>
            <a:spLocks noGrp="1"/>
          </p:cNvSpPr>
          <p:nvPr>
            <p:ph sz="quarter" idx="4"/>
          </p:nvPr>
        </p:nvSpPr>
        <p:spPr>
          <a:xfrm>
            <a:off x="23145750" y="9392292"/>
            <a:ext cx="19436955" cy="1381464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15C68DC-711B-495D-9B70-74D74C9D0BD6}" type="datetimeFigureOut">
              <a:rPr lang="en-US" smtClean="0"/>
              <a:t>11/12/2019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4F0C97-D43C-4A16-A6D7-470AC274F589}" type="slidenum">
              <a:rPr lang="en-US" smtClean="0"/>
              <a:t>‹#›</a:t>
            </a:fld>
            <a:endParaRPr lang="en-US"/>
          </a:p>
        </p:txBody>
      </p:sp>
    </p:spTree>
    <p:extLst>
      <p:ext uri="{BB962C8B-B14F-4D97-AF65-F5344CB8AC3E}">
        <p14:creationId xmlns:p14="http://schemas.microsoft.com/office/powerpoint/2010/main" val="3217868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15C68DC-711B-495D-9B70-74D74C9D0BD6}" type="datetimeFigureOut">
              <a:rPr lang="en-US" smtClean="0"/>
              <a:t>11/12/2019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4F0C97-D43C-4A16-A6D7-470AC274F589}" type="slidenum">
              <a:rPr lang="en-US" smtClean="0"/>
              <a:t>‹#›</a:t>
            </a:fld>
            <a:endParaRPr lang="en-US"/>
          </a:p>
        </p:txBody>
      </p:sp>
    </p:spTree>
    <p:extLst>
      <p:ext uri="{BB962C8B-B14F-4D97-AF65-F5344CB8AC3E}">
        <p14:creationId xmlns:p14="http://schemas.microsoft.com/office/powerpoint/2010/main" val="1253651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5C68DC-711B-495D-9B70-74D74C9D0BD6}" type="datetimeFigureOut">
              <a:rPr lang="en-US" smtClean="0"/>
              <a:t>11/12/2019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4F0C97-D43C-4A16-A6D7-470AC274F589}" type="slidenum">
              <a:rPr lang="en-US" smtClean="0"/>
              <a:t>‹#›</a:t>
            </a:fld>
            <a:endParaRPr lang="en-US"/>
          </a:p>
        </p:txBody>
      </p:sp>
    </p:spTree>
    <p:extLst>
      <p:ext uri="{BB962C8B-B14F-4D97-AF65-F5344CB8AC3E}">
        <p14:creationId xmlns:p14="http://schemas.microsoft.com/office/powerpoint/2010/main" val="1162702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49207" y="1714182"/>
            <a:ext cx="14745889" cy="5999639"/>
          </a:xfrm>
        </p:spPr>
        <p:txBody>
          <a:bodyPr anchor="b"/>
          <a:lstStyle>
            <a:lvl1pPr>
              <a:defRPr sz="11998"/>
            </a:lvl1pPr>
          </a:lstStyle>
          <a:p>
            <a:r>
              <a:rPr lang="en-US" smtClean="0"/>
              <a:t>Click to edit Master title style</a:t>
            </a:r>
            <a:endParaRPr lang="en-US" dirty="0"/>
          </a:p>
        </p:txBody>
      </p:sp>
      <p:sp>
        <p:nvSpPr>
          <p:cNvPr id="3" name="Content Placeholder 2"/>
          <p:cNvSpPr>
            <a:spLocks noGrp="1"/>
          </p:cNvSpPr>
          <p:nvPr>
            <p:ph idx="1"/>
          </p:nvPr>
        </p:nvSpPr>
        <p:spPr>
          <a:xfrm>
            <a:off x="19436955" y="3702160"/>
            <a:ext cx="23145750" cy="18272710"/>
          </a:xfrm>
        </p:spPr>
        <p:txBody>
          <a:bodyPr/>
          <a:lstStyle>
            <a:lvl1pPr>
              <a:defRPr sz="11998"/>
            </a:lvl1pPr>
            <a:lvl2pPr>
              <a:defRPr sz="10498"/>
            </a:lvl2pPr>
            <a:lvl3pPr>
              <a:defRPr sz="8998"/>
            </a:lvl3pPr>
            <a:lvl4pPr>
              <a:defRPr sz="7499"/>
            </a:lvl4pPr>
            <a:lvl5pPr>
              <a:defRPr sz="7499"/>
            </a:lvl5pPr>
            <a:lvl6pPr>
              <a:defRPr sz="7499"/>
            </a:lvl6pPr>
            <a:lvl7pPr>
              <a:defRPr sz="7499"/>
            </a:lvl7pPr>
            <a:lvl8pPr>
              <a:defRPr sz="7499"/>
            </a:lvl8pPr>
            <a:lvl9pPr>
              <a:defRPr sz="74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149207" y="7713822"/>
            <a:ext cx="14745889" cy="14290808"/>
          </a:xfrm>
        </p:spPr>
        <p:txBody>
          <a:bodyPr/>
          <a:lstStyle>
            <a:lvl1pPr marL="0" indent="0">
              <a:buNone/>
              <a:defRPr sz="5999"/>
            </a:lvl1pPr>
            <a:lvl2pPr marL="1714180" indent="0">
              <a:buNone/>
              <a:defRPr sz="5249"/>
            </a:lvl2pPr>
            <a:lvl3pPr marL="3428360" indent="0">
              <a:buNone/>
              <a:defRPr sz="4499"/>
            </a:lvl3pPr>
            <a:lvl4pPr marL="5142540" indent="0">
              <a:buNone/>
              <a:defRPr sz="3749"/>
            </a:lvl4pPr>
            <a:lvl5pPr marL="6856720" indent="0">
              <a:buNone/>
              <a:defRPr sz="3749"/>
            </a:lvl5pPr>
            <a:lvl6pPr marL="8570900" indent="0">
              <a:buNone/>
              <a:defRPr sz="3749"/>
            </a:lvl6pPr>
            <a:lvl7pPr marL="10285080" indent="0">
              <a:buNone/>
              <a:defRPr sz="3749"/>
            </a:lvl7pPr>
            <a:lvl8pPr marL="11999260" indent="0">
              <a:buNone/>
              <a:defRPr sz="3749"/>
            </a:lvl8pPr>
            <a:lvl9pPr marL="13713440" indent="0">
              <a:buNone/>
              <a:defRPr sz="3749"/>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5C68DC-711B-495D-9B70-74D74C9D0BD6}" type="datetimeFigureOut">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4F0C97-D43C-4A16-A6D7-470AC274F589}" type="slidenum">
              <a:rPr lang="en-US" smtClean="0"/>
              <a:t>‹#›</a:t>
            </a:fld>
            <a:endParaRPr lang="en-US"/>
          </a:p>
        </p:txBody>
      </p:sp>
    </p:spTree>
    <p:extLst>
      <p:ext uri="{BB962C8B-B14F-4D97-AF65-F5344CB8AC3E}">
        <p14:creationId xmlns:p14="http://schemas.microsoft.com/office/powerpoint/2010/main" val="3977744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49207" y="1714182"/>
            <a:ext cx="14745889" cy="5999639"/>
          </a:xfrm>
        </p:spPr>
        <p:txBody>
          <a:bodyPr anchor="b"/>
          <a:lstStyle>
            <a:lvl1pPr>
              <a:defRPr sz="11998"/>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36955" y="3702160"/>
            <a:ext cx="23145750" cy="18272710"/>
          </a:xfrm>
        </p:spPr>
        <p:txBody>
          <a:bodyPr anchor="t"/>
          <a:lstStyle>
            <a:lvl1pPr marL="0" indent="0">
              <a:buNone/>
              <a:defRPr sz="11998"/>
            </a:lvl1pPr>
            <a:lvl2pPr marL="1714180" indent="0">
              <a:buNone/>
              <a:defRPr sz="10498"/>
            </a:lvl2pPr>
            <a:lvl3pPr marL="3428360" indent="0">
              <a:buNone/>
              <a:defRPr sz="8998"/>
            </a:lvl3pPr>
            <a:lvl4pPr marL="5142540" indent="0">
              <a:buNone/>
              <a:defRPr sz="7499"/>
            </a:lvl4pPr>
            <a:lvl5pPr marL="6856720" indent="0">
              <a:buNone/>
              <a:defRPr sz="7499"/>
            </a:lvl5pPr>
            <a:lvl6pPr marL="8570900" indent="0">
              <a:buNone/>
              <a:defRPr sz="7499"/>
            </a:lvl6pPr>
            <a:lvl7pPr marL="10285080" indent="0">
              <a:buNone/>
              <a:defRPr sz="7499"/>
            </a:lvl7pPr>
            <a:lvl8pPr marL="11999260" indent="0">
              <a:buNone/>
              <a:defRPr sz="7499"/>
            </a:lvl8pPr>
            <a:lvl9pPr marL="13713440" indent="0">
              <a:buNone/>
              <a:defRPr sz="7499"/>
            </a:lvl9pPr>
          </a:lstStyle>
          <a:p>
            <a:r>
              <a:rPr lang="en-US" smtClean="0"/>
              <a:t>Click icon to add picture</a:t>
            </a:r>
            <a:endParaRPr lang="en-US" dirty="0"/>
          </a:p>
        </p:txBody>
      </p:sp>
      <p:sp>
        <p:nvSpPr>
          <p:cNvPr id="4" name="Text Placeholder 3"/>
          <p:cNvSpPr>
            <a:spLocks noGrp="1"/>
          </p:cNvSpPr>
          <p:nvPr>
            <p:ph type="body" sz="half" idx="2"/>
          </p:nvPr>
        </p:nvSpPr>
        <p:spPr>
          <a:xfrm>
            <a:off x="3149207" y="7713822"/>
            <a:ext cx="14745889" cy="14290808"/>
          </a:xfrm>
        </p:spPr>
        <p:txBody>
          <a:bodyPr/>
          <a:lstStyle>
            <a:lvl1pPr marL="0" indent="0">
              <a:buNone/>
              <a:defRPr sz="5999"/>
            </a:lvl1pPr>
            <a:lvl2pPr marL="1714180" indent="0">
              <a:buNone/>
              <a:defRPr sz="5249"/>
            </a:lvl2pPr>
            <a:lvl3pPr marL="3428360" indent="0">
              <a:buNone/>
              <a:defRPr sz="4499"/>
            </a:lvl3pPr>
            <a:lvl4pPr marL="5142540" indent="0">
              <a:buNone/>
              <a:defRPr sz="3749"/>
            </a:lvl4pPr>
            <a:lvl5pPr marL="6856720" indent="0">
              <a:buNone/>
              <a:defRPr sz="3749"/>
            </a:lvl5pPr>
            <a:lvl6pPr marL="8570900" indent="0">
              <a:buNone/>
              <a:defRPr sz="3749"/>
            </a:lvl6pPr>
            <a:lvl7pPr marL="10285080" indent="0">
              <a:buNone/>
              <a:defRPr sz="3749"/>
            </a:lvl7pPr>
            <a:lvl8pPr marL="11999260" indent="0">
              <a:buNone/>
              <a:defRPr sz="3749"/>
            </a:lvl8pPr>
            <a:lvl9pPr marL="13713440" indent="0">
              <a:buNone/>
              <a:defRPr sz="3749"/>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5C68DC-711B-495D-9B70-74D74C9D0BD6}" type="datetimeFigureOut">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4F0C97-D43C-4A16-A6D7-470AC274F589}" type="slidenum">
              <a:rPr lang="en-US" smtClean="0"/>
              <a:t>‹#›</a:t>
            </a:fld>
            <a:endParaRPr lang="en-US"/>
          </a:p>
        </p:txBody>
      </p:sp>
    </p:spTree>
    <p:extLst>
      <p:ext uri="{BB962C8B-B14F-4D97-AF65-F5344CB8AC3E}">
        <p14:creationId xmlns:p14="http://schemas.microsoft.com/office/powerpoint/2010/main" val="2928700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0" y="1368967"/>
            <a:ext cx="39433500" cy="496994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143250" y="6844826"/>
            <a:ext cx="39433500" cy="163144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143250" y="23831901"/>
            <a:ext cx="10287000" cy="1368965"/>
          </a:xfrm>
          <a:prstGeom prst="rect">
            <a:avLst/>
          </a:prstGeom>
        </p:spPr>
        <p:txBody>
          <a:bodyPr vert="horz" lIns="91440" tIns="45720" rIns="91440" bIns="45720" rtlCol="0" anchor="ctr"/>
          <a:lstStyle>
            <a:lvl1pPr algn="l">
              <a:defRPr sz="4499">
                <a:solidFill>
                  <a:schemeClr val="tx1">
                    <a:tint val="75000"/>
                  </a:schemeClr>
                </a:solidFill>
              </a:defRPr>
            </a:lvl1pPr>
          </a:lstStyle>
          <a:p>
            <a:fld id="{015C68DC-711B-495D-9B70-74D74C9D0BD6}" type="datetimeFigureOut">
              <a:rPr lang="en-US" smtClean="0"/>
              <a:t>11/12/2019</a:t>
            </a:fld>
            <a:endParaRPr lang="en-US"/>
          </a:p>
        </p:txBody>
      </p:sp>
      <p:sp>
        <p:nvSpPr>
          <p:cNvPr id="5" name="Footer Placeholder 4"/>
          <p:cNvSpPr>
            <a:spLocks noGrp="1"/>
          </p:cNvSpPr>
          <p:nvPr>
            <p:ph type="ftr" sz="quarter" idx="3"/>
          </p:nvPr>
        </p:nvSpPr>
        <p:spPr>
          <a:xfrm>
            <a:off x="15144750" y="23831901"/>
            <a:ext cx="15430500" cy="1368965"/>
          </a:xfrm>
          <a:prstGeom prst="rect">
            <a:avLst/>
          </a:prstGeom>
        </p:spPr>
        <p:txBody>
          <a:bodyPr vert="horz" lIns="91440" tIns="45720" rIns="91440" bIns="45720" rtlCol="0" anchor="ctr"/>
          <a:lstStyle>
            <a:lvl1pPr algn="ctr">
              <a:defRPr sz="449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289750" y="23831901"/>
            <a:ext cx="10287000" cy="1368965"/>
          </a:xfrm>
          <a:prstGeom prst="rect">
            <a:avLst/>
          </a:prstGeom>
        </p:spPr>
        <p:txBody>
          <a:bodyPr vert="horz" lIns="91440" tIns="45720" rIns="91440" bIns="45720" rtlCol="0" anchor="ctr"/>
          <a:lstStyle>
            <a:lvl1pPr algn="r">
              <a:defRPr sz="4499">
                <a:solidFill>
                  <a:schemeClr val="tx1">
                    <a:tint val="75000"/>
                  </a:schemeClr>
                </a:solidFill>
              </a:defRPr>
            </a:lvl1pPr>
          </a:lstStyle>
          <a:p>
            <a:fld id="{304F0C97-D43C-4A16-A6D7-470AC274F589}" type="slidenum">
              <a:rPr lang="en-US" smtClean="0"/>
              <a:t>‹#›</a:t>
            </a:fld>
            <a:endParaRPr lang="en-US"/>
          </a:p>
        </p:txBody>
      </p:sp>
    </p:spTree>
    <p:extLst>
      <p:ext uri="{BB962C8B-B14F-4D97-AF65-F5344CB8AC3E}">
        <p14:creationId xmlns:p14="http://schemas.microsoft.com/office/powerpoint/2010/main" val="2014506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428360" rtl="0" eaLnBrk="1" latinLnBrk="0" hangingPunct="1">
        <a:lnSpc>
          <a:spcPct val="90000"/>
        </a:lnSpc>
        <a:spcBef>
          <a:spcPct val="0"/>
        </a:spcBef>
        <a:buNone/>
        <a:defRPr sz="16497" kern="1200">
          <a:solidFill>
            <a:schemeClr val="tx1"/>
          </a:solidFill>
          <a:latin typeface="+mj-lt"/>
          <a:ea typeface="+mj-ea"/>
          <a:cs typeface="+mj-cs"/>
        </a:defRPr>
      </a:lvl1pPr>
    </p:titleStyle>
    <p:bodyStyle>
      <a:lvl1pPr marL="857090" indent="-857090" algn="l" defTabSz="3428360" rtl="0" eaLnBrk="1" latinLnBrk="0" hangingPunct="1">
        <a:lnSpc>
          <a:spcPct val="90000"/>
        </a:lnSpc>
        <a:spcBef>
          <a:spcPts val="3749"/>
        </a:spcBef>
        <a:buFont typeface="Arial" panose="020B0604020202020204" pitchFamily="34" charset="0"/>
        <a:buChar char="•"/>
        <a:defRPr sz="10498" kern="1200">
          <a:solidFill>
            <a:schemeClr val="tx1"/>
          </a:solidFill>
          <a:latin typeface="+mn-lt"/>
          <a:ea typeface="+mn-ea"/>
          <a:cs typeface="+mn-cs"/>
        </a:defRPr>
      </a:lvl1pPr>
      <a:lvl2pPr marL="2571270" indent="-857090" algn="l" defTabSz="3428360" rtl="0" eaLnBrk="1" latinLnBrk="0" hangingPunct="1">
        <a:lnSpc>
          <a:spcPct val="90000"/>
        </a:lnSpc>
        <a:spcBef>
          <a:spcPts val="1875"/>
        </a:spcBef>
        <a:buFont typeface="Arial" panose="020B0604020202020204" pitchFamily="34" charset="0"/>
        <a:buChar char="•"/>
        <a:defRPr sz="8998" kern="1200">
          <a:solidFill>
            <a:schemeClr val="tx1"/>
          </a:solidFill>
          <a:latin typeface="+mn-lt"/>
          <a:ea typeface="+mn-ea"/>
          <a:cs typeface="+mn-cs"/>
        </a:defRPr>
      </a:lvl2pPr>
      <a:lvl3pPr marL="4285450" indent="-857090" algn="l" defTabSz="3428360" rtl="0" eaLnBrk="1" latinLnBrk="0" hangingPunct="1">
        <a:lnSpc>
          <a:spcPct val="90000"/>
        </a:lnSpc>
        <a:spcBef>
          <a:spcPts val="1875"/>
        </a:spcBef>
        <a:buFont typeface="Arial" panose="020B0604020202020204" pitchFamily="34" charset="0"/>
        <a:buChar char="•"/>
        <a:defRPr sz="7499" kern="1200">
          <a:solidFill>
            <a:schemeClr val="tx1"/>
          </a:solidFill>
          <a:latin typeface="+mn-lt"/>
          <a:ea typeface="+mn-ea"/>
          <a:cs typeface="+mn-cs"/>
        </a:defRPr>
      </a:lvl3pPr>
      <a:lvl4pPr marL="5999630" indent="-857090" algn="l" defTabSz="3428360" rtl="0" eaLnBrk="1" latinLnBrk="0" hangingPunct="1">
        <a:lnSpc>
          <a:spcPct val="90000"/>
        </a:lnSpc>
        <a:spcBef>
          <a:spcPts val="1875"/>
        </a:spcBef>
        <a:buFont typeface="Arial" panose="020B0604020202020204" pitchFamily="34" charset="0"/>
        <a:buChar char="•"/>
        <a:defRPr sz="6749" kern="1200">
          <a:solidFill>
            <a:schemeClr val="tx1"/>
          </a:solidFill>
          <a:latin typeface="+mn-lt"/>
          <a:ea typeface="+mn-ea"/>
          <a:cs typeface="+mn-cs"/>
        </a:defRPr>
      </a:lvl4pPr>
      <a:lvl5pPr marL="7713810" indent="-857090" algn="l" defTabSz="3428360" rtl="0" eaLnBrk="1" latinLnBrk="0" hangingPunct="1">
        <a:lnSpc>
          <a:spcPct val="90000"/>
        </a:lnSpc>
        <a:spcBef>
          <a:spcPts val="1875"/>
        </a:spcBef>
        <a:buFont typeface="Arial" panose="020B0604020202020204" pitchFamily="34" charset="0"/>
        <a:buChar char="•"/>
        <a:defRPr sz="6749" kern="1200">
          <a:solidFill>
            <a:schemeClr val="tx1"/>
          </a:solidFill>
          <a:latin typeface="+mn-lt"/>
          <a:ea typeface="+mn-ea"/>
          <a:cs typeface="+mn-cs"/>
        </a:defRPr>
      </a:lvl5pPr>
      <a:lvl6pPr marL="9427990" indent="-857090" algn="l" defTabSz="3428360" rtl="0" eaLnBrk="1" latinLnBrk="0" hangingPunct="1">
        <a:lnSpc>
          <a:spcPct val="90000"/>
        </a:lnSpc>
        <a:spcBef>
          <a:spcPts val="1875"/>
        </a:spcBef>
        <a:buFont typeface="Arial" panose="020B0604020202020204" pitchFamily="34" charset="0"/>
        <a:buChar char="•"/>
        <a:defRPr sz="6749" kern="1200">
          <a:solidFill>
            <a:schemeClr val="tx1"/>
          </a:solidFill>
          <a:latin typeface="+mn-lt"/>
          <a:ea typeface="+mn-ea"/>
          <a:cs typeface="+mn-cs"/>
        </a:defRPr>
      </a:lvl6pPr>
      <a:lvl7pPr marL="11142170" indent="-857090" algn="l" defTabSz="3428360" rtl="0" eaLnBrk="1" latinLnBrk="0" hangingPunct="1">
        <a:lnSpc>
          <a:spcPct val="90000"/>
        </a:lnSpc>
        <a:spcBef>
          <a:spcPts val="1875"/>
        </a:spcBef>
        <a:buFont typeface="Arial" panose="020B0604020202020204" pitchFamily="34" charset="0"/>
        <a:buChar char="•"/>
        <a:defRPr sz="6749" kern="1200">
          <a:solidFill>
            <a:schemeClr val="tx1"/>
          </a:solidFill>
          <a:latin typeface="+mn-lt"/>
          <a:ea typeface="+mn-ea"/>
          <a:cs typeface="+mn-cs"/>
        </a:defRPr>
      </a:lvl7pPr>
      <a:lvl8pPr marL="12856350" indent="-857090" algn="l" defTabSz="3428360" rtl="0" eaLnBrk="1" latinLnBrk="0" hangingPunct="1">
        <a:lnSpc>
          <a:spcPct val="90000"/>
        </a:lnSpc>
        <a:spcBef>
          <a:spcPts val="1875"/>
        </a:spcBef>
        <a:buFont typeface="Arial" panose="020B0604020202020204" pitchFamily="34" charset="0"/>
        <a:buChar char="•"/>
        <a:defRPr sz="6749" kern="1200">
          <a:solidFill>
            <a:schemeClr val="tx1"/>
          </a:solidFill>
          <a:latin typeface="+mn-lt"/>
          <a:ea typeface="+mn-ea"/>
          <a:cs typeface="+mn-cs"/>
        </a:defRPr>
      </a:lvl8pPr>
      <a:lvl9pPr marL="14570530" indent="-857090" algn="l" defTabSz="3428360" rtl="0" eaLnBrk="1" latinLnBrk="0" hangingPunct="1">
        <a:lnSpc>
          <a:spcPct val="90000"/>
        </a:lnSpc>
        <a:spcBef>
          <a:spcPts val="1875"/>
        </a:spcBef>
        <a:buFont typeface="Arial" panose="020B0604020202020204" pitchFamily="34" charset="0"/>
        <a:buChar char="•"/>
        <a:defRPr sz="6749" kern="1200">
          <a:solidFill>
            <a:schemeClr val="tx1"/>
          </a:solidFill>
          <a:latin typeface="+mn-lt"/>
          <a:ea typeface="+mn-ea"/>
          <a:cs typeface="+mn-cs"/>
        </a:defRPr>
      </a:lvl9pPr>
    </p:bodyStyle>
    <p:otherStyle>
      <a:defPPr>
        <a:defRPr lang="en-US"/>
      </a:defPPr>
      <a:lvl1pPr marL="0" algn="l" defTabSz="3428360" rtl="0" eaLnBrk="1" latinLnBrk="0" hangingPunct="1">
        <a:defRPr sz="6749" kern="1200">
          <a:solidFill>
            <a:schemeClr val="tx1"/>
          </a:solidFill>
          <a:latin typeface="+mn-lt"/>
          <a:ea typeface="+mn-ea"/>
          <a:cs typeface="+mn-cs"/>
        </a:defRPr>
      </a:lvl1pPr>
      <a:lvl2pPr marL="1714180" algn="l" defTabSz="3428360" rtl="0" eaLnBrk="1" latinLnBrk="0" hangingPunct="1">
        <a:defRPr sz="6749" kern="1200">
          <a:solidFill>
            <a:schemeClr val="tx1"/>
          </a:solidFill>
          <a:latin typeface="+mn-lt"/>
          <a:ea typeface="+mn-ea"/>
          <a:cs typeface="+mn-cs"/>
        </a:defRPr>
      </a:lvl2pPr>
      <a:lvl3pPr marL="3428360" algn="l" defTabSz="3428360" rtl="0" eaLnBrk="1" latinLnBrk="0" hangingPunct="1">
        <a:defRPr sz="6749" kern="1200">
          <a:solidFill>
            <a:schemeClr val="tx1"/>
          </a:solidFill>
          <a:latin typeface="+mn-lt"/>
          <a:ea typeface="+mn-ea"/>
          <a:cs typeface="+mn-cs"/>
        </a:defRPr>
      </a:lvl3pPr>
      <a:lvl4pPr marL="5142540" algn="l" defTabSz="3428360" rtl="0" eaLnBrk="1" latinLnBrk="0" hangingPunct="1">
        <a:defRPr sz="6749" kern="1200">
          <a:solidFill>
            <a:schemeClr val="tx1"/>
          </a:solidFill>
          <a:latin typeface="+mn-lt"/>
          <a:ea typeface="+mn-ea"/>
          <a:cs typeface="+mn-cs"/>
        </a:defRPr>
      </a:lvl4pPr>
      <a:lvl5pPr marL="6856720" algn="l" defTabSz="3428360" rtl="0" eaLnBrk="1" latinLnBrk="0" hangingPunct="1">
        <a:defRPr sz="6749" kern="1200">
          <a:solidFill>
            <a:schemeClr val="tx1"/>
          </a:solidFill>
          <a:latin typeface="+mn-lt"/>
          <a:ea typeface="+mn-ea"/>
          <a:cs typeface="+mn-cs"/>
        </a:defRPr>
      </a:lvl5pPr>
      <a:lvl6pPr marL="8570900" algn="l" defTabSz="3428360" rtl="0" eaLnBrk="1" latinLnBrk="0" hangingPunct="1">
        <a:defRPr sz="6749" kern="1200">
          <a:solidFill>
            <a:schemeClr val="tx1"/>
          </a:solidFill>
          <a:latin typeface="+mn-lt"/>
          <a:ea typeface="+mn-ea"/>
          <a:cs typeface="+mn-cs"/>
        </a:defRPr>
      </a:lvl6pPr>
      <a:lvl7pPr marL="10285080" algn="l" defTabSz="3428360" rtl="0" eaLnBrk="1" latinLnBrk="0" hangingPunct="1">
        <a:defRPr sz="6749" kern="1200">
          <a:solidFill>
            <a:schemeClr val="tx1"/>
          </a:solidFill>
          <a:latin typeface="+mn-lt"/>
          <a:ea typeface="+mn-ea"/>
          <a:cs typeface="+mn-cs"/>
        </a:defRPr>
      </a:lvl7pPr>
      <a:lvl8pPr marL="11999260" algn="l" defTabSz="3428360" rtl="0" eaLnBrk="1" latinLnBrk="0" hangingPunct="1">
        <a:defRPr sz="6749" kern="1200">
          <a:solidFill>
            <a:schemeClr val="tx1"/>
          </a:solidFill>
          <a:latin typeface="+mn-lt"/>
          <a:ea typeface="+mn-ea"/>
          <a:cs typeface="+mn-cs"/>
        </a:defRPr>
      </a:lvl8pPr>
      <a:lvl9pPr marL="13713440" algn="l" defTabSz="3428360" rtl="0" eaLnBrk="1" latinLnBrk="0" hangingPunct="1">
        <a:defRPr sz="67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file:///F:\Talks\OSA\OSA2017\Steve\SmallRoomSystem_2017.avi" TargetMode="External"/><Relationship Id="rId18" Type="http://schemas.openxmlformats.org/officeDocument/2006/relationships/image" Target="../media/image14.png"/><Relationship Id="rId26" Type="http://schemas.openxmlformats.org/officeDocument/2006/relationships/slide" Target="slide7.xml"/><Relationship Id="rId3" Type="http://schemas.openxmlformats.org/officeDocument/2006/relationships/image" Target="../media/image2.png"/><Relationship Id="rId21" Type="http://schemas.openxmlformats.org/officeDocument/2006/relationships/image" Target="../media/image17.png"/><Relationship Id="rId7" Type="http://schemas.openxmlformats.org/officeDocument/2006/relationships/image" Target="../media/image6.png"/><Relationship Id="rId12" Type="http://schemas.openxmlformats.org/officeDocument/2006/relationships/slide" Target="slide6.xml"/><Relationship Id="rId17" Type="http://schemas.openxmlformats.org/officeDocument/2006/relationships/image" Target="../media/image13.png"/><Relationship Id="rId25" Type="http://schemas.openxmlformats.org/officeDocument/2006/relationships/image" Target="../media/image21.pn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slide" Target="slide4.xml"/><Relationship Id="rId24" Type="http://schemas.openxmlformats.org/officeDocument/2006/relationships/image" Target="../media/image20.png"/><Relationship Id="rId32" Type="http://schemas.openxmlformats.org/officeDocument/2006/relationships/image" Target="../media/image22.png"/><Relationship Id="rId5" Type="http://schemas.openxmlformats.org/officeDocument/2006/relationships/image" Target="../media/image4.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slide" Target="slide9.xml"/><Relationship Id="rId10" Type="http://schemas.openxmlformats.org/officeDocument/2006/relationships/image" Target="../media/image9.png"/><Relationship Id="rId19" Type="http://schemas.openxmlformats.org/officeDocument/2006/relationships/image" Target="../media/image15.png"/><Relationship Id="rId31" Type="http://schemas.openxmlformats.org/officeDocument/2006/relationships/slide" Target="slide3.xm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slide" Target="slide8.xml"/><Relationship Id="rId30" Type="http://schemas.openxmlformats.org/officeDocument/2006/relationships/slide" Target="slide5.xml"/></Relationships>
</file>

<file path=ppt/slides/_rels/slide2.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slide" Target="slide4.xml"/><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1.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5.png"/><Relationship Id="rId1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7.xml"/><Relationship Id="rId7" Type="http://schemas.openxmlformats.org/officeDocument/2006/relationships/slide" Target="slide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hyperlink" Target="file:///F:\Talks\OSA\OSA2017\Steve\SmallRoomSystem_2017.avi" TargetMode="External"/><Relationship Id="rId4" Type="http://schemas.openxmlformats.org/officeDocument/2006/relationships/image" Target="../media/image1.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1.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slide" Target="slide1.xml"/><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image" Target="../media/image39.png"/><Relationship Id="rId1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49.png"/><Relationship Id="rId18" Type="http://schemas.openxmlformats.org/officeDocument/2006/relationships/slide" Target="slide1.xml"/><Relationship Id="rId3" Type="http://schemas.microsoft.com/office/2007/relationships/media" Target="../media/media3.mp4"/><Relationship Id="rId21" Type="http://schemas.openxmlformats.org/officeDocument/2006/relationships/image" Target="../media/image53.png"/><Relationship Id="rId7" Type="http://schemas.openxmlformats.org/officeDocument/2006/relationships/slideLayout" Target="../slideLayouts/slideLayout7.xml"/><Relationship Id="rId12" Type="http://schemas.openxmlformats.org/officeDocument/2006/relationships/image" Target="../media/image48.png"/><Relationship Id="rId17" Type="http://schemas.openxmlformats.org/officeDocument/2006/relationships/slide" Target="slide5.xml"/><Relationship Id="rId2" Type="http://schemas.openxmlformats.org/officeDocument/2006/relationships/video" Target="../media/media2.mp4"/><Relationship Id="rId16" Type="http://schemas.openxmlformats.org/officeDocument/2006/relationships/slide" Target="slide4.xml"/><Relationship Id="rId20" Type="http://schemas.openxmlformats.org/officeDocument/2006/relationships/image" Target="../media/image52.png"/><Relationship Id="rId1" Type="http://schemas.microsoft.com/office/2007/relationships/media" Target="../media/media2.mp4"/><Relationship Id="rId6" Type="http://schemas.openxmlformats.org/officeDocument/2006/relationships/video" Target="../media/media4.avi"/><Relationship Id="rId11" Type="http://schemas.openxmlformats.org/officeDocument/2006/relationships/image" Target="../media/image47.png"/><Relationship Id="rId5" Type="http://schemas.microsoft.com/office/2007/relationships/media" Target="../media/media4.avi"/><Relationship Id="rId15" Type="http://schemas.openxmlformats.org/officeDocument/2006/relationships/slide" Target="slide2.xml"/><Relationship Id="rId10" Type="http://schemas.openxmlformats.org/officeDocument/2006/relationships/image" Target="../media/image3.png"/><Relationship Id="rId19" Type="http://schemas.openxmlformats.org/officeDocument/2006/relationships/image" Target="../media/image51.png"/><Relationship Id="rId4" Type="http://schemas.openxmlformats.org/officeDocument/2006/relationships/video" Target="../media/media3.mp4"/><Relationship Id="rId9" Type="http://schemas.openxmlformats.org/officeDocument/2006/relationships/image" Target="../media/image2.png"/><Relationship Id="rId14"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2.png"/><Relationship Id="rId7" Type="http://schemas.openxmlformats.org/officeDocument/2006/relationships/slide" Target="slide6.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 Target="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 Target="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p:cNvGrpSpPr/>
          <p:nvPr/>
        </p:nvGrpSpPr>
        <p:grpSpPr>
          <a:xfrm>
            <a:off x="1416136" y="15915815"/>
            <a:ext cx="14495881" cy="8724859"/>
            <a:chOff x="1889319" y="6857884"/>
            <a:chExt cx="10909527" cy="6566286"/>
          </a:xfrm>
        </p:grpSpPr>
        <p:pic>
          <p:nvPicPr>
            <p:cNvPr id="71" name="Picture 70"/>
            <p:cNvPicPr>
              <a:picLocks noChangeAspect="1"/>
            </p:cNvPicPr>
            <p:nvPr/>
          </p:nvPicPr>
          <p:blipFill rotWithShape="1">
            <a:blip r:embed="rId2"/>
            <a:srcRect t="711"/>
            <a:stretch/>
          </p:blipFill>
          <p:spPr>
            <a:xfrm>
              <a:off x="1993929" y="7734300"/>
              <a:ext cx="10804917" cy="5689870"/>
            </a:xfrm>
            <a:prstGeom prst="rect">
              <a:avLst/>
            </a:prstGeom>
          </p:spPr>
        </p:pic>
        <p:grpSp>
          <p:nvGrpSpPr>
            <p:cNvPr id="72" name="Group 71"/>
            <p:cNvGrpSpPr/>
            <p:nvPr/>
          </p:nvGrpSpPr>
          <p:grpSpPr>
            <a:xfrm rot="20688522">
              <a:off x="1889319" y="6857884"/>
              <a:ext cx="1690641" cy="4268000"/>
              <a:chOff x="1956694" y="-268988"/>
              <a:chExt cx="3728674" cy="9412986"/>
            </a:xfrm>
          </p:grpSpPr>
          <p:pic>
            <p:nvPicPr>
              <p:cNvPr id="73" name="Picture 72"/>
              <p:cNvPicPr>
                <a:picLocks noChangeAspect="1"/>
              </p:cNvPicPr>
              <p:nvPr/>
            </p:nvPicPr>
            <p:blipFill rotWithShape="1">
              <a:blip r:embed="rId3">
                <a:clrChange>
                  <a:clrFrom>
                    <a:srgbClr val="FFFFFF"/>
                  </a:clrFrom>
                  <a:clrTo>
                    <a:srgbClr val="FFFFFF">
                      <a:alpha val="0"/>
                    </a:srgbClr>
                  </a:clrTo>
                </a:clrChange>
              </a:blip>
              <a:srcRect t="1" b="4690"/>
              <a:stretch/>
            </p:blipFill>
            <p:spPr>
              <a:xfrm rot="16200000">
                <a:off x="-688744" y="2859194"/>
                <a:ext cx="9004873" cy="3564735"/>
              </a:xfrm>
              <a:prstGeom prst="rect">
                <a:avLst/>
              </a:prstGeom>
            </p:spPr>
          </p:pic>
          <p:sp>
            <p:nvSpPr>
              <p:cNvPr id="74" name="TextBox 73"/>
              <p:cNvSpPr txBox="1"/>
              <p:nvPr/>
            </p:nvSpPr>
            <p:spPr>
              <a:xfrm rot="1421460">
                <a:off x="2278291" y="-113378"/>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75" name="TextBox 74"/>
              <p:cNvSpPr txBox="1"/>
              <p:nvPr/>
            </p:nvSpPr>
            <p:spPr>
              <a:xfrm rot="3333430">
                <a:off x="2950455" y="424031"/>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76" name="TextBox 75"/>
              <p:cNvSpPr txBox="1"/>
              <p:nvPr/>
            </p:nvSpPr>
            <p:spPr>
              <a:xfrm>
                <a:off x="5146170" y="-268988"/>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77" name="Rectangle 76"/>
              <p:cNvSpPr/>
              <p:nvPr/>
            </p:nvSpPr>
            <p:spPr>
              <a:xfrm rot="2568614">
                <a:off x="5164668" y="3293534"/>
                <a:ext cx="520700" cy="457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78" name="Group 77"/>
              <p:cNvGrpSpPr/>
              <p:nvPr/>
            </p:nvGrpSpPr>
            <p:grpSpPr>
              <a:xfrm>
                <a:off x="2848339" y="4526656"/>
                <a:ext cx="2515129" cy="809458"/>
                <a:chOff x="2899139" y="3049222"/>
                <a:chExt cx="2515129" cy="809458"/>
              </a:xfrm>
            </p:grpSpPr>
            <p:pic>
              <p:nvPicPr>
                <p:cNvPr id="82" name="Picture 81"/>
                <p:cNvPicPr>
                  <a:picLocks noChangeAspect="1"/>
                </p:cNvPicPr>
                <p:nvPr/>
              </p:nvPicPr>
              <p:blipFill>
                <a:blip r:embed="rId4"/>
                <a:stretch>
                  <a:fillRect/>
                </a:stretch>
              </p:blipFill>
              <p:spPr>
                <a:xfrm rot="16200000">
                  <a:off x="3890962" y="2057399"/>
                  <a:ext cx="531483" cy="2515129"/>
                </a:xfrm>
                <a:prstGeom prst="rect">
                  <a:avLst/>
                </a:prstGeom>
              </p:spPr>
            </p:pic>
            <p:sp>
              <p:nvSpPr>
                <p:cNvPr id="83" name="Rectangle 82"/>
                <p:cNvSpPr/>
                <p:nvPr/>
              </p:nvSpPr>
              <p:spPr>
                <a:xfrm>
                  <a:off x="3054352" y="3361264"/>
                  <a:ext cx="1143000" cy="491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4" name="Rectangle 83"/>
                <p:cNvSpPr/>
                <p:nvPr/>
              </p:nvSpPr>
              <p:spPr>
                <a:xfrm rot="201829">
                  <a:off x="2969685" y="3361263"/>
                  <a:ext cx="1143000" cy="491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5" name="Rectangle 84"/>
                <p:cNvSpPr/>
                <p:nvPr/>
              </p:nvSpPr>
              <p:spPr>
                <a:xfrm rot="201829">
                  <a:off x="2967568" y="3367614"/>
                  <a:ext cx="1143000" cy="491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79" name="Rectangle 78"/>
              <p:cNvSpPr/>
              <p:nvPr/>
            </p:nvSpPr>
            <p:spPr>
              <a:xfrm rot="2568614">
                <a:off x="5126567" y="4754033"/>
                <a:ext cx="520700" cy="457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0" name="TextBox 79"/>
              <p:cNvSpPr txBox="1"/>
              <p:nvPr/>
            </p:nvSpPr>
            <p:spPr>
              <a:xfrm rot="16200000">
                <a:off x="2362023" y="4145136"/>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81" name="TextBox 80"/>
              <p:cNvSpPr txBox="1"/>
              <p:nvPr/>
            </p:nvSpPr>
            <p:spPr>
              <a:xfrm>
                <a:off x="3389944" y="2921981"/>
                <a:ext cx="1575759" cy="916372"/>
              </a:xfrm>
              <a:prstGeom prst="rect">
                <a:avLst/>
              </a:prstGeom>
              <a:noFill/>
              <a:ln>
                <a:solidFill>
                  <a:schemeClr val="tx1"/>
                </a:solidFill>
              </a:ln>
            </p:spPr>
            <p:txBody>
              <a:bodyPr wrap="square" rtlCol="0">
                <a:spAutoFit/>
              </a:bodyPr>
              <a:lstStyle/>
              <a:p>
                <a:r>
                  <a:rPr lang="en-US" sz="1050" dirty="0" smtClean="0"/>
                  <a:t>SH Sensor</a:t>
                </a:r>
                <a:endParaRPr lang="en-US" sz="1050" dirty="0"/>
              </a:p>
            </p:txBody>
          </p:sp>
        </p:grpSp>
      </p:grpSp>
      <p:sp>
        <p:nvSpPr>
          <p:cNvPr id="3" name="Rectangle 2"/>
          <p:cNvSpPr/>
          <p:nvPr/>
        </p:nvSpPr>
        <p:spPr>
          <a:xfrm>
            <a:off x="759709" y="409074"/>
            <a:ext cx="44348399" cy="2800767"/>
          </a:xfrm>
          <a:prstGeom prst="rect">
            <a:avLst/>
          </a:prstGeom>
        </p:spPr>
        <p:txBody>
          <a:bodyPr wrap="square">
            <a:spAutoFit/>
          </a:bodyPr>
          <a:lstStyle/>
          <a:p>
            <a:pPr algn="ctr"/>
            <a:r>
              <a:rPr lang="en-US" sz="6600" b="1" dirty="0">
                <a:latin typeface="Times New Roman" panose="02020603050405020304" pitchFamily="18" charset="0"/>
                <a:ea typeface="Times New Roman" panose="02020603050405020304" pitchFamily="18" charset="0"/>
              </a:rPr>
              <a:t>Design of a Steerable, Configurable Detection, Adaptive Optics Scanning Laser Ophthalmoscope with Integrated Fixation and </a:t>
            </a:r>
            <a:r>
              <a:rPr lang="en-US" sz="6600" b="1" dirty="0" smtClean="0">
                <a:latin typeface="Times New Roman" panose="02020603050405020304" pitchFamily="18" charset="0"/>
                <a:ea typeface="Times New Roman" panose="02020603050405020304" pitchFamily="18" charset="0"/>
              </a:rPr>
              <a:t>Stimulation</a:t>
            </a:r>
          </a:p>
          <a:p>
            <a:pPr algn="ctr"/>
            <a:r>
              <a:rPr lang="en-US" sz="4400" dirty="0" smtClean="0">
                <a:latin typeface="Times New Roman" panose="02020603050405020304" pitchFamily="18" charset="0"/>
                <a:ea typeface="Times New Roman" panose="02020603050405020304" pitchFamily="18" charset="0"/>
              </a:rPr>
              <a:t>S.A. Burns, A. de Castro, L. Sawides. T. Luo, K. Sapoznik, R. L. Warner</a:t>
            </a:r>
            <a:r>
              <a:rPr lang="en-US" sz="4400" b="1" dirty="0" smtClean="0">
                <a:latin typeface="Times New Roman" panose="02020603050405020304" pitchFamily="18" charset="0"/>
                <a:ea typeface="Times New Roman" panose="02020603050405020304" pitchFamily="18" charset="0"/>
              </a:rPr>
              <a:t>, </a:t>
            </a:r>
            <a:r>
              <a:rPr lang="en-US" sz="4400" i="1" dirty="0" smtClean="0">
                <a:latin typeface="Times New Roman" panose="02020603050405020304" pitchFamily="18" charset="0"/>
                <a:ea typeface="Times New Roman" panose="02020603050405020304" pitchFamily="18" charset="0"/>
                <a:cs typeface="Times New Roman" panose="02020603050405020304" pitchFamily="18" charset="0"/>
              </a:rPr>
              <a:t>Indiana University School of Optometry, 800 E. Atwater, Bloomington, IN, staburns@indiana.edu</a:t>
            </a:r>
            <a:endParaRPr lang="en-US" sz="4400" i="1" dirty="0" smtClean="0">
              <a:latin typeface="Times" panose="02020603050405020304" pitchFamily="18" charset="0"/>
              <a:ea typeface="Times New Roman" panose="02020603050405020304" pitchFamily="18" charset="0"/>
              <a:cs typeface="Times New Roman" panose="02020603050405020304" pitchFamily="18" charset="0"/>
            </a:endParaRPr>
          </a:p>
        </p:txBody>
      </p:sp>
      <p:sp>
        <p:nvSpPr>
          <p:cNvPr id="37" name="Rectangle 36"/>
          <p:cNvSpPr/>
          <p:nvPr/>
        </p:nvSpPr>
        <p:spPr>
          <a:xfrm>
            <a:off x="1174345" y="4565741"/>
            <a:ext cx="14822024" cy="9341019"/>
          </a:xfrm>
          <a:prstGeom prst="rect">
            <a:avLst/>
          </a:prstGeom>
        </p:spPr>
        <p:txBody>
          <a:bodyPr wrap="square">
            <a:spAutoFit/>
          </a:bodyPr>
          <a:lstStyle/>
          <a:p>
            <a:pPr>
              <a:spcBef>
                <a:spcPts val="600"/>
              </a:spcBef>
            </a:pPr>
            <a:r>
              <a:rPr lang="en-US" sz="4800" dirty="0" smtClean="0">
                <a:effectLst/>
                <a:ea typeface="Times New Roman" panose="02020603050405020304" pitchFamily="18" charset="0"/>
              </a:rPr>
              <a:t>We designed, built and tested a near IR Adaptive Optics Scanning Laser Ophthalmoscope system. </a:t>
            </a:r>
          </a:p>
          <a:p>
            <a:pPr>
              <a:spcBef>
                <a:spcPts val="600"/>
              </a:spcBef>
            </a:pPr>
            <a:r>
              <a:rPr lang="en-US" sz="4800" b="1" dirty="0" smtClean="0">
                <a:ea typeface="Times New Roman" panose="02020603050405020304" pitchFamily="18" charset="0"/>
              </a:rPr>
              <a:t>Goals for clinical Imaging:</a:t>
            </a:r>
          </a:p>
          <a:p>
            <a:pPr marL="685800" indent="-685800">
              <a:spcBef>
                <a:spcPts val="600"/>
              </a:spcBef>
              <a:buFont typeface="Arial" panose="020B0604020202020204" pitchFamily="34" charset="0"/>
              <a:buChar char="•"/>
            </a:pPr>
            <a:r>
              <a:rPr lang="en-US" sz="4800" dirty="0" smtClean="0">
                <a:effectLst/>
                <a:ea typeface="Times New Roman" panose="02020603050405020304" pitchFamily="18" charset="0"/>
              </a:rPr>
              <a:t>image multiple retinal regions spanning up to 30 degrees with of minimal distortion or skew (montaging and eye tracking accuracy)</a:t>
            </a:r>
          </a:p>
          <a:p>
            <a:pPr marL="685800" indent="-685800">
              <a:spcBef>
                <a:spcPts val="600"/>
              </a:spcBef>
              <a:buFont typeface="Arial" panose="020B0604020202020204" pitchFamily="34" charset="0"/>
              <a:buChar char="•"/>
            </a:pPr>
            <a:r>
              <a:rPr lang="en-US" sz="4800" dirty="0" smtClean="0">
                <a:ea typeface="Times New Roman" panose="02020603050405020304" pitchFamily="18" charset="0"/>
              </a:rPr>
              <a:t>Provide flexibility in imaging using both directly backscattered and multiply scattered light image</a:t>
            </a:r>
          </a:p>
          <a:p>
            <a:pPr marL="685800" indent="-685800">
              <a:spcBef>
                <a:spcPts val="600"/>
              </a:spcBef>
              <a:buFont typeface="Arial" panose="020B0604020202020204" pitchFamily="34" charset="0"/>
              <a:buChar char="•"/>
            </a:pPr>
            <a:r>
              <a:rPr lang="en-US" sz="4800" dirty="0" smtClean="0">
                <a:effectLst/>
                <a:ea typeface="Times New Roman" panose="02020603050405020304" pitchFamily="18" charset="0"/>
              </a:rPr>
              <a:t>Be able to measure blood flow based on motion of individual red blood cells.</a:t>
            </a:r>
          </a:p>
          <a:p>
            <a:pPr marL="685800" indent="-685800">
              <a:spcBef>
                <a:spcPts val="600"/>
              </a:spcBef>
              <a:buFont typeface="Arial" panose="020B0604020202020204" pitchFamily="34" charset="0"/>
              <a:buChar char="•"/>
            </a:pPr>
            <a:r>
              <a:rPr lang="en-US" sz="4800" dirty="0" smtClean="0">
                <a:ea typeface="Times New Roman" panose="02020603050405020304" pitchFamily="18" charset="0"/>
              </a:rPr>
              <a:t>Provide a fixation channel that can provide visual stimuli and visual stimulation.</a:t>
            </a:r>
            <a:endParaRPr lang="en-US" sz="4800" dirty="0" smtClean="0">
              <a:effectLst/>
              <a:ea typeface="Times New Roman" panose="02020603050405020304" pitchFamily="18" charset="0"/>
            </a:endParaRPr>
          </a:p>
        </p:txBody>
      </p:sp>
      <p:sp>
        <p:nvSpPr>
          <p:cNvPr id="39" name="Rectangle 38"/>
          <p:cNvSpPr/>
          <p:nvPr/>
        </p:nvSpPr>
        <p:spPr>
          <a:xfrm>
            <a:off x="13500968" y="15347012"/>
            <a:ext cx="5904180" cy="769441"/>
          </a:xfrm>
          <a:prstGeom prst="rect">
            <a:avLst/>
          </a:prstGeom>
        </p:spPr>
        <p:txBody>
          <a:bodyPr wrap="none">
            <a:spAutoFit/>
          </a:bodyPr>
          <a:lstStyle/>
          <a:p>
            <a:pPr algn="just">
              <a:spcBef>
                <a:spcPts val="600"/>
              </a:spcBef>
            </a:pPr>
            <a:r>
              <a:rPr lang="en-US" sz="4400" b="1" dirty="0" smtClean="0">
                <a:effectLst/>
                <a:latin typeface="Times New Roman" panose="02020603050405020304" pitchFamily="18" charset="0"/>
                <a:ea typeface="Times New Roman" panose="02020603050405020304" pitchFamily="18" charset="0"/>
              </a:rPr>
              <a:t>System Implementation</a:t>
            </a:r>
            <a:endParaRPr lang="en-US" sz="4400" b="1" dirty="0">
              <a:effectLst/>
              <a:latin typeface="Times New Roman" panose="02020603050405020304" pitchFamily="18" charset="0"/>
              <a:ea typeface="Times New Roman" panose="02020603050405020304" pitchFamily="18" charset="0"/>
            </a:endParaRPr>
          </a:p>
        </p:txBody>
      </p:sp>
      <p:sp>
        <p:nvSpPr>
          <p:cNvPr id="40" name="Rectangle 39"/>
          <p:cNvSpPr/>
          <p:nvPr/>
        </p:nvSpPr>
        <p:spPr>
          <a:xfrm>
            <a:off x="538113" y="3165962"/>
            <a:ext cx="4347216" cy="1015663"/>
          </a:xfrm>
          <a:prstGeom prst="rect">
            <a:avLst/>
          </a:prstGeom>
        </p:spPr>
        <p:txBody>
          <a:bodyPr wrap="none">
            <a:spAutoFit/>
          </a:bodyPr>
          <a:lstStyle/>
          <a:p>
            <a:r>
              <a:rPr lang="en-US" sz="6000" b="1" dirty="0" smtClean="0">
                <a:effectLst/>
                <a:ea typeface="Times New Roman" panose="02020603050405020304" pitchFamily="18" charset="0"/>
              </a:rPr>
              <a:t>Introduction </a:t>
            </a:r>
          </a:p>
        </p:txBody>
      </p:sp>
      <p:sp>
        <p:nvSpPr>
          <p:cNvPr id="43" name="Rectangle 42"/>
          <p:cNvSpPr/>
          <p:nvPr/>
        </p:nvSpPr>
        <p:spPr>
          <a:xfrm>
            <a:off x="14875617" y="20122723"/>
            <a:ext cx="3300904" cy="923330"/>
          </a:xfrm>
          <a:prstGeom prst="rect">
            <a:avLst/>
          </a:prstGeom>
        </p:spPr>
        <p:txBody>
          <a:bodyPr wrap="none">
            <a:spAutoFit/>
          </a:bodyPr>
          <a:lstStyle/>
          <a:p>
            <a:pPr algn="just">
              <a:spcBef>
                <a:spcPts val="600"/>
              </a:spcBef>
            </a:pPr>
            <a:r>
              <a:rPr lang="en-US" sz="5400" b="1" dirty="0" smtClean="0">
                <a:effectLst/>
                <a:latin typeface="Times New Roman" panose="02020603050405020304" pitchFamily="18" charset="0"/>
                <a:ea typeface="Times New Roman" panose="02020603050405020304" pitchFamily="18" charset="0"/>
              </a:rPr>
              <a:t>Discussion</a:t>
            </a:r>
            <a:endParaRPr lang="en-US" sz="5400" b="1" dirty="0">
              <a:effectLst/>
              <a:latin typeface="Times New Roman" panose="02020603050405020304" pitchFamily="18" charset="0"/>
              <a:ea typeface="Times New Roman" panose="02020603050405020304" pitchFamily="18" charset="0"/>
            </a:endParaRPr>
          </a:p>
        </p:txBody>
      </p:sp>
      <p:grpSp>
        <p:nvGrpSpPr>
          <p:cNvPr id="60" name="Group 59"/>
          <p:cNvGrpSpPr/>
          <p:nvPr/>
        </p:nvGrpSpPr>
        <p:grpSpPr>
          <a:xfrm>
            <a:off x="32193990" y="8324202"/>
            <a:ext cx="5561105" cy="3428244"/>
            <a:chOff x="-3533775" y="1754187"/>
            <a:chExt cx="15020925" cy="9210675"/>
          </a:xfrm>
        </p:grpSpPr>
        <p:pic>
          <p:nvPicPr>
            <p:cNvPr id="61" name="Picture 60"/>
            <p:cNvPicPr>
              <a:picLocks noChangeAspect="1"/>
            </p:cNvPicPr>
            <p:nvPr/>
          </p:nvPicPr>
          <p:blipFill>
            <a:blip r:embed="rId5"/>
            <a:stretch>
              <a:fillRect/>
            </a:stretch>
          </p:blipFill>
          <p:spPr>
            <a:xfrm>
              <a:off x="-3527425" y="1766887"/>
              <a:ext cx="4972050" cy="4581525"/>
            </a:xfrm>
            <a:prstGeom prst="rect">
              <a:avLst/>
            </a:prstGeom>
          </p:spPr>
        </p:pic>
        <p:pic>
          <p:nvPicPr>
            <p:cNvPr id="62" name="Picture 61"/>
            <p:cNvPicPr>
              <a:picLocks noChangeAspect="1"/>
            </p:cNvPicPr>
            <p:nvPr/>
          </p:nvPicPr>
          <p:blipFill>
            <a:blip r:embed="rId6"/>
            <a:stretch>
              <a:fillRect/>
            </a:stretch>
          </p:blipFill>
          <p:spPr>
            <a:xfrm>
              <a:off x="1501775" y="1766887"/>
              <a:ext cx="4972050" cy="4581525"/>
            </a:xfrm>
            <a:prstGeom prst="rect">
              <a:avLst/>
            </a:prstGeom>
          </p:spPr>
        </p:pic>
        <p:pic>
          <p:nvPicPr>
            <p:cNvPr id="63" name="Picture 62"/>
            <p:cNvPicPr>
              <a:picLocks noChangeAspect="1"/>
            </p:cNvPicPr>
            <p:nvPr/>
          </p:nvPicPr>
          <p:blipFill>
            <a:blip r:embed="rId7"/>
            <a:stretch>
              <a:fillRect/>
            </a:stretch>
          </p:blipFill>
          <p:spPr>
            <a:xfrm>
              <a:off x="6511925" y="1754187"/>
              <a:ext cx="4972050" cy="4581525"/>
            </a:xfrm>
            <a:prstGeom prst="rect">
              <a:avLst/>
            </a:prstGeom>
          </p:spPr>
        </p:pic>
        <p:pic>
          <p:nvPicPr>
            <p:cNvPr id="64" name="Picture 63"/>
            <p:cNvPicPr>
              <a:picLocks noChangeAspect="1"/>
            </p:cNvPicPr>
            <p:nvPr/>
          </p:nvPicPr>
          <p:blipFill>
            <a:blip r:embed="rId8"/>
            <a:stretch>
              <a:fillRect/>
            </a:stretch>
          </p:blipFill>
          <p:spPr>
            <a:xfrm>
              <a:off x="-3533775" y="6370637"/>
              <a:ext cx="4972050" cy="4581525"/>
            </a:xfrm>
            <a:prstGeom prst="rect">
              <a:avLst/>
            </a:prstGeom>
          </p:spPr>
        </p:pic>
        <p:pic>
          <p:nvPicPr>
            <p:cNvPr id="65" name="Picture 64"/>
            <p:cNvPicPr>
              <a:picLocks noChangeAspect="1"/>
            </p:cNvPicPr>
            <p:nvPr/>
          </p:nvPicPr>
          <p:blipFill>
            <a:blip r:embed="rId9"/>
            <a:stretch>
              <a:fillRect/>
            </a:stretch>
          </p:blipFill>
          <p:spPr>
            <a:xfrm>
              <a:off x="1495425" y="6383337"/>
              <a:ext cx="4972050" cy="4581525"/>
            </a:xfrm>
            <a:prstGeom prst="rect">
              <a:avLst/>
            </a:prstGeom>
          </p:spPr>
        </p:pic>
        <p:pic>
          <p:nvPicPr>
            <p:cNvPr id="66" name="Picture 65"/>
            <p:cNvPicPr>
              <a:picLocks noChangeAspect="1"/>
            </p:cNvPicPr>
            <p:nvPr/>
          </p:nvPicPr>
          <p:blipFill>
            <a:blip r:embed="rId10"/>
            <a:stretch>
              <a:fillRect/>
            </a:stretch>
          </p:blipFill>
          <p:spPr>
            <a:xfrm>
              <a:off x="6515100" y="6376987"/>
              <a:ext cx="4972050" cy="4581525"/>
            </a:xfrm>
            <a:prstGeom prst="rect">
              <a:avLst/>
            </a:prstGeom>
          </p:spPr>
        </p:pic>
        <p:cxnSp>
          <p:nvCxnSpPr>
            <p:cNvPr id="67" name="Straight Connector 66"/>
            <p:cNvCxnSpPr/>
            <p:nvPr/>
          </p:nvCxnSpPr>
          <p:spPr>
            <a:xfrm>
              <a:off x="-1701800" y="6153150"/>
              <a:ext cx="95097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29769112" y="4565741"/>
            <a:ext cx="14807121" cy="3046988"/>
          </a:xfrm>
          <a:prstGeom prst="rect">
            <a:avLst/>
          </a:prstGeom>
        </p:spPr>
        <p:txBody>
          <a:bodyPr wrap="square">
            <a:spAutoFit/>
          </a:bodyPr>
          <a:lstStyle/>
          <a:p>
            <a:pPr algn="just">
              <a:spcBef>
                <a:spcPts val="600"/>
              </a:spcBef>
            </a:pPr>
            <a:r>
              <a:rPr lang="en-US" sz="4800" dirty="0">
                <a:ea typeface="Times New Roman" panose="02020603050405020304" pitchFamily="18" charset="0"/>
              </a:rPr>
              <a:t>Imaging performance was </a:t>
            </a:r>
            <a:r>
              <a:rPr lang="en-US" sz="4800" dirty="0" smtClean="0">
                <a:ea typeface="Times New Roman" panose="02020603050405020304" pitchFamily="18" charset="0"/>
              </a:rPr>
              <a:t>superb.  </a:t>
            </a:r>
            <a:r>
              <a:rPr lang="en-US" sz="4800" dirty="0" smtClean="0">
                <a:ea typeface="Times New Roman" panose="02020603050405020304" pitchFamily="18" charset="0"/>
                <a:hlinkClick r:id="rId11" action="ppaction://hlinksldjump"/>
              </a:rPr>
              <a:t>Multiply </a:t>
            </a:r>
            <a:r>
              <a:rPr lang="en-US" sz="4800" dirty="0">
                <a:ea typeface="Times New Roman" panose="02020603050405020304" pitchFamily="18" charset="0"/>
                <a:hlinkClick r:id="rId11" action="ppaction://hlinksldjump"/>
              </a:rPr>
              <a:t>scattered light </a:t>
            </a:r>
            <a:r>
              <a:rPr lang="en-US" sz="4800" dirty="0">
                <a:ea typeface="Times New Roman" panose="02020603050405020304" pitchFamily="18" charset="0"/>
              </a:rPr>
              <a:t>images </a:t>
            </a:r>
            <a:r>
              <a:rPr lang="en-US" sz="4800" dirty="0" smtClean="0">
                <a:ea typeface="Times New Roman" panose="02020603050405020304" pitchFamily="18" charset="0"/>
              </a:rPr>
              <a:t>and </a:t>
            </a:r>
            <a:r>
              <a:rPr lang="en-US" sz="4800" dirty="0" smtClean="0">
                <a:ea typeface="Times New Roman" panose="02020603050405020304" pitchFamily="18" charset="0"/>
                <a:hlinkClick r:id="rId12" action="ppaction://hlinksldjump"/>
              </a:rPr>
              <a:t>confocal </a:t>
            </a:r>
            <a:r>
              <a:rPr lang="en-US" sz="4800" dirty="0">
                <a:ea typeface="Times New Roman" panose="02020603050405020304" pitchFamily="18" charset="0"/>
                <a:hlinkClick r:id="rId12" action="ppaction://hlinksldjump"/>
              </a:rPr>
              <a:t>images</a:t>
            </a:r>
            <a:r>
              <a:rPr lang="en-US" sz="4800" dirty="0">
                <a:ea typeface="Times New Roman" panose="02020603050405020304" pitchFamily="18" charset="0"/>
              </a:rPr>
              <a:t> could all be simultaneously </a:t>
            </a:r>
            <a:r>
              <a:rPr lang="en-US" sz="4800" dirty="0" smtClean="0">
                <a:ea typeface="Times New Roman" panose="02020603050405020304" pitchFamily="18" charset="0"/>
              </a:rPr>
              <a:t>collected, with the second optical channel providing offset imaging on a second channel</a:t>
            </a:r>
            <a:endParaRPr lang="en-US" sz="4800" dirty="0">
              <a:ea typeface="Times New Roman" panose="02020603050405020304" pitchFamily="18" charset="0"/>
            </a:endParaRPr>
          </a:p>
        </p:txBody>
      </p:sp>
      <p:sp>
        <p:nvSpPr>
          <p:cNvPr id="69" name="Rectangle 68"/>
          <p:cNvSpPr/>
          <p:nvPr/>
        </p:nvSpPr>
        <p:spPr>
          <a:xfrm>
            <a:off x="29733003" y="3165962"/>
            <a:ext cx="2475293" cy="1015663"/>
          </a:xfrm>
          <a:prstGeom prst="rect">
            <a:avLst/>
          </a:prstGeom>
        </p:spPr>
        <p:txBody>
          <a:bodyPr wrap="none">
            <a:spAutoFit/>
          </a:bodyPr>
          <a:lstStyle/>
          <a:p>
            <a:pPr algn="just">
              <a:spcBef>
                <a:spcPts val="600"/>
              </a:spcBef>
            </a:pPr>
            <a:r>
              <a:rPr lang="en-US" sz="6000" b="1" dirty="0" smtClean="0">
                <a:ea typeface="Times New Roman" panose="02020603050405020304" pitchFamily="18" charset="0"/>
              </a:rPr>
              <a:t>Results</a:t>
            </a:r>
            <a:endParaRPr lang="en-US" sz="6000" b="1" dirty="0">
              <a:effectLst/>
              <a:ea typeface="Times New Roman" panose="02020603050405020304" pitchFamily="18" charset="0"/>
            </a:endParaRPr>
          </a:p>
        </p:txBody>
      </p:sp>
      <p:pic>
        <p:nvPicPr>
          <p:cNvPr id="86" name="Picture 85">
            <a:hlinkClick r:id="rId13" action="ppaction://hlinkfile"/>
          </p:cNvPr>
          <p:cNvPicPr>
            <a:picLocks noChangeAspect="1"/>
          </p:cNvPicPr>
          <p:nvPr/>
        </p:nvPicPr>
        <p:blipFill>
          <a:blip r:embed="rId14"/>
          <a:stretch>
            <a:fillRect/>
          </a:stretch>
        </p:blipFill>
        <p:spPr>
          <a:xfrm>
            <a:off x="19710408" y="14191810"/>
            <a:ext cx="10127908" cy="5724154"/>
          </a:xfrm>
          <a:prstGeom prst="rect">
            <a:avLst/>
          </a:prstGeom>
        </p:spPr>
      </p:pic>
      <p:grpSp>
        <p:nvGrpSpPr>
          <p:cNvPr id="9" name="Group 8"/>
          <p:cNvGrpSpPr/>
          <p:nvPr/>
        </p:nvGrpSpPr>
        <p:grpSpPr>
          <a:xfrm>
            <a:off x="32192922" y="11725495"/>
            <a:ext cx="11468909" cy="3751928"/>
            <a:chOff x="29910339" y="16438291"/>
            <a:chExt cx="14209881" cy="4648607"/>
          </a:xfrm>
        </p:grpSpPr>
        <p:pic>
          <p:nvPicPr>
            <p:cNvPr id="15" name="Picture 14"/>
            <p:cNvPicPr>
              <a:picLocks noChangeAspect="1"/>
            </p:cNvPicPr>
            <p:nvPr/>
          </p:nvPicPr>
          <p:blipFill>
            <a:blip r:embed="rId15"/>
            <a:stretch>
              <a:fillRect/>
            </a:stretch>
          </p:blipFill>
          <p:spPr>
            <a:xfrm>
              <a:off x="39443445" y="16457748"/>
              <a:ext cx="4676775" cy="4629150"/>
            </a:xfrm>
            <a:prstGeom prst="rect">
              <a:avLst/>
            </a:prstGeom>
          </p:spPr>
        </p:pic>
        <p:pic>
          <p:nvPicPr>
            <p:cNvPr id="16" name="Picture 15"/>
            <p:cNvPicPr>
              <a:picLocks noChangeAspect="1"/>
            </p:cNvPicPr>
            <p:nvPr/>
          </p:nvPicPr>
          <p:blipFill>
            <a:blip r:embed="rId16"/>
            <a:stretch>
              <a:fillRect/>
            </a:stretch>
          </p:blipFill>
          <p:spPr>
            <a:xfrm>
              <a:off x="29910339" y="16438291"/>
              <a:ext cx="4676775" cy="4629150"/>
            </a:xfrm>
            <a:prstGeom prst="rect">
              <a:avLst/>
            </a:prstGeom>
          </p:spPr>
        </p:pic>
        <p:pic>
          <p:nvPicPr>
            <p:cNvPr id="6" name="Picture 5"/>
            <p:cNvPicPr>
              <a:picLocks noChangeAspect="1"/>
            </p:cNvPicPr>
            <p:nvPr/>
          </p:nvPicPr>
          <p:blipFill>
            <a:blip r:embed="rId17"/>
            <a:stretch>
              <a:fillRect/>
            </a:stretch>
          </p:blipFill>
          <p:spPr>
            <a:xfrm>
              <a:off x="34665629" y="16456212"/>
              <a:ext cx="4676775" cy="4629150"/>
            </a:xfrm>
            <a:prstGeom prst="rect">
              <a:avLst/>
            </a:prstGeom>
          </p:spPr>
        </p:pic>
        <p:cxnSp>
          <p:nvCxnSpPr>
            <p:cNvPr id="87" name="Straight Connector 86"/>
            <p:cNvCxnSpPr/>
            <p:nvPr/>
          </p:nvCxnSpPr>
          <p:spPr>
            <a:xfrm>
              <a:off x="30579438" y="20674384"/>
              <a:ext cx="95097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a:off x="37914304" y="8298853"/>
            <a:ext cx="5712201" cy="3416121"/>
            <a:chOff x="387350" y="94749"/>
            <a:chExt cx="16493156" cy="9863555"/>
          </a:xfrm>
        </p:grpSpPr>
        <p:pic>
          <p:nvPicPr>
            <p:cNvPr id="89" name="Picture 88"/>
            <p:cNvPicPr>
              <a:picLocks noChangeAspect="1"/>
            </p:cNvPicPr>
            <p:nvPr/>
          </p:nvPicPr>
          <p:blipFill>
            <a:blip r:embed="rId18"/>
            <a:stretch>
              <a:fillRect/>
            </a:stretch>
          </p:blipFill>
          <p:spPr>
            <a:xfrm>
              <a:off x="396173" y="94749"/>
              <a:ext cx="5448300" cy="4895850"/>
            </a:xfrm>
            <a:prstGeom prst="rect">
              <a:avLst/>
            </a:prstGeom>
          </p:spPr>
        </p:pic>
        <p:pic>
          <p:nvPicPr>
            <p:cNvPr id="90" name="Picture 89"/>
            <p:cNvPicPr>
              <a:picLocks noChangeAspect="1"/>
            </p:cNvPicPr>
            <p:nvPr/>
          </p:nvPicPr>
          <p:blipFill>
            <a:blip r:embed="rId19"/>
            <a:stretch>
              <a:fillRect/>
            </a:stretch>
          </p:blipFill>
          <p:spPr>
            <a:xfrm>
              <a:off x="5885247" y="107047"/>
              <a:ext cx="5448300" cy="4895850"/>
            </a:xfrm>
            <a:prstGeom prst="rect">
              <a:avLst/>
            </a:prstGeom>
          </p:spPr>
        </p:pic>
        <p:pic>
          <p:nvPicPr>
            <p:cNvPr id="91" name="Picture 90"/>
            <p:cNvPicPr>
              <a:picLocks noChangeAspect="1"/>
            </p:cNvPicPr>
            <p:nvPr/>
          </p:nvPicPr>
          <p:blipFill>
            <a:blip r:embed="rId20"/>
            <a:stretch>
              <a:fillRect/>
            </a:stretch>
          </p:blipFill>
          <p:spPr>
            <a:xfrm>
              <a:off x="387350" y="5045075"/>
              <a:ext cx="5448300" cy="4895850"/>
            </a:xfrm>
            <a:prstGeom prst="rect">
              <a:avLst/>
            </a:prstGeom>
          </p:spPr>
        </p:pic>
        <p:pic>
          <p:nvPicPr>
            <p:cNvPr id="92" name="Picture 91"/>
            <p:cNvPicPr>
              <a:picLocks noChangeAspect="1"/>
            </p:cNvPicPr>
            <p:nvPr/>
          </p:nvPicPr>
          <p:blipFill>
            <a:blip r:embed="rId21"/>
            <a:stretch>
              <a:fillRect/>
            </a:stretch>
          </p:blipFill>
          <p:spPr>
            <a:xfrm>
              <a:off x="5899150" y="5057775"/>
              <a:ext cx="5448300" cy="4895850"/>
            </a:xfrm>
            <a:prstGeom prst="rect">
              <a:avLst/>
            </a:prstGeom>
          </p:spPr>
        </p:pic>
        <p:pic>
          <p:nvPicPr>
            <p:cNvPr id="93" name="Picture 92"/>
            <p:cNvPicPr>
              <a:picLocks noChangeAspect="1"/>
            </p:cNvPicPr>
            <p:nvPr/>
          </p:nvPicPr>
          <p:blipFill>
            <a:blip r:embed="rId22"/>
            <a:stretch>
              <a:fillRect/>
            </a:stretch>
          </p:blipFill>
          <p:spPr>
            <a:xfrm>
              <a:off x="11432206" y="5062454"/>
              <a:ext cx="5448300" cy="4895850"/>
            </a:xfrm>
            <a:prstGeom prst="rect">
              <a:avLst/>
            </a:prstGeom>
          </p:spPr>
        </p:pic>
      </p:grpSp>
      <p:grpSp>
        <p:nvGrpSpPr>
          <p:cNvPr id="11" name="Group 10"/>
          <p:cNvGrpSpPr/>
          <p:nvPr/>
        </p:nvGrpSpPr>
        <p:grpSpPr>
          <a:xfrm>
            <a:off x="32202185" y="15501879"/>
            <a:ext cx="11496510" cy="3665963"/>
            <a:chOff x="720201" y="940801"/>
            <a:chExt cx="15439007" cy="4923131"/>
          </a:xfrm>
        </p:grpSpPr>
        <p:pic>
          <p:nvPicPr>
            <p:cNvPr id="94" name="Picture 93"/>
            <p:cNvPicPr>
              <a:picLocks noChangeAspect="1"/>
            </p:cNvPicPr>
            <p:nvPr/>
          </p:nvPicPr>
          <p:blipFill>
            <a:blip r:embed="rId23"/>
            <a:stretch>
              <a:fillRect/>
            </a:stretch>
          </p:blipFill>
          <p:spPr>
            <a:xfrm>
              <a:off x="5887005" y="958557"/>
              <a:ext cx="5105400" cy="4905375"/>
            </a:xfrm>
            <a:prstGeom prst="rect">
              <a:avLst/>
            </a:prstGeom>
          </p:spPr>
        </p:pic>
        <p:pic>
          <p:nvPicPr>
            <p:cNvPr id="95" name="Picture 94"/>
            <p:cNvPicPr>
              <a:picLocks noChangeAspect="1"/>
            </p:cNvPicPr>
            <p:nvPr/>
          </p:nvPicPr>
          <p:blipFill>
            <a:blip r:embed="rId24"/>
            <a:stretch>
              <a:fillRect/>
            </a:stretch>
          </p:blipFill>
          <p:spPr>
            <a:xfrm>
              <a:off x="720201" y="940801"/>
              <a:ext cx="5105400" cy="4905375"/>
            </a:xfrm>
            <a:prstGeom prst="rect">
              <a:avLst/>
            </a:prstGeom>
          </p:spPr>
        </p:pic>
        <p:pic>
          <p:nvPicPr>
            <p:cNvPr id="96" name="Picture 95"/>
            <p:cNvPicPr>
              <a:picLocks noChangeAspect="1"/>
            </p:cNvPicPr>
            <p:nvPr/>
          </p:nvPicPr>
          <p:blipFill>
            <a:blip r:embed="rId25"/>
            <a:stretch>
              <a:fillRect/>
            </a:stretch>
          </p:blipFill>
          <p:spPr>
            <a:xfrm>
              <a:off x="11053808" y="958557"/>
              <a:ext cx="5105400" cy="4905375"/>
            </a:xfrm>
            <a:prstGeom prst="rect">
              <a:avLst/>
            </a:prstGeom>
          </p:spPr>
        </p:pic>
      </p:grpSp>
      <p:sp>
        <p:nvSpPr>
          <p:cNvPr id="18" name="Rectangle 17">
            <a:hlinkClick r:id="rId26" action="ppaction://hlinksldjump"/>
          </p:cNvPr>
          <p:cNvSpPr/>
          <p:nvPr/>
        </p:nvSpPr>
        <p:spPr>
          <a:xfrm>
            <a:off x="32143566" y="8335478"/>
            <a:ext cx="5630777" cy="345546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hlinkClick r:id="rId27" action="ppaction://hlinksldjump"/>
          </p:cNvPr>
          <p:cNvSpPr/>
          <p:nvPr/>
        </p:nvSpPr>
        <p:spPr>
          <a:xfrm>
            <a:off x="37950272" y="8326119"/>
            <a:ext cx="5676233" cy="348407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hlinkClick r:id="rId28" action="ppaction://hlinksldjump"/>
          </p:cNvPr>
          <p:cNvSpPr/>
          <p:nvPr/>
        </p:nvSpPr>
        <p:spPr>
          <a:xfrm>
            <a:off x="32167629" y="11735872"/>
            <a:ext cx="11521440" cy="740877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103373" y="4565741"/>
            <a:ext cx="13219889" cy="9925794"/>
          </a:xfrm>
          <a:prstGeom prst="rect">
            <a:avLst/>
          </a:prstGeom>
        </p:spPr>
        <p:txBody>
          <a:bodyPr wrap="square">
            <a:spAutoFit/>
          </a:bodyPr>
          <a:lstStyle/>
          <a:p>
            <a:pPr marL="514350" indent="-514350">
              <a:spcBef>
                <a:spcPts val="600"/>
              </a:spcBef>
              <a:buFontTx/>
              <a:buAutoNum type="arabicPeriod"/>
            </a:pPr>
            <a:r>
              <a:rPr lang="en-US" sz="4800" dirty="0" smtClean="0">
                <a:ea typeface="Times New Roman" panose="02020603050405020304" pitchFamily="18" charset="0"/>
              </a:rPr>
              <a:t>The </a:t>
            </a:r>
            <a:r>
              <a:rPr lang="en-US" sz="4800" dirty="0">
                <a:ea typeface="Times New Roman" panose="02020603050405020304" pitchFamily="18" charset="0"/>
                <a:hlinkClick r:id="rId29" action="ppaction://hlinksldjump"/>
              </a:rPr>
              <a:t>system was designed </a:t>
            </a:r>
            <a:r>
              <a:rPr lang="en-US" sz="4800" dirty="0">
                <a:ea typeface="Times New Roman" panose="02020603050405020304" pitchFamily="18" charset="0"/>
              </a:rPr>
              <a:t>in ZEMAX, then moved to Solidworks for mechanical modeling and finally implemented</a:t>
            </a:r>
          </a:p>
          <a:p>
            <a:pPr marL="514350" indent="-514350">
              <a:spcBef>
                <a:spcPts val="600"/>
              </a:spcBef>
              <a:buAutoNum type="arabicPeriod"/>
            </a:pPr>
            <a:r>
              <a:rPr lang="en-US" sz="4800" dirty="0">
                <a:ea typeface="Times New Roman" panose="02020603050405020304" pitchFamily="18" charset="0"/>
              </a:rPr>
              <a:t>Included a </a:t>
            </a:r>
            <a:r>
              <a:rPr lang="en-US" sz="4800" dirty="0">
                <a:ea typeface="Times New Roman" panose="02020603050405020304" pitchFamily="18" charset="0"/>
                <a:hlinkClick r:id="rId29" action="ppaction://hlinksldjump"/>
              </a:rPr>
              <a:t>steerable system </a:t>
            </a:r>
            <a:r>
              <a:rPr lang="en-US" sz="4800" dirty="0">
                <a:ea typeface="Times New Roman" panose="02020603050405020304" pitchFamily="18" charset="0"/>
              </a:rPr>
              <a:t>[1,2] for active retinal tracking of more than small eye movements with a large </a:t>
            </a:r>
            <a:r>
              <a:rPr lang="en-US" sz="4800" dirty="0" err="1">
                <a:ea typeface="Times New Roman" panose="02020603050405020304" pitchFamily="18" charset="0"/>
              </a:rPr>
              <a:t>isoplanatic</a:t>
            </a:r>
            <a:r>
              <a:rPr lang="en-US" sz="4800" dirty="0">
                <a:ea typeface="Times New Roman" panose="02020603050405020304" pitchFamily="18" charset="0"/>
              </a:rPr>
              <a:t> angle to minimize system aberrations when the eye moves.</a:t>
            </a:r>
          </a:p>
          <a:p>
            <a:pPr marL="514350" indent="-514350">
              <a:spcBef>
                <a:spcPts val="600"/>
              </a:spcBef>
              <a:buAutoNum type="arabicPeriod"/>
            </a:pPr>
            <a:r>
              <a:rPr lang="en-US" sz="4800" dirty="0">
                <a:ea typeface="Times New Roman" panose="02020603050405020304" pitchFamily="18" charset="0"/>
                <a:hlinkClick r:id="rId11" action="ppaction://hlinksldjump"/>
              </a:rPr>
              <a:t>Flexible detection modalities</a:t>
            </a:r>
            <a:r>
              <a:rPr lang="en-US" sz="4800" dirty="0">
                <a:ea typeface="Times New Roman" panose="02020603050405020304" pitchFamily="18" charset="0"/>
              </a:rPr>
              <a:t>, including confocal and a Programmable Aperture system to detect multiply scattered [3] light, enhance the visibility of other retinal features.</a:t>
            </a:r>
          </a:p>
          <a:p>
            <a:pPr marL="514350" indent="-514350">
              <a:spcBef>
                <a:spcPts val="600"/>
              </a:spcBef>
              <a:buAutoNum type="arabicPeriod"/>
            </a:pPr>
            <a:r>
              <a:rPr lang="en-US" sz="4800" dirty="0">
                <a:ea typeface="Times New Roman" panose="02020603050405020304" pitchFamily="18" charset="0"/>
                <a:hlinkClick r:id="rId30" action="ppaction://hlinksldjump"/>
              </a:rPr>
              <a:t>Dual Offset Imaging </a:t>
            </a:r>
            <a:r>
              <a:rPr lang="en-US" sz="4800" dirty="0">
                <a:ea typeface="Times New Roman" panose="02020603050405020304" pitchFamily="18" charset="0"/>
              </a:rPr>
              <a:t>to allow precise measurements of temporally varying events</a:t>
            </a:r>
            <a:r>
              <a:rPr lang="en-US" sz="4800" dirty="0" smtClean="0">
                <a:ea typeface="Times New Roman" panose="02020603050405020304" pitchFamily="18" charset="0"/>
              </a:rPr>
              <a:t>.</a:t>
            </a:r>
            <a:endParaRPr lang="en-US" sz="4800" dirty="0">
              <a:ea typeface="Times New Roman" panose="02020603050405020304" pitchFamily="18" charset="0"/>
            </a:endParaRPr>
          </a:p>
        </p:txBody>
      </p:sp>
      <p:sp>
        <p:nvSpPr>
          <p:cNvPr id="14" name="Rectangle 13"/>
          <p:cNvSpPr/>
          <p:nvPr/>
        </p:nvSpPr>
        <p:spPr>
          <a:xfrm>
            <a:off x="14999878" y="21044888"/>
            <a:ext cx="16522859" cy="4247317"/>
          </a:xfrm>
          <a:prstGeom prst="rect">
            <a:avLst/>
          </a:prstGeom>
        </p:spPr>
        <p:txBody>
          <a:bodyPr wrap="square">
            <a:spAutoFit/>
          </a:bodyPr>
          <a:lstStyle/>
          <a:p>
            <a:pPr>
              <a:spcBef>
                <a:spcPts val="600"/>
              </a:spcBef>
            </a:pPr>
            <a:r>
              <a:rPr lang="en-US" sz="5400" dirty="0">
                <a:latin typeface="Times New Roman" panose="02020603050405020304" pitchFamily="18" charset="0"/>
                <a:ea typeface="Times New Roman" panose="02020603050405020304" pitchFamily="18" charset="0"/>
              </a:rPr>
              <a:t>We designed, built and tested a near IR Adaptive Optics Scanning Laser Ophthalmoscope system</a:t>
            </a:r>
            <a:r>
              <a:rPr lang="en-US" sz="5400" dirty="0" smtClean="0">
                <a:latin typeface="Times New Roman" panose="02020603050405020304" pitchFamily="18" charset="0"/>
                <a:ea typeface="Times New Roman" panose="02020603050405020304" pitchFamily="18" charset="0"/>
              </a:rPr>
              <a:t>.  The system performed well in practice, providing superb, flexible imaging and allowing  high quality retinal imaging in normal and patients</a:t>
            </a:r>
            <a:endParaRPr lang="en-US" sz="5400" dirty="0">
              <a:latin typeface="Times New Roman" panose="02020603050405020304" pitchFamily="18" charset="0"/>
              <a:ea typeface="Times New Roman" panose="02020603050405020304" pitchFamily="18" charset="0"/>
            </a:endParaRPr>
          </a:p>
        </p:txBody>
      </p:sp>
      <p:sp>
        <p:nvSpPr>
          <p:cNvPr id="17" name="Rectangle 16"/>
          <p:cNvSpPr/>
          <p:nvPr/>
        </p:nvSpPr>
        <p:spPr>
          <a:xfrm>
            <a:off x="31884708" y="21523468"/>
            <a:ext cx="13619747" cy="3739485"/>
          </a:xfrm>
          <a:prstGeom prst="rect">
            <a:avLst/>
          </a:prstGeom>
        </p:spPr>
        <p:txBody>
          <a:bodyPr wrap="square">
            <a:spAutoFit/>
          </a:bodyPr>
          <a:lstStyle/>
          <a:p>
            <a:pPr marL="571500" indent="-571500">
              <a:spcBef>
                <a:spcPts val="600"/>
              </a:spcBef>
              <a:buFont typeface="Arial" panose="020B0604020202020204" pitchFamily="34" charset="0"/>
              <a:buChar char="•"/>
            </a:pPr>
            <a:r>
              <a:rPr lang="en-US" sz="4000" b="1" dirty="0">
                <a:latin typeface="Times New Roman" panose="02020603050405020304" pitchFamily="18" charset="0"/>
                <a:ea typeface="Times New Roman" panose="02020603050405020304" pitchFamily="18" charset="0"/>
              </a:rPr>
              <a:t>References </a:t>
            </a:r>
            <a:endParaRPr lang="en-US" sz="4000" b="1" dirty="0" smtClean="0">
              <a:latin typeface="Times New Roman" panose="02020603050405020304" pitchFamily="18" charset="0"/>
              <a:ea typeface="Times New Roman" panose="02020603050405020304" pitchFamily="18" charset="0"/>
            </a:endParaRPr>
          </a:p>
          <a:p>
            <a:pPr marL="457200" indent="-457200">
              <a:spcBef>
                <a:spcPts val="600"/>
              </a:spcBef>
              <a:buFont typeface="Arial" panose="020B0604020202020204" pitchFamily="34" charset="0"/>
              <a:buChar char="•"/>
            </a:pPr>
            <a:r>
              <a:rPr lang="en-US" sz="3200" dirty="0" smtClean="0">
                <a:latin typeface="Times New Roman" panose="02020603050405020304" pitchFamily="18" charset="0"/>
                <a:ea typeface="Times New Roman" panose="02020603050405020304" pitchFamily="18" charset="0"/>
              </a:rPr>
              <a:t>Stephen </a:t>
            </a:r>
            <a:r>
              <a:rPr lang="en-US" sz="3200" dirty="0">
                <a:latin typeface="Times New Roman" panose="02020603050405020304" pitchFamily="18" charset="0"/>
                <a:ea typeface="Times New Roman" panose="02020603050405020304" pitchFamily="18" charset="0"/>
              </a:rPr>
              <a:t>A. Burns, R. </a:t>
            </a:r>
            <a:r>
              <a:rPr lang="en-US" sz="3200" dirty="0" err="1">
                <a:latin typeface="Times New Roman" panose="02020603050405020304" pitchFamily="18" charset="0"/>
                <a:ea typeface="Times New Roman" panose="02020603050405020304" pitchFamily="18" charset="0"/>
              </a:rPr>
              <a:t>Tumbar</a:t>
            </a:r>
            <a:r>
              <a:rPr lang="en-US" sz="3200" dirty="0">
                <a:latin typeface="Times New Roman" panose="02020603050405020304" pitchFamily="18" charset="0"/>
                <a:ea typeface="Times New Roman" panose="02020603050405020304" pitchFamily="18" charset="0"/>
              </a:rPr>
              <a:t>,  AE Elsner, D Ferguson, &amp; D.X. Hammer </a:t>
            </a:r>
            <a:r>
              <a:rPr lang="en-US" sz="3200" b="1" dirty="0">
                <a:latin typeface="Times New Roman" panose="02020603050405020304" pitchFamily="18" charset="0"/>
                <a:ea typeface="Times New Roman" panose="02020603050405020304" pitchFamily="18" charset="0"/>
              </a:rPr>
              <a:t>Large-field-of-view, modular, stabilized, adaptive-optics-based scanning laser ophthalmoscope</a:t>
            </a:r>
            <a:r>
              <a:rPr lang="en-US" sz="3200" dirty="0">
                <a:latin typeface="Times New Roman" panose="02020603050405020304" pitchFamily="18" charset="0"/>
                <a:ea typeface="Times New Roman" panose="02020603050405020304" pitchFamily="18" charset="0"/>
              </a:rPr>
              <a:t>. JOSA A, 24 (5), 1313-1326 (2007).</a:t>
            </a:r>
          </a:p>
          <a:p>
            <a:pPr marL="457200" indent="-457200">
              <a:buFont typeface="Arial" panose="020B0604020202020204" pitchFamily="34" charset="0"/>
              <a:buChar char="•"/>
            </a:pPr>
            <a:r>
              <a:rPr lang="en-US" sz="3200" dirty="0" err="1" smtClean="0">
                <a:latin typeface="Times New Roman" panose="02020603050405020304" pitchFamily="18" charset="0"/>
                <a:ea typeface="Times New Roman" panose="02020603050405020304" pitchFamily="18" charset="0"/>
              </a:rPr>
              <a:t>Weyao</a:t>
            </a:r>
            <a:r>
              <a:rPr lang="en-US" sz="3200" dirty="0" smtClean="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Zou, X Qi, S.A. Burns, </a:t>
            </a:r>
            <a:r>
              <a:rPr lang="en-US" sz="3200" b="1" dirty="0">
                <a:latin typeface="Times New Roman" panose="02020603050405020304" pitchFamily="18" charset="0"/>
                <a:ea typeface="Times New Roman" panose="02020603050405020304" pitchFamily="18" charset="0"/>
              </a:rPr>
              <a:t>Woofer-tweeter adaptive optics scanning laser </a:t>
            </a:r>
            <a:r>
              <a:rPr lang="en-US" sz="3200" b="1" dirty="0" err="1">
                <a:latin typeface="Times New Roman" panose="02020603050405020304" pitchFamily="18" charset="0"/>
                <a:ea typeface="Times New Roman" panose="02020603050405020304" pitchFamily="18" charset="0"/>
              </a:rPr>
              <a:t>ophthalmoscopic</a:t>
            </a:r>
            <a:r>
              <a:rPr lang="en-US" sz="3200" b="1" dirty="0">
                <a:latin typeface="Times New Roman" panose="02020603050405020304" pitchFamily="18" charset="0"/>
                <a:ea typeface="Times New Roman" panose="02020603050405020304" pitchFamily="18" charset="0"/>
              </a:rPr>
              <a:t> imaging based on Lagrange-multiplier damped least-squares algorithm,</a:t>
            </a:r>
            <a:r>
              <a:rPr lang="en-US" sz="3200" dirty="0">
                <a:latin typeface="Times New Roman" panose="02020603050405020304" pitchFamily="18" charset="0"/>
                <a:ea typeface="Times New Roman" panose="02020603050405020304" pitchFamily="18" charset="0"/>
              </a:rPr>
              <a:t> Biomedical Optics Express, 1986-2004, (2011)</a:t>
            </a:r>
            <a:endParaRPr lang="en-US" sz="3200" dirty="0">
              <a:effectLst/>
              <a:latin typeface="Times New Roman" panose="02020603050405020304" pitchFamily="18" charset="0"/>
              <a:ea typeface="Times New Roman" panose="02020603050405020304" pitchFamily="18" charset="0"/>
            </a:endParaRPr>
          </a:p>
        </p:txBody>
      </p:sp>
      <p:sp>
        <p:nvSpPr>
          <p:cNvPr id="111" name="Rectangle 110">
            <a:hlinkClick r:id="rId31" action="ppaction://hlinksldjump"/>
          </p:cNvPr>
          <p:cNvSpPr/>
          <p:nvPr/>
        </p:nvSpPr>
        <p:spPr>
          <a:xfrm>
            <a:off x="19726440" y="14277740"/>
            <a:ext cx="10131928" cy="559308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96">
            <a:hlinkClick r:id="rId12" action="ppaction://hlinksldjump"/>
          </p:cNvPr>
          <p:cNvPicPr>
            <a:picLocks noChangeAspect="1"/>
          </p:cNvPicPr>
          <p:nvPr/>
        </p:nvPicPr>
        <p:blipFill rotWithShape="1">
          <a:blip r:embed="rId32">
            <a:clrChange>
              <a:clrFrom>
                <a:srgbClr val="FAFAFA"/>
              </a:clrFrom>
              <a:clrTo>
                <a:srgbClr val="FAFAFA">
                  <a:alpha val="0"/>
                </a:srgbClr>
              </a:clrTo>
            </a:clrChange>
          </a:blip>
          <a:srcRect t="4306"/>
          <a:stretch/>
        </p:blipFill>
        <p:spPr>
          <a:xfrm>
            <a:off x="32124682" y="19320980"/>
            <a:ext cx="11549950" cy="2162608"/>
          </a:xfrm>
          <a:prstGeom prst="rect">
            <a:avLst/>
          </a:prstGeom>
          <a:ln w="76200">
            <a:solidFill>
              <a:srgbClr val="FF0000"/>
            </a:solidFill>
          </a:ln>
        </p:spPr>
      </p:pic>
      <p:sp>
        <p:nvSpPr>
          <p:cNvPr id="19" name="Rectangle 18">
            <a:hlinkClick r:id="rId11" action="ppaction://hlinksldjump"/>
          </p:cNvPr>
          <p:cNvSpPr/>
          <p:nvPr/>
        </p:nvSpPr>
        <p:spPr>
          <a:xfrm>
            <a:off x="0" y="14909800"/>
            <a:ext cx="5359400" cy="5359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hlinkClick r:id="rId29" action="ppaction://hlinksldjump"/>
          </p:cNvPr>
          <p:cNvSpPr/>
          <p:nvPr/>
        </p:nvSpPr>
        <p:spPr>
          <a:xfrm>
            <a:off x="9017000" y="16560800"/>
            <a:ext cx="5359400" cy="5359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899788" y="3165962"/>
            <a:ext cx="3049233" cy="1015663"/>
          </a:xfrm>
          <a:prstGeom prst="rect">
            <a:avLst/>
          </a:prstGeom>
        </p:spPr>
        <p:txBody>
          <a:bodyPr wrap="none">
            <a:spAutoFit/>
          </a:bodyPr>
          <a:lstStyle/>
          <a:p>
            <a:pPr>
              <a:spcBef>
                <a:spcPts val="600"/>
              </a:spcBef>
            </a:pPr>
            <a:r>
              <a:rPr lang="en-US" sz="6000" b="1" dirty="0">
                <a:ea typeface="Times New Roman" panose="02020603050405020304" pitchFamily="18" charset="0"/>
              </a:rPr>
              <a:t>Methods</a:t>
            </a:r>
          </a:p>
        </p:txBody>
      </p:sp>
    </p:spTree>
    <p:extLst>
      <p:ext uri="{BB962C8B-B14F-4D97-AF65-F5344CB8AC3E}">
        <p14:creationId xmlns:p14="http://schemas.microsoft.com/office/powerpoint/2010/main" val="21290349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Group 149"/>
          <p:cNvGrpSpPr/>
          <p:nvPr/>
        </p:nvGrpSpPr>
        <p:grpSpPr>
          <a:xfrm>
            <a:off x="694241" y="14929226"/>
            <a:ext cx="14495881" cy="8724859"/>
            <a:chOff x="1889319" y="6857884"/>
            <a:chExt cx="10909527" cy="6566286"/>
          </a:xfrm>
        </p:grpSpPr>
        <p:pic>
          <p:nvPicPr>
            <p:cNvPr id="151" name="Picture 150"/>
            <p:cNvPicPr>
              <a:picLocks noChangeAspect="1"/>
            </p:cNvPicPr>
            <p:nvPr/>
          </p:nvPicPr>
          <p:blipFill rotWithShape="1">
            <a:blip r:embed="rId2"/>
            <a:srcRect t="711"/>
            <a:stretch/>
          </p:blipFill>
          <p:spPr>
            <a:xfrm>
              <a:off x="1993929" y="7734300"/>
              <a:ext cx="10804917" cy="5689870"/>
            </a:xfrm>
            <a:prstGeom prst="rect">
              <a:avLst/>
            </a:prstGeom>
          </p:spPr>
        </p:pic>
        <p:grpSp>
          <p:nvGrpSpPr>
            <p:cNvPr id="152" name="Group 151"/>
            <p:cNvGrpSpPr/>
            <p:nvPr/>
          </p:nvGrpSpPr>
          <p:grpSpPr>
            <a:xfrm rot="20688522">
              <a:off x="1889319" y="6857884"/>
              <a:ext cx="1690641" cy="4268000"/>
              <a:chOff x="1956694" y="-268988"/>
              <a:chExt cx="3728674" cy="9412986"/>
            </a:xfrm>
          </p:grpSpPr>
          <p:pic>
            <p:nvPicPr>
              <p:cNvPr id="153" name="Picture 152"/>
              <p:cNvPicPr>
                <a:picLocks noChangeAspect="1"/>
              </p:cNvPicPr>
              <p:nvPr/>
            </p:nvPicPr>
            <p:blipFill rotWithShape="1">
              <a:blip r:embed="rId3">
                <a:clrChange>
                  <a:clrFrom>
                    <a:srgbClr val="FFFFFF"/>
                  </a:clrFrom>
                  <a:clrTo>
                    <a:srgbClr val="FFFFFF">
                      <a:alpha val="0"/>
                    </a:srgbClr>
                  </a:clrTo>
                </a:clrChange>
              </a:blip>
              <a:srcRect t="1" b="4690"/>
              <a:stretch/>
            </p:blipFill>
            <p:spPr>
              <a:xfrm rot="16200000">
                <a:off x="-688744" y="2859194"/>
                <a:ext cx="9004873" cy="3564735"/>
              </a:xfrm>
              <a:prstGeom prst="rect">
                <a:avLst/>
              </a:prstGeom>
            </p:spPr>
          </p:pic>
          <p:sp>
            <p:nvSpPr>
              <p:cNvPr id="154" name="TextBox 153"/>
              <p:cNvSpPr txBox="1"/>
              <p:nvPr/>
            </p:nvSpPr>
            <p:spPr>
              <a:xfrm rot="1421460">
                <a:off x="2278291" y="-113378"/>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155" name="TextBox 154"/>
              <p:cNvSpPr txBox="1"/>
              <p:nvPr/>
            </p:nvSpPr>
            <p:spPr>
              <a:xfrm rot="3333430">
                <a:off x="2950455" y="424031"/>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156" name="TextBox 155"/>
              <p:cNvSpPr txBox="1"/>
              <p:nvPr/>
            </p:nvSpPr>
            <p:spPr>
              <a:xfrm>
                <a:off x="5146170" y="-268988"/>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157" name="Rectangle 156"/>
              <p:cNvSpPr/>
              <p:nvPr/>
            </p:nvSpPr>
            <p:spPr>
              <a:xfrm rot="2568614">
                <a:off x="5164668" y="3293534"/>
                <a:ext cx="520700" cy="457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58" name="Group 157"/>
              <p:cNvGrpSpPr/>
              <p:nvPr/>
            </p:nvGrpSpPr>
            <p:grpSpPr>
              <a:xfrm>
                <a:off x="2848339" y="4526656"/>
                <a:ext cx="2515129" cy="809458"/>
                <a:chOff x="2899139" y="3049222"/>
                <a:chExt cx="2515129" cy="809458"/>
              </a:xfrm>
            </p:grpSpPr>
            <p:pic>
              <p:nvPicPr>
                <p:cNvPr id="162" name="Picture 161"/>
                <p:cNvPicPr>
                  <a:picLocks noChangeAspect="1"/>
                </p:cNvPicPr>
                <p:nvPr/>
              </p:nvPicPr>
              <p:blipFill>
                <a:blip r:embed="rId4"/>
                <a:stretch>
                  <a:fillRect/>
                </a:stretch>
              </p:blipFill>
              <p:spPr>
                <a:xfrm rot="16200000">
                  <a:off x="3890962" y="2057399"/>
                  <a:ext cx="531483" cy="2515129"/>
                </a:xfrm>
                <a:prstGeom prst="rect">
                  <a:avLst/>
                </a:prstGeom>
              </p:spPr>
            </p:pic>
            <p:sp>
              <p:nvSpPr>
                <p:cNvPr id="163" name="Rectangle 162"/>
                <p:cNvSpPr/>
                <p:nvPr/>
              </p:nvSpPr>
              <p:spPr>
                <a:xfrm>
                  <a:off x="3054352" y="3361264"/>
                  <a:ext cx="1143000" cy="491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4" name="Rectangle 163"/>
                <p:cNvSpPr/>
                <p:nvPr/>
              </p:nvSpPr>
              <p:spPr>
                <a:xfrm rot="201829">
                  <a:off x="2969685" y="3361263"/>
                  <a:ext cx="1143000" cy="491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5" name="Rectangle 164"/>
                <p:cNvSpPr/>
                <p:nvPr/>
              </p:nvSpPr>
              <p:spPr>
                <a:xfrm rot="201829">
                  <a:off x="2967568" y="3367614"/>
                  <a:ext cx="1143000" cy="491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59" name="Rectangle 158"/>
              <p:cNvSpPr/>
              <p:nvPr/>
            </p:nvSpPr>
            <p:spPr>
              <a:xfrm rot="2568614">
                <a:off x="5126567" y="4754033"/>
                <a:ext cx="520700" cy="457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0" name="TextBox 159"/>
              <p:cNvSpPr txBox="1"/>
              <p:nvPr/>
            </p:nvSpPr>
            <p:spPr>
              <a:xfrm rot="16200000">
                <a:off x="2362023" y="4145136"/>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161" name="TextBox 160"/>
              <p:cNvSpPr txBox="1"/>
              <p:nvPr/>
            </p:nvSpPr>
            <p:spPr>
              <a:xfrm>
                <a:off x="3389944" y="2921981"/>
                <a:ext cx="1575759" cy="916372"/>
              </a:xfrm>
              <a:prstGeom prst="rect">
                <a:avLst/>
              </a:prstGeom>
              <a:noFill/>
              <a:ln>
                <a:solidFill>
                  <a:schemeClr val="tx1"/>
                </a:solidFill>
              </a:ln>
            </p:spPr>
            <p:txBody>
              <a:bodyPr wrap="square" rtlCol="0">
                <a:spAutoFit/>
              </a:bodyPr>
              <a:lstStyle/>
              <a:p>
                <a:r>
                  <a:rPr lang="en-US" sz="1050" dirty="0" smtClean="0"/>
                  <a:t>SH Sensor</a:t>
                </a:r>
                <a:endParaRPr lang="en-US" sz="1050" dirty="0"/>
              </a:p>
            </p:txBody>
          </p:sp>
        </p:grpSp>
      </p:grpSp>
      <p:grpSp>
        <p:nvGrpSpPr>
          <p:cNvPr id="124" name="Group 123"/>
          <p:cNvGrpSpPr/>
          <p:nvPr/>
        </p:nvGrpSpPr>
        <p:grpSpPr>
          <a:xfrm>
            <a:off x="3438358" y="3788299"/>
            <a:ext cx="28313475" cy="12198698"/>
            <a:chOff x="-5767572" y="463034"/>
            <a:chExt cx="17458743" cy="7282607"/>
          </a:xfrm>
          <a:noFill/>
        </p:grpSpPr>
        <p:sp>
          <p:nvSpPr>
            <p:cNvPr id="125" name="Rectangle 124"/>
            <p:cNvSpPr/>
            <p:nvPr/>
          </p:nvSpPr>
          <p:spPr>
            <a:xfrm>
              <a:off x="1269005" y="463034"/>
              <a:ext cx="5205886" cy="496233"/>
            </a:xfrm>
            <a:prstGeom prst="rect">
              <a:avLst/>
            </a:prstGeom>
            <a:grpFill/>
          </p:spPr>
          <p:txBody>
            <a:bodyPr wrap="none">
              <a:spAutoFit/>
            </a:bodyPr>
            <a:lstStyle/>
            <a:p>
              <a:r>
                <a:rPr lang="en-US" sz="4800" b="1" dirty="0" smtClean="0"/>
                <a:t>Optics- illumination and steering</a:t>
              </a:r>
              <a:endParaRPr lang="en-US" sz="4800" dirty="0"/>
            </a:p>
          </p:txBody>
        </p:sp>
        <p:grpSp>
          <p:nvGrpSpPr>
            <p:cNvPr id="126" name="Group 125"/>
            <p:cNvGrpSpPr/>
            <p:nvPr/>
          </p:nvGrpSpPr>
          <p:grpSpPr>
            <a:xfrm>
              <a:off x="-116449" y="1087102"/>
              <a:ext cx="10579963" cy="5901300"/>
              <a:chOff x="-116449" y="1087102"/>
              <a:chExt cx="10579963" cy="5901300"/>
            </a:xfrm>
            <a:grpFill/>
          </p:grpSpPr>
          <p:grpSp>
            <p:nvGrpSpPr>
              <p:cNvPr id="129" name="Group 128"/>
              <p:cNvGrpSpPr/>
              <p:nvPr/>
            </p:nvGrpSpPr>
            <p:grpSpPr>
              <a:xfrm>
                <a:off x="-116449" y="1087102"/>
                <a:ext cx="10579963" cy="5901300"/>
                <a:chOff x="-6511" y="1104156"/>
                <a:chExt cx="8294457" cy="4626488"/>
              </a:xfrm>
              <a:grpFill/>
            </p:grpSpPr>
            <p:pic>
              <p:nvPicPr>
                <p:cNvPr id="132" name="Picture 131"/>
                <p:cNvPicPr>
                  <a:picLocks noChangeAspect="1"/>
                </p:cNvPicPr>
                <p:nvPr/>
              </p:nvPicPr>
              <p:blipFill>
                <a:blip r:embed="rId5"/>
                <a:stretch>
                  <a:fillRect/>
                </a:stretch>
              </p:blipFill>
              <p:spPr>
                <a:xfrm>
                  <a:off x="530248" y="1166047"/>
                  <a:ext cx="7757698" cy="4564597"/>
                </a:xfrm>
                <a:prstGeom prst="rect">
                  <a:avLst/>
                </a:prstGeom>
                <a:grpFill/>
              </p:spPr>
            </p:pic>
            <p:sp>
              <p:nvSpPr>
                <p:cNvPr id="133" name="Rectangle 132"/>
                <p:cNvSpPr/>
                <p:nvPr/>
              </p:nvSpPr>
              <p:spPr>
                <a:xfrm>
                  <a:off x="5606863" y="3482225"/>
                  <a:ext cx="690610" cy="360124"/>
                </a:xfrm>
                <a:prstGeom prst="rect">
                  <a:avLst/>
                </a:prstGeom>
                <a:grpFill/>
              </p:spPr>
              <p:txBody>
                <a:bodyPr wrap="none">
                  <a:spAutoFit/>
                </a:bodyPr>
                <a:lstStyle/>
                <a:p>
                  <a:r>
                    <a:rPr lang="en-US" sz="4400" dirty="0" smtClean="0"/>
                    <a:t>DM 1</a:t>
                  </a:r>
                  <a:endParaRPr lang="en-US" sz="4400" dirty="0"/>
                </a:p>
              </p:txBody>
            </p:sp>
            <p:sp>
              <p:nvSpPr>
                <p:cNvPr id="134" name="Rectangle 133"/>
                <p:cNvSpPr/>
                <p:nvPr/>
              </p:nvSpPr>
              <p:spPr>
                <a:xfrm>
                  <a:off x="2686232" y="1104156"/>
                  <a:ext cx="690610" cy="360124"/>
                </a:xfrm>
                <a:prstGeom prst="rect">
                  <a:avLst/>
                </a:prstGeom>
                <a:grpFill/>
              </p:spPr>
              <p:txBody>
                <a:bodyPr wrap="none">
                  <a:spAutoFit/>
                </a:bodyPr>
                <a:lstStyle/>
                <a:p>
                  <a:r>
                    <a:rPr lang="en-US" sz="4400" dirty="0" smtClean="0"/>
                    <a:t>DM 2</a:t>
                  </a:r>
                  <a:endParaRPr lang="en-US" sz="4400" dirty="0"/>
                </a:p>
              </p:txBody>
            </p:sp>
            <p:sp>
              <p:nvSpPr>
                <p:cNvPr id="135" name="Rectangle 134"/>
                <p:cNvSpPr/>
                <p:nvPr/>
              </p:nvSpPr>
              <p:spPr>
                <a:xfrm>
                  <a:off x="4276199" y="4447481"/>
                  <a:ext cx="1108820" cy="360124"/>
                </a:xfrm>
                <a:prstGeom prst="rect">
                  <a:avLst/>
                </a:prstGeom>
                <a:grpFill/>
              </p:spPr>
              <p:txBody>
                <a:bodyPr wrap="none">
                  <a:spAutoFit/>
                </a:bodyPr>
                <a:lstStyle/>
                <a:p>
                  <a:r>
                    <a:rPr lang="en-US" sz="4400" dirty="0" smtClean="0"/>
                    <a:t>Fast Scan</a:t>
                  </a:r>
                  <a:endParaRPr lang="en-US" sz="4400" dirty="0"/>
                </a:p>
              </p:txBody>
            </p:sp>
            <p:sp>
              <p:nvSpPr>
                <p:cNvPr id="136" name="Rectangle 135"/>
                <p:cNvSpPr/>
                <p:nvPr/>
              </p:nvSpPr>
              <p:spPr>
                <a:xfrm>
                  <a:off x="2348834" y="2264523"/>
                  <a:ext cx="3075355" cy="360124"/>
                </a:xfrm>
                <a:prstGeom prst="rect">
                  <a:avLst/>
                </a:prstGeom>
                <a:grpFill/>
              </p:spPr>
              <p:txBody>
                <a:bodyPr wrap="none">
                  <a:spAutoFit/>
                </a:bodyPr>
                <a:lstStyle/>
                <a:p>
                  <a:r>
                    <a:rPr lang="en-US" sz="4400" dirty="0" err="1" smtClean="0"/>
                    <a:t>Galvo</a:t>
                  </a:r>
                  <a:r>
                    <a:rPr lang="en-US" sz="4400" dirty="0" smtClean="0"/>
                    <a:t> 1 Horizontal Position</a:t>
                  </a:r>
                  <a:endParaRPr lang="en-US" sz="4400" dirty="0"/>
                </a:p>
              </p:txBody>
            </p:sp>
            <p:sp>
              <p:nvSpPr>
                <p:cNvPr id="137" name="Rectangle 136"/>
                <p:cNvSpPr/>
                <p:nvPr/>
              </p:nvSpPr>
              <p:spPr>
                <a:xfrm>
                  <a:off x="-6511" y="1838273"/>
                  <a:ext cx="1875869" cy="993944"/>
                </a:xfrm>
                <a:prstGeom prst="rect">
                  <a:avLst/>
                </a:prstGeom>
                <a:grpFill/>
              </p:spPr>
              <p:txBody>
                <a:bodyPr wrap="none">
                  <a:spAutoFit/>
                </a:bodyPr>
                <a:lstStyle/>
                <a:p>
                  <a:r>
                    <a:rPr lang="en-US" sz="4400" dirty="0" err="1" smtClean="0"/>
                    <a:t>Galvo</a:t>
                  </a:r>
                  <a:r>
                    <a:rPr lang="en-US" sz="4400" dirty="0" smtClean="0"/>
                    <a:t> 2</a:t>
                  </a:r>
                </a:p>
                <a:p>
                  <a:r>
                    <a:rPr lang="en-US" sz="4400" dirty="0" smtClean="0"/>
                    <a:t>Vertical Position</a:t>
                  </a:r>
                </a:p>
                <a:p>
                  <a:r>
                    <a:rPr lang="en-US" sz="4400" dirty="0" smtClean="0"/>
                    <a:t>Slow Scan</a:t>
                  </a:r>
                  <a:endParaRPr lang="en-US" sz="4400" dirty="0"/>
                </a:p>
              </p:txBody>
            </p:sp>
            <p:sp>
              <p:nvSpPr>
                <p:cNvPr id="138" name="Isosceles Triangle 137"/>
                <p:cNvSpPr/>
                <p:nvPr/>
              </p:nvSpPr>
              <p:spPr>
                <a:xfrm rot="16548898">
                  <a:off x="1966638" y="2288063"/>
                  <a:ext cx="914847" cy="1545164"/>
                </a:xfrm>
                <a:prstGeom prst="triangle">
                  <a:avLst>
                    <a:gd name="adj" fmla="val 49978"/>
                  </a:avLst>
                </a:prstGeom>
                <a:grpFill/>
                <a:ln>
                  <a:solidFill>
                    <a:srgbClr val="41719C">
                      <a:alpha val="1294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grpSp>
          <p:pic>
            <p:nvPicPr>
              <p:cNvPr id="130"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712893" flipV="1">
                <a:off x="8667704" y="4198613"/>
                <a:ext cx="1034285" cy="1560581"/>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31" name="Rectangle 130"/>
              <p:cNvSpPr/>
              <p:nvPr/>
            </p:nvSpPr>
            <p:spPr>
              <a:xfrm>
                <a:off x="8572507" y="2134803"/>
                <a:ext cx="623579" cy="20834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127" name="Rectangle 126"/>
            <p:cNvSpPr/>
            <p:nvPr/>
          </p:nvSpPr>
          <p:spPr>
            <a:xfrm>
              <a:off x="9110134" y="5675505"/>
              <a:ext cx="2581037" cy="459355"/>
            </a:xfrm>
            <a:prstGeom prst="rect">
              <a:avLst/>
            </a:prstGeom>
            <a:grpFill/>
            <a:ln>
              <a:noFill/>
            </a:ln>
          </p:spPr>
          <p:txBody>
            <a:bodyPr wrap="none">
              <a:spAutoFit/>
            </a:bodyPr>
            <a:lstStyle/>
            <a:p>
              <a:r>
                <a:rPr lang="en-US" sz="4400" dirty="0" smtClean="0">
                  <a:hlinkClick r:id="rId7" action="ppaction://hlinksldjump"/>
                </a:rPr>
                <a:t>Detection System</a:t>
              </a:r>
              <a:endParaRPr lang="en-US" sz="4400" dirty="0"/>
            </a:p>
          </p:txBody>
        </p:sp>
        <p:sp>
          <p:nvSpPr>
            <p:cNvPr id="128" name="Rectangle 127"/>
            <p:cNvSpPr/>
            <p:nvPr/>
          </p:nvSpPr>
          <p:spPr>
            <a:xfrm>
              <a:off x="-5767572" y="5209998"/>
              <a:ext cx="6220268" cy="2535643"/>
            </a:xfrm>
            <a:prstGeom prst="rect">
              <a:avLst/>
            </a:prstGeom>
            <a:grpFill/>
          </p:spPr>
          <p:txBody>
            <a:bodyPr wrap="none">
              <a:spAutoFit/>
            </a:bodyPr>
            <a:lstStyle/>
            <a:p>
              <a:r>
                <a:rPr lang="en-US" sz="5400" dirty="0" smtClean="0"/>
                <a:t>Light Source </a:t>
              </a:r>
              <a:r>
                <a:rPr lang="en-US" sz="5400" dirty="0" err="1" smtClean="0"/>
                <a:t>Supercontinuum</a:t>
              </a:r>
              <a:r>
                <a:rPr lang="en-US" sz="5400" dirty="0" smtClean="0"/>
                <a:t> Laser</a:t>
              </a:r>
            </a:p>
            <a:p>
              <a:r>
                <a:rPr lang="en-US" sz="5400" dirty="0" smtClean="0"/>
                <a:t>SH Sensor- 30 Hz</a:t>
              </a:r>
            </a:p>
            <a:p>
              <a:r>
                <a:rPr lang="en-US" sz="5400" dirty="0" smtClean="0"/>
                <a:t>Fast Scan 15.8 KHz</a:t>
              </a:r>
            </a:p>
            <a:p>
              <a:r>
                <a:rPr lang="en-US" sz="5400" dirty="0" smtClean="0"/>
                <a:t>Visual Stimulus- TI 4600 display</a:t>
              </a:r>
            </a:p>
            <a:p>
              <a:endParaRPr lang="en-US" sz="5400" dirty="0"/>
            </a:p>
          </p:txBody>
        </p:sp>
      </p:grpSp>
      <p:sp>
        <p:nvSpPr>
          <p:cNvPr id="38" name="Rectangle 37"/>
          <p:cNvSpPr/>
          <p:nvPr/>
        </p:nvSpPr>
        <p:spPr>
          <a:xfrm>
            <a:off x="584200" y="3810001"/>
            <a:ext cx="11599779" cy="7571303"/>
          </a:xfrm>
          <a:prstGeom prst="rect">
            <a:avLst/>
          </a:prstGeom>
        </p:spPr>
        <p:txBody>
          <a:bodyPr wrap="square">
            <a:spAutoFit/>
          </a:bodyPr>
          <a:lstStyle/>
          <a:p>
            <a:pPr algn="just">
              <a:spcBef>
                <a:spcPts val="600"/>
              </a:spcBef>
            </a:pPr>
            <a:r>
              <a:rPr lang="en-US" sz="5400" dirty="0" smtClean="0">
                <a:effectLst/>
                <a:latin typeface="Times New Roman" panose="02020603050405020304" pitchFamily="18" charset="0"/>
                <a:ea typeface="Times New Roman" panose="02020603050405020304" pitchFamily="18" charset="0"/>
              </a:rPr>
              <a:t>The system provides steering over 30 degrees. At the design defocus (-2.5D) the </a:t>
            </a:r>
            <a:r>
              <a:rPr lang="en-US" sz="5400" dirty="0" err="1" smtClean="0">
                <a:effectLst/>
                <a:latin typeface="Times New Roman" panose="02020603050405020304" pitchFamily="18" charset="0"/>
                <a:ea typeface="Times New Roman" panose="02020603050405020304" pitchFamily="18" charset="0"/>
              </a:rPr>
              <a:t>isoplanatic</a:t>
            </a:r>
            <a:r>
              <a:rPr lang="en-US" sz="5400" dirty="0" smtClean="0">
                <a:effectLst/>
                <a:latin typeface="Times New Roman" panose="02020603050405020304" pitchFamily="18" charset="0"/>
                <a:ea typeface="Times New Roman" panose="02020603050405020304" pitchFamily="18" charset="0"/>
              </a:rPr>
              <a:t> angle was greater than 8 degrees.   Angular rotation across the field was approximately 3 degrees (along the axis of maximum distortion).  This could be compensated by driving both steering mirrors for the slow scan (not implemented).   </a:t>
            </a:r>
            <a:endParaRPr lang="en-US" sz="5400" dirty="0">
              <a:effectLst/>
              <a:latin typeface="Times New Roman" panose="02020603050405020304" pitchFamily="18" charset="0"/>
              <a:ea typeface="Times New Roman" panose="02020603050405020304" pitchFamily="18" charset="0"/>
            </a:endParaRPr>
          </a:p>
        </p:txBody>
      </p:sp>
      <p:sp>
        <p:nvSpPr>
          <p:cNvPr id="88" name="TextBox 87">
            <a:hlinkClick r:id="rId8" action="ppaction://hlinksldjump"/>
          </p:cNvPr>
          <p:cNvSpPr txBox="1"/>
          <p:nvPr/>
        </p:nvSpPr>
        <p:spPr>
          <a:xfrm>
            <a:off x="42568240" y="4085616"/>
            <a:ext cx="2256816" cy="1107996"/>
          </a:xfrm>
          <a:prstGeom prst="rect">
            <a:avLst/>
          </a:prstGeom>
          <a:noFill/>
        </p:spPr>
        <p:txBody>
          <a:bodyPr wrap="square" rtlCol="0">
            <a:spAutoFit/>
          </a:bodyPr>
          <a:lstStyle/>
          <a:p>
            <a:r>
              <a:rPr lang="en-US" sz="6600" dirty="0" smtClean="0">
                <a:solidFill>
                  <a:srgbClr val="FF0000"/>
                </a:solidFill>
              </a:rPr>
              <a:t>Back</a:t>
            </a:r>
            <a:endParaRPr lang="en-US" sz="6600" dirty="0">
              <a:solidFill>
                <a:srgbClr val="FF0000"/>
              </a:solidFill>
            </a:endParaRPr>
          </a:p>
        </p:txBody>
      </p:sp>
      <p:grpSp>
        <p:nvGrpSpPr>
          <p:cNvPr id="10" name="Group 9"/>
          <p:cNvGrpSpPr/>
          <p:nvPr/>
        </p:nvGrpSpPr>
        <p:grpSpPr>
          <a:xfrm>
            <a:off x="13745970" y="14082974"/>
            <a:ext cx="14750000" cy="9941103"/>
            <a:chOff x="16098476" y="6908356"/>
            <a:chExt cx="12673472" cy="8541580"/>
          </a:xfrm>
        </p:grpSpPr>
        <p:pic>
          <p:nvPicPr>
            <p:cNvPr id="96" name="Picture 95"/>
            <p:cNvPicPr>
              <a:picLocks noChangeAspect="1"/>
            </p:cNvPicPr>
            <p:nvPr/>
          </p:nvPicPr>
          <p:blipFill>
            <a:blip r:embed="rId9"/>
            <a:stretch>
              <a:fillRect/>
            </a:stretch>
          </p:blipFill>
          <p:spPr>
            <a:xfrm>
              <a:off x="25254116" y="12410310"/>
              <a:ext cx="3517832" cy="2638374"/>
            </a:xfrm>
            <a:prstGeom prst="rect">
              <a:avLst/>
            </a:prstGeom>
          </p:spPr>
        </p:pic>
        <p:grpSp>
          <p:nvGrpSpPr>
            <p:cNvPr id="97" name="Group 96"/>
            <p:cNvGrpSpPr/>
            <p:nvPr/>
          </p:nvGrpSpPr>
          <p:grpSpPr>
            <a:xfrm>
              <a:off x="20146759" y="10953403"/>
              <a:ext cx="5834196" cy="1807944"/>
              <a:chOff x="3550770" y="2561047"/>
              <a:chExt cx="3156018" cy="978010"/>
            </a:xfrm>
          </p:grpSpPr>
          <p:pic>
            <p:nvPicPr>
              <p:cNvPr id="98" name="Picture 97"/>
              <p:cNvPicPr>
                <a:picLocks noChangeAspect="1"/>
              </p:cNvPicPr>
              <p:nvPr/>
            </p:nvPicPr>
            <p:blipFill rotWithShape="1">
              <a:blip r:embed="rId10"/>
              <a:srcRect t="1830"/>
              <a:stretch/>
            </p:blipFill>
            <p:spPr>
              <a:xfrm>
                <a:off x="4478624" y="2561047"/>
                <a:ext cx="1145581" cy="952390"/>
              </a:xfrm>
              <a:prstGeom prst="rect">
                <a:avLst/>
              </a:prstGeom>
            </p:spPr>
          </p:pic>
          <p:pic>
            <p:nvPicPr>
              <p:cNvPr id="99" name="Picture 98"/>
              <p:cNvPicPr>
                <a:picLocks noChangeAspect="1"/>
              </p:cNvPicPr>
              <p:nvPr/>
            </p:nvPicPr>
            <p:blipFill>
              <a:blip r:embed="rId11"/>
              <a:stretch>
                <a:fillRect/>
              </a:stretch>
            </p:blipFill>
            <p:spPr>
              <a:xfrm>
                <a:off x="3550770" y="2563401"/>
                <a:ext cx="978352" cy="975656"/>
              </a:xfrm>
              <a:prstGeom prst="rect">
                <a:avLst/>
              </a:prstGeom>
            </p:spPr>
          </p:pic>
          <p:pic>
            <p:nvPicPr>
              <p:cNvPr id="100" name="Picture 99"/>
              <p:cNvPicPr>
                <a:picLocks noChangeAspect="1"/>
              </p:cNvPicPr>
              <p:nvPr/>
            </p:nvPicPr>
            <p:blipFill rotWithShape="1">
              <a:blip r:embed="rId12"/>
              <a:srcRect t="2692"/>
              <a:stretch/>
            </p:blipFill>
            <p:spPr>
              <a:xfrm>
                <a:off x="5620368" y="2563401"/>
                <a:ext cx="1086420" cy="975552"/>
              </a:xfrm>
              <a:prstGeom prst="rect">
                <a:avLst/>
              </a:prstGeom>
            </p:spPr>
          </p:pic>
        </p:grpSp>
        <p:sp>
          <p:nvSpPr>
            <p:cNvPr id="101" name="Rectangle 100"/>
            <p:cNvSpPr/>
            <p:nvPr/>
          </p:nvSpPr>
          <p:spPr>
            <a:xfrm>
              <a:off x="17617662" y="14006384"/>
              <a:ext cx="1681074" cy="426594"/>
            </a:xfrm>
            <a:prstGeom prst="rect">
              <a:avLst/>
            </a:prstGeom>
          </p:spPr>
          <p:txBody>
            <a:bodyPr wrap="none">
              <a:spAutoFit/>
            </a:bodyPr>
            <a:lstStyle/>
            <a:p>
              <a:r>
                <a:rPr lang="en-US" sz="2800" dirty="0" smtClean="0">
                  <a:latin typeface="Segoe UI" panose="020B0502040204020203" pitchFamily="34" charset="0"/>
                </a:rPr>
                <a:t>+10 Degree</a:t>
              </a:r>
              <a:endParaRPr lang="en-US" sz="2800" dirty="0"/>
            </a:p>
          </p:txBody>
        </p:sp>
        <p:sp>
          <p:nvSpPr>
            <p:cNvPr id="102" name="Rectangle 101"/>
            <p:cNvSpPr/>
            <p:nvPr/>
          </p:nvSpPr>
          <p:spPr>
            <a:xfrm>
              <a:off x="21537350" y="12896404"/>
              <a:ext cx="3659615" cy="526970"/>
            </a:xfrm>
            <a:prstGeom prst="rect">
              <a:avLst/>
            </a:prstGeom>
          </p:spPr>
          <p:txBody>
            <a:bodyPr wrap="none">
              <a:spAutoFit/>
            </a:bodyPr>
            <a:lstStyle/>
            <a:p>
              <a:r>
                <a:rPr lang="en-US" sz="2800" u="sng" dirty="0" smtClean="0">
                  <a:latin typeface="Segoe UI" panose="020B0502040204020203" pitchFamily="34" charset="0"/>
                </a:rPr>
                <a:t>+</a:t>
              </a:r>
              <a:r>
                <a:rPr lang="en-US" sz="2800" dirty="0" smtClean="0">
                  <a:latin typeface="Segoe UI" panose="020B0502040204020203" pitchFamily="34" charset="0"/>
                </a:rPr>
                <a:t>3 </a:t>
              </a:r>
              <a:r>
                <a:rPr lang="en-US" sz="3600" dirty="0" smtClean="0">
                  <a:latin typeface="Segoe UI" panose="020B0502040204020203" pitchFamily="34" charset="0"/>
                </a:rPr>
                <a:t>Degrees</a:t>
              </a:r>
              <a:r>
                <a:rPr lang="en-US" sz="2800" dirty="0" smtClean="0">
                  <a:latin typeface="Segoe UI" panose="020B0502040204020203" pitchFamily="34" charset="0"/>
                </a:rPr>
                <a:t> via Fast Scan</a:t>
              </a:r>
              <a:endParaRPr lang="en-US" sz="2800" dirty="0"/>
            </a:p>
          </p:txBody>
        </p:sp>
        <p:pic>
          <p:nvPicPr>
            <p:cNvPr id="103" name="Picture 102"/>
            <p:cNvPicPr>
              <a:picLocks noChangeAspect="1"/>
            </p:cNvPicPr>
            <p:nvPr/>
          </p:nvPicPr>
          <p:blipFill>
            <a:blip r:embed="rId13"/>
            <a:stretch>
              <a:fillRect/>
            </a:stretch>
          </p:blipFill>
          <p:spPr>
            <a:xfrm>
              <a:off x="16653741" y="12410310"/>
              <a:ext cx="3517832" cy="2638374"/>
            </a:xfrm>
            <a:prstGeom prst="rect">
              <a:avLst/>
            </a:prstGeom>
          </p:spPr>
        </p:pic>
        <p:pic>
          <p:nvPicPr>
            <p:cNvPr id="104" name="Picture 103"/>
            <p:cNvPicPr>
              <a:picLocks noChangeAspect="1"/>
            </p:cNvPicPr>
            <p:nvPr/>
          </p:nvPicPr>
          <p:blipFill>
            <a:blip r:embed="rId14"/>
            <a:stretch>
              <a:fillRect/>
            </a:stretch>
          </p:blipFill>
          <p:spPr>
            <a:xfrm>
              <a:off x="16653741" y="8434525"/>
              <a:ext cx="3517832" cy="2638374"/>
            </a:xfrm>
            <a:prstGeom prst="rect">
              <a:avLst/>
            </a:prstGeom>
          </p:spPr>
        </p:pic>
        <p:pic>
          <p:nvPicPr>
            <p:cNvPr id="105" name="Picture 104"/>
            <p:cNvPicPr>
              <a:picLocks noChangeAspect="1"/>
            </p:cNvPicPr>
            <p:nvPr/>
          </p:nvPicPr>
          <p:blipFill>
            <a:blip r:embed="rId15"/>
            <a:stretch>
              <a:fillRect/>
            </a:stretch>
          </p:blipFill>
          <p:spPr>
            <a:xfrm>
              <a:off x="25185135" y="8354314"/>
              <a:ext cx="3517832" cy="2638374"/>
            </a:xfrm>
            <a:prstGeom prst="rect">
              <a:avLst/>
            </a:prstGeom>
          </p:spPr>
        </p:pic>
        <p:sp>
          <p:nvSpPr>
            <p:cNvPr id="106" name="Rectangle 105"/>
            <p:cNvSpPr/>
            <p:nvPr/>
          </p:nvSpPr>
          <p:spPr>
            <a:xfrm>
              <a:off x="20332535" y="6947430"/>
              <a:ext cx="4921581" cy="4839386"/>
            </a:xfrm>
            <a:prstGeom prst="rect">
              <a:avLst/>
            </a:prstGeom>
          </p:spPr>
          <p:txBody>
            <a:bodyPr wrap="square">
              <a:spAutoFit/>
            </a:bodyPr>
            <a:lstStyle/>
            <a:p>
              <a:endParaRPr lang="en-US" sz="4000" dirty="0">
                <a:latin typeface="Segoe UI" panose="020B0502040204020203" pitchFamily="34" charset="0"/>
              </a:endParaRPr>
            </a:p>
            <a:p>
              <a:r>
                <a:rPr lang="en-US" sz="4000" b="1" dirty="0" smtClean="0">
                  <a:latin typeface="Segoe UI" panose="020B0502040204020203" pitchFamily="34" charset="0"/>
                </a:rPr>
                <a:t>Outer boxes- </a:t>
              </a:r>
              <a:r>
                <a:rPr lang="en-US" sz="4000" dirty="0" smtClean="0">
                  <a:latin typeface="Segoe UI" panose="020B0502040204020203" pitchFamily="34" charset="0"/>
                </a:rPr>
                <a:t>effect of steering to corners of 10 degree field</a:t>
              </a:r>
            </a:p>
            <a:p>
              <a:r>
                <a:rPr lang="en-US" sz="4000" b="1" dirty="0" smtClean="0">
                  <a:latin typeface="Segoe UI" panose="020B0502040204020203" pitchFamily="34" charset="0"/>
                </a:rPr>
                <a:t>Center</a:t>
              </a:r>
              <a:r>
                <a:rPr lang="en-US" sz="4000" dirty="0" smtClean="0">
                  <a:latin typeface="Segoe UI" panose="020B0502040204020203" pitchFamily="34" charset="0"/>
                </a:rPr>
                <a:t> the variation of point spread function for 3 degree </a:t>
              </a:r>
              <a:r>
                <a:rPr lang="en-US" sz="4000" dirty="0" smtClean="0">
                  <a:latin typeface="Segoe UI" panose="020B0502040204020203" pitchFamily="34" charset="0"/>
                </a:rPr>
                <a:t>scan, which goes through more optics</a:t>
              </a:r>
              <a:endParaRPr lang="en-US" sz="3200" dirty="0"/>
            </a:p>
          </p:txBody>
        </p:sp>
        <p:sp>
          <p:nvSpPr>
            <p:cNvPr id="107" name="Rectangle 106"/>
            <p:cNvSpPr/>
            <p:nvPr/>
          </p:nvSpPr>
          <p:spPr>
            <a:xfrm>
              <a:off x="16098476" y="6908356"/>
              <a:ext cx="7575501" cy="828095"/>
            </a:xfrm>
            <a:prstGeom prst="rect">
              <a:avLst/>
            </a:prstGeom>
          </p:spPr>
          <p:txBody>
            <a:bodyPr wrap="none">
              <a:spAutoFit/>
            </a:bodyPr>
            <a:lstStyle/>
            <a:p>
              <a:r>
                <a:rPr lang="en-US" sz="6000" b="1" dirty="0" smtClean="0"/>
                <a:t>Optical Design: performance</a:t>
              </a:r>
              <a:endParaRPr lang="en-US" sz="6000" dirty="0"/>
            </a:p>
          </p:txBody>
        </p:sp>
        <p:sp>
          <p:nvSpPr>
            <p:cNvPr id="108" name="Rectangle 107"/>
            <p:cNvSpPr/>
            <p:nvPr/>
          </p:nvSpPr>
          <p:spPr>
            <a:xfrm>
              <a:off x="20656453" y="14019590"/>
              <a:ext cx="4574818" cy="1430346"/>
            </a:xfrm>
            <a:prstGeom prst="rect">
              <a:avLst/>
            </a:prstGeom>
          </p:spPr>
          <p:txBody>
            <a:bodyPr wrap="square">
              <a:spAutoFit/>
            </a:bodyPr>
            <a:lstStyle/>
            <a:p>
              <a:r>
                <a:rPr lang="en-US" sz="3600" dirty="0" smtClean="0">
                  <a:latin typeface="Segoe UI" panose="020B0502040204020203" pitchFamily="34" charset="0"/>
                </a:rPr>
                <a:t>System corrected for</a:t>
              </a:r>
            </a:p>
            <a:p>
              <a:r>
                <a:rPr lang="en-US" sz="3600" dirty="0" smtClean="0">
                  <a:latin typeface="Segoe UI" panose="020B0502040204020203" pitchFamily="34" charset="0"/>
                </a:rPr>
                <a:t>2.5 </a:t>
              </a:r>
              <a:r>
                <a:rPr lang="en-US" sz="3600" dirty="0">
                  <a:latin typeface="Segoe UI" panose="020B0502040204020203" pitchFamily="34" charset="0"/>
                </a:rPr>
                <a:t>diopter </a:t>
              </a:r>
              <a:r>
                <a:rPr lang="en-US" sz="3600" dirty="0" err="1" smtClean="0">
                  <a:latin typeface="Segoe UI" panose="020B0502040204020203" pitchFamily="34" charset="0"/>
                </a:rPr>
                <a:t>Myope</a:t>
              </a:r>
              <a:r>
                <a:rPr lang="en-US" sz="3600" dirty="0" smtClean="0">
                  <a:latin typeface="Segoe UI" panose="020B0502040204020203" pitchFamily="34" charset="0"/>
                </a:rPr>
                <a:t> at deformable  mirror 2.</a:t>
              </a:r>
              <a:endParaRPr lang="en-US" sz="3600" dirty="0">
                <a:latin typeface="Segoe UI" panose="020B0502040204020203" pitchFamily="34" charset="0"/>
              </a:endParaRPr>
            </a:p>
          </p:txBody>
        </p:sp>
      </p:grpSp>
      <p:grpSp>
        <p:nvGrpSpPr>
          <p:cNvPr id="17" name="Group 16"/>
          <p:cNvGrpSpPr/>
          <p:nvPr/>
        </p:nvGrpSpPr>
        <p:grpSpPr>
          <a:xfrm>
            <a:off x="30909542" y="4643677"/>
            <a:ext cx="13931186" cy="8183791"/>
            <a:chOff x="28727400" y="5170195"/>
            <a:chExt cx="16992600" cy="9982200"/>
          </a:xfrm>
        </p:grpSpPr>
        <p:pic>
          <p:nvPicPr>
            <p:cNvPr id="14" name="Picture 13"/>
            <p:cNvPicPr>
              <a:picLocks noChangeAspect="1"/>
            </p:cNvPicPr>
            <p:nvPr/>
          </p:nvPicPr>
          <p:blipFill>
            <a:blip r:embed="rId16">
              <a:clrChange>
                <a:clrFrom>
                  <a:srgbClr val="4C4CB3"/>
                </a:clrFrom>
                <a:clrTo>
                  <a:srgbClr val="4C4CB3">
                    <a:alpha val="0"/>
                  </a:srgbClr>
                </a:clrTo>
              </a:clrChange>
            </a:blip>
            <a:stretch>
              <a:fillRect/>
            </a:stretch>
          </p:blipFill>
          <p:spPr>
            <a:xfrm>
              <a:off x="28727400" y="5170195"/>
              <a:ext cx="16992600" cy="9982200"/>
            </a:xfrm>
            <a:prstGeom prst="rect">
              <a:avLst/>
            </a:prstGeom>
          </p:spPr>
        </p:pic>
        <p:grpSp>
          <p:nvGrpSpPr>
            <p:cNvPr id="11" name="Group 10"/>
            <p:cNvGrpSpPr/>
            <p:nvPr/>
          </p:nvGrpSpPr>
          <p:grpSpPr>
            <a:xfrm>
              <a:off x="33283166" y="5388418"/>
              <a:ext cx="9262698" cy="9062118"/>
              <a:chOff x="16790545" y="15771671"/>
              <a:chExt cx="9262698" cy="9062118"/>
            </a:xfrm>
          </p:grpSpPr>
          <p:grpSp>
            <p:nvGrpSpPr>
              <p:cNvPr id="89" name="Group 88"/>
              <p:cNvGrpSpPr/>
              <p:nvPr/>
            </p:nvGrpSpPr>
            <p:grpSpPr>
              <a:xfrm>
                <a:off x="16790545" y="15771671"/>
                <a:ext cx="9262698" cy="9062118"/>
                <a:chOff x="7413441" y="3204697"/>
                <a:chExt cx="3502657" cy="3701409"/>
              </a:xfrm>
            </p:grpSpPr>
            <p:sp>
              <p:nvSpPr>
                <p:cNvPr id="91" name="Rectangle 90"/>
                <p:cNvSpPr/>
                <p:nvPr/>
              </p:nvSpPr>
              <p:spPr>
                <a:xfrm>
                  <a:off x="8826548" y="3204697"/>
                  <a:ext cx="1972283" cy="791978"/>
                </a:xfrm>
                <a:prstGeom prst="rect">
                  <a:avLst/>
                </a:prstGeom>
              </p:spPr>
              <p:txBody>
                <a:bodyPr wrap="none">
                  <a:spAutoFit/>
                </a:bodyPr>
                <a:lstStyle/>
                <a:p>
                  <a:r>
                    <a:rPr lang="en-US" sz="6000" dirty="0" smtClean="0"/>
                    <a:t>Vertical Position</a:t>
                  </a:r>
                </a:p>
                <a:p>
                  <a:r>
                    <a:rPr lang="en-US" sz="6000" dirty="0" smtClean="0"/>
                    <a:t>Slow Scan</a:t>
                  </a:r>
                  <a:endParaRPr lang="en-US" sz="6000" dirty="0"/>
                </a:p>
              </p:txBody>
            </p:sp>
            <p:sp>
              <p:nvSpPr>
                <p:cNvPr id="92" name="Rectangle 91"/>
                <p:cNvSpPr/>
                <p:nvPr/>
              </p:nvSpPr>
              <p:spPr>
                <a:xfrm>
                  <a:off x="7413441" y="6449915"/>
                  <a:ext cx="2970953" cy="456191"/>
                </a:xfrm>
                <a:prstGeom prst="rect">
                  <a:avLst/>
                </a:prstGeom>
              </p:spPr>
              <p:txBody>
                <a:bodyPr wrap="square">
                  <a:spAutoFit/>
                </a:bodyPr>
                <a:lstStyle/>
                <a:p>
                  <a:r>
                    <a:rPr lang="en-US" sz="6000" dirty="0" smtClean="0"/>
                    <a:t>Horizontal Position</a:t>
                  </a:r>
                  <a:endParaRPr lang="en-US" sz="6000" dirty="0"/>
                </a:p>
              </p:txBody>
            </p:sp>
            <p:sp>
              <p:nvSpPr>
                <p:cNvPr id="93" name="Rectangle 92"/>
                <p:cNvSpPr/>
                <p:nvPr/>
              </p:nvSpPr>
              <p:spPr>
                <a:xfrm>
                  <a:off x="10438363" y="4843788"/>
                  <a:ext cx="477735" cy="414846"/>
                </a:xfrm>
                <a:prstGeom prst="rect">
                  <a:avLst/>
                </a:prstGeom>
                <a:solidFill>
                  <a:schemeClr val="accent2"/>
                </a:solidFill>
              </p:spPr>
              <p:txBody>
                <a:bodyPr wrap="none">
                  <a:spAutoFit/>
                </a:bodyPr>
                <a:lstStyle/>
                <a:p>
                  <a:r>
                    <a:rPr lang="en-US" sz="6000" dirty="0" smtClean="0">
                      <a:solidFill>
                        <a:schemeClr val="bg1"/>
                      </a:solidFill>
                    </a:rPr>
                    <a:t>Eye</a:t>
                  </a:r>
                  <a:endParaRPr lang="en-US" sz="6000" dirty="0">
                    <a:solidFill>
                      <a:schemeClr val="bg1"/>
                    </a:solidFill>
                  </a:endParaRPr>
                </a:p>
              </p:txBody>
            </p:sp>
          </p:grpSp>
          <p:sp>
            <p:nvSpPr>
              <p:cNvPr id="8" name="Right Arrow 7"/>
              <p:cNvSpPr/>
              <p:nvPr/>
            </p:nvSpPr>
            <p:spPr>
              <a:xfrm rot="6777449">
                <a:off x="22096673" y="18717293"/>
                <a:ext cx="1295963" cy="93519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ight Arrow 108"/>
              <p:cNvSpPr/>
              <p:nvPr/>
            </p:nvSpPr>
            <p:spPr>
              <a:xfrm rot="13608433">
                <a:off x="19325389" y="22634074"/>
                <a:ext cx="1244600" cy="9398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0" name="Oval 109"/>
          <p:cNvSpPr/>
          <p:nvPr/>
        </p:nvSpPr>
        <p:spPr>
          <a:xfrm>
            <a:off x="8903397" y="16685182"/>
            <a:ext cx="4788540" cy="48032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17"/>
          <a:stretch>
            <a:fillRect/>
          </a:stretch>
        </p:blipFill>
        <p:spPr>
          <a:xfrm>
            <a:off x="32558588" y="14140774"/>
            <a:ext cx="10817813" cy="9799211"/>
          </a:xfrm>
          <a:prstGeom prst="rect">
            <a:avLst/>
          </a:prstGeom>
        </p:spPr>
      </p:pic>
      <p:sp>
        <p:nvSpPr>
          <p:cNvPr id="123" name="Rectangle 122"/>
          <p:cNvSpPr/>
          <p:nvPr/>
        </p:nvSpPr>
        <p:spPr>
          <a:xfrm>
            <a:off x="32248831" y="13181260"/>
            <a:ext cx="10218823" cy="1015663"/>
          </a:xfrm>
          <a:prstGeom prst="rect">
            <a:avLst/>
          </a:prstGeom>
        </p:spPr>
        <p:txBody>
          <a:bodyPr wrap="none">
            <a:spAutoFit/>
          </a:bodyPr>
          <a:lstStyle/>
          <a:p>
            <a:r>
              <a:rPr lang="en-US" sz="6000" b="1" dirty="0" smtClean="0"/>
              <a:t>Optical Design Field Positioning</a:t>
            </a:r>
            <a:endParaRPr lang="en-US" sz="6000" dirty="0"/>
          </a:p>
        </p:txBody>
      </p:sp>
      <p:sp>
        <p:nvSpPr>
          <p:cNvPr id="139" name="TextBox 138">
            <a:hlinkClick r:id="rId8" action="ppaction://hlinksldjump"/>
          </p:cNvPr>
          <p:cNvSpPr txBox="1"/>
          <p:nvPr/>
        </p:nvSpPr>
        <p:spPr>
          <a:xfrm>
            <a:off x="1765146" y="23705110"/>
            <a:ext cx="3215928" cy="1446550"/>
          </a:xfrm>
          <a:prstGeom prst="rect">
            <a:avLst/>
          </a:prstGeom>
          <a:noFill/>
        </p:spPr>
        <p:txBody>
          <a:bodyPr wrap="square" rtlCol="0">
            <a:spAutoFit/>
          </a:bodyPr>
          <a:lstStyle/>
          <a:p>
            <a:r>
              <a:rPr lang="en-US" sz="8800" dirty="0" smtClean="0">
                <a:solidFill>
                  <a:srgbClr val="FF0000"/>
                </a:solidFill>
              </a:rPr>
              <a:t>Back</a:t>
            </a:r>
            <a:endParaRPr lang="en-US" sz="8800" dirty="0">
              <a:solidFill>
                <a:srgbClr val="FF0000"/>
              </a:solidFill>
            </a:endParaRPr>
          </a:p>
        </p:txBody>
      </p:sp>
      <p:sp>
        <p:nvSpPr>
          <p:cNvPr id="63" name="Rectangle 62"/>
          <p:cNvSpPr/>
          <p:nvPr/>
        </p:nvSpPr>
        <p:spPr>
          <a:xfrm>
            <a:off x="759709" y="409074"/>
            <a:ext cx="44348399" cy="2800767"/>
          </a:xfrm>
          <a:prstGeom prst="rect">
            <a:avLst/>
          </a:prstGeom>
        </p:spPr>
        <p:txBody>
          <a:bodyPr wrap="square">
            <a:spAutoFit/>
          </a:bodyPr>
          <a:lstStyle/>
          <a:p>
            <a:pPr algn="ctr"/>
            <a:r>
              <a:rPr lang="en-US" sz="6600" b="1" dirty="0">
                <a:latin typeface="Times New Roman" panose="02020603050405020304" pitchFamily="18" charset="0"/>
                <a:ea typeface="Times New Roman" panose="02020603050405020304" pitchFamily="18" charset="0"/>
              </a:rPr>
              <a:t>Design of a Steerable, Configurable Detection, Adaptive Optics Scanning Laser Ophthalmoscope with Integrated Fixation and </a:t>
            </a:r>
            <a:r>
              <a:rPr lang="en-US" sz="6600" b="1" dirty="0" smtClean="0">
                <a:latin typeface="Times New Roman" panose="02020603050405020304" pitchFamily="18" charset="0"/>
                <a:ea typeface="Times New Roman" panose="02020603050405020304" pitchFamily="18" charset="0"/>
              </a:rPr>
              <a:t>Stimulation</a:t>
            </a:r>
          </a:p>
          <a:p>
            <a:pPr algn="ctr"/>
            <a:r>
              <a:rPr lang="en-US" sz="4400" dirty="0" smtClean="0">
                <a:latin typeface="Times New Roman" panose="02020603050405020304" pitchFamily="18" charset="0"/>
                <a:ea typeface="Times New Roman" panose="02020603050405020304" pitchFamily="18" charset="0"/>
              </a:rPr>
              <a:t>S.A. Burns, A. de Castro, L. Sawides. T. Luo, K. Sapoznik, R. L. Warner</a:t>
            </a:r>
            <a:r>
              <a:rPr lang="en-US" sz="4400" b="1" dirty="0" smtClean="0">
                <a:latin typeface="Times New Roman" panose="02020603050405020304" pitchFamily="18" charset="0"/>
                <a:ea typeface="Times New Roman" panose="02020603050405020304" pitchFamily="18" charset="0"/>
              </a:rPr>
              <a:t>, </a:t>
            </a:r>
            <a:r>
              <a:rPr lang="en-US" sz="4400" i="1" dirty="0" smtClean="0">
                <a:latin typeface="Times New Roman" panose="02020603050405020304" pitchFamily="18" charset="0"/>
                <a:ea typeface="Times New Roman" panose="02020603050405020304" pitchFamily="18" charset="0"/>
                <a:cs typeface="Times New Roman" panose="02020603050405020304" pitchFamily="18" charset="0"/>
              </a:rPr>
              <a:t>Indiana University School of Optometry, 800 E. Atwater, Bloomington, IN, staburns@indiana.edu</a:t>
            </a:r>
            <a:endParaRPr lang="en-US" sz="4400" i="1" dirty="0" smtClean="0">
              <a:latin typeface="Times" panose="02020603050405020304" pitchFamily="18" charset="0"/>
              <a:ea typeface="Times New Roman" panose="02020603050405020304" pitchFamily="18" charset="0"/>
              <a:cs typeface="Times New Roman" panose="02020603050405020304" pitchFamily="18" charset="0"/>
            </a:endParaRPr>
          </a:p>
        </p:txBody>
      </p:sp>
      <p:sp>
        <p:nvSpPr>
          <p:cNvPr id="2" name="Rectangle 1"/>
          <p:cNvSpPr/>
          <p:nvPr/>
        </p:nvSpPr>
        <p:spPr>
          <a:xfrm>
            <a:off x="10369284" y="24389299"/>
            <a:ext cx="36031653" cy="1323439"/>
          </a:xfrm>
          <a:prstGeom prst="rect">
            <a:avLst/>
          </a:prstGeom>
        </p:spPr>
        <p:txBody>
          <a:bodyPr wrap="square">
            <a:spAutoFit/>
          </a:bodyPr>
          <a:lstStyle/>
          <a:p>
            <a:pPr marL="457200" indent="-457200">
              <a:buFont typeface="Arial" panose="020B0604020202020204" pitchFamily="34" charset="0"/>
              <a:buChar char="•"/>
            </a:pPr>
            <a:r>
              <a:rPr lang="en-US" sz="4000" dirty="0" err="1">
                <a:latin typeface="Times New Roman" panose="02020603050405020304" pitchFamily="18" charset="0"/>
                <a:ea typeface="Times New Roman" panose="02020603050405020304" pitchFamily="18" charset="0"/>
              </a:rPr>
              <a:t>R.Daniel</a:t>
            </a:r>
            <a:r>
              <a:rPr lang="en-US" sz="4000" dirty="0">
                <a:latin typeface="Times New Roman" panose="02020603050405020304" pitchFamily="18" charset="0"/>
                <a:ea typeface="Times New Roman" panose="02020603050405020304" pitchFamily="18" charset="0"/>
              </a:rPr>
              <a:t>. Ferguson, Z. </a:t>
            </a:r>
            <a:r>
              <a:rPr lang="en-US" sz="4000" dirty="0" err="1">
                <a:latin typeface="Times New Roman" panose="02020603050405020304" pitchFamily="18" charset="0"/>
                <a:ea typeface="Times New Roman" panose="02020603050405020304" pitchFamily="18" charset="0"/>
              </a:rPr>
              <a:t>Zhong</a:t>
            </a:r>
            <a:r>
              <a:rPr lang="en-US" sz="4000" dirty="0">
                <a:latin typeface="Times New Roman" panose="02020603050405020304" pitchFamily="18" charset="0"/>
                <a:ea typeface="Times New Roman" panose="02020603050405020304" pitchFamily="18" charset="0"/>
              </a:rPr>
              <a:t>, D.X. Hammer, M. </a:t>
            </a:r>
            <a:r>
              <a:rPr lang="en-US" sz="4000" dirty="0" err="1">
                <a:latin typeface="Times New Roman" panose="02020603050405020304" pitchFamily="18" charset="0"/>
                <a:ea typeface="Times New Roman" panose="02020603050405020304" pitchFamily="18" charset="0"/>
              </a:rPr>
              <a:t>Mujat</a:t>
            </a:r>
            <a:r>
              <a:rPr lang="en-US" sz="4000" dirty="0">
                <a:latin typeface="Times New Roman" panose="02020603050405020304" pitchFamily="18" charset="0"/>
                <a:ea typeface="Times New Roman" panose="02020603050405020304" pitchFamily="18" charset="0"/>
              </a:rPr>
              <a:t> AH Patel. C. Deng, W. Zou, W, S.A. Burns,  "</a:t>
            </a:r>
            <a:r>
              <a:rPr lang="en-US" sz="4000" b="1" dirty="0">
                <a:latin typeface="Times New Roman" panose="02020603050405020304" pitchFamily="18" charset="0"/>
                <a:ea typeface="Times New Roman" panose="02020603050405020304" pitchFamily="18" charset="0"/>
              </a:rPr>
              <a:t>Adaptive optics SLO with integrated wide-field retinal imaging and tracking"</a:t>
            </a:r>
            <a:r>
              <a:rPr lang="en-US" sz="4000" dirty="0">
                <a:latin typeface="Times New Roman" panose="02020603050405020304" pitchFamily="18" charset="0"/>
                <a:ea typeface="Times New Roman" panose="02020603050405020304" pitchFamily="18" charset="0"/>
              </a:rPr>
              <a:t>  JOSA A  27, 265-277 (2010)</a:t>
            </a:r>
          </a:p>
        </p:txBody>
      </p:sp>
    </p:spTree>
    <p:extLst>
      <p:ext uri="{BB962C8B-B14F-4D97-AF65-F5344CB8AC3E}">
        <p14:creationId xmlns:p14="http://schemas.microsoft.com/office/powerpoint/2010/main" val="33286091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1416136" y="15915815"/>
            <a:ext cx="14495881" cy="8724859"/>
            <a:chOff x="1889319" y="6857884"/>
            <a:chExt cx="10909527" cy="6566286"/>
          </a:xfrm>
        </p:grpSpPr>
        <p:pic>
          <p:nvPicPr>
            <p:cNvPr id="48" name="Picture 47"/>
            <p:cNvPicPr>
              <a:picLocks noChangeAspect="1"/>
            </p:cNvPicPr>
            <p:nvPr/>
          </p:nvPicPr>
          <p:blipFill rotWithShape="1">
            <a:blip r:embed="rId4"/>
            <a:srcRect t="711"/>
            <a:stretch/>
          </p:blipFill>
          <p:spPr>
            <a:xfrm>
              <a:off x="1993929" y="7734300"/>
              <a:ext cx="10804917" cy="5689870"/>
            </a:xfrm>
            <a:prstGeom prst="rect">
              <a:avLst/>
            </a:prstGeom>
          </p:spPr>
        </p:pic>
        <p:grpSp>
          <p:nvGrpSpPr>
            <p:cNvPr id="49" name="Group 48"/>
            <p:cNvGrpSpPr/>
            <p:nvPr/>
          </p:nvGrpSpPr>
          <p:grpSpPr>
            <a:xfrm rot="20688522">
              <a:off x="1889319" y="6857884"/>
              <a:ext cx="1690641" cy="4268000"/>
              <a:chOff x="1956694" y="-268988"/>
              <a:chExt cx="3728674" cy="9412986"/>
            </a:xfrm>
          </p:grpSpPr>
          <p:pic>
            <p:nvPicPr>
              <p:cNvPr id="50" name="Picture 49"/>
              <p:cNvPicPr>
                <a:picLocks noChangeAspect="1"/>
              </p:cNvPicPr>
              <p:nvPr/>
            </p:nvPicPr>
            <p:blipFill rotWithShape="1">
              <a:blip r:embed="rId5">
                <a:clrChange>
                  <a:clrFrom>
                    <a:srgbClr val="FFFFFF"/>
                  </a:clrFrom>
                  <a:clrTo>
                    <a:srgbClr val="FFFFFF">
                      <a:alpha val="0"/>
                    </a:srgbClr>
                  </a:clrTo>
                </a:clrChange>
              </a:blip>
              <a:srcRect t="1" b="4690"/>
              <a:stretch/>
            </p:blipFill>
            <p:spPr>
              <a:xfrm rot="16200000">
                <a:off x="-688744" y="2859194"/>
                <a:ext cx="9004873" cy="3564735"/>
              </a:xfrm>
              <a:prstGeom prst="rect">
                <a:avLst/>
              </a:prstGeom>
            </p:spPr>
          </p:pic>
          <p:sp>
            <p:nvSpPr>
              <p:cNvPr id="53" name="TextBox 52"/>
              <p:cNvSpPr txBox="1"/>
              <p:nvPr/>
            </p:nvSpPr>
            <p:spPr>
              <a:xfrm rot="1421460">
                <a:off x="2278291" y="-113378"/>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54" name="TextBox 53"/>
              <p:cNvSpPr txBox="1"/>
              <p:nvPr/>
            </p:nvSpPr>
            <p:spPr>
              <a:xfrm rot="3333430">
                <a:off x="2950455" y="424031"/>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55" name="TextBox 54"/>
              <p:cNvSpPr txBox="1"/>
              <p:nvPr/>
            </p:nvSpPr>
            <p:spPr>
              <a:xfrm>
                <a:off x="5146170" y="-268988"/>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56" name="Rectangle 55"/>
              <p:cNvSpPr/>
              <p:nvPr/>
            </p:nvSpPr>
            <p:spPr>
              <a:xfrm rot="2568614">
                <a:off x="5164668" y="3293534"/>
                <a:ext cx="520700" cy="457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57" name="Group 56"/>
              <p:cNvGrpSpPr/>
              <p:nvPr/>
            </p:nvGrpSpPr>
            <p:grpSpPr>
              <a:xfrm>
                <a:off x="2848339" y="4526656"/>
                <a:ext cx="2515129" cy="809458"/>
                <a:chOff x="2899139" y="3049222"/>
                <a:chExt cx="2515129" cy="809458"/>
              </a:xfrm>
            </p:grpSpPr>
            <p:pic>
              <p:nvPicPr>
                <p:cNvPr id="61" name="Picture 60"/>
                <p:cNvPicPr>
                  <a:picLocks noChangeAspect="1"/>
                </p:cNvPicPr>
                <p:nvPr/>
              </p:nvPicPr>
              <p:blipFill>
                <a:blip r:embed="rId6"/>
                <a:stretch>
                  <a:fillRect/>
                </a:stretch>
              </p:blipFill>
              <p:spPr>
                <a:xfrm rot="16200000">
                  <a:off x="3890962" y="2057399"/>
                  <a:ext cx="531483" cy="2515129"/>
                </a:xfrm>
                <a:prstGeom prst="rect">
                  <a:avLst/>
                </a:prstGeom>
              </p:spPr>
            </p:pic>
            <p:sp>
              <p:nvSpPr>
                <p:cNvPr id="62" name="Rectangle 61"/>
                <p:cNvSpPr/>
                <p:nvPr/>
              </p:nvSpPr>
              <p:spPr>
                <a:xfrm>
                  <a:off x="3054352" y="3361264"/>
                  <a:ext cx="1143000" cy="491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 name="Rectangle 62"/>
                <p:cNvSpPr/>
                <p:nvPr/>
              </p:nvSpPr>
              <p:spPr>
                <a:xfrm rot="201829">
                  <a:off x="2969685" y="3361263"/>
                  <a:ext cx="1143000" cy="491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4" name="Rectangle 63"/>
                <p:cNvSpPr/>
                <p:nvPr/>
              </p:nvSpPr>
              <p:spPr>
                <a:xfrm rot="201829">
                  <a:off x="2967568" y="3367614"/>
                  <a:ext cx="1143000" cy="491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58" name="Rectangle 57"/>
              <p:cNvSpPr/>
              <p:nvPr/>
            </p:nvSpPr>
            <p:spPr>
              <a:xfrm rot="2568614">
                <a:off x="5126567" y="4754033"/>
                <a:ext cx="520700" cy="457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 name="TextBox 58"/>
              <p:cNvSpPr txBox="1"/>
              <p:nvPr/>
            </p:nvSpPr>
            <p:spPr>
              <a:xfrm rot="16200000">
                <a:off x="2362023" y="4145136"/>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60" name="TextBox 59"/>
              <p:cNvSpPr txBox="1"/>
              <p:nvPr/>
            </p:nvSpPr>
            <p:spPr>
              <a:xfrm>
                <a:off x="3389944" y="2921981"/>
                <a:ext cx="1575759" cy="916372"/>
              </a:xfrm>
              <a:prstGeom prst="rect">
                <a:avLst/>
              </a:prstGeom>
              <a:noFill/>
              <a:ln>
                <a:solidFill>
                  <a:schemeClr val="tx1"/>
                </a:solidFill>
              </a:ln>
            </p:spPr>
            <p:txBody>
              <a:bodyPr wrap="square" rtlCol="0">
                <a:spAutoFit/>
              </a:bodyPr>
              <a:lstStyle/>
              <a:p>
                <a:r>
                  <a:rPr lang="en-US" sz="1050" dirty="0" smtClean="0"/>
                  <a:t>SH Sensor</a:t>
                </a:r>
                <a:endParaRPr lang="en-US" sz="1050" dirty="0"/>
              </a:p>
            </p:txBody>
          </p:sp>
        </p:grpSp>
      </p:grpSp>
      <p:sp>
        <p:nvSpPr>
          <p:cNvPr id="38" name="Rectangle 37"/>
          <p:cNvSpPr/>
          <p:nvPr/>
        </p:nvSpPr>
        <p:spPr>
          <a:xfrm>
            <a:off x="431800" y="4419601"/>
            <a:ext cx="13309599" cy="6740307"/>
          </a:xfrm>
          <a:prstGeom prst="rect">
            <a:avLst/>
          </a:prstGeom>
        </p:spPr>
        <p:txBody>
          <a:bodyPr wrap="square">
            <a:spAutoFit/>
          </a:bodyPr>
          <a:lstStyle/>
          <a:p>
            <a:pPr algn="just">
              <a:spcBef>
                <a:spcPts val="600"/>
              </a:spcBef>
            </a:pPr>
            <a:r>
              <a:rPr lang="en-US" sz="5400" dirty="0" smtClean="0">
                <a:effectLst/>
                <a:latin typeface="Times New Roman" panose="02020603050405020304" pitchFamily="18" charset="0"/>
                <a:ea typeface="Times New Roman" panose="02020603050405020304" pitchFamily="18" charset="0"/>
              </a:rPr>
              <a:t>The system provides steering over 30 degrees. At the design defocus (-2.5D) the </a:t>
            </a:r>
            <a:r>
              <a:rPr lang="en-US" sz="5400" dirty="0" err="1" smtClean="0">
                <a:effectLst/>
                <a:latin typeface="Times New Roman" panose="02020603050405020304" pitchFamily="18" charset="0"/>
                <a:ea typeface="Times New Roman" panose="02020603050405020304" pitchFamily="18" charset="0"/>
              </a:rPr>
              <a:t>isoplanatic</a:t>
            </a:r>
            <a:r>
              <a:rPr lang="en-US" sz="5400" dirty="0" smtClean="0">
                <a:effectLst/>
                <a:latin typeface="Times New Roman" panose="02020603050405020304" pitchFamily="18" charset="0"/>
                <a:ea typeface="Times New Roman" panose="02020603050405020304" pitchFamily="18" charset="0"/>
              </a:rPr>
              <a:t> angle was greater than 8 degrees.   Angular rotation across the field was approximately 3 degrees (along the axis of maximum distortion).  This could be compensated by driving both steering mirrors for the slow scan (not implemented).   </a:t>
            </a:r>
            <a:endParaRPr lang="en-US" sz="5400" dirty="0">
              <a:effectLst/>
              <a:latin typeface="Times New Roman" panose="02020603050405020304" pitchFamily="18" charset="0"/>
              <a:ea typeface="Times New Roman" panose="02020603050405020304" pitchFamily="18" charset="0"/>
            </a:endParaRPr>
          </a:p>
        </p:txBody>
      </p:sp>
      <p:sp>
        <p:nvSpPr>
          <p:cNvPr id="88" name="TextBox 87">
            <a:hlinkClick r:id="rId7" action="ppaction://hlinksldjump"/>
          </p:cNvPr>
          <p:cNvSpPr txBox="1"/>
          <p:nvPr/>
        </p:nvSpPr>
        <p:spPr>
          <a:xfrm>
            <a:off x="42568240" y="4085616"/>
            <a:ext cx="2256816" cy="1107996"/>
          </a:xfrm>
          <a:prstGeom prst="rect">
            <a:avLst/>
          </a:prstGeom>
          <a:noFill/>
        </p:spPr>
        <p:txBody>
          <a:bodyPr wrap="square" rtlCol="0">
            <a:spAutoFit/>
          </a:bodyPr>
          <a:lstStyle/>
          <a:p>
            <a:r>
              <a:rPr lang="en-US" sz="6600" dirty="0" smtClean="0">
                <a:solidFill>
                  <a:srgbClr val="FF0000"/>
                </a:solidFill>
              </a:rPr>
              <a:t>Back</a:t>
            </a:r>
            <a:endParaRPr lang="en-US" sz="6600" dirty="0">
              <a:solidFill>
                <a:srgbClr val="FF0000"/>
              </a:solidFill>
            </a:endParaRPr>
          </a:p>
        </p:txBody>
      </p:sp>
      <p:grpSp>
        <p:nvGrpSpPr>
          <p:cNvPr id="5" name="Group 4"/>
          <p:cNvGrpSpPr/>
          <p:nvPr/>
        </p:nvGrpSpPr>
        <p:grpSpPr>
          <a:xfrm>
            <a:off x="29380522" y="14427200"/>
            <a:ext cx="15811574" cy="8894010"/>
            <a:chOff x="32578600" y="14466062"/>
            <a:chExt cx="7251700" cy="4079081"/>
          </a:xfrm>
        </p:grpSpPr>
        <p:pic>
          <p:nvPicPr>
            <p:cNvPr id="94" name="Picture 2" descr="C:\Users\Steve Burns\Downloads\20160429_15225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578600" y="14466062"/>
              <a:ext cx="7251700" cy="4079081"/>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rot="600851">
              <a:off x="33472956" y="14703193"/>
              <a:ext cx="2951618" cy="614046"/>
            </a:xfrm>
            <a:prstGeom prst="rect">
              <a:avLst/>
            </a:prstGeom>
            <a:solidFill>
              <a:srgbClr val="F2F2F2">
                <a:alpha val="7843"/>
              </a:srgbClr>
            </a:solidFill>
          </p:spPr>
          <p:txBody>
            <a:bodyPr wrap="none">
              <a:spAutoFit/>
            </a:bodyPr>
            <a:lstStyle/>
            <a:p>
              <a:r>
                <a:rPr lang="en-US" sz="8000" dirty="0" smtClean="0">
                  <a:solidFill>
                    <a:srgbClr val="FF0000"/>
                  </a:solidFill>
                </a:rPr>
                <a:t>Display System</a:t>
              </a:r>
              <a:endParaRPr lang="en-US" sz="8000" dirty="0">
                <a:solidFill>
                  <a:srgbClr val="FF0000"/>
                </a:solidFill>
              </a:endParaRPr>
            </a:p>
          </p:txBody>
        </p:sp>
      </p:grpSp>
      <p:sp>
        <p:nvSpPr>
          <p:cNvPr id="111" name="Rectangle 110"/>
          <p:cNvSpPr/>
          <p:nvPr/>
        </p:nvSpPr>
        <p:spPr>
          <a:xfrm>
            <a:off x="14572052" y="4450685"/>
            <a:ext cx="10321672" cy="1015663"/>
          </a:xfrm>
          <a:prstGeom prst="rect">
            <a:avLst/>
          </a:prstGeom>
        </p:spPr>
        <p:txBody>
          <a:bodyPr wrap="none">
            <a:spAutoFit/>
          </a:bodyPr>
          <a:lstStyle/>
          <a:p>
            <a:r>
              <a:rPr lang="en-US" sz="6000" b="1" dirty="0" smtClean="0"/>
              <a:t>Optical Design: Implementation</a:t>
            </a:r>
            <a:endParaRPr lang="en-US" sz="6000" dirty="0"/>
          </a:p>
        </p:txBody>
      </p:sp>
      <p:sp>
        <p:nvSpPr>
          <p:cNvPr id="112" name="Rectangle 111"/>
          <p:cNvSpPr/>
          <p:nvPr/>
        </p:nvSpPr>
        <p:spPr>
          <a:xfrm>
            <a:off x="28669052" y="13112085"/>
            <a:ext cx="7787325" cy="1015663"/>
          </a:xfrm>
          <a:prstGeom prst="rect">
            <a:avLst/>
          </a:prstGeom>
        </p:spPr>
        <p:txBody>
          <a:bodyPr wrap="none">
            <a:spAutoFit/>
          </a:bodyPr>
          <a:lstStyle/>
          <a:p>
            <a:r>
              <a:rPr lang="en-US" sz="6000" b="1" dirty="0" smtClean="0"/>
              <a:t>Optical Implementation</a:t>
            </a:r>
            <a:endParaRPr lang="en-US" sz="6000" dirty="0"/>
          </a:p>
        </p:txBody>
      </p:sp>
      <p:pic>
        <p:nvPicPr>
          <p:cNvPr id="113" name="SmallRoomSystem_201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537" t="555" r="15879" b="-555"/>
          <a:stretch/>
        </p:blipFill>
        <p:spPr>
          <a:xfrm>
            <a:off x="14540832" y="5939096"/>
            <a:ext cx="18504568" cy="7123626"/>
          </a:xfrm>
          <a:prstGeom prst="rect">
            <a:avLst/>
          </a:prstGeom>
        </p:spPr>
      </p:pic>
      <p:pic>
        <p:nvPicPr>
          <p:cNvPr id="51" name="Picture 50">
            <a:hlinkClick r:id="rId10" action="ppaction://hlinkfile"/>
          </p:cNvPr>
          <p:cNvPicPr>
            <a:picLocks noChangeAspect="1"/>
          </p:cNvPicPr>
          <p:nvPr/>
        </p:nvPicPr>
        <p:blipFill>
          <a:blip r:embed="rId11"/>
          <a:stretch>
            <a:fillRect/>
          </a:stretch>
        </p:blipFill>
        <p:spPr>
          <a:xfrm>
            <a:off x="15265400" y="14524759"/>
            <a:ext cx="13844337" cy="7824630"/>
          </a:xfrm>
          <a:prstGeom prst="rect">
            <a:avLst/>
          </a:prstGeom>
        </p:spPr>
      </p:pic>
      <p:sp>
        <p:nvSpPr>
          <p:cNvPr id="29" name="Rectangle 28"/>
          <p:cNvSpPr/>
          <p:nvPr/>
        </p:nvSpPr>
        <p:spPr>
          <a:xfrm>
            <a:off x="759709" y="409074"/>
            <a:ext cx="44348399" cy="2800767"/>
          </a:xfrm>
          <a:prstGeom prst="rect">
            <a:avLst/>
          </a:prstGeom>
        </p:spPr>
        <p:txBody>
          <a:bodyPr wrap="square">
            <a:spAutoFit/>
          </a:bodyPr>
          <a:lstStyle/>
          <a:p>
            <a:pPr algn="ctr"/>
            <a:r>
              <a:rPr lang="en-US" sz="6600" b="1" dirty="0">
                <a:latin typeface="Times New Roman" panose="02020603050405020304" pitchFamily="18" charset="0"/>
                <a:ea typeface="Times New Roman" panose="02020603050405020304" pitchFamily="18" charset="0"/>
              </a:rPr>
              <a:t>Design of a Steerable, Configurable Detection, Adaptive Optics Scanning Laser Ophthalmoscope with Integrated Fixation and </a:t>
            </a:r>
            <a:r>
              <a:rPr lang="en-US" sz="6600" b="1" dirty="0" smtClean="0">
                <a:latin typeface="Times New Roman" panose="02020603050405020304" pitchFamily="18" charset="0"/>
                <a:ea typeface="Times New Roman" panose="02020603050405020304" pitchFamily="18" charset="0"/>
              </a:rPr>
              <a:t>Stimulation</a:t>
            </a:r>
          </a:p>
          <a:p>
            <a:pPr algn="ctr"/>
            <a:r>
              <a:rPr lang="en-US" sz="4400" dirty="0" smtClean="0">
                <a:latin typeface="Times New Roman" panose="02020603050405020304" pitchFamily="18" charset="0"/>
                <a:ea typeface="Times New Roman" panose="02020603050405020304" pitchFamily="18" charset="0"/>
              </a:rPr>
              <a:t>S.A. Burns, A. de Castro, L. Sawides. T. Luo, K. Sapoznik, R. L. Warner</a:t>
            </a:r>
            <a:r>
              <a:rPr lang="en-US" sz="4400" b="1" dirty="0" smtClean="0">
                <a:latin typeface="Times New Roman" panose="02020603050405020304" pitchFamily="18" charset="0"/>
                <a:ea typeface="Times New Roman" panose="02020603050405020304" pitchFamily="18" charset="0"/>
              </a:rPr>
              <a:t>, </a:t>
            </a:r>
            <a:r>
              <a:rPr lang="en-US" sz="4400" i="1" dirty="0" smtClean="0">
                <a:latin typeface="Times New Roman" panose="02020603050405020304" pitchFamily="18" charset="0"/>
                <a:ea typeface="Times New Roman" panose="02020603050405020304" pitchFamily="18" charset="0"/>
                <a:cs typeface="Times New Roman" panose="02020603050405020304" pitchFamily="18" charset="0"/>
              </a:rPr>
              <a:t>Indiana University School of Optometry, 800 E. Atwater, Bloomington, IN, staburns@indiana.edu</a:t>
            </a:r>
            <a:endParaRPr lang="en-US" sz="4400" i="1" dirty="0" smtClean="0">
              <a:latin typeface="Times" panose="02020603050405020304" pitchFamily="18" charset="0"/>
              <a:ea typeface="Times New Roman" panose="02020603050405020304" pitchFamily="18" charset="0"/>
              <a:cs typeface="Times New Roman" panose="02020603050405020304" pitchFamily="18" charset="0"/>
            </a:endParaRPr>
          </a:p>
        </p:txBody>
      </p:sp>
      <p:sp>
        <p:nvSpPr>
          <p:cNvPr id="52" name="TextBox 51">
            <a:hlinkClick r:id="rId7" action="ppaction://hlinksldjump"/>
          </p:cNvPr>
          <p:cNvSpPr txBox="1"/>
          <p:nvPr/>
        </p:nvSpPr>
        <p:spPr>
          <a:xfrm>
            <a:off x="1765146" y="23705110"/>
            <a:ext cx="3215928" cy="1446550"/>
          </a:xfrm>
          <a:prstGeom prst="rect">
            <a:avLst/>
          </a:prstGeom>
          <a:noFill/>
        </p:spPr>
        <p:txBody>
          <a:bodyPr wrap="square" rtlCol="0">
            <a:spAutoFit/>
          </a:bodyPr>
          <a:lstStyle/>
          <a:p>
            <a:r>
              <a:rPr lang="en-US" sz="8800" dirty="0" smtClean="0">
                <a:solidFill>
                  <a:srgbClr val="FF0000"/>
                </a:solidFill>
              </a:rPr>
              <a:t>Back</a:t>
            </a:r>
            <a:endParaRPr lang="en-US" sz="8800" dirty="0">
              <a:solidFill>
                <a:srgbClr val="FF0000"/>
              </a:solidFill>
            </a:endParaRPr>
          </a:p>
        </p:txBody>
      </p:sp>
    </p:spTree>
    <p:extLst>
      <p:ext uri="{BB962C8B-B14F-4D97-AF65-F5344CB8AC3E}">
        <p14:creationId xmlns:p14="http://schemas.microsoft.com/office/powerpoint/2010/main" val="266895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3" fill="hold"/>
                                        <p:tgtEl>
                                          <p:spTgt spid="1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13"/>
                </p:tgtEl>
              </p:cMediaNode>
            </p:video>
            <p:seq concurrent="1" nextAc="seek">
              <p:cTn id="8" restart="whenNotActive" fill="hold" evtFilter="cancelBubble" nodeType="interactiveSeq">
                <p:stCondLst>
                  <p:cond evt="onClick" delay="0">
                    <p:tgtEl>
                      <p:spTgt spid="1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3"/>
                                        </p:tgtEl>
                                      </p:cBhvr>
                                    </p:cmd>
                                  </p:childTnLst>
                                </p:cTn>
                              </p:par>
                            </p:childTnLst>
                          </p:cTn>
                        </p:par>
                      </p:childTnLst>
                    </p:cTn>
                  </p:par>
                </p:childTnLst>
              </p:cTn>
              <p:nextCondLst>
                <p:cond evt="onClick" delay="0">
                  <p:tgtEl>
                    <p:spTgt spid="1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Group 113"/>
          <p:cNvGrpSpPr/>
          <p:nvPr/>
        </p:nvGrpSpPr>
        <p:grpSpPr>
          <a:xfrm>
            <a:off x="1416136" y="15915815"/>
            <a:ext cx="14495881" cy="8724859"/>
            <a:chOff x="1889319" y="6857884"/>
            <a:chExt cx="10909527" cy="6566286"/>
          </a:xfrm>
        </p:grpSpPr>
        <p:pic>
          <p:nvPicPr>
            <p:cNvPr id="115" name="Picture 114"/>
            <p:cNvPicPr>
              <a:picLocks noChangeAspect="1"/>
            </p:cNvPicPr>
            <p:nvPr/>
          </p:nvPicPr>
          <p:blipFill rotWithShape="1">
            <a:blip r:embed="rId2"/>
            <a:srcRect t="711"/>
            <a:stretch/>
          </p:blipFill>
          <p:spPr>
            <a:xfrm>
              <a:off x="1993929" y="7734300"/>
              <a:ext cx="10804917" cy="5689870"/>
            </a:xfrm>
            <a:prstGeom prst="rect">
              <a:avLst/>
            </a:prstGeom>
          </p:spPr>
        </p:pic>
        <p:grpSp>
          <p:nvGrpSpPr>
            <p:cNvPr id="116" name="Group 115"/>
            <p:cNvGrpSpPr/>
            <p:nvPr/>
          </p:nvGrpSpPr>
          <p:grpSpPr>
            <a:xfrm rot="20688522">
              <a:off x="1889319" y="6857884"/>
              <a:ext cx="1690641" cy="4268000"/>
              <a:chOff x="1956694" y="-268988"/>
              <a:chExt cx="3728674" cy="9412986"/>
            </a:xfrm>
          </p:grpSpPr>
          <p:pic>
            <p:nvPicPr>
              <p:cNvPr id="117" name="Picture 116"/>
              <p:cNvPicPr>
                <a:picLocks noChangeAspect="1"/>
              </p:cNvPicPr>
              <p:nvPr/>
            </p:nvPicPr>
            <p:blipFill rotWithShape="1">
              <a:blip r:embed="rId3">
                <a:clrChange>
                  <a:clrFrom>
                    <a:srgbClr val="FFFFFF"/>
                  </a:clrFrom>
                  <a:clrTo>
                    <a:srgbClr val="FFFFFF">
                      <a:alpha val="0"/>
                    </a:srgbClr>
                  </a:clrTo>
                </a:clrChange>
              </a:blip>
              <a:srcRect t="1" b="4690"/>
              <a:stretch/>
            </p:blipFill>
            <p:spPr>
              <a:xfrm rot="16200000">
                <a:off x="-688744" y="2859194"/>
                <a:ext cx="9004873" cy="3564735"/>
              </a:xfrm>
              <a:prstGeom prst="rect">
                <a:avLst/>
              </a:prstGeom>
            </p:spPr>
          </p:pic>
          <p:sp>
            <p:nvSpPr>
              <p:cNvPr id="118" name="TextBox 117"/>
              <p:cNvSpPr txBox="1"/>
              <p:nvPr/>
            </p:nvSpPr>
            <p:spPr>
              <a:xfrm rot="1421460">
                <a:off x="2278291" y="-113378"/>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119" name="TextBox 118"/>
              <p:cNvSpPr txBox="1"/>
              <p:nvPr/>
            </p:nvSpPr>
            <p:spPr>
              <a:xfrm rot="3333430">
                <a:off x="2950455" y="424031"/>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120" name="TextBox 119"/>
              <p:cNvSpPr txBox="1"/>
              <p:nvPr/>
            </p:nvSpPr>
            <p:spPr>
              <a:xfrm>
                <a:off x="5146170" y="-268988"/>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121" name="Rectangle 120"/>
              <p:cNvSpPr/>
              <p:nvPr/>
            </p:nvSpPr>
            <p:spPr>
              <a:xfrm rot="2568614">
                <a:off x="5164668" y="3293534"/>
                <a:ext cx="520700" cy="457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22" name="Group 121"/>
              <p:cNvGrpSpPr/>
              <p:nvPr/>
            </p:nvGrpSpPr>
            <p:grpSpPr>
              <a:xfrm>
                <a:off x="2848339" y="4526656"/>
                <a:ext cx="2515129" cy="809458"/>
                <a:chOff x="2899139" y="3049222"/>
                <a:chExt cx="2515129" cy="809458"/>
              </a:xfrm>
            </p:grpSpPr>
            <p:pic>
              <p:nvPicPr>
                <p:cNvPr id="126" name="Picture 125"/>
                <p:cNvPicPr>
                  <a:picLocks noChangeAspect="1"/>
                </p:cNvPicPr>
                <p:nvPr/>
              </p:nvPicPr>
              <p:blipFill>
                <a:blip r:embed="rId4"/>
                <a:stretch>
                  <a:fillRect/>
                </a:stretch>
              </p:blipFill>
              <p:spPr>
                <a:xfrm rot="16200000">
                  <a:off x="3890962" y="2057399"/>
                  <a:ext cx="531483" cy="2515129"/>
                </a:xfrm>
                <a:prstGeom prst="rect">
                  <a:avLst/>
                </a:prstGeom>
              </p:spPr>
            </p:pic>
            <p:sp>
              <p:nvSpPr>
                <p:cNvPr id="127" name="Rectangle 126"/>
                <p:cNvSpPr/>
                <p:nvPr/>
              </p:nvSpPr>
              <p:spPr>
                <a:xfrm>
                  <a:off x="3054352" y="3361264"/>
                  <a:ext cx="1143000" cy="491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8" name="Rectangle 127"/>
                <p:cNvSpPr/>
                <p:nvPr/>
              </p:nvSpPr>
              <p:spPr>
                <a:xfrm rot="201829">
                  <a:off x="2969685" y="3361263"/>
                  <a:ext cx="1143000" cy="491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9" name="Rectangle 128"/>
                <p:cNvSpPr/>
                <p:nvPr/>
              </p:nvSpPr>
              <p:spPr>
                <a:xfrm rot="201829">
                  <a:off x="2967568" y="3367614"/>
                  <a:ext cx="1143000" cy="491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23" name="Rectangle 122"/>
              <p:cNvSpPr/>
              <p:nvPr/>
            </p:nvSpPr>
            <p:spPr>
              <a:xfrm rot="2568614">
                <a:off x="5126567" y="4754033"/>
                <a:ext cx="520700" cy="457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4" name="TextBox 123"/>
              <p:cNvSpPr txBox="1"/>
              <p:nvPr/>
            </p:nvSpPr>
            <p:spPr>
              <a:xfrm rot="16200000">
                <a:off x="2362023" y="4145136"/>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125" name="TextBox 124"/>
              <p:cNvSpPr txBox="1"/>
              <p:nvPr/>
            </p:nvSpPr>
            <p:spPr>
              <a:xfrm>
                <a:off x="3389944" y="2921981"/>
                <a:ext cx="1575759" cy="916372"/>
              </a:xfrm>
              <a:prstGeom prst="rect">
                <a:avLst/>
              </a:prstGeom>
              <a:noFill/>
              <a:ln>
                <a:solidFill>
                  <a:schemeClr val="tx1"/>
                </a:solidFill>
              </a:ln>
            </p:spPr>
            <p:txBody>
              <a:bodyPr wrap="square" rtlCol="0">
                <a:spAutoFit/>
              </a:bodyPr>
              <a:lstStyle/>
              <a:p>
                <a:r>
                  <a:rPr lang="en-US" sz="1050" dirty="0" smtClean="0"/>
                  <a:t>SH Sensor</a:t>
                </a:r>
                <a:endParaRPr lang="en-US" sz="1050" dirty="0"/>
              </a:p>
            </p:txBody>
          </p:sp>
        </p:grpSp>
      </p:grpSp>
      <p:sp>
        <p:nvSpPr>
          <p:cNvPr id="38" name="Rectangle 37"/>
          <p:cNvSpPr/>
          <p:nvPr/>
        </p:nvSpPr>
        <p:spPr>
          <a:xfrm>
            <a:off x="663257" y="3517156"/>
            <a:ext cx="12890985" cy="8556188"/>
          </a:xfrm>
          <a:prstGeom prst="rect">
            <a:avLst/>
          </a:prstGeom>
        </p:spPr>
        <p:txBody>
          <a:bodyPr wrap="square">
            <a:spAutoFit/>
          </a:bodyPr>
          <a:lstStyle/>
          <a:p>
            <a:pPr algn="just">
              <a:spcBef>
                <a:spcPts val="600"/>
              </a:spcBef>
            </a:pPr>
            <a:r>
              <a:rPr lang="en-US" sz="5400" dirty="0" smtClean="0">
                <a:ea typeface="Times New Roman" panose="02020603050405020304" pitchFamily="18" charset="0"/>
              </a:rPr>
              <a:t>Programmable Array Detection</a:t>
            </a:r>
          </a:p>
          <a:p>
            <a:pPr algn="just">
              <a:spcBef>
                <a:spcPts val="600"/>
              </a:spcBef>
            </a:pPr>
            <a:endParaRPr lang="en-US" sz="5400" dirty="0">
              <a:effectLst/>
              <a:ea typeface="Times New Roman" panose="02020603050405020304" pitchFamily="18" charset="0"/>
            </a:endParaRPr>
          </a:p>
          <a:p>
            <a:pPr>
              <a:spcBef>
                <a:spcPts val="600"/>
              </a:spcBef>
            </a:pPr>
            <a:r>
              <a:rPr lang="en-US" sz="5400" dirty="0" smtClean="0">
                <a:ea typeface="Times New Roman" panose="02020603050405020304" pitchFamily="18" charset="0"/>
              </a:rPr>
              <a:t>Multiply Scattered Light in the retina returns from secondary </a:t>
            </a:r>
            <a:r>
              <a:rPr lang="en-US" sz="5400" dirty="0" err="1" smtClean="0">
                <a:ea typeface="Times New Roman" panose="02020603050405020304" pitchFamily="18" charset="0"/>
              </a:rPr>
              <a:t>scatterers</a:t>
            </a:r>
            <a:r>
              <a:rPr lang="en-US" sz="5400" dirty="0" smtClean="0">
                <a:ea typeface="Times New Roman" panose="02020603050405020304" pitchFamily="18" charset="0"/>
              </a:rPr>
              <a:t> after first being refracted and diffracted from retinal structures.  Because the actual retinal structure controls the direction of scattering  as well as the angle, it is useful to be able to capture different aspects of that scattered light</a:t>
            </a:r>
            <a:endParaRPr lang="en-US" sz="5400" dirty="0">
              <a:effectLst/>
              <a:ea typeface="Times New Roman" panose="02020603050405020304" pitchFamily="18" charset="0"/>
            </a:endParaRPr>
          </a:p>
        </p:txBody>
      </p:sp>
      <p:sp>
        <p:nvSpPr>
          <p:cNvPr id="154" name="TextBox 153"/>
          <p:cNvSpPr txBox="1"/>
          <p:nvPr/>
        </p:nvSpPr>
        <p:spPr>
          <a:xfrm>
            <a:off x="12479585" y="12952589"/>
            <a:ext cx="15770561" cy="5909310"/>
          </a:xfrm>
          <a:prstGeom prst="rect">
            <a:avLst/>
          </a:prstGeom>
          <a:noFill/>
        </p:spPr>
        <p:txBody>
          <a:bodyPr wrap="square" rtlCol="0">
            <a:spAutoFit/>
          </a:bodyPr>
          <a:lstStyle/>
          <a:p>
            <a:r>
              <a:rPr lang="en-US" sz="5400" b="1" dirty="0"/>
              <a:t>Schematic of Channel 1 Detection </a:t>
            </a:r>
            <a:r>
              <a:rPr lang="en-US" sz="5400" b="1" dirty="0" smtClean="0"/>
              <a:t>Scheme</a:t>
            </a:r>
          </a:p>
          <a:p>
            <a:r>
              <a:rPr lang="en-US" sz="5400" dirty="0" smtClean="0"/>
              <a:t>A single beam from the retina is sent to three detectors simultaneously.  The </a:t>
            </a:r>
            <a:r>
              <a:rPr lang="en-US" sz="5400" dirty="0" err="1" smtClean="0"/>
              <a:t>psf</a:t>
            </a:r>
            <a:r>
              <a:rPr lang="en-US" sz="5400" dirty="0" smtClean="0"/>
              <a:t> is separated into directly backscattered  light by a pinhole at the conjugate plane.  The surrounds of the </a:t>
            </a:r>
            <a:r>
              <a:rPr lang="en-US" sz="5400" dirty="0" err="1" smtClean="0"/>
              <a:t>psf</a:t>
            </a:r>
            <a:r>
              <a:rPr lang="en-US" sz="5400" dirty="0" smtClean="0"/>
              <a:t> (multiply scattered light) is re-imaged onto a DLP, which diverts it to one of two detectors</a:t>
            </a:r>
            <a:endParaRPr lang="en-US" sz="5400" dirty="0"/>
          </a:p>
        </p:txBody>
      </p:sp>
      <p:grpSp>
        <p:nvGrpSpPr>
          <p:cNvPr id="21" name="Group 20"/>
          <p:cNvGrpSpPr/>
          <p:nvPr/>
        </p:nvGrpSpPr>
        <p:grpSpPr>
          <a:xfrm>
            <a:off x="14030114" y="4537953"/>
            <a:ext cx="12352824" cy="8299293"/>
            <a:chOff x="15850311" y="10684714"/>
            <a:chExt cx="8837064" cy="5937215"/>
          </a:xfrm>
        </p:grpSpPr>
        <p:grpSp>
          <p:nvGrpSpPr>
            <p:cNvPr id="151" name="Group 150"/>
            <p:cNvGrpSpPr/>
            <p:nvPr/>
          </p:nvGrpSpPr>
          <p:grpSpPr>
            <a:xfrm>
              <a:off x="22249543" y="15076597"/>
              <a:ext cx="1178683" cy="903979"/>
              <a:chOff x="8271893" y="2091674"/>
              <a:chExt cx="1831844" cy="1404913"/>
            </a:xfrm>
          </p:grpSpPr>
          <p:sp>
            <p:nvSpPr>
              <p:cNvPr id="152" name="Rectangle 151"/>
              <p:cNvSpPr/>
              <p:nvPr/>
            </p:nvSpPr>
            <p:spPr>
              <a:xfrm>
                <a:off x="8271893" y="2091674"/>
                <a:ext cx="1831844" cy="1404913"/>
              </a:xfrm>
              <a:prstGeom prst="rect">
                <a:avLst/>
              </a:prstGeom>
              <a:pattFill prst="lgGrid">
                <a:fgClr>
                  <a:schemeClr val="accent3"/>
                </a:fgClr>
                <a:bgClr>
                  <a:schemeClr val="bg2"/>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53" name="Block Arc 152"/>
              <p:cNvSpPr/>
              <p:nvPr/>
            </p:nvSpPr>
            <p:spPr>
              <a:xfrm>
                <a:off x="8732632" y="2289717"/>
                <a:ext cx="906668" cy="1008828"/>
              </a:xfrm>
              <a:prstGeom prst="blockArc">
                <a:avLst/>
              </a:prstGeom>
              <a:pattFill prst="lgGrid">
                <a:fgClr>
                  <a:schemeClr val="bg1"/>
                </a:fgClr>
                <a:bgClr>
                  <a:schemeClr val="tx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endParaRPr>
              </a:p>
            </p:txBody>
          </p:sp>
        </p:grpSp>
        <p:sp>
          <p:nvSpPr>
            <p:cNvPr id="155" name="TextBox 154"/>
            <p:cNvSpPr txBox="1"/>
            <p:nvPr/>
          </p:nvSpPr>
          <p:spPr>
            <a:xfrm>
              <a:off x="16319769" y="12931813"/>
              <a:ext cx="2411730" cy="946773"/>
            </a:xfrm>
            <a:prstGeom prst="rect">
              <a:avLst/>
            </a:prstGeom>
            <a:noFill/>
          </p:spPr>
          <p:txBody>
            <a:bodyPr wrap="square" rtlCol="0">
              <a:spAutoFit/>
            </a:bodyPr>
            <a:lstStyle/>
            <a:p>
              <a:r>
                <a:rPr lang="en-US" sz="4000" dirty="0"/>
                <a:t>Confocal Pinhole</a:t>
              </a:r>
            </a:p>
          </p:txBody>
        </p:sp>
        <p:cxnSp>
          <p:nvCxnSpPr>
            <p:cNvPr id="156" name="Straight Arrow Connector 155"/>
            <p:cNvCxnSpPr/>
            <p:nvPr/>
          </p:nvCxnSpPr>
          <p:spPr>
            <a:xfrm>
              <a:off x="17737960" y="13875343"/>
              <a:ext cx="872201" cy="7631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7" name="Group 156"/>
            <p:cNvGrpSpPr/>
            <p:nvPr/>
          </p:nvGrpSpPr>
          <p:grpSpPr>
            <a:xfrm>
              <a:off x="15850311" y="10684714"/>
              <a:ext cx="8837064" cy="5937215"/>
              <a:chOff x="2799986" y="1419240"/>
              <a:chExt cx="6950396" cy="4669650"/>
            </a:xfrm>
          </p:grpSpPr>
          <p:grpSp>
            <p:nvGrpSpPr>
              <p:cNvPr id="158" name="Group 157"/>
              <p:cNvGrpSpPr/>
              <p:nvPr/>
            </p:nvGrpSpPr>
            <p:grpSpPr>
              <a:xfrm>
                <a:off x="4549883" y="1419240"/>
                <a:ext cx="1641038" cy="4669650"/>
                <a:chOff x="3706444" y="993158"/>
                <a:chExt cx="2188049" cy="6226201"/>
              </a:xfrm>
            </p:grpSpPr>
            <p:sp>
              <p:nvSpPr>
                <p:cNvPr id="206" name="Rectangle 205"/>
                <p:cNvSpPr/>
                <p:nvPr/>
              </p:nvSpPr>
              <p:spPr>
                <a:xfrm rot="250113">
                  <a:off x="4596936" y="5779193"/>
                  <a:ext cx="931714" cy="9678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207" name="Group 206"/>
                <p:cNvGrpSpPr/>
                <p:nvPr/>
              </p:nvGrpSpPr>
              <p:grpSpPr>
                <a:xfrm rot="211215">
                  <a:off x="4310522" y="5265492"/>
                  <a:ext cx="1583971" cy="163247"/>
                  <a:chOff x="1249676" y="4175357"/>
                  <a:chExt cx="3526090" cy="363405"/>
                </a:xfrm>
              </p:grpSpPr>
              <p:sp>
                <p:nvSpPr>
                  <p:cNvPr id="212" name="Rectangle 211"/>
                  <p:cNvSpPr/>
                  <p:nvPr/>
                </p:nvSpPr>
                <p:spPr>
                  <a:xfrm flipV="1">
                    <a:off x="1249676" y="4175357"/>
                    <a:ext cx="1452544" cy="33937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13" name="Rectangle 212"/>
                  <p:cNvSpPr/>
                  <p:nvPr/>
                </p:nvSpPr>
                <p:spPr>
                  <a:xfrm>
                    <a:off x="3255066" y="4178257"/>
                    <a:ext cx="1520700" cy="36050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208" name="Rectangle 207"/>
                <p:cNvSpPr/>
                <p:nvPr/>
              </p:nvSpPr>
              <p:spPr>
                <a:xfrm>
                  <a:off x="3706444" y="6780656"/>
                  <a:ext cx="1674808" cy="438703"/>
                </a:xfrm>
                <a:prstGeom prst="rect">
                  <a:avLst/>
                </a:prstGeom>
                <a:ln>
                  <a:noFill/>
                </a:ln>
              </p:spPr>
              <p:txBody>
                <a:bodyPr wrap="square">
                  <a:spAutoFit/>
                </a:bodyPr>
                <a:lstStyle/>
                <a:p>
                  <a:pPr algn="ctr"/>
                  <a:r>
                    <a:rPr lang="en-US" sz="3200" dirty="0"/>
                    <a:t>Detector 1</a:t>
                  </a:r>
                </a:p>
              </p:txBody>
            </p:sp>
            <p:cxnSp>
              <p:nvCxnSpPr>
                <p:cNvPr id="209" name="Straight Connector 208"/>
                <p:cNvCxnSpPr/>
                <p:nvPr/>
              </p:nvCxnSpPr>
              <p:spPr>
                <a:xfrm>
                  <a:off x="4565863" y="1012591"/>
                  <a:ext cx="42856" cy="20852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5473104" y="993158"/>
                  <a:ext cx="42856" cy="20852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1" name="Oval 210"/>
                <p:cNvSpPr/>
                <p:nvPr/>
              </p:nvSpPr>
              <p:spPr>
                <a:xfrm rot="60793">
                  <a:off x="4515625" y="3010714"/>
                  <a:ext cx="1164657" cy="39463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159" name="Group 158"/>
              <p:cNvGrpSpPr/>
              <p:nvPr/>
            </p:nvGrpSpPr>
            <p:grpSpPr>
              <a:xfrm rot="2868848">
                <a:off x="4672394" y="3797152"/>
                <a:ext cx="1925993" cy="564335"/>
                <a:chOff x="4269896" y="4529948"/>
                <a:chExt cx="2567990" cy="752446"/>
              </a:xfrm>
            </p:grpSpPr>
            <p:cxnSp>
              <p:nvCxnSpPr>
                <p:cNvPr id="204" name="Straight Connector 203"/>
                <p:cNvCxnSpPr>
                  <a:endCxn id="206" idx="0"/>
                </p:cNvCxnSpPr>
                <p:nvPr/>
              </p:nvCxnSpPr>
              <p:spPr>
                <a:xfrm rot="18731152">
                  <a:off x="5261534" y="3892630"/>
                  <a:ext cx="398126" cy="238140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a:stCxn id="211" idx="5"/>
                </p:cNvCxnSpPr>
                <p:nvPr/>
              </p:nvCxnSpPr>
              <p:spPr>
                <a:xfrm rot="18731152" flipH="1">
                  <a:off x="5321361" y="3640452"/>
                  <a:ext cx="627030" cy="240602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160" name="Rectangle 159"/>
              <p:cNvSpPr/>
              <p:nvPr/>
            </p:nvSpPr>
            <p:spPr>
              <a:xfrm>
                <a:off x="2799986" y="1896158"/>
                <a:ext cx="2369541" cy="432931"/>
              </a:xfrm>
              <a:prstGeom prst="rect">
                <a:avLst/>
              </a:prstGeom>
              <a:solidFill>
                <a:schemeClr val="bg1"/>
              </a:solidFill>
              <a:ln>
                <a:noFill/>
              </a:ln>
            </p:spPr>
            <p:txBody>
              <a:bodyPr wrap="none">
                <a:spAutoFit/>
              </a:bodyPr>
              <a:lstStyle/>
              <a:p>
                <a:r>
                  <a:rPr lang="en-US" sz="4400" dirty="0"/>
                  <a:t>Light From Retina</a:t>
                </a:r>
              </a:p>
            </p:txBody>
          </p:sp>
          <p:grpSp>
            <p:nvGrpSpPr>
              <p:cNvPr id="161" name="Group 160"/>
              <p:cNvGrpSpPr/>
              <p:nvPr/>
            </p:nvGrpSpPr>
            <p:grpSpPr>
              <a:xfrm>
                <a:off x="5988810" y="3196247"/>
                <a:ext cx="2322445" cy="2000805"/>
                <a:chOff x="5623749" y="3351506"/>
                <a:chExt cx="3096594" cy="2667740"/>
              </a:xfrm>
            </p:grpSpPr>
            <p:cxnSp>
              <p:nvCxnSpPr>
                <p:cNvPr id="197" name="Straight Connector 196"/>
                <p:cNvCxnSpPr>
                  <a:endCxn id="200" idx="2"/>
                </p:cNvCxnSpPr>
                <p:nvPr/>
              </p:nvCxnSpPr>
              <p:spPr>
                <a:xfrm>
                  <a:off x="5919213" y="3777075"/>
                  <a:ext cx="776029" cy="8897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a:endCxn id="200" idx="6"/>
                </p:cNvCxnSpPr>
                <p:nvPr/>
              </p:nvCxnSpPr>
              <p:spPr>
                <a:xfrm>
                  <a:off x="6700480" y="3351506"/>
                  <a:ext cx="830558" cy="5042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9" name="Group 198"/>
                <p:cNvGrpSpPr/>
                <p:nvPr/>
              </p:nvGrpSpPr>
              <p:grpSpPr>
                <a:xfrm>
                  <a:off x="6695242" y="3855766"/>
                  <a:ext cx="2025101" cy="2163480"/>
                  <a:chOff x="4123875" y="3659385"/>
                  <a:chExt cx="2025101" cy="2163480"/>
                </a:xfrm>
              </p:grpSpPr>
              <p:cxnSp>
                <p:nvCxnSpPr>
                  <p:cNvPr id="202" name="Straight Connector 201"/>
                  <p:cNvCxnSpPr>
                    <a:stCxn id="200" idx="2"/>
                  </p:cNvCxnSpPr>
                  <p:nvPr/>
                </p:nvCxnSpPr>
                <p:spPr>
                  <a:xfrm>
                    <a:off x="4123875" y="4470477"/>
                    <a:ext cx="2018748" cy="13396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a:stCxn id="200" idx="6"/>
                  </p:cNvCxnSpPr>
                  <p:nvPr/>
                </p:nvCxnSpPr>
                <p:spPr>
                  <a:xfrm>
                    <a:off x="4959672" y="3659385"/>
                    <a:ext cx="1189304" cy="21634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0" name="Oval 199"/>
                <p:cNvSpPr/>
                <p:nvPr/>
              </p:nvSpPr>
              <p:spPr>
                <a:xfrm rot="18951566">
                  <a:off x="6530811" y="4063993"/>
                  <a:ext cx="1164658" cy="394636"/>
                </a:xfrm>
                <a:prstGeom prst="ellipse">
                  <a:avLst/>
                </a:prstGeom>
                <a:solidFill>
                  <a:srgbClr val="9DC3E6">
                    <a:alpha val="4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01" name="Rectangle 200"/>
                <p:cNvSpPr/>
                <p:nvPr/>
              </p:nvSpPr>
              <p:spPr>
                <a:xfrm rot="3840515">
                  <a:off x="6164366" y="2882492"/>
                  <a:ext cx="132129" cy="12133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162" name="Group 161"/>
              <p:cNvGrpSpPr/>
              <p:nvPr/>
            </p:nvGrpSpPr>
            <p:grpSpPr>
              <a:xfrm>
                <a:off x="6806075" y="1468872"/>
                <a:ext cx="1825786" cy="3298949"/>
                <a:chOff x="6714686" y="1059335"/>
                <a:chExt cx="2434377" cy="4398597"/>
              </a:xfrm>
            </p:grpSpPr>
            <p:grpSp>
              <p:nvGrpSpPr>
                <p:cNvPr id="187" name="Group 186"/>
                <p:cNvGrpSpPr/>
                <p:nvPr/>
              </p:nvGrpSpPr>
              <p:grpSpPr>
                <a:xfrm rot="2185449">
                  <a:off x="6714686" y="2268912"/>
                  <a:ext cx="2434377" cy="3189020"/>
                  <a:chOff x="6110168" y="3345715"/>
                  <a:chExt cx="2434377" cy="3189020"/>
                </a:xfrm>
              </p:grpSpPr>
              <p:sp>
                <p:nvSpPr>
                  <p:cNvPr id="189" name="Rectangle 188"/>
                  <p:cNvSpPr/>
                  <p:nvPr/>
                </p:nvSpPr>
                <p:spPr>
                  <a:xfrm rot="18838319">
                    <a:off x="6124297" y="3331586"/>
                    <a:ext cx="728128" cy="7563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ON</a:t>
                    </a:r>
                    <a:endParaRPr lang="en-US" sz="2800" dirty="0"/>
                  </a:p>
                </p:txBody>
              </p:sp>
              <p:cxnSp>
                <p:nvCxnSpPr>
                  <p:cNvPr id="190" name="Straight Connector 189"/>
                  <p:cNvCxnSpPr>
                    <a:stCxn id="189" idx="2"/>
                    <a:endCxn id="194" idx="2"/>
                  </p:cNvCxnSpPr>
                  <p:nvPr/>
                </p:nvCxnSpPr>
                <p:spPr>
                  <a:xfrm rot="19414551" flipH="1">
                    <a:off x="6704987" y="3990637"/>
                    <a:ext cx="355461" cy="8932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a:stCxn id="194" idx="6"/>
                    <a:endCxn id="189" idx="2"/>
                  </p:cNvCxnSpPr>
                  <p:nvPr/>
                </p:nvCxnSpPr>
                <p:spPr>
                  <a:xfrm rot="19414551" flipH="1" flipV="1">
                    <a:off x="6886268" y="3671021"/>
                    <a:ext cx="790147" cy="6834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2" name="Group 191"/>
                  <p:cNvGrpSpPr/>
                  <p:nvPr/>
                </p:nvGrpSpPr>
                <p:grpSpPr>
                  <a:xfrm>
                    <a:off x="7206202" y="3870349"/>
                    <a:ext cx="1338343" cy="2664386"/>
                    <a:chOff x="4395269" y="3400449"/>
                    <a:chExt cx="1338343" cy="2664386"/>
                  </a:xfrm>
                </p:grpSpPr>
                <p:grpSp>
                  <p:nvGrpSpPr>
                    <p:cNvPr id="193" name="Group 192"/>
                    <p:cNvGrpSpPr/>
                    <p:nvPr/>
                  </p:nvGrpSpPr>
                  <p:grpSpPr>
                    <a:xfrm>
                      <a:off x="4731103" y="3400449"/>
                      <a:ext cx="1002509" cy="2664386"/>
                      <a:chOff x="4731103" y="3400449"/>
                      <a:chExt cx="1002509" cy="2664386"/>
                    </a:xfrm>
                  </p:grpSpPr>
                  <p:cxnSp>
                    <p:nvCxnSpPr>
                      <p:cNvPr id="195" name="Straight Connector 194"/>
                      <p:cNvCxnSpPr>
                        <a:stCxn id="194" idx="2"/>
                      </p:cNvCxnSpPr>
                      <p:nvPr/>
                    </p:nvCxnSpPr>
                    <p:spPr>
                      <a:xfrm rot="19414551">
                        <a:off x="4731103" y="3925699"/>
                        <a:ext cx="1002509" cy="213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a:stCxn id="194" idx="6"/>
                      </p:cNvCxnSpPr>
                      <p:nvPr/>
                    </p:nvCxnSpPr>
                    <p:spPr>
                      <a:xfrm rot="19414551" flipH="1">
                        <a:off x="5546835" y="3400449"/>
                        <a:ext cx="157060" cy="23489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4" name="Oval 193"/>
                    <p:cNvSpPr/>
                    <p:nvPr/>
                  </p:nvSpPr>
                  <p:spPr>
                    <a:xfrm rot="18791945">
                      <a:off x="4010258" y="3810446"/>
                      <a:ext cx="1164657" cy="394636"/>
                    </a:xfrm>
                    <a:prstGeom prst="ellipse">
                      <a:avLst/>
                    </a:prstGeom>
                    <a:solidFill>
                      <a:srgbClr val="9DC3E6">
                        <a:alpha val="4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sp>
              <p:nvSpPr>
                <p:cNvPr id="188" name="Rectangle 187"/>
                <p:cNvSpPr/>
                <p:nvPr/>
              </p:nvSpPr>
              <p:spPr>
                <a:xfrm>
                  <a:off x="7142549" y="1059335"/>
                  <a:ext cx="1581065" cy="900497"/>
                </a:xfrm>
                <a:prstGeom prst="rect">
                  <a:avLst/>
                </a:prstGeom>
                <a:ln>
                  <a:noFill/>
                </a:ln>
              </p:spPr>
              <p:txBody>
                <a:bodyPr wrap="square">
                  <a:spAutoFit/>
                </a:bodyPr>
                <a:lstStyle/>
                <a:p>
                  <a:pPr algn="ctr"/>
                  <a:r>
                    <a:rPr lang="en-US" sz="3600" dirty="0"/>
                    <a:t>Detector </a:t>
                  </a:r>
                  <a:r>
                    <a:rPr lang="en-US" sz="3600" dirty="0" smtClean="0"/>
                    <a:t>2</a:t>
                  </a:r>
                  <a:endParaRPr lang="en-US" sz="3600" dirty="0"/>
                </a:p>
              </p:txBody>
            </p:sp>
          </p:grpSp>
          <p:grpSp>
            <p:nvGrpSpPr>
              <p:cNvPr id="163" name="Group 162"/>
              <p:cNvGrpSpPr/>
              <p:nvPr/>
            </p:nvGrpSpPr>
            <p:grpSpPr>
              <a:xfrm>
                <a:off x="5156833" y="3072674"/>
                <a:ext cx="575165" cy="1527004"/>
                <a:chOff x="3726428" y="3277247"/>
                <a:chExt cx="473852" cy="1555581"/>
              </a:xfrm>
            </p:grpSpPr>
            <p:cxnSp>
              <p:nvCxnSpPr>
                <p:cNvPr id="185" name="Straight Connector 184"/>
                <p:cNvCxnSpPr>
                  <a:stCxn id="211" idx="2"/>
                </p:cNvCxnSpPr>
                <p:nvPr/>
              </p:nvCxnSpPr>
              <p:spPr>
                <a:xfrm>
                  <a:off x="3726428" y="3277247"/>
                  <a:ext cx="174416" cy="15555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3912455" y="3443715"/>
                  <a:ext cx="287825" cy="13756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a:off x="5616899" y="3088119"/>
                <a:ext cx="413294" cy="1549972"/>
                <a:chOff x="3706084" y="3282856"/>
                <a:chExt cx="413294" cy="1549972"/>
              </a:xfrm>
            </p:grpSpPr>
            <p:cxnSp>
              <p:nvCxnSpPr>
                <p:cNvPr id="183" name="Straight Connector 182"/>
                <p:cNvCxnSpPr/>
                <p:nvPr/>
              </p:nvCxnSpPr>
              <p:spPr>
                <a:xfrm>
                  <a:off x="3706084" y="3418963"/>
                  <a:ext cx="194761" cy="14138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a:stCxn id="211" idx="6"/>
                </p:cNvCxnSpPr>
                <p:nvPr/>
              </p:nvCxnSpPr>
              <p:spPr>
                <a:xfrm flipH="1">
                  <a:off x="3912456" y="3282856"/>
                  <a:ext cx="206922" cy="15365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5825846" y="3195464"/>
                <a:ext cx="978979" cy="1439132"/>
                <a:chOff x="3908021" y="3388423"/>
                <a:chExt cx="978979" cy="1439132"/>
              </a:xfrm>
            </p:grpSpPr>
            <p:cxnSp>
              <p:nvCxnSpPr>
                <p:cNvPr id="181" name="Straight Connector 180"/>
                <p:cNvCxnSpPr/>
                <p:nvPr/>
              </p:nvCxnSpPr>
              <p:spPr>
                <a:xfrm flipH="1">
                  <a:off x="3908021" y="3388423"/>
                  <a:ext cx="978979" cy="14391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H="1">
                  <a:off x="3943092" y="3670901"/>
                  <a:ext cx="314521" cy="11183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p:nvGrpSpPr>
            <p:grpSpPr>
              <a:xfrm>
                <a:off x="5386351" y="3210539"/>
                <a:ext cx="1386189" cy="1371614"/>
                <a:chOff x="3908023" y="3455941"/>
                <a:chExt cx="1386189" cy="1371614"/>
              </a:xfrm>
            </p:grpSpPr>
            <p:cxnSp>
              <p:nvCxnSpPr>
                <p:cNvPr id="179" name="Straight Connector 178"/>
                <p:cNvCxnSpPr/>
                <p:nvPr/>
              </p:nvCxnSpPr>
              <p:spPr>
                <a:xfrm flipH="1">
                  <a:off x="3908023" y="3455941"/>
                  <a:ext cx="1386189" cy="13716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a:off x="3943093" y="3762957"/>
                  <a:ext cx="746884" cy="10263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7" name="TextBox 166"/>
              <p:cNvSpPr txBox="1"/>
              <p:nvPr/>
            </p:nvSpPr>
            <p:spPr>
              <a:xfrm>
                <a:off x="8016758" y="5518868"/>
                <a:ext cx="1291477" cy="398297"/>
              </a:xfrm>
              <a:prstGeom prst="rect">
                <a:avLst/>
              </a:prstGeom>
              <a:noFill/>
              <a:ln>
                <a:noFill/>
              </a:ln>
            </p:spPr>
            <p:txBody>
              <a:bodyPr wrap="square" rtlCol="0">
                <a:spAutoFit/>
              </a:bodyPr>
              <a:lstStyle/>
              <a:p>
                <a:r>
                  <a:rPr lang="en-US" sz="4000" dirty="0"/>
                  <a:t>DMD</a:t>
                </a:r>
              </a:p>
            </p:txBody>
          </p:sp>
          <p:grpSp>
            <p:nvGrpSpPr>
              <p:cNvPr id="168" name="Group 167"/>
              <p:cNvGrpSpPr/>
              <p:nvPr/>
            </p:nvGrpSpPr>
            <p:grpSpPr>
              <a:xfrm>
                <a:off x="8347124" y="1665911"/>
                <a:ext cx="1403258" cy="3773230"/>
                <a:chOff x="8640871" y="2561729"/>
                <a:chExt cx="1871008" cy="5030975"/>
              </a:xfrm>
            </p:grpSpPr>
            <p:grpSp>
              <p:nvGrpSpPr>
                <p:cNvPr id="169" name="Group 168"/>
                <p:cNvGrpSpPr/>
                <p:nvPr/>
              </p:nvGrpSpPr>
              <p:grpSpPr>
                <a:xfrm rot="5750349">
                  <a:off x="7209335" y="4716850"/>
                  <a:ext cx="4307390" cy="1444318"/>
                  <a:chOff x="6561636" y="4528654"/>
                  <a:chExt cx="4307390" cy="1444318"/>
                </a:xfrm>
              </p:grpSpPr>
              <p:sp>
                <p:nvSpPr>
                  <p:cNvPr id="171" name="Rectangle 170"/>
                  <p:cNvSpPr/>
                  <p:nvPr/>
                </p:nvSpPr>
                <p:spPr>
                  <a:xfrm rot="16636398">
                    <a:off x="6575764" y="4687174"/>
                    <a:ext cx="728129" cy="7563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OFF</a:t>
                    </a:r>
                    <a:endParaRPr lang="en-US" sz="2800" dirty="0"/>
                  </a:p>
                </p:txBody>
              </p:sp>
              <p:cxnSp>
                <p:nvCxnSpPr>
                  <p:cNvPr id="172" name="Straight Connector 171"/>
                  <p:cNvCxnSpPr>
                    <a:stCxn id="171" idx="2"/>
                    <a:endCxn id="176" idx="2"/>
                  </p:cNvCxnSpPr>
                  <p:nvPr/>
                </p:nvCxnSpPr>
                <p:spPr>
                  <a:xfrm rot="15849651" flipH="1">
                    <a:off x="7282818" y="5148865"/>
                    <a:ext cx="775100" cy="6352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a:stCxn id="176" idx="6"/>
                    <a:endCxn id="171" idx="2"/>
                  </p:cNvCxnSpPr>
                  <p:nvPr/>
                </p:nvCxnSpPr>
                <p:spPr>
                  <a:xfrm rot="15849651" flipH="1" flipV="1">
                    <a:off x="7560112" y="4442182"/>
                    <a:ext cx="360804" cy="8924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4" name="Group 173"/>
                  <p:cNvGrpSpPr/>
                  <p:nvPr/>
                </p:nvGrpSpPr>
                <p:grpSpPr>
                  <a:xfrm>
                    <a:off x="7898585" y="4528654"/>
                    <a:ext cx="2970441" cy="1444318"/>
                    <a:chOff x="5087652" y="4058754"/>
                    <a:chExt cx="2970441" cy="1444318"/>
                  </a:xfrm>
                </p:grpSpPr>
                <p:grpSp>
                  <p:nvGrpSpPr>
                    <p:cNvPr id="175" name="Group 174"/>
                    <p:cNvGrpSpPr/>
                    <p:nvPr/>
                  </p:nvGrpSpPr>
                  <p:grpSpPr>
                    <a:xfrm>
                      <a:off x="5222641" y="4058754"/>
                      <a:ext cx="2835452" cy="1444318"/>
                      <a:chOff x="5222641" y="4058754"/>
                      <a:chExt cx="2835452" cy="1444318"/>
                    </a:xfrm>
                  </p:grpSpPr>
                  <p:cxnSp>
                    <p:nvCxnSpPr>
                      <p:cNvPr id="177" name="Straight Connector 176"/>
                      <p:cNvCxnSpPr>
                        <a:stCxn id="176" idx="6"/>
                      </p:cNvCxnSpPr>
                      <p:nvPr/>
                    </p:nvCxnSpPr>
                    <p:spPr>
                      <a:xfrm rot="15849651" flipH="1">
                        <a:off x="5993422" y="3486713"/>
                        <a:ext cx="1434182" cy="25782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a:stCxn id="176" idx="2"/>
                      </p:cNvCxnSpPr>
                      <p:nvPr/>
                    </p:nvCxnSpPr>
                    <p:spPr>
                      <a:xfrm rot="15849651" flipH="1">
                        <a:off x="6491228" y="3936207"/>
                        <a:ext cx="298278" cy="2835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6" name="Oval 175"/>
                    <p:cNvSpPr/>
                    <p:nvPr/>
                  </p:nvSpPr>
                  <p:spPr>
                    <a:xfrm rot="16615112">
                      <a:off x="4702641" y="4574395"/>
                      <a:ext cx="1164657" cy="394636"/>
                    </a:xfrm>
                    <a:prstGeom prst="ellipse">
                      <a:avLst/>
                    </a:prstGeom>
                    <a:solidFill>
                      <a:srgbClr val="9DC3E6">
                        <a:alpha val="4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sp>
              <p:nvSpPr>
                <p:cNvPr id="170" name="Rectangle 169"/>
                <p:cNvSpPr/>
                <p:nvPr/>
              </p:nvSpPr>
              <p:spPr>
                <a:xfrm>
                  <a:off x="8682648" y="2561729"/>
                  <a:ext cx="1829231" cy="484883"/>
                </a:xfrm>
                <a:prstGeom prst="rect">
                  <a:avLst/>
                </a:prstGeom>
                <a:ln>
                  <a:noFill/>
                </a:ln>
              </p:spPr>
              <p:txBody>
                <a:bodyPr wrap="square">
                  <a:spAutoFit/>
                </a:bodyPr>
                <a:lstStyle/>
                <a:p>
                  <a:pPr algn="ctr"/>
                  <a:r>
                    <a:rPr lang="en-US" sz="3600" dirty="0"/>
                    <a:t>Detector </a:t>
                  </a:r>
                  <a:r>
                    <a:rPr lang="en-US" sz="3600" dirty="0" smtClean="0"/>
                    <a:t>3</a:t>
                  </a:r>
                  <a:endParaRPr lang="en-US" sz="3600" dirty="0"/>
                </a:p>
              </p:txBody>
            </p:sp>
          </p:grpSp>
        </p:grpSp>
      </p:grpSp>
      <p:sp>
        <p:nvSpPr>
          <p:cNvPr id="215" name="TextBox 214">
            <a:hlinkClick r:id="rId5" action="ppaction://hlinksldjump"/>
          </p:cNvPr>
          <p:cNvSpPr txBox="1"/>
          <p:nvPr/>
        </p:nvSpPr>
        <p:spPr>
          <a:xfrm>
            <a:off x="42568240" y="4085616"/>
            <a:ext cx="2256816" cy="1107996"/>
          </a:xfrm>
          <a:prstGeom prst="rect">
            <a:avLst/>
          </a:prstGeom>
          <a:noFill/>
        </p:spPr>
        <p:txBody>
          <a:bodyPr wrap="square" rtlCol="0">
            <a:spAutoFit/>
          </a:bodyPr>
          <a:lstStyle/>
          <a:p>
            <a:r>
              <a:rPr lang="en-US" sz="6600" dirty="0" smtClean="0">
                <a:solidFill>
                  <a:srgbClr val="FF0000"/>
                </a:solidFill>
              </a:rPr>
              <a:t>Back</a:t>
            </a:r>
            <a:endParaRPr lang="en-US" sz="6600" dirty="0">
              <a:solidFill>
                <a:srgbClr val="FF0000"/>
              </a:solidFill>
            </a:endParaRPr>
          </a:p>
        </p:txBody>
      </p:sp>
      <p:pic>
        <p:nvPicPr>
          <p:cNvPr id="229" name="Picture 3" descr="C:\Users\Steve Burns\Downloads\20160429_15233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32873" y="18902955"/>
            <a:ext cx="11484464" cy="6460011"/>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306166" y="15314920"/>
            <a:ext cx="4819287" cy="45853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28241606" y="6157709"/>
            <a:ext cx="17478394" cy="12130291"/>
            <a:chOff x="32198748" y="6843911"/>
            <a:chExt cx="10739977" cy="7453720"/>
          </a:xfrm>
        </p:grpSpPr>
        <p:grpSp>
          <p:nvGrpSpPr>
            <p:cNvPr id="230" name="Group 229"/>
            <p:cNvGrpSpPr/>
            <p:nvPr/>
          </p:nvGrpSpPr>
          <p:grpSpPr>
            <a:xfrm>
              <a:off x="32198748" y="8348493"/>
              <a:ext cx="10538254" cy="5140701"/>
              <a:chOff x="-2087706" y="-342350"/>
              <a:chExt cx="16326544" cy="7964306"/>
            </a:xfrm>
          </p:grpSpPr>
          <p:pic>
            <p:nvPicPr>
              <p:cNvPr id="231" name="Picture 230"/>
              <p:cNvPicPr>
                <a:picLocks noChangeAspect="1"/>
              </p:cNvPicPr>
              <p:nvPr/>
            </p:nvPicPr>
            <p:blipFill rotWithShape="1">
              <a:blip r:embed="rId7"/>
              <a:srcRect l="5298" t="12218" r="5551" b="12218"/>
              <a:stretch/>
            </p:blipFill>
            <p:spPr>
              <a:xfrm>
                <a:off x="6425175" y="-342350"/>
                <a:ext cx="4976037" cy="3742661"/>
              </a:xfrm>
              <a:prstGeom prst="rect">
                <a:avLst/>
              </a:prstGeom>
            </p:spPr>
          </p:pic>
          <p:pic>
            <p:nvPicPr>
              <p:cNvPr id="232" name="Picture 231"/>
              <p:cNvPicPr>
                <a:picLocks noChangeAspect="1"/>
              </p:cNvPicPr>
              <p:nvPr/>
            </p:nvPicPr>
            <p:blipFill rotWithShape="1">
              <a:blip r:embed="rId8"/>
              <a:srcRect l="6964" t="12403" r="7283" b="14886"/>
              <a:stretch/>
            </p:blipFill>
            <p:spPr>
              <a:xfrm>
                <a:off x="749921" y="-339585"/>
                <a:ext cx="4974336" cy="3739896"/>
              </a:xfrm>
              <a:prstGeom prst="rect">
                <a:avLst/>
              </a:prstGeom>
            </p:spPr>
          </p:pic>
          <p:pic>
            <p:nvPicPr>
              <p:cNvPr id="233" name="Picture 232"/>
              <p:cNvPicPr>
                <a:picLocks noChangeAspect="1"/>
              </p:cNvPicPr>
              <p:nvPr/>
            </p:nvPicPr>
            <p:blipFill rotWithShape="1">
              <a:blip r:embed="rId9"/>
              <a:srcRect r="5107" b="16744"/>
              <a:stretch/>
            </p:blipFill>
            <p:spPr>
              <a:xfrm>
                <a:off x="-2087706" y="3592493"/>
                <a:ext cx="4974336" cy="3739896"/>
              </a:xfrm>
              <a:prstGeom prst="rect">
                <a:avLst/>
              </a:prstGeom>
            </p:spPr>
          </p:pic>
          <p:pic>
            <p:nvPicPr>
              <p:cNvPr id="234" name="Picture 233"/>
              <p:cNvPicPr>
                <a:picLocks noChangeAspect="1"/>
              </p:cNvPicPr>
              <p:nvPr/>
            </p:nvPicPr>
            <p:blipFill rotWithShape="1">
              <a:blip r:embed="rId10"/>
              <a:srcRect l="405" r="4837" b="13869"/>
              <a:stretch/>
            </p:blipFill>
            <p:spPr>
              <a:xfrm>
                <a:off x="3587548" y="3592493"/>
                <a:ext cx="4974336" cy="3739896"/>
              </a:xfrm>
              <a:prstGeom prst="rect">
                <a:avLst/>
              </a:prstGeom>
            </p:spPr>
          </p:pic>
          <p:pic>
            <p:nvPicPr>
              <p:cNvPr id="235" name="Picture 234"/>
              <p:cNvPicPr>
                <a:picLocks noChangeAspect="1"/>
              </p:cNvPicPr>
              <p:nvPr/>
            </p:nvPicPr>
            <p:blipFill rotWithShape="1">
              <a:blip r:embed="rId11"/>
              <a:srcRect t="-1" r="3868" b="16186"/>
              <a:stretch/>
            </p:blipFill>
            <p:spPr>
              <a:xfrm>
                <a:off x="9264502" y="3592493"/>
                <a:ext cx="4974336" cy="3739896"/>
              </a:xfrm>
              <a:prstGeom prst="rect">
                <a:avLst/>
              </a:prstGeom>
            </p:spPr>
          </p:pic>
          <p:cxnSp>
            <p:nvCxnSpPr>
              <p:cNvPr id="236" name="Straight Connector 235"/>
              <p:cNvCxnSpPr/>
              <p:nvPr/>
            </p:nvCxnSpPr>
            <p:spPr>
              <a:xfrm>
                <a:off x="12806987" y="7621956"/>
                <a:ext cx="143185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7" name="Title 12"/>
            <p:cNvSpPr txBox="1">
              <a:spLocks/>
            </p:cNvSpPr>
            <p:nvPr/>
          </p:nvSpPr>
          <p:spPr>
            <a:xfrm>
              <a:off x="32263382" y="6843911"/>
              <a:ext cx="10675343" cy="1325563"/>
            </a:xfrm>
            <a:prstGeom prst="rect">
              <a:avLst/>
            </a:prstGeom>
          </p:spPr>
          <p:txBody>
            <a:bodyPr>
              <a:noAutofit/>
            </a:bodyPr>
            <a:lstStyle>
              <a:lvl1pPr algn="l" defTabSz="3428360" rtl="0" eaLnBrk="1" latinLnBrk="0" hangingPunct="1">
                <a:lnSpc>
                  <a:spcPct val="90000"/>
                </a:lnSpc>
                <a:spcBef>
                  <a:spcPct val="0"/>
                </a:spcBef>
                <a:buNone/>
                <a:defRPr sz="16497" kern="1200">
                  <a:solidFill>
                    <a:schemeClr val="tx1"/>
                  </a:solidFill>
                  <a:latin typeface="+mj-lt"/>
                  <a:ea typeface="+mj-ea"/>
                  <a:cs typeface="+mj-cs"/>
                </a:defRPr>
              </a:lvl1pPr>
            </a:lstStyle>
            <a:p>
              <a:pPr algn="ctr"/>
              <a:r>
                <a:rPr lang="en-US" sz="6600" dirty="0" smtClean="0"/>
                <a:t>Ratio images of the same vessel with different DMD aperture configurations</a:t>
              </a:r>
              <a:endParaRPr lang="en-US" sz="6600" dirty="0"/>
            </a:p>
          </p:txBody>
        </p:sp>
        <p:pic>
          <p:nvPicPr>
            <p:cNvPr id="238" name="Picture 237"/>
            <p:cNvPicPr>
              <a:picLocks noChangeAspect="1"/>
            </p:cNvPicPr>
            <p:nvPr/>
          </p:nvPicPr>
          <p:blipFill rotWithShape="1">
            <a:blip r:embed="rId12"/>
            <a:srcRect l="35200" t="27752" r="38028" b="25190"/>
            <a:stretch/>
          </p:blipFill>
          <p:spPr>
            <a:xfrm rot="2751945" flipH="1">
              <a:off x="34622681" y="11022711"/>
              <a:ext cx="649224" cy="649224"/>
            </a:xfrm>
            <a:prstGeom prst="rect">
              <a:avLst/>
            </a:prstGeom>
          </p:spPr>
        </p:pic>
        <p:pic>
          <p:nvPicPr>
            <p:cNvPr id="239" name="Picture 238"/>
            <p:cNvPicPr>
              <a:picLocks noChangeAspect="1"/>
            </p:cNvPicPr>
            <p:nvPr/>
          </p:nvPicPr>
          <p:blipFill rotWithShape="1">
            <a:blip r:embed="rId13"/>
            <a:srcRect l="27681" t="12271" r="45367" b="39952"/>
            <a:stretch/>
          </p:blipFill>
          <p:spPr>
            <a:xfrm rot="18900000">
              <a:off x="38276715" y="11022764"/>
              <a:ext cx="649224" cy="649224"/>
            </a:xfrm>
            <a:prstGeom prst="rect">
              <a:avLst/>
            </a:prstGeom>
          </p:spPr>
        </p:pic>
        <p:pic>
          <p:nvPicPr>
            <p:cNvPr id="240" name="Picture 239"/>
            <p:cNvPicPr>
              <a:picLocks noChangeAspect="1"/>
            </p:cNvPicPr>
            <p:nvPr/>
          </p:nvPicPr>
          <p:blipFill rotWithShape="1">
            <a:blip r:embed="rId14"/>
            <a:srcRect l="29709" t="-2128" r="24352" b="19887"/>
            <a:stretch/>
          </p:blipFill>
          <p:spPr>
            <a:xfrm rot="-2700000">
              <a:off x="41977992" y="11022659"/>
              <a:ext cx="649224" cy="649224"/>
            </a:xfrm>
            <a:prstGeom prst="rect">
              <a:avLst/>
            </a:prstGeom>
          </p:spPr>
        </p:pic>
        <p:sp>
          <p:nvSpPr>
            <p:cNvPr id="241" name="TextBox 240"/>
            <p:cNvSpPr txBox="1"/>
            <p:nvPr/>
          </p:nvSpPr>
          <p:spPr>
            <a:xfrm>
              <a:off x="41327003" y="13706029"/>
              <a:ext cx="1492561" cy="591602"/>
            </a:xfrm>
            <a:prstGeom prst="rect">
              <a:avLst/>
            </a:prstGeom>
            <a:noFill/>
          </p:spPr>
          <p:txBody>
            <a:bodyPr wrap="none" rtlCol="0">
              <a:spAutoFit/>
            </a:bodyPr>
            <a:lstStyle/>
            <a:p>
              <a:r>
                <a:rPr lang="en-US" sz="5400" dirty="0" smtClean="0"/>
                <a:t>100 </a:t>
              </a:r>
              <a:r>
                <a:rPr lang="el-GR" sz="5400" dirty="0" smtClean="0"/>
                <a:t>μ</a:t>
              </a:r>
              <a:r>
                <a:rPr lang="en-US" sz="5400" dirty="0" smtClean="0"/>
                <a:t>m</a:t>
              </a:r>
              <a:endParaRPr lang="en-US" sz="5400" dirty="0"/>
            </a:p>
          </p:txBody>
        </p:sp>
        <p:grpSp>
          <p:nvGrpSpPr>
            <p:cNvPr id="242" name="Group 241"/>
            <p:cNvGrpSpPr/>
            <p:nvPr/>
          </p:nvGrpSpPr>
          <p:grpSpPr>
            <a:xfrm>
              <a:off x="36477046" y="8258718"/>
              <a:ext cx="1016266" cy="907199"/>
              <a:chOff x="2655485" y="2521660"/>
              <a:chExt cx="1016266" cy="907199"/>
            </a:xfrm>
          </p:grpSpPr>
          <p:sp>
            <p:nvSpPr>
              <p:cNvPr id="243" name="Rectangle 242"/>
              <p:cNvSpPr/>
              <p:nvPr/>
            </p:nvSpPr>
            <p:spPr>
              <a:xfrm>
                <a:off x="2727557" y="2637273"/>
                <a:ext cx="651042" cy="65104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4" name="Picture 243"/>
              <p:cNvPicPr>
                <a:picLocks noChangeAspect="1"/>
              </p:cNvPicPr>
              <p:nvPr/>
            </p:nvPicPr>
            <p:blipFill rotWithShape="1">
              <a:blip r:embed="rId15"/>
              <a:srcRect l="7300" t="-11115" r="9726" b="-3992"/>
              <a:stretch/>
            </p:blipFill>
            <p:spPr>
              <a:xfrm rot="8062782">
                <a:off x="2710018" y="2467127"/>
                <a:ext cx="907199" cy="1016266"/>
              </a:xfrm>
              <a:prstGeom prst="rect">
                <a:avLst/>
              </a:prstGeom>
            </p:spPr>
          </p:pic>
        </p:grpSp>
        <p:grpSp>
          <p:nvGrpSpPr>
            <p:cNvPr id="245" name="Group 244"/>
            <p:cNvGrpSpPr/>
            <p:nvPr/>
          </p:nvGrpSpPr>
          <p:grpSpPr>
            <a:xfrm>
              <a:off x="40197554" y="8318149"/>
              <a:ext cx="913767" cy="834678"/>
              <a:chOff x="8646165" y="1937727"/>
              <a:chExt cx="913767" cy="834678"/>
            </a:xfrm>
          </p:grpSpPr>
          <p:sp>
            <p:nvSpPr>
              <p:cNvPr id="246" name="Rectangle 245"/>
              <p:cNvSpPr/>
              <p:nvPr/>
            </p:nvSpPr>
            <p:spPr>
              <a:xfrm>
                <a:off x="8646165" y="2005818"/>
                <a:ext cx="651042" cy="65104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7" name="Picture 246"/>
              <p:cNvPicPr>
                <a:picLocks noChangeAspect="1"/>
              </p:cNvPicPr>
              <p:nvPr/>
            </p:nvPicPr>
            <p:blipFill>
              <a:blip r:embed="rId16"/>
              <a:stretch>
                <a:fillRect/>
              </a:stretch>
            </p:blipFill>
            <p:spPr>
              <a:xfrm rot="8100000">
                <a:off x="8681651" y="1937727"/>
                <a:ext cx="878281" cy="834678"/>
              </a:xfrm>
              <a:prstGeom prst="rect">
                <a:avLst/>
              </a:prstGeom>
            </p:spPr>
          </p:pic>
        </p:grpSp>
      </p:grpSp>
      <p:sp>
        <p:nvSpPr>
          <p:cNvPr id="248" name="Title 12"/>
          <p:cNvSpPr txBox="1">
            <a:spLocks/>
          </p:cNvSpPr>
          <p:nvPr/>
        </p:nvSpPr>
        <p:spPr>
          <a:xfrm>
            <a:off x="28322337" y="18792203"/>
            <a:ext cx="16772021" cy="4459491"/>
          </a:xfrm>
          <a:prstGeom prst="rect">
            <a:avLst/>
          </a:prstGeom>
        </p:spPr>
        <p:txBody>
          <a:bodyPr>
            <a:noAutofit/>
          </a:bodyPr>
          <a:lstStyle>
            <a:lvl1pPr algn="l" defTabSz="3428360" rtl="0" eaLnBrk="1" latinLnBrk="0" hangingPunct="1">
              <a:lnSpc>
                <a:spcPct val="90000"/>
              </a:lnSpc>
              <a:spcBef>
                <a:spcPct val="0"/>
              </a:spcBef>
              <a:buNone/>
              <a:defRPr sz="16497" kern="1200">
                <a:solidFill>
                  <a:schemeClr val="tx1"/>
                </a:solidFill>
                <a:latin typeface="+mj-lt"/>
                <a:ea typeface="+mj-ea"/>
                <a:cs typeface="+mj-cs"/>
              </a:defRPr>
            </a:lvl1pPr>
          </a:lstStyle>
          <a:p>
            <a:r>
              <a:rPr lang="en-US" sz="5400" dirty="0" smtClean="0">
                <a:latin typeface="+mn-lt"/>
              </a:rPr>
              <a:t>The computed contrast between the “on” and “off” states for the same retinal blood vessel, using different spatial masks.  Note that the edges of the vessels are differentially emphasized with mask size and orientation</a:t>
            </a:r>
            <a:endParaRPr lang="en-US" sz="5400" dirty="0">
              <a:latin typeface="+mn-lt"/>
            </a:endParaRPr>
          </a:p>
        </p:txBody>
      </p:sp>
      <p:sp>
        <p:nvSpPr>
          <p:cNvPr id="23" name="Right Arrow 22"/>
          <p:cNvSpPr/>
          <p:nvPr/>
        </p:nvSpPr>
        <p:spPr>
          <a:xfrm rot="5400000">
            <a:off x="18074106" y="4074694"/>
            <a:ext cx="1574800" cy="9946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extBox 248">
            <a:hlinkClick r:id="rId5" action="ppaction://hlinksldjump"/>
          </p:cNvPr>
          <p:cNvSpPr txBox="1"/>
          <p:nvPr/>
        </p:nvSpPr>
        <p:spPr>
          <a:xfrm>
            <a:off x="1765146" y="23705110"/>
            <a:ext cx="3215928" cy="1446550"/>
          </a:xfrm>
          <a:prstGeom prst="rect">
            <a:avLst/>
          </a:prstGeom>
          <a:noFill/>
        </p:spPr>
        <p:txBody>
          <a:bodyPr wrap="square" rtlCol="0">
            <a:spAutoFit/>
          </a:bodyPr>
          <a:lstStyle/>
          <a:p>
            <a:r>
              <a:rPr lang="en-US" sz="8800" dirty="0" smtClean="0">
                <a:solidFill>
                  <a:srgbClr val="FF0000"/>
                </a:solidFill>
              </a:rPr>
              <a:t>Back</a:t>
            </a:r>
            <a:endParaRPr lang="en-US" sz="8800" dirty="0">
              <a:solidFill>
                <a:srgbClr val="FF0000"/>
              </a:solidFill>
            </a:endParaRPr>
          </a:p>
        </p:txBody>
      </p:sp>
      <p:sp>
        <p:nvSpPr>
          <p:cNvPr id="110" name="Rectangle 109"/>
          <p:cNvSpPr/>
          <p:nvPr/>
        </p:nvSpPr>
        <p:spPr>
          <a:xfrm>
            <a:off x="759709" y="409074"/>
            <a:ext cx="44348399" cy="2800767"/>
          </a:xfrm>
          <a:prstGeom prst="rect">
            <a:avLst/>
          </a:prstGeom>
        </p:spPr>
        <p:txBody>
          <a:bodyPr wrap="square">
            <a:spAutoFit/>
          </a:bodyPr>
          <a:lstStyle/>
          <a:p>
            <a:pPr algn="ctr"/>
            <a:r>
              <a:rPr lang="en-US" sz="6600" b="1" dirty="0">
                <a:latin typeface="Times New Roman" panose="02020603050405020304" pitchFamily="18" charset="0"/>
                <a:ea typeface="Times New Roman" panose="02020603050405020304" pitchFamily="18" charset="0"/>
              </a:rPr>
              <a:t>Design of a Steerable, Configurable Detection, Adaptive Optics Scanning Laser Ophthalmoscope with Integrated Fixation and </a:t>
            </a:r>
            <a:r>
              <a:rPr lang="en-US" sz="6600" b="1" dirty="0" smtClean="0">
                <a:latin typeface="Times New Roman" panose="02020603050405020304" pitchFamily="18" charset="0"/>
                <a:ea typeface="Times New Roman" panose="02020603050405020304" pitchFamily="18" charset="0"/>
              </a:rPr>
              <a:t>Stimulation</a:t>
            </a:r>
          </a:p>
          <a:p>
            <a:pPr algn="ctr"/>
            <a:r>
              <a:rPr lang="en-US" sz="4400" dirty="0" smtClean="0">
                <a:latin typeface="Times New Roman" panose="02020603050405020304" pitchFamily="18" charset="0"/>
                <a:ea typeface="Times New Roman" panose="02020603050405020304" pitchFamily="18" charset="0"/>
              </a:rPr>
              <a:t>S.A. Burns, A. de Castro, L. Sawides. T. Luo, K. Sapoznik, R. L. Warner</a:t>
            </a:r>
            <a:r>
              <a:rPr lang="en-US" sz="4400" b="1" dirty="0" smtClean="0">
                <a:latin typeface="Times New Roman" panose="02020603050405020304" pitchFamily="18" charset="0"/>
                <a:ea typeface="Times New Roman" panose="02020603050405020304" pitchFamily="18" charset="0"/>
              </a:rPr>
              <a:t>, </a:t>
            </a:r>
            <a:r>
              <a:rPr lang="en-US" sz="4400" i="1" dirty="0" smtClean="0">
                <a:latin typeface="Times New Roman" panose="02020603050405020304" pitchFamily="18" charset="0"/>
                <a:ea typeface="Times New Roman" panose="02020603050405020304" pitchFamily="18" charset="0"/>
                <a:cs typeface="Times New Roman" panose="02020603050405020304" pitchFamily="18" charset="0"/>
              </a:rPr>
              <a:t>Indiana University School of Optometry, 800 E. Atwater, Bloomington, IN, staburns@indiana.edu</a:t>
            </a:r>
            <a:endParaRPr lang="en-US" sz="4400" i="1" dirty="0" smtClean="0">
              <a:latin typeface="Times" panose="02020603050405020304" pitchFamily="18" charset="0"/>
              <a:ea typeface="Times New Roman" panose="02020603050405020304" pitchFamily="18" charset="0"/>
              <a:cs typeface="Times New Roman" panose="02020603050405020304" pitchFamily="18" charset="0"/>
            </a:endParaRPr>
          </a:p>
        </p:txBody>
      </p:sp>
      <p:sp>
        <p:nvSpPr>
          <p:cNvPr id="2" name="Rectangle 1"/>
          <p:cNvSpPr/>
          <p:nvPr/>
        </p:nvSpPr>
        <p:spPr>
          <a:xfrm>
            <a:off x="27840135" y="23285193"/>
            <a:ext cx="17346465" cy="1938992"/>
          </a:xfrm>
          <a:prstGeom prst="rect">
            <a:avLst/>
          </a:prstGeom>
        </p:spPr>
        <p:txBody>
          <a:bodyPr wrap="square">
            <a:spAutoFit/>
          </a:bodyPr>
          <a:lstStyle/>
          <a:p>
            <a:pPr marL="457200" indent="-457200">
              <a:buFont typeface="Arial" panose="020B0604020202020204" pitchFamily="34" charset="0"/>
              <a:buChar char="•"/>
            </a:pPr>
            <a:r>
              <a:rPr lang="en-US" sz="4000" dirty="0" err="1">
                <a:latin typeface="Times New Roman" panose="02020603050405020304" pitchFamily="18" charset="0"/>
                <a:ea typeface="Times New Roman" panose="02020603050405020304" pitchFamily="18" charset="0"/>
              </a:rPr>
              <a:t>Toco</a:t>
            </a:r>
            <a:r>
              <a:rPr lang="en-US" sz="4000" dirty="0">
                <a:latin typeface="Times New Roman" panose="02020603050405020304" pitchFamily="18" charset="0"/>
                <a:ea typeface="Times New Roman" panose="02020603050405020304" pitchFamily="18" charset="0"/>
              </a:rPr>
              <a:t> Y.P. Chui, D.A. VanNasdale and S.A. Burns </a:t>
            </a:r>
            <a:r>
              <a:rPr lang="en-US" sz="4000" b="1" dirty="0">
                <a:latin typeface="Times New Roman" panose="02020603050405020304" pitchFamily="18" charset="0"/>
                <a:ea typeface="Times New Roman" panose="02020603050405020304" pitchFamily="18" charset="0"/>
              </a:rPr>
              <a:t>The use of forward scatter to improve retinal vascular imaging with an adaptive optics scanning laser ophthalmoscope.</a:t>
            </a:r>
            <a:r>
              <a:rPr lang="en-US" sz="4000" dirty="0">
                <a:latin typeface="Times New Roman" panose="02020603050405020304" pitchFamily="18" charset="0"/>
                <a:ea typeface="Times New Roman" panose="02020603050405020304" pitchFamily="18" charset="0"/>
              </a:rPr>
              <a:t> Biomed. Opt. Express 3(10): 2537-2549. (2012).</a:t>
            </a:r>
          </a:p>
        </p:txBody>
      </p:sp>
    </p:spTree>
    <p:extLst>
      <p:ext uri="{BB962C8B-B14F-4D97-AF65-F5344CB8AC3E}">
        <p14:creationId xmlns:p14="http://schemas.microsoft.com/office/powerpoint/2010/main" val="1320713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416136" y="15915815"/>
            <a:ext cx="14495881" cy="8724859"/>
            <a:chOff x="1889319" y="6857884"/>
            <a:chExt cx="10909527" cy="6566286"/>
          </a:xfrm>
        </p:grpSpPr>
        <p:pic>
          <p:nvPicPr>
            <p:cNvPr id="29" name="Picture 28"/>
            <p:cNvPicPr>
              <a:picLocks noChangeAspect="1"/>
            </p:cNvPicPr>
            <p:nvPr/>
          </p:nvPicPr>
          <p:blipFill rotWithShape="1">
            <a:blip r:embed="rId8"/>
            <a:srcRect t="711"/>
            <a:stretch/>
          </p:blipFill>
          <p:spPr>
            <a:xfrm>
              <a:off x="1993929" y="7734300"/>
              <a:ext cx="10804917" cy="5689870"/>
            </a:xfrm>
            <a:prstGeom prst="rect">
              <a:avLst/>
            </a:prstGeom>
          </p:spPr>
        </p:pic>
        <p:grpSp>
          <p:nvGrpSpPr>
            <p:cNvPr id="30" name="Group 29"/>
            <p:cNvGrpSpPr/>
            <p:nvPr/>
          </p:nvGrpSpPr>
          <p:grpSpPr>
            <a:xfrm rot="20688522">
              <a:off x="1889319" y="6857884"/>
              <a:ext cx="1690641" cy="4268000"/>
              <a:chOff x="1956694" y="-268988"/>
              <a:chExt cx="3728674" cy="9412986"/>
            </a:xfrm>
          </p:grpSpPr>
          <p:pic>
            <p:nvPicPr>
              <p:cNvPr id="31" name="Picture 30"/>
              <p:cNvPicPr>
                <a:picLocks noChangeAspect="1"/>
              </p:cNvPicPr>
              <p:nvPr/>
            </p:nvPicPr>
            <p:blipFill rotWithShape="1">
              <a:blip r:embed="rId9">
                <a:clrChange>
                  <a:clrFrom>
                    <a:srgbClr val="FFFFFF"/>
                  </a:clrFrom>
                  <a:clrTo>
                    <a:srgbClr val="FFFFFF">
                      <a:alpha val="0"/>
                    </a:srgbClr>
                  </a:clrTo>
                </a:clrChange>
              </a:blip>
              <a:srcRect t="1" b="4690"/>
              <a:stretch/>
            </p:blipFill>
            <p:spPr>
              <a:xfrm rot="16200000">
                <a:off x="-688744" y="2859194"/>
                <a:ext cx="9004873" cy="3564735"/>
              </a:xfrm>
              <a:prstGeom prst="rect">
                <a:avLst/>
              </a:prstGeom>
            </p:spPr>
          </p:pic>
          <p:sp>
            <p:nvSpPr>
              <p:cNvPr id="32" name="TextBox 31"/>
              <p:cNvSpPr txBox="1"/>
              <p:nvPr/>
            </p:nvSpPr>
            <p:spPr>
              <a:xfrm rot="1421460">
                <a:off x="2278291" y="-113378"/>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33" name="TextBox 32"/>
              <p:cNvSpPr txBox="1"/>
              <p:nvPr/>
            </p:nvSpPr>
            <p:spPr>
              <a:xfrm rot="3333430">
                <a:off x="2950455" y="424031"/>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34" name="TextBox 33"/>
              <p:cNvSpPr txBox="1"/>
              <p:nvPr/>
            </p:nvSpPr>
            <p:spPr>
              <a:xfrm>
                <a:off x="5146170" y="-268988"/>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35" name="Rectangle 34"/>
              <p:cNvSpPr/>
              <p:nvPr/>
            </p:nvSpPr>
            <p:spPr>
              <a:xfrm rot="2568614">
                <a:off x="5164668" y="3293534"/>
                <a:ext cx="520700" cy="457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36" name="Group 35"/>
              <p:cNvGrpSpPr/>
              <p:nvPr/>
            </p:nvGrpSpPr>
            <p:grpSpPr>
              <a:xfrm>
                <a:off x="2848339" y="4526656"/>
                <a:ext cx="2515129" cy="809458"/>
                <a:chOff x="2899139" y="3049222"/>
                <a:chExt cx="2515129" cy="809458"/>
              </a:xfrm>
            </p:grpSpPr>
            <p:pic>
              <p:nvPicPr>
                <p:cNvPr id="41" name="Picture 40"/>
                <p:cNvPicPr>
                  <a:picLocks noChangeAspect="1"/>
                </p:cNvPicPr>
                <p:nvPr/>
              </p:nvPicPr>
              <p:blipFill>
                <a:blip r:embed="rId10"/>
                <a:stretch>
                  <a:fillRect/>
                </a:stretch>
              </p:blipFill>
              <p:spPr>
                <a:xfrm rot="16200000">
                  <a:off x="3890962" y="2057399"/>
                  <a:ext cx="531483" cy="2515129"/>
                </a:xfrm>
                <a:prstGeom prst="rect">
                  <a:avLst/>
                </a:prstGeom>
              </p:spPr>
            </p:pic>
            <p:sp>
              <p:nvSpPr>
                <p:cNvPr id="42" name="Rectangle 41"/>
                <p:cNvSpPr/>
                <p:nvPr/>
              </p:nvSpPr>
              <p:spPr>
                <a:xfrm>
                  <a:off x="3054352" y="3361264"/>
                  <a:ext cx="1143000" cy="491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Rectangle 42"/>
                <p:cNvSpPr/>
                <p:nvPr/>
              </p:nvSpPr>
              <p:spPr>
                <a:xfrm rot="201829">
                  <a:off x="2969685" y="3361263"/>
                  <a:ext cx="1143000" cy="491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Rectangle 43"/>
                <p:cNvSpPr/>
                <p:nvPr/>
              </p:nvSpPr>
              <p:spPr>
                <a:xfrm rot="201829">
                  <a:off x="2967568" y="3367614"/>
                  <a:ext cx="1143000" cy="491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37" name="Rectangle 36"/>
              <p:cNvSpPr/>
              <p:nvPr/>
            </p:nvSpPr>
            <p:spPr>
              <a:xfrm rot="2568614">
                <a:off x="5126567" y="4754033"/>
                <a:ext cx="520700" cy="457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TextBox 37"/>
              <p:cNvSpPr txBox="1"/>
              <p:nvPr/>
            </p:nvSpPr>
            <p:spPr>
              <a:xfrm rot="16200000">
                <a:off x="2362023" y="4145136"/>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39" name="TextBox 38"/>
              <p:cNvSpPr txBox="1"/>
              <p:nvPr/>
            </p:nvSpPr>
            <p:spPr>
              <a:xfrm>
                <a:off x="3389944" y="2921981"/>
                <a:ext cx="1575759" cy="916372"/>
              </a:xfrm>
              <a:prstGeom prst="rect">
                <a:avLst/>
              </a:prstGeom>
              <a:noFill/>
              <a:ln>
                <a:solidFill>
                  <a:schemeClr val="tx1"/>
                </a:solidFill>
              </a:ln>
            </p:spPr>
            <p:txBody>
              <a:bodyPr wrap="square" rtlCol="0">
                <a:spAutoFit/>
              </a:bodyPr>
              <a:lstStyle/>
              <a:p>
                <a:r>
                  <a:rPr lang="en-US" sz="1050" dirty="0" smtClean="0"/>
                  <a:t>SH Sensor</a:t>
                </a:r>
                <a:endParaRPr lang="en-US" sz="1050" dirty="0"/>
              </a:p>
            </p:txBody>
          </p:sp>
        </p:grpSp>
      </p:grpSp>
      <p:sp>
        <p:nvSpPr>
          <p:cNvPr id="40" name="Rectangle 39"/>
          <p:cNvSpPr/>
          <p:nvPr/>
        </p:nvSpPr>
        <p:spPr>
          <a:xfrm>
            <a:off x="340261" y="4585688"/>
            <a:ext cx="3952749" cy="769441"/>
          </a:xfrm>
          <a:prstGeom prst="rect">
            <a:avLst/>
          </a:prstGeom>
        </p:spPr>
        <p:txBody>
          <a:bodyPr wrap="none">
            <a:spAutoFit/>
          </a:bodyPr>
          <a:lstStyle/>
          <a:p>
            <a:r>
              <a:rPr lang="en-US" sz="4400" b="1" dirty="0" smtClean="0">
                <a:effectLst/>
                <a:latin typeface="Times New Roman" panose="02020603050405020304" pitchFamily="18" charset="0"/>
                <a:ea typeface="Times New Roman" panose="02020603050405020304" pitchFamily="18" charset="0"/>
              </a:rPr>
              <a:t>1. Introduction </a:t>
            </a:r>
          </a:p>
        </p:txBody>
      </p:sp>
      <p:pic>
        <p:nvPicPr>
          <p:cNvPr id="97" name="normalizedVideoCH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7388824" y="6930190"/>
            <a:ext cx="6932764" cy="7626038"/>
          </a:xfrm>
          <a:prstGeom prst="rect">
            <a:avLst/>
          </a:prstGeom>
        </p:spPr>
      </p:pic>
      <p:pic>
        <p:nvPicPr>
          <p:cNvPr id="98" name="detectedMovi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16895802" y="15810124"/>
            <a:ext cx="6932764" cy="7626038"/>
          </a:xfrm>
          <a:prstGeom prst="rect">
            <a:avLst/>
          </a:prstGeom>
        </p:spPr>
      </p:pic>
      <p:pic>
        <p:nvPicPr>
          <p:cNvPr id="99" name="results">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31361976" y="14756971"/>
            <a:ext cx="6331757" cy="10505659"/>
          </a:xfrm>
          <a:prstGeom prst="rect">
            <a:avLst/>
          </a:prstGeom>
        </p:spPr>
      </p:pic>
      <p:pic>
        <p:nvPicPr>
          <p:cNvPr id="100" name="Content Placeholder 5"/>
          <p:cNvPicPr>
            <a:picLocks noChangeAspect="1"/>
          </p:cNvPicPr>
          <p:nvPr/>
        </p:nvPicPr>
        <p:blipFill rotWithShape="1">
          <a:blip r:embed="rId14"/>
          <a:srcRect t="54415"/>
          <a:stretch/>
        </p:blipFill>
        <p:spPr>
          <a:xfrm>
            <a:off x="37158671" y="16303559"/>
            <a:ext cx="8026869" cy="6264612"/>
          </a:xfrm>
          <a:prstGeom prst="rect">
            <a:avLst/>
          </a:prstGeom>
        </p:spPr>
      </p:pic>
      <p:sp>
        <p:nvSpPr>
          <p:cNvPr id="101" name="TextBox 100"/>
          <p:cNvSpPr txBox="1"/>
          <p:nvPr/>
        </p:nvSpPr>
        <p:spPr>
          <a:xfrm>
            <a:off x="38509828" y="22801817"/>
            <a:ext cx="4827920" cy="1446550"/>
          </a:xfrm>
          <a:prstGeom prst="rect">
            <a:avLst/>
          </a:prstGeom>
          <a:noFill/>
        </p:spPr>
        <p:txBody>
          <a:bodyPr wrap="square" rtlCol="0">
            <a:spAutoFit/>
          </a:bodyPr>
          <a:lstStyle/>
          <a:p>
            <a:pPr algn="ctr"/>
            <a:r>
              <a:rPr lang="en-US" sz="4400" dirty="0" smtClean="0"/>
              <a:t>Average Velocity: 2.0043</a:t>
            </a:r>
            <a:endParaRPr lang="en-US" sz="4400" dirty="0"/>
          </a:p>
        </p:txBody>
      </p:sp>
      <p:sp>
        <p:nvSpPr>
          <p:cNvPr id="102" name="Rectangle 101"/>
          <p:cNvSpPr/>
          <p:nvPr/>
        </p:nvSpPr>
        <p:spPr>
          <a:xfrm>
            <a:off x="842210" y="5563204"/>
            <a:ext cx="14245389" cy="10633680"/>
          </a:xfrm>
          <a:prstGeom prst="rect">
            <a:avLst/>
          </a:prstGeom>
        </p:spPr>
        <p:txBody>
          <a:bodyPr wrap="square">
            <a:spAutoFit/>
          </a:bodyPr>
          <a:lstStyle/>
          <a:p>
            <a:pPr>
              <a:spcBef>
                <a:spcPts val="600"/>
              </a:spcBef>
            </a:pPr>
            <a:r>
              <a:rPr lang="en-US" sz="4400" dirty="0" smtClean="0">
                <a:effectLst/>
                <a:latin typeface="Times New Roman" panose="02020603050405020304" pitchFamily="18" charset="0"/>
                <a:ea typeface="Times New Roman" panose="02020603050405020304" pitchFamily="18" charset="0"/>
              </a:rPr>
              <a:t>We designed a near IR Adaptive Optics Scanning Laser Ophthalmoscope system with the goal of meeting several requirement for clinical retinal imaging.</a:t>
            </a:r>
          </a:p>
          <a:p>
            <a:pPr marL="514350" indent="-514350">
              <a:spcBef>
                <a:spcPts val="600"/>
              </a:spcBef>
              <a:buAutoNum type="arabicPeriod"/>
            </a:pPr>
            <a:r>
              <a:rPr lang="en-US" sz="4400" dirty="0" smtClean="0">
                <a:effectLst/>
                <a:latin typeface="Times New Roman" panose="02020603050405020304" pitchFamily="18" charset="0"/>
                <a:ea typeface="Times New Roman" panose="02020603050405020304" pitchFamily="18" charset="0"/>
              </a:rPr>
              <a:t>the need to image multiple retinal regions spanning up to 30 degrees with of minimal distortion or skew for montaging or eye tracking</a:t>
            </a:r>
          </a:p>
          <a:p>
            <a:pPr marL="514350" indent="-514350">
              <a:spcBef>
                <a:spcPts val="600"/>
              </a:spcBef>
              <a:buAutoNum type="arabicPeriod"/>
            </a:pPr>
            <a:r>
              <a:rPr lang="en-US" sz="4400" dirty="0" smtClean="0">
                <a:effectLst/>
                <a:latin typeface="Times New Roman" panose="02020603050405020304" pitchFamily="18" charset="0"/>
                <a:ea typeface="Times New Roman" panose="02020603050405020304" pitchFamily="18" charset="0"/>
              </a:rPr>
              <a:t>A </a:t>
            </a:r>
            <a:r>
              <a:rPr lang="en-US" sz="4400" dirty="0" smtClean="0">
                <a:effectLst/>
                <a:latin typeface="Times New Roman" panose="02020603050405020304" pitchFamily="18" charset="0"/>
                <a:ea typeface="Times New Roman" panose="02020603050405020304" pitchFamily="18" charset="0"/>
                <a:hlinkClick r:id="rId15" action="ppaction://hlinksldjump"/>
              </a:rPr>
              <a:t>steerable system </a:t>
            </a:r>
            <a:r>
              <a:rPr lang="en-US" sz="4400" dirty="0" smtClean="0">
                <a:effectLst/>
                <a:latin typeface="Times New Roman" panose="02020603050405020304" pitchFamily="18" charset="0"/>
                <a:ea typeface="Times New Roman" panose="02020603050405020304" pitchFamily="18" charset="0"/>
              </a:rPr>
              <a:t>[1,2] for active retinal tracking of more than small eye movements with a </a:t>
            </a:r>
            <a:r>
              <a:rPr lang="en-US" sz="4400" dirty="0" smtClean="0">
                <a:latin typeface="Times New Roman" panose="02020603050405020304" pitchFamily="18" charset="0"/>
                <a:ea typeface="Times New Roman" panose="02020603050405020304" pitchFamily="18" charset="0"/>
              </a:rPr>
              <a:t>large </a:t>
            </a:r>
            <a:r>
              <a:rPr lang="en-US" sz="4400" dirty="0" err="1" smtClean="0">
                <a:latin typeface="Times New Roman" panose="02020603050405020304" pitchFamily="18" charset="0"/>
                <a:ea typeface="Times New Roman" panose="02020603050405020304" pitchFamily="18" charset="0"/>
              </a:rPr>
              <a:t>isoplanatic</a:t>
            </a:r>
            <a:r>
              <a:rPr lang="en-US" sz="4400" dirty="0" smtClean="0">
                <a:latin typeface="Times New Roman" panose="02020603050405020304" pitchFamily="18" charset="0"/>
                <a:ea typeface="Times New Roman" panose="02020603050405020304" pitchFamily="18" charset="0"/>
              </a:rPr>
              <a:t> angle to minimize system aberrations when the eye moves.</a:t>
            </a:r>
            <a:endParaRPr lang="en-US" sz="4400" dirty="0" smtClean="0">
              <a:effectLst/>
              <a:latin typeface="Times New Roman" panose="02020603050405020304" pitchFamily="18" charset="0"/>
              <a:ea typeface="Times New Roman" panose="02020603050405020304" pitchFamily="18" charset="0"/>
            </a:endParaRPr>
          </a:p>
          <a:p>
            <a:pPr marL="514350" indent="-514350">
              <a:spcBef>
                <a:spcPts val="600"/>
              </a:spcBef>
              <a:buAutoNum type="arabicPeriod"/>
            </a:pPr>
            <a:r>
              <a:rPr lang="en-US" sz="4400" dirty="0" smtClean="0">
                <a:latin typeface="Times New Roman" panose="02020603050405020304" pitchFamily="18" charset="0"/>
                <a:ea typeface="Times New Roman" panose="02020603050405020304" pitchFamily="18" charset="0"/>
                <a:hlinkClick r:id="rId16" action="ppaction://hlinksldjump"/>
              </a:rPr>
              <a:t>Flexible </a:t>
            </a:r>
            <a:r>
              <a:rPr lang="en-US" sz="4400" dirty="0" smtClean="0">
                <a:effectLst/>
                <a:latin typeface="Times New Roman" panose="02020603050405020304" pitchFamily="18" charset="0"/>
                <a:ea typeface="Times New Roman" panose="02020603050405020304" pitchFamily="18" charset="0"/>
                <a:hlinkClick r:id="rId16" action="ppaction://hlinksldjump"/>
              </a:rPr>
              <a:t>detection modalities</a:t>
            </a:r>
            <a:r>
              <a:rPr lang="en-US" sz="4400" dirty="0" smtClean="0">
                <a:effectLst/>
                <a:latin typeface="Times New Roman" panose="02020603050405020304" pitchFamily="18" charset="0"/>
                <a:ea typeface="Times New Roman" panose="02020603050405020304" pitchFamily="18" charset="0"/>
              </a:rPr>
              <a:t>, including confocal and a Programmable Aperture system to detect multiply scattered [3] light, enhance the visibility of other retinal features.</a:t>
            </a:r>
          </a:p>
          <a:p>
            <a:pPr marL="514350" indent="-514350">
              <a:spcBef>
                <a:spcPts val="600"/>
              </a:spcBef>
              <a:buAutoNum type="arabicPeriod"/>
            </a:pPr>
            <a:r>
              <a:rPr lang="en-US" sz="4400" dirty="0" smtClean="0">
                <a:latin typeface="Times New Roman" panose="02020603050405020304" pitchFamily="18" charset="0"/>
                <a:ea typeface="Times New Roman" panose="02020603050405020304" pitchFamily="18" charset="0"/>
                <a:hlinkClick r:id="rId17" action="ppaction://hlinksldjump"/>
              </a:rPr>
              <a:t>Dual Offset Imaging </a:t>
            </a:r>
            <a:r>
              <a:rPr lang="en-US" sz="4400" dirty="0" smtClean="0">
                <a:latin typeface="Times New Roman" panose="02020603050405020304" pitchFamily="18" charset="0"/>
                <a:ea typeface="Times New Roman" panose="02020603050405020304" pitchFamily="18" charset="0"/>
              </a:rPr>
              <a:t>to allow precise measurements of temporally varying events.</a:t>
            </a:r>
          </a:p>
          <a:p>
            <a:pPr marL="514350" indent="-514350">
              <a:spcBef>
                <a:spcPts val="600"/>
              </a:spcBef>
              <a:buAutoNum type="arabicPeriod"/>
            </a:pPr>
            <a:endParaRPr lang="en-US" sz="4400" dirty="0">
              <a:effectLst/>
              <a:latin typeface="Times New Roman" panose="02020603050405020304" pitchFamily="18" charset="0"/>
              <a:ea typeface="Times New Roman" panose="02020603050405020304" pitchFamily="18" charset="0"/>
            </a:endParaRPr>
          </a:p>
        </p:txBody>
      </p:sp>
      <p:sp>
        <p:nvSpPr>
          <p:cNvPr id="103" name="TextBox 102">
            <a:hlinkClick r:id="rId18" action="ppaction://hlinksldjump"/>
          </p:cNvPr>
          <p:cNvSpPr txBox="1"/>
          <p:nvPr/>
        </p:nvSpPr>
        <p:spPr>
          <a:xfrm>
            <a:off x="42568240" y="4085616"/>
            <a:ext cx="2256816" cy="1107996"/>
          </a:xfrm>
          <a:prstGeom prst="rect">
            <a:avLst/>
          </a:prstGeom>
          <a:noFill/>
        </p:spPr>
        <p:txBody>
          <a:bodyPr wrap="square" rtlCol="0">
            <a:spAutoFit/>
          </a:bodyPr>
          <a:lstStyle/>
          <a:p>
            <a:r>
              <a:rPr lang="en-US" sz="6600" dirty="0" smtClean="0">
                <a:solidFill>
                  <a:srgbClr val="FF0000"/>
                </a:solidFill>
              </a:rPr>
              <a:t>Back</a:t>
            </a:r>
            <a:endParaRPr lang="en-US" sz="6600" dirty="0">
              <a:solidFill>
                <a:srgbClr val="FF0000"/>
              </a:solidFill>
            </a:endParaRPr>
          </a:p>
        </p:txBody>
      </p:sp>
      <p:sp>
        <p:nvSpPr>
          <p:cNvPr id="104" name="TextBox 103">
            <a:hlinkClick r:id="rId18" action="ppaction://hlinksldjump"/>
          </p:cNvPr>
          <p:cNvSpPr txBox="1"/>
          <p:nvPr/>
        </p:nvSpPr>
        <p:spPr>
          <a:xfrm>
            <a:off x="1765146" y="23705110"/>
            <a:ext cx="3215928" cy="1446550"/>
          </a:xfrm>
          <a:prstGeom prst="rect">
            <a:avLst/>
          </a:prstGeom>
          <a:noFill/>
        </p:spPr>
        <p:txBody>
          <a:bodyPr wrap="square" rtlCol="0">
            <a:spAutoFit/>
          </a:bodyPr>
          <a:lstStyle/>
          <a:p>
            <a:r>
              <a:rPr lang="en-US" sz="8800" dirty="0" smtClean="0">
                <a:solidFill>
                  <a:srgbClr val="FF0000"/>
                </a:solidFill>
              </a:rPr>
              <a:t>Back</a:t>
            </a:r>
            <a:endParaRPr lang="en-US" sz="8800" dirty="0">
              <a:solidFill>
                <a:srgbClr val="FF0000"/>
              </a:solidFill>
            </a:endParaRPr>
          </a:p>
        </p:txBody>
      </p:sp>
      <p:sp>
        <p:nvSpPr>
          <p:cNvPr id="12" name="Rectangle 11"/>
          <p:cNvSpPr/>
          <p:nvPr/>
        </p:nvSpPr>
        <p:spPr>
          <a:xfrm>
            <a:off x="759709" y="409074"/>
            <a:ext cx="44348399" cy="2800767"/>
          </a:xfrm>
          <a:prstGeom prst="rect">
            <a:avLst/>
          </a:prstGeom>
        </p:spPr>
        <p:txBody>
          <a:bodyPr wrap="square">
            <a:spAutoFit/>
          </a:bodyPr>
          <a:lstStyle/>
          <a:p>
            <a:pPr algn="ctr"/>
            <a:r>
              <a:rPr lang="en-US" sz="6600" b="1" dirty="0">
                <a:latin typeface="Times New Roman" panose="02020603050405020304" pitchFamily="18" charset="0"/>
                <a:ea typeface="Times New Roman" panose="02020603050405020304" pitchFamily="18" charset="0"/>
              </a:rPr>
              <a:t>Design of a Steerable, Configurable Detection, Adaptive Optics Scanning Laser Ophthalmoscope with Integrated Fixation and </a:t>
            </a:r>
            <a:r>
              <a:rPr lang="en-US" sz="6600" b="1" dirty="0" smtClean="0">
                <a:latin typeface="Times New Roman" panose="02020603050405020304" pitchFamily="18" charset="0"/>
                <a:ea typeface="Times New Roman" panose="02020603050405020304" pitchFamily="18" charset="0"/>
              </a:rPr>
              <a:t>Stimulation</a:t>
            </a:r>
          </a:p>
          <a:p>
            <a:pPr algn="ctr"/>
            <a:r>
              <a:rPr lang="en-US" sz="4400" dirty="0" smtClean="0">
                <a:latin typeface="Times New Roman" panose="02020603050405020304" pitchFamily="18" charset="0"/>
                <a:ea typeface="Times New Roman" panose="02020603050405020304" pitchFamily="18" charset="0"/>
              </a:rPr>
              <a:t>S.A. Burns, A. de Castro, L. Sawides. T. Luo, K. Sapoznik, R. L. Warner</a:t>
            </a:r>
            <a:r>
              <a:rPr lang="en-US" sz="4400" b="1" dirty="0" smtClean="0">
                <a:latin typeface="Times New Roman" panose="02020603050405020304" pitchFamily="18" charset="0"/>
                <a:ea typeface="Times New Roman" panose="02020603050405020304" pitchFamily="18" charset="0"/>
              </a:rPr>
              <a:t>, </a:t>
            </a:r>
            <a:r>
              <a:rPr lang="en-US" sz="4400" i="1" dirty="0" smtClean="0">
                <a:latin typeface="Times New Roman" panose="02020603050405020304" pitchFamily="18" charset="0"/>
                <a:ea typeface="Times New Roman" panose="02020603050405020304" pitchFamily="18" charset="0"/>
                <a:cs typeface="Times New Roman" panose="02020603050405020304" pitchFamily="18" charset="0"/>
              </a:rPr>
              <a:t>Indiana University School of Optometry, 800 E. Atwater, Bloomington, IN, staburns@indiana.edu</a:t>
            </a:r>
            <a:endParaRPr lang="en-US" sz="4400" i="1" dirty="0" smtClean="0">
              <a:latin typeface="Times"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9"/>
          <a:stretch>
            <a:fillRect/>
          </a:stretch>
        </p:blipFill>
        <p:spPr>
          <a:xfrm>
            <a:off x="29557355" y="7056428"/>
            <a:ext cx="7096812" cy="7609986"/>
          </a:xfrm>
          <a:prstGeom prst="rect">
            <a:avLst/>
          </a:prstGeom>
        </p:spPr>
      </p:pic>
      <p:pic>
        <p:nvPicPr>
          <p:cNvPr id="4" name="Picture 3"/>
          <p:cNvPicPr>
            <a:picLocks noChangeAspect="1"/>
          </p:cNvPicPr>
          <p:nvPr/>
        </p:nvPicPr>
        <p:blipFill rotWithShape="1">
          <a:blip r:embed="rId20"/>
          <a:srcRect t="18778"/>
          <a:stretch/>
        </p:blipFill>
        <p:spPr>
          <a:xfrm>
            <a:off x="17132935" y="8460606"/>
            <a:ext cx="4667250" cy="4022917"/>
          </a:xfrm>
          <a:prstGeom prst="rect">
            <a:avLst/>
          </a:prstGeom>
        </p:spPr>
      </p:pic>
      <p:pic>
        <p:nvPicPr>
          <p:cNvPr id="5" name="Picture 4"/>
          <p:cNvPicPr>
            <a:picLocks noChangeAspect="1"/>
          </p:cNvPicPr>
          <p:nvPr/>
        </p:nvPicPr>
        <p:blipFill>
          <a:blip r:embed="rId21"/>
          <a:stretch>
            <a:fillRect/>
          </a:stretch>
        </p:blipFill>
        <p:spPr>
          <a:xfrm>
            <a:off x="21821391" y="8451374"/>
            <a:ext cx="4693084" cy="4042218"/>
          </a:xfrm>
          <a:prstGeom prst="rect">
            <a:avLst/>
          </a:prstGeom>
        </p:spPr>
      </p:pic>
      <p:sp>
        <p:nvSpPr>
          <p:cNvPr id="6" name="Rectangle 5"/>
          <p:cNvSpPr/>
          <p:nvPr/>
        </p:nvSpPr>
        <p:spPr>
          <a:xfrm>
            <a:off x="16996238" y="12719035"/>
            <a:ext cx="2488182" cy="769441"/>
          </a:xfrm>
          <a:prstGeom prst="rect">
            <a:avLst/>
          </a:prstGeom>
        </p:spPr>
        <p:txBody>
          <a:bodyPr wrap="none">
            <a:spAutoFit/>
          </a:bodyPr>
          <a:lstStyle/>
          <a:p>
            <a:r>
              <a:rPr lang="en-US" sz="4400" dirty="0" smtClean="0">
                <a:latin typeface="Times New Roman" panose="02020603050405020304" pitchFamily="18" charset="0"/>
                <a:ea typeface="Times New Roman" panose="02020603050405020304" pitchFamily="18" charset="0"/>
              </a:rPr>
              <a:t>Channel 1</a:t>
            </a:r>
            <a:endParaRPr lang="en-US" sz="4400" dirty="0"/>
          </a:p>
        </p:txBody>
      </p:sp>
      <p:sp>
        <p:nvSpPr>
          <p:cNvPr id="17" name="Rectangle 16"/>
          <p:cNvSpPr/>
          <p:nvPr/>
        </p:nvSpPr>
        <p:spPr>
          <a:xfrm>
            <a:off x="22182651" y="12746306"/>
            <a:ext cx="2488182" cy="769441"/>
          </a:xfrm>
          <a:prstGeom prst="rect">
            <a:avLst/>
          </a:prstGeom>
        </p:spPr>
        <p:txBody>
          <a:bodyPr wrap="none">
            <a:spAutoFit/>
          </a:bodyPr>
          <a:lstStyle/>
          <a:p>
            <a:r>
              <a:rPr lang="en-US" sz="4400" dirty="0" smtClean="0">
                <a:latin typeface="Times New Roman" panose="02020603050405020304" pitchFamily="18" charset="0"/>
                <a:ea typeface="Times New Roman" panose="02020603050405020304" pitchFamily="18" charset="0"/>
              </a:rPr>
              <a:t>Channel 2</a:t>
            </a:r>
            <a:endParaRPr lang="en-US" sz="4400" dirty="0"/>
          </a:p>
        </p:txBody>
      </p:sp>
      <p:cxnSp>
        <p:nvCxnSpPr>
          <p:cNvPr id="8" name="Straight Arrow Connector 7"/>
          <p:cNvCxnSpPr/>
          <p:nvPr/>
        </p:nvCxnSpPr>
        <p:spPr>
          <a:xfrm>
            <a:off x="21984101" y="9885145"/>
            <a:ext cx="0" cy="1347538"/>
          </a:xfrm>
          <a:prstGeom prst="straightConnector1">
            <a:avLst/>
          </a:prstGeom>
          <a:ln w="762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6561496" y="3775561"/>
            <a:ext cx="11544271" cy="4524315"/>
          </a:xfrm>
          <a:prstGeom prst="rect">
            <a:avLst/>
          </a:prstGeom>
        </p:spPr>
        <p:txBody>
          <a:bodyPr wrap="square">
            <a:spAutoFit/>
          </a:bodyPr>
          <a:lstStyle/>
          <a:p>
            <a:r>
              <a:rPr lang="en-US" sz="4800" dirty="0" smtClean="0">
                <a:ea typeface="Times New Roman" panose="02020603050405020304" pitchFamily="18" charset="0"/>
              </a:rPr>
              <a:t>Channel 1 is set to use as large displaced aperture identically to channel 2.  The two channels enter the pupil at slightly different angles, which produces a displacement.  Thus a feature scanned in A at time t, is scanned in channel 2 later (time </a:t>
            </a:r>
            <a:r>
              <a:rPr lang="en-US" sz="4800" dirty="0" err="1" smtClean="0">
                <a:ea typeface="Times New Roman" panose="02020603050405020304" pitchFamily="18" charset="0"/>
              </a:rPr>
              <a:t>t+d</a:t>
            </a:r>
            <a:r>
              <a:rPr lang="en-US" sz="4800" dirty="0" smtClean="0">
                <a:ea typeface="Times New Roman" panose="02020603050405020304" pitchFamily="18" charset="0"/>
              </a:rPr>
              <a:t>)</a:t>
            </a:r>
            <a:endParaRPr lang="en-US" sz="4800" dirty="0"/>
          </a:p>
        </p:txBody>
      </p:sp>
      <p:sp>
        <p:nvSpPr>
          <p:cNvPr id="10" name="Rectangle 9"/>
          <p:cNvSpPr/>
          <p:nvPr/>
        </p:nvSpPr>
        <p:spPr>
          <a:xfrm>
            <a:off x="21334348" y="9869958"/>
            <a:ext cx="564578" cy="1015663"/>
          </a:xfrm>
          <a:prstGeom prst="rect">
            <a:avLst/>
          </a:prstGeom>
          <a:ln>
            <a:solidFill>
              <a:srgbClr val="FFFF00"/>
            </a:solidFill>
          </a:ln>
        </p:spPr>
        <p:txBody>
          <a:bodyPr wrap="none">
            <a:spAutoFit/>
          </a:bodyPr>
          <a:lstStyle/>
          <a:p>
            <a:r>
              <a:rPr lang="en-US" sz="6000" dirty="0">
                <a:solidFill>
                  <a:srgbClr val="FFFF00"/>
                </a:solidFill>
                <a:latin typeface="Symbol" panose="05050102010706020507" pitchFamily="18" charset="2"/>
                <a:ea typeface="Times New Roman" panose="02020603050405020304" pitchFamily="18" charset="0"/>
              </a:rPr>
              <a:t>d</a:t>
            </a:r>
            <a:endParaRPr lang="en-US" sz="6000" dirty="0">
              <a:solidFill>
                <a:srgbClr val="FFFF00"/>
              </a:solidFill>
            </a:endParaRPr>
          </a:p>
        </p:txBody>
      </p:sp>
      <p:sp>
        <p:nvSpPr>
          <p:cNvPr id="13" name="Rectangle 12"/>
          <p:cNvSpPr/>
          <p:nvPr/>
        </p:nvSpPr>
        <p:spPr>
          <a:xfrm>
            <a:off x="29679921" y="5381922"/>
            <a:ext cx="14444744" cy="1569660"/>
          </a:xfrm>
          <a:prstGeom prst="rect">
            <a:avLst/>
          </a:prstGeom>
        </p:spPr>
        <p:txBody>
          <a:bodyPr wrap="square">
            <a:spAutoFit/>
          </a:bodyPr>
          <a:lstStyle/>
          <a:p>
            <a:r>
              <a:rPr lang="en-US" sz="4800" dirty="0" smtClean="0">
                <a:ea typeface="Times New Roman" panose="02020603050405020304" pitchFamily="18" charset="0"/>
              </a:rPr>
              <a:t>Channels are then processed to show only the change over time for each pixel</a:t>
            </a:r>
            <a:endParaRPr lang="en-US" sz="4800" dirty="0"/>
          </a:p>
        </p:txBody>
      </p:sp>
      <p:sp>
        <p:nvSpPr>
          <p:cNvPr id="25" name="Rectangle 24"/>
          <p:cNvSpPr/>
          <p:nvPr/>
        </p:nvSpPr>
        <p:spPr>
          <a:xfrm>
            <a:off x="16991809" y="13588824"/>
            <a:ext cx="8226379" cy="2308324"/>
          </a:xfrm>
          <a:prstGeom prst="rect">
            <a:avLst/>
          </a:prstGeom>
        </p:spPr>
        <p:txBody>
          <a:bodyPr wrap="square">
            <a:spAutoFit/>
          </a:bodyPr>
          <a:lstStyle/>
          <a:p>
            <a:r>
              <a:rPr lang="en-US" sz="4800" dirty="0" smtClean="0">
                <a:ea typeface="Times New Roman" panose="02020603050405020304" pitchFamily="18" charset="0"/>
              </a:rPr>
              <a:t>And pixels exceeding a given z-score in a given capillary are used to detect erythrocytes.</a:t>
            </a:r>
            <a:endParaRPr lang="en-US" sz="4800" dirty="0"/>
          </a:p>
        </p:txBody>
      </p:sp>
      <p:sp>
        <p:nvSpPr>
          <p:cNvPr id="26" name="Rectangle 25"/>
          <p:cNvSpPr/>
          <p:nvPr/>
        </p:nvSpPr>
        <p:spPr>
          <a:xfrm>
            <a:off x="24400042" y="15044730"/>
            <a:ext cx="7678537" cy="3785652"/>
          </a:xfrm>
          <a:prstGeom prst="rect">
            <a:avLst/>
          </a:prstGeom>
        </p:spPr>
        <p:txBody>
          <a:bodyPr wrap="square">
            <a:spAutoFit/>
          </a:bodyPr>
          <a:lstStyle/>
          <a:p>
            <a:r>
              <a:rPr lang="en-US" sz="4800" dirty="0" smtClean="0">
                <a:ea typeface="Times New Roman" panose="02020603050405020304" pitchFamily="18" charset="0"/>
              </a:rPr>
              <a:t>The regions around detected cells are then average in each channel.  For the detection channel, this means there is always an RBC in the center</a:t>
            </a:r>
            <a:endParaRPr lang="en-US" sz="4800" dirty="0"/>
          </a:p>
        </p:txBody>
      </p:sp>
      <p:sp>
        <p:nvSpPr>
          <p:cNvPr id="27" name="Rectangle 26"/>
          <p:cNvSpPr/>
          <p:nvPr/>
        </p:nvSpPr>
        <p:spPr>
          <a:xfrm>
            <a:off x="24279727" y="19043140"/>
            <a:ext cx="7719837" cy="6001643"/>
          </a:xfrm>
          <a:prstGeom prst="rect">
            <a:avLst/>
          </a:prstGeom>
        </p:spPr>
        <p:txBody>
          <a:bodyPr wrap="square">
            <a:spAutoFit/>
          </a:bodyPr>
          <a:lstStyle/>
          <a:p>
            <a:r>
              <a:rPr lang="en-US" sz="4800" dirty="0" smtClean="0">
                <a:ea typeface="Times New Roman" panose="02020603050405020304" pitchFamily="18" charset="0"/>
              </a:rPr>
              <a:t>The regions around detected cells are then average in each channel.  For the other channel the RBC  is not in the center due to blood flow during the time interval. This distance changes with the heartbeat.</a:t>
            </a:r>
            <a:endParaRPr lang="en-US" sz="4800" dirty="0"/>
          </a:p>
        </p:txBody>
      </p:sp>
      <p:sp>
        <p:nvSpPr>
          <p:cNvPr id="14" name="Rectangle 13"/>
          <p:cNvSpPr/>
          <p:nvPr/>
        </p:nvSpPr>
        <p:spPr>
          <a:xfrm>
            <a:off x="9432758" y="25004852"/>
            <a:ext cx="36287242" cy="707886"/>
          </a:xfrm>
          <a:prstGeom prst="rect">
            <a:avLst/>
          </a:prstGeom>
        </p:spPr>
        <p:txBody>
          <a:bodyPr wrap="square">
            <a:spAutoFit/>
          </a:bodyPr>
          <a:lstStyle/>
          <a:p>
            <a:pPr marR="0"/>
            <a:r>
              <a:rPr lang="en-US" sz="4000" dirty="0" smtClean="0">
                <a:latin typeface="Segoe UI" panose="020B0502040204020203" pitchFamily="34" charset="0"/>
              </a:rPr>
              <a:t>de </a:t>
            </a:r>
            <a:r>
              <a:rPr lang="en-US" sz="4000" dirty="0">
                <a:latin typeface="Segoe UI" panose="020B0502040204020203" pitchFamily="34" charset="0"/>
              </a:rPr>
              <a:t>Castro A, Huang G, Sawides L, Luo T, Burns SA. </a:t>
            </a:r>
            <a:r>
              <a:rPr lang="en-US" sz="4000" b="1" dirty="0">
                <a:latin typeface="Segoe UI" panose="020B0502040204020203" pitchFamily="34" charset="0"/>
              </a:rPr>
              <a:t>Rapid high resolution imaging with a dual-channel scanning technique.</a:t>
            </a:r>
            <a:r>
              <a:rPr lang="en-US" sz="4000" dirty="0">
                <a:latin typeface="Segoe UI" panose="020B0502040204020203" pitchFamily="34" charset="0"/>
              </a:rPr>
              <a:t> </a:t>
            </a:r>
            <a:r>
              <a:rPr lang="en-US" sz="4000" i="1" dirty="0">
                <a:latin typeface="Segoe UI" panose="020B0502040204020203" pitchFamily="34" charset="0"/>
              </a:rPr>
              <a:t>Optics Letters 2016;41:1881-1884.</a:t>
            </a:r>
          </a:p>
        </p:txBody>
      </p:sp>
    </p:spTree>
    <p:extLst>
      <p:ext uri="{BB962C8B-B14F-4D97-AF65-F5344CB8AC3E}">
        <p14:creationId xmlns:p14="http://schemas.microsoft.com/office/powerpoint/2010/main" val="262039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8" fill="hold"/>
                                        <p:tgtEl>
                                          <p:spTgt spid="97"/>
                                        </p:tgtEl>
                                      </p:cBhvr>
                                    </p:cmd>
                                  </p:childTnLst>
                                </p:cTn>
                              </p:par>
                            </p:childTnLst>
                          </p:cTn>
                        </p:par>
                        <p:par>
                          <p:cTn id="7" fill="hold">
                            <p:stCondLst>
                              <p:cond delay="3208"/>
                            </p:stCondLst>
                            <p:childTnLst>
                              <p:par>
                                <p:cTn id="8" presetID="1" presetClass="mediacall" presetSubtype="0" fill="hold" nodeType="afterEffect">
                                  <p:stCondLst>
                                    <p:cond delay="0"/>
                                  </p:stCondLst>
                                  <p:childTnLst>
                                    <p:cmd type="call" cmd="playFrom(0.0)">
                                      <p:cBhvr>
                                        <p:cTn id="9" dur="3208" fill="hold"/>
                                        <p:tgtEl>
                                          <p:spTgt spid="98"/>
                                        </p:tgtEl>
                                      </p:cBhvr>
                                    </p:cmd>
                                  </p:childTnLst>
                                </p:cTn>
                              </p:par>
                            </p:childTnLst>
                          </p:cTn>
                        </p:par>
                        <p:par>
                          <p:cTn id="10" fill="hold">
                            <p:stCondLst>
                              <p:cond delay="6416"/>
                            </p:stCondLst>
                            <p:childTnLst>
                              <p:par>
                                <p:cTn id="11" presetID="1" presetClass="mediacall" presetSubtype="0" fill="hold" nodeType="afterEffect">
                                  <p:stCondLst>
                                    <p:cond delay="0"/>
                                  </p:stCondLst>
                                  <p:childTnLst>
                                    <p:cmd type="call" cmd="playFrom(0.0)">
                                      <p:cBhvr>
                                        <p:cTn id="12" dur="6800" fill="hold"/>
                                        <p:tgtEl>
                                          <p:spTgt spid="9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remove" display="0">
                  <p:stCondLst>
                    <p:cond delay="indefinite"/>
                  </p:stCondLst>
                </p:cTn>
                <p:tgtEl>
                  <p:spTgt spid="97"/>
                </p:tgtEl>
              </p:cMediaNode>
            </p:video>
            <p:video>
              <p:cMediaNode vol="80000">
                <p:cTn id="14" repeatCount="indefinite" fill="remove" display="0">
                  <p:stCondLst>
                    <p:cond delay="indefinite"/>
                  </p:stCondLst>
                </p:cTn>
                <p:tgtEl>
                  <p:spTgt spid="98"/>
                </p:tgtEl>
              </p:cMediaNode>
            </p:video>
            <p:video>
              <p:cMediaNode vol="80000">
                <p:cTn id="15" repeatCount="indefinite" fill="hold" display="0">
                  <p:stCondLst>
                    <p:cond delay="indefinite"/>
                  </p:stCondLst>
                </p:cTn>
                <p:tgtEl>
                  <p:spTgt spid="9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1416136" y="15915815"/>
            <a:ext cx="14495881" cy="8724859"/>
            <a:chOff x="1889319" y="6857884"/>
            <a:chExt cx="10909527" cy="6566286"/>
          </a:xfrm>
        </p:grpSpPr>
        <p:pic>
          <p:nvPicPr>
            <p:cNvPr id="58" name="Picture 57"/>
            <p:cNvPicPr>
              <a:picLocks noChangeAspect="1"/>
            </p:cNvPicPr>
            <p:nvPr/>
          </p:nvPicPr>
          <p:blipFill rotWithShape="1">
            <a:blip r:embed="rId2"/>
            <a:srcRect t="711"/>
            <a:stretch/>
          </p:blipFill>
          <p:spPr>
            <a:xfrm>
              <a:off x="1993929" y="7734300"/>
              <a:ext cx="10804917" cy="5689870"/>
            </a:xfrm>
            <a:prstGeom prst="rect">
              <a:avLst/>
            </a:prstGeom>
          </p:spPr>
        </p:pic>
        <p:grpSp>
          <p:nvGrpSpPr>
            <p:cNvPr id="59" name="Group 58"/>
            <p:cNvGrpSpPr/>
            <p:nvPr/>
          </p:nvGrpSpPr>
          <p:grpSpPr>
            <a:xfrm rot="20688522">
              <a:off x="1889319" y="6857884"/>
              <a:ext cx="1690641" cy="4268000"/>
              <a:chOff x="1956694" y="-268988"/>
              <a:chExt cx="3728674" cy="9412986"/>
            </a:xfrm>
          </p:grpSpPr>
          <p:pic>
            <p:nvPicPr>
              <p:cNvPr id="60" name="Picture 59"/>
              <p:cNvPicPr>
                <a:picLocks noChangeAspect="1"/>
              </p:cNvPicPr>
              <p:nvPr/>
            </p:nvPicPr>
            <p:blipFill rotWithShape="1">
              <a:blip r:embed="rId3">
                <a:clrChange>
                  <a:clrFrom>
                    <a:srgbClr val="FFFFFF"/>
                  </a:clrFrom>
                  <a:clrTo>
                    <a:srgbClr val="FFFFFF">
                      <a:alpha val="0"/>
                    </a:srgbClr>
                  </a:clrTo>
                </a:clrChange>
              </a:blip>
              <a:srcRect t="1" b="4690"/>
              <a:stretch/>
            </p:blipFill>
            <p:spPr>
              <a:xfrm rot="16200000">
                <a:off x="-688744" y="2859194"/>
                <a:ext cx="9004873" cy="3564735"/>
              </a:xfrm>
              <a:prstGeom prst="rect">
                <a:avLst/>
              </a:prstGeom>
            </p:spPr>
          </p:pic>
          <p:sp>
            <p:nvSpPr>
              <p:cNvPr id="61" name="TextBox 60"/>
              <p:cNvSpPr txBox="1"/>
              <p:nvPr/>
            </p:nvSpPr>
            <p:spPr>
              <a:xfrm rot="1421460">
                <a:off x="2278291" y="-113378"/>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62" name="TextBox 61"/>
              <p:cNvSpPr txBox="1"/>
              <p:nvPr/>
            </p:nvSpPr>
            <p:spPr>
              <a:xfrm rot="3333430">
                <a:off x="2950455" y="424031"/>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63" name="TextBox 62"/>
              <p:cNvSpPr txBox="1"/>
              <p:nvPr/>
            </p:nvSpPr>
            <p:spPr>
              <a:xfrm>
                <a:off x="5146170" y="-268988"/>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64" name="Rectangle 63"/>
              <p:cNvSpPr/>
              <p:nvPr/>
            </p:nvSpPr>
            <p:spPr>
              <a:xfrm rot="2568614">
                <a:off x="5164668" y="3293534"/>
                <a:ext cx="520700" cy="457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65" name="Group 64"/>
              <p:cNvGrpSpPr/>
              <p:nvPr/>
            </p:nvGrpSpPr>
            <p:grpSpPr>
              <a:xfrm>
                <a:off x="2848339" y="4526656"/>
                <a:ext cx="2515129" cy="809458"/>
                <a:chOff x="2899139" y="3049222"/>
                <a:chExt cx="2515129" cy="809458"/>
              </a:xfrm>
            </p:grpSpPr>
            <p:pic>
              <p:nvPicPr>
                <p:cNvPr id="69" name="Picture 68"/>
                <p:cNvPicPr>
                  <a:picLocks noChangeAspect="1"/>
                </p:cNvPicPr>
                <p:nvPr/>
              </p:nvPicPr>
              <p:blipFill>
                <a:blip r:embed="rId4"/>
                <a:stretch>
                  <a:fillRect/>
                </a:stretch>
              </p:blipFill>
              <p:spPr>
                <a:xfrm rot="16200000">
                  <a:off x="3890962" y="2057399"/>
                  <a:ext cx="531483" cy="2515129"/>
                </a:xfrm>
                <a:prstGeom prst="rect">
                  <a:avLst/>
                </a:prstGeom>
              </p:spPr>
            </p:pic>
            <p:sp>
              <p:nvSpPr>
                <p:cNvPr id="70" name="Rectangle 69"/>
                <p:cNvSpPr/>
                <p:nvPr/>
              </p:nvSpPr>
              <p:spPr>
                <a:xfrm>
                  <a:off x="3054352" y="3361264"/>
                  <a:ext cx="1143000" cy="491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1" name="Rectangle 70"/>
                <p:cNvSpPr/>
                <p:nvPr/>
              </p:nvSpPr>
              <p:spPr>
                <a:xfrm rot="201829">
                  <a:off x="2969685" y="3361263"/>
                  <a:ext cx="1143000" cy="491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2" name="Rectangle 71"/>
                <p:cNvSpPr/>
                <p:nvPr/>
              </p:nvSpPr>
              <p:spPr>
                <a:xfrm rot="201829">
                  <a:off x="2967568" y="3367614"/>
                  <a:ext cx="1143000" cy="491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66" name="Rectangle 65"/>
              <p:cNvSpPr/>
              <p:nvPr/>
            </p:nvSpPr>
            <p:spPr>
              <a:xfrm rot="2568614">
                <a:off x="5126567" y="4754033"/>
                <a:ext cx="520700" cy="457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 name="TextBox 66"/>
              <p:cNvSpPr txBox="1"/>
              <p:nvPr/>
            </p:nvSpPr>
            <p:spPr>
              <a:xfrm rot="16200000">
                <a:off x="2362023" y="4145136"/>
                <a:ext cx="512992" cy="1323649"/>
              </a:xfrm>
              <a:prstGeom prst="rect">
                <a:avLst/>
              </a:prstGeom>
              <a:solidFill>
                <a:srgbClr val="FFFF00"/>
              </a:solidFill>
              <a:ln>
                <a:solidFill>
                  <a:schemeClr val="tx1"/>
                </a:solidFill>
              </a:ln>
            </p:spPr>
            <p:txBody>
              <a:bodyPr wrap="square" rtlCol="0">
                <a:spAutoFit/>
              </a:bodyPr>
              <a:lstStyle/>
              <a:p>
                <a:r>
                  <a:rPr lang="en-US" sz="1100" dirty="0" smtClean="0"/>
                  <a:t>APD</a:t>
                </a:r>
                <a:endParaRPr lang="en-US" sz="1100" dirty="0"/>
              </a:p>
            </p:txBody>
          </p:sp>
          <p:sp>
            <p:nvSpPr>
              <p:cNvPr id="68" name="TextBox 67"/>
              <p:cNvSpPr txBox="1"/>
              <p:nvPr/>
            </p:nvSpPr>
            <p:spPr>
              <a:xfrm>
                <a:off x="3389944" y="2921981"/>
                <a:ext cx="1575759" cy="916372"/>
              </a:xfrm>
              <a:prstGeom prst="rect">
                <a:avLst/>
              </a:prstGeom>
              <a:noFill/>
              <a:ln>
                <a:solidFill>
                  <a:schemeClr val="tx1"/>
                </a:solidFill>
              </a:ln>
            </p:spPr>
            <p:txBody>
              <a:bodyPr wrap="square" rtlCol="0">
                <a:spAutoFit/>
              </a:bodyPr>
              <a:lstStyle/>
              <a:p>
                <a:r>
                  <a:rPr lang="en-US" sz="1050" dirty="0" smtClean="0"/>
                  <a:t>SH Sensor</a:t>
                </a:r>
                <a:endParaRPr lang="en-US" sz="1050" dirty="0"/>
              </a:p>
            </p:txBody>
          </p:sp>
        </p:grpSp>
      </p:grpSp>
      <p:pic>
        <p:nvPicPr>
          <p:cNvPr id="8" name="Picture 7"/>
          <p:cNvPicPr>
            <a:picLocks noChangeAspect="1"/>
          </p:cNvPicPr>
          <p:nvPr/>
        </p:nvPicPr>
        <p:blipFill rotWithShape="1">
          <a:blip r:embed="rId5">
            <a:clrChange>
              <a:clrFrom>
                <a:srgbClr val="FAFAFA"/>
              </a:clrFrom>
              <a:clrTo>
                <a:srgbClr val="FAFAFA">
                  <a:alpha val="0"/>
                </a:srgbClr>
              </a:clrTo>
            </a:clrChange>
          </a:blip>
          <a:srcRect t="4306"/>
          <a:stretch/>
        </p:blipFill>
        <p:spPr>
          <a:xfrm>
            <a:off x="0" y="3593431"/>
            <a:ext cx="45436863" cy="8507580"/>
          </a:xfrm>
          <a:prstGeom prst="rect">
            <a:avLst/>
          </a:prstGeom>
        </p:spPr>
      </p:pic>
      <p:sp>
        <p:nvSpPr>
          <p:cNvPr id="39" name="Rectangle 38"/>
          <p:cNvSpPr/>
          <p:nvPr/>
        </p:nvSpPr>
        <p:spPr>
          <a:xfrm>
            <a:off x="15614279" y="4714197"/>
            <a:ext cx="2472152" cy="769441"/>
          </a:xfrm>
          <a:prstGeom prst="rect">
            <a:avLst/>
          </a:prstGeom>
        </p:spPr>
        <p:txBody>
          <a:bodyPr wrap="none">
            <a:spAutoFit/>
          </a:bodyPr>
          <a:lstStyle/>
          <a:p>
            <a:pPr algn="just">
              <a:spcBef>
                <a:spcPts val="600"/>
              </a:spcBef>
            </a:pPr>
            <a:r>
              <a:rPr lang="en-US" sz="4400" b="1" dirty="0" smtClean="0">
                <a:effectLst/>
                <a:latin typeface="Times New Roman" panose="02020603050405020304" pitchFamily="18" charset="0"/>
                <a:ea typeface="Times New Roman" panose="02020603050405020304" pitchFamily="18" charset="0"/>
              </a:rPr>
              <a:t>2. System</a:t>
            </a:r>
            <a:endParaRPr lang="en-US" sz="4400" b="1" dirty="0">
              <a:effectLst/>
              <a:latin typeface="Times New Roman" panose="02020603050405020304" pitchFamily="18" charset="0"/>
              <a:ea typeface="Times New Roman" panose="02020603050405020304" pitchFamily="18" charset="0"/>
            </a:endParaRPr>
          </a:p>
        </p:txBody>
      </p:sp>
      <p:sp>
        <p:nvSpPr>
          <p:cNvPr id="40" name="Rectangle 39"/>
          <p:cNvSpPr/>
          <p:nvPr/>
        </p:nvSpPr>
        <p:spPr>
          <a:xfrm>
            <a:off x="340261" y="4585688"/>
            <a:ext cx="3952749" cy="769441"/>
          </a:xfrm>
          <a:prstGeom prst="rect">
            <a:avLst/>
          </a:prstGeom>
        </p:spPr>
        <p:txBody>
          <a:bodyPr wrap="none">
            <a:spAutoFit/>
          </a:bodyPr>
          <a:lstStyle/>
          <a:p>
            <a:r>
              <a:rPr lang="en-US" sz="4400" b="1" dirty="0" smtClean="0">
                <a:effectLst/>
                <a:latin typeface="Times New Roman" panose="02020603050405020304" pitchFamily="18" charset="0"/>
                <a:ea typeface="Times New Roman" panose="02020603050405020304" pitchFamily="18" charset="0"/>
              </a:rPr>
              <a:t>1. Introduction </a:t>
            </a:r>
          </a:p>
        </p:txBody>
      </p:sp>
      <p:cxnSp>
        <p:nvCxnSpPr>
          <p:cNvPr id="14" name="Straight Connector 13"/>
          <p:cNvCxnSpPr/>
          <p:nvPr/>
        </p:nvCxnSpPr>
        <p:spPr>
          <a:xfrm>
            <a:off x="3910519" y="23793856"/>
            <a:ext cx="71323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21280410" y="12141198"/>
            <a:ext cx="23991840" cy="12885739"/>
            <a:chOff x="23678219" y="11209274"/>
            <a:chExt cx="14879241" cy="7828247"/>
          </a:xfrm>
        </p:grpSpPr>
        <p:grpSp>
          <p:nvGrpSpPr>
            <p:cNvPr id="46" name="Group 45"/>
            <p:cNvGrpSpPr/>
            <p:nvPr/>
          </p:nvGrpSpPr>
          <p:grpSpPr>
            <a:xfrm>
              <a:off x="23678219" y="11209274"/>
              <a:ext cx="14879241" cy="7828247"/>
              <a:chOff x="23678219" y="11209274"/>
              <a:chExt cx="14879241" cy="7828247"/>
            </a:xfrm>
          </p:grpSpPr>
          <p:pic>
            <p:nvPicPr>
              <p:cNvPr id="48" name="Picture 47"/>
              <p:cNvPicPr>
                <a:picLocks noChangeAspect="1"/>
              </p:cNvPicPr>
              <p:nvPr/>
            </p:nvPicPr>
            <p:blipFill>
              <a:blip r:embed="rId6"/>
              <a:stretch>
                <a:fillRect/>
              </a:stretch>
            </p:blipFill>
            <p:spPr>
              <a:xfrm>
                <a:off x="29842681" y="11209274"/>
                <a:ext cx="8714779" cy="7828247"/>
              </a:xfrm>
              <a:prstGeom prst="rect">
                <a:avLst/>
              </a:prstGeom>
            </p:spPr>
          </p:pic>
          <p:sp>
            <p:nvSpPr>
              <p:cNvPr id="49" name="TextBox 48"/>
              <p:cNvSpPr txBox="1"/>
              <p:nvPr/>
            </p:nvSpPr>
            <p:spPr>
              <a:xfrm>
                <a:off x="23678219" y="12871248"/>
                <a:ext cx="5833904" cy="6114184"/>
              </a:xfrm>
              <a:prstGeom prst="rect">
                <a:avLst/>
              </a:prstGeom>
              <a:noFill/>
            </p:spPr>
            <p:txBody>
              <a:bodyPr wrap="square" rtlCol="0">
                <a:spAutoFit/>
              </a:bodyPr>
              <a:lstStyle/>
              <a:p>
                <a:pPr algn="ctr"/>
                <a:r>
                  <a:rPr lang="en-US" sz="7200" dirty="0" smtClean="0"/>
                  <a:t>Confocal image of cone mosaic.  Not cones down to the central fovea are visible.</a:t>
                </a:r>
              </a:p>
              <a:p>
                <a:pPr algn="ctr"/>
                <a:endParaRPr lang="en-US" sz="7200" dirty="0"/>
              </a:p>
              <a:p>
                <a:pPr algn="ctr"/>
                <a:r>
                  <a:rPr lang="en-US" sz="7200" dirty="0" smtClean="0"/>
                  <a:t>Scale bar 50 </a:t>
                </a:r>
                <a:r>
                  <a:rPr lang="en-US" sz="7200" dirty="0" smtClean="0">
                    <a:latin typeface="Symbol" panose="05050102010706020507" pitchFamily="18" charset="2"/>
                  </a:rPr>
                  <a:t>m</a:t>
                </a:r>
                <a:r>
                  <a:rPr lang="en-US" sz="7200" dirty="0" smtClean="0"/>
                  <a:t>m.</a:t>
                </a:r>
              </a:p>
              <a:p>
                <a:pPr algn="ctr"/>
                <a:endParaRPr lang="en-US" sz="7200" dirty="0"/>
              </a:p>
              <a:p>
                <a:pPr algn="ctr"/>
                <a:r>
                  <a:rPr lang="en-US" sz="7200" dirty="0" smtClean="0"/>
                  <a:t>Gathered in 10 minutes subject time.</a:t>
                </a:r>
                <a:endParaRPr lang="en-US" sz="7200" dirty="0"/>
              </a:p>
            </p:txBody>
          </p:sp>
        </p:grpSp>
        <p:cxnSp>
          <p:nvCxnSpPr>
            <p:cNvPr id="47" name="Straight Connector 46"/>
            <p:cNvCxnSpPr/>
            <p:nvPr/>
          </p:nvCxnSpPr>
          <p:spPr>
            <a:xfrm>
              <a:off x="30356401" y="18501987"/>
              <a:ext cx="71323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43439601" y="3397378"/>
            <a:ext cx="1297904" cy="1569660"/>
          </a:xfrm>
          <a:prstGeom prst="rect">
            <a:avLst/>
          </a:prstGeom>
          <a:solidFill>
            <a:schemeClr val="accent2"/>
          </a:solidFill>
        </p:spPr>
        <p:txBody>
          <a:bodyPr wrap="square">
            <a:spAutoFit/>
          </a:bodyPr>
          <a:lstStyle/>
          <a:p>
            <a:r>
              <a:rPr lang="en-US" sz="9600" dirty="0" smtClean="0">
                <a:solidFill>
                  <a:srgbClr val="FF0000"/>
                </a:solidFill>
              </a:rPr>
              <a:t> </a:t>
            </a:r>
            <a:r>
              <a:rPr lang="en-US" sz="9600" dirty="0" smtClean="0">
                <a:solidFill>
                  <a:srgbClr val="FF0000"/>
                </a:solidFill>
                <a:hlinkClick r:id="rId7" action="ppaction://hlinksldjump"/>
              </a:rPr>
              <a:t>X</a:t>
            </a:r>
            <a:endParaRPr lang="en-US" sz="9600" dirty="0">
              <a:solidFill>
                <a:srgbClr val="FF0000"/>
              </a:solidFill>
            </a:endParaRPr>
          </a:p>
        </p:txBody>
      </p:sp>
      <p:sp>
        <p:nvSpPr>
          <p:cNvPr id="50" name="TextBox 49">
            <a:hlinkClick r:id="rId8" action="ppaction://hlinksldjump"/>
          </p:cNvPr>
          <p:cNvSpPr txBox="1"/>
          <p:nvPr/>
        </p:nvSpPr>
        <p:spPr>
          <a:xfrm>
            <a:off x="971061" y="23753236"/>
            <a:ext cx="3215928" cy="1446550"/>
          </a:xfrm>
          <a:prstGeom prst="rect">
            <a:avLst/>
          </a:prstGeom>
          <a:noFill/>
        </p:spPr>
        <p:txBody>
          <a:bodyPr wrap="square" rtlCol="0">
            <a:spAutoFit/>
          </a:bodyPr>
          <a:lstStyle/>
          <a:p>
            <a:r>
              <a:rPr lang="en-US" sz="8800" dirty="0" smtClean="0">
                <a:solidFill>
                  <a:srgbClr val="FF0000"/>
                </a:solidFill>
              </a:rPr>
              <a:t>Back</a:t>
            </a:r>
            <a:endParaRPr lang="en-US" sz="8800" dirty="0">
              <a:solidFill>
                <a:srgbClr val="FF0000"/>
              </a:solidFill>
            </a:endParaRPr>
          </a:p>
        </p:txBody>
      </p:sp>
      <p:sp>
        <p:nvSpPr>
          <p:cNvPr id="15" name="Rectangle 14"/>
          <p:cNvSpPr/>
          <p:nvPr/>
        </p:nvSpPr>
        <p:spPr>
          <a:xfrm>
            <a:off x="759709" y="409074"/>
            <a:ext cx="44348399" cy="2800767"/>
          </a:xfrm>
          <a:prstGeom prst="rect">
            <a:avLst/>
          </a:prstGeom>
        </p:spPr>
        <p:txBody>
          <a:bodyPr wrap="square">
            <a:spAutoFit/>
          </a:bodyPr>
          <a:lstStyle/>
          <a:p>
            <a:pPr algn="ctr"/>
            <a:r>
              <a:rPr lang="en-US" sz="6600" b="1" dirty="0">
                <a:latin typeface="Times New Roman" panose="02020603050405020304" pitchFamily="18" charset="0"/>
                <a:ea typeface="Times New Roman" panose="02020603050405020304" pitchFamily="18" charset="0"/>
              </a:rPr>
              <a:t>Design of a Steerable, Configurable Detection, Adaptive Optics Scanning Laser Ophthalmoscope with Integrated Fixation and </a:t>
            </a:r>
            <a:r>
              <a:rPr lang="en-US" sz="6600" b="1" dirty="0" smtClean="0">
                <a:latin typeface="Times New Roman" panose="02020603050405020304" pitchFamily="18" charset="0"/>
                <a:ea typeface="Times New Roman" panose="02020603050405020304" pitchFamily="18" charset="0"/>
              </a:rPr>
              <a:t>Stimulation</a:t>
            </a:r>
          </a:p>
          <a:p>
            <a:pPr algn="ctr"/>
            <a:r>
              <a:rPr lang="en-US" sz="4400" dirty="0" smtClean="0">
                <a:latin typeface="Times New Roman" panose="02020603050405020304" pitchFamily="18" charset="0"/>
                <a:ea typeface="Times New Roman" panose="02020603050405020304" pitchFamily="18" charset="0"/>
              </a:rPr>
              <a:t>S.A. Burns, A. de Castro, L. Sawides. T. Luo, K. Sapoznik, R. L. Warner</a:t>
            </a:r>
            <a:r>
              <a:rPr lang="en-US" sz="4400" b="1" dirty="0" smtClean="0">
                <a:latin typeface="Times New Roman" panose="02020603050405020304" pitchFamily="18" charset="0"/>
                <a:ea typeface="Times New Roman" panose="02020603050405020304" pitchFamily="18" charset="0"/>
              </a:rPr>
              <a:t>, </a:t>
            </a:r>
            <a:r>
              <a:rPr lang="en-US" sz="4400" i="1" dirty="0" smtClean="0">
                <a:latin typeface="Times New Roman" panose="02020603050405020304" pitchFamily="18" charset="0"/>
                <a:ea typeface="Times New Roman" panose="02020603050405020304" pitchFamily="18" charset="0"/>
                <a:cs typeface="Times New Roman" panose="02020603050405020304" pitchFamily="18" charset="0"/>
              </a:rPr>
              <a:t>Indiana University School of Optometry, 800 E. Atwater, Bloomington, IN, staburns@indiana.edu</a:t>
            </a:r>
            <a:endParaRPr lang="en-US" sz="4400" i="1" dirty="0" smtClean="0">
              <a:latin typeface="Times" panose="02020603050405020304" pitchFamily="18" charset="0"/>
              <a:ea typeface="Times New Roman" panose="02020603050405020304" pitchFamily="18" charset="0"/>
              <a:cs typeface="Times New Roman" panose="02020603050405020304" pitchFamily="18" charset="0"/>
            </a:endParaRPr>
          </a:p>
        </p:txBody>
      </p:sp>
      <p:sp>
        <p:nvSpPr>
          <p:cNvPr id="32" name="Oval 31"/>
          <p:cNvSpPr/>
          <p:nvPr/>
        </p:nvSpPr>
        <p:spPr>
          <a:xfrm>
            <a:off x="9299102" y="16957120"/>
            <a:ext cx="5737698" cy="55348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2338493" y="9218560"/>
            <a:ext cx="15625792" cy="4524315"/>
          </a:xfrm>
          <a:prstGeom prst="rect">
            <a:avLst/>
          </a:prstGeom>
          <a:noFill/>
        </p:spPr>
        <p:txBody>
          <a:bodyPr wrap="square" rtlCol="0">
            <a:spAutoFit/>
          </a:bodyPr>
          <a:lstStyle/>
          <a:p>
            <a:pPr algn="ctr"/>
            <a:r>
              <a:rPr lang="en-US" sz="7200" dirty="0" smtClean="0"/>
              <a:t>Montages could be made without the need for adding a skew to the positioning system (frame edges are parallel)</a:t>
            </a:r>
          </a:p>
          <a:p>
            <a:pPr algn="ctr"/>
            <a:r>
              <a:rPr lang="en-US" sz="7200" dirty="0" smtClean="0"/>
              <a:t>.</a:t>
            </a:r>
          </a:p>
        </p:txBody>
      </p:sp>
    </p:spTree>
    <p:extLst>
      <p:ext uri="{BB962C8B-B14F-4D97-AF65-F5344CB8AC3E}">
        <p14:creationId xmlns:p14="http://schemas.microsoft.com/office/powerpoint/2010/main" val="23175927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3910519" y="23793856"/>
            <a:ext cx="71323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a:hlinkClick r:id="rId2" action="ppaction://hlinksldjump"/>
          </p:cNvPr>
          <p:cNvSpPr/>
          <p:nvPr/>
        </p:nvSpPr>
        <p:spPr>
          <a:xfrm>
            <a:off x="43439601" y="3397378"/>
            <a:ext cx="1645400" cy="1569660"/>
          </a:xfrm>
          <a:prstGeom prst="rect">
            <a:avLst/>
          </a:prstGeom>
          <a:solidFill>
            <a:schemeClr val="accent2"/>
          </a:solidFill>
        </p:spPr>
        <p:txBody>
          <a:bodyPr wrap="square">
            <a:spAutoFit/>
          </a:bodyPr>
          <a:lstStyle/>
          <a:p>
            <a:r>
              <a:rPr lang="en-US" sz="9600" dirty="0" smtClean="0">
                <a:solidFill>
                  <a:srgbClr val="FF0000"/>
                </a:solidFill>
              </a:rPr>
              <a:t> </a:t>
            </a:r>
            <a:r>
              <a:rPr lang="en-US" sz="9600" dirty="0" smtClean="0">
                <a:solidFill>
                  <a:srgbClr val="FF0000"/>
                </a:solidFill>
                <a:hlinkClick r:id="rId2" action="ppaction://hlinksldjump"/>
              </a:rPr>
              <a:t>X</a:t>
            </a:r>
            <a:endParaRPr lang="en-US" sz="9600" dirty="0">
              <a:solidFill>
                <a:srgbClr val="FF0000"/>
              </a:solidFill>
            </a:endParaRPr>
          </a:p>
        </p:txBody>
      </p:sp>
      <p:grpSp>
        <p:nvGrpSpPr>
          <p:cNvPr id="13" name="Group 12"/>
          <p:cNvGrpSpPr/>
          <p:nvPr/>
        </p:nvGrpSpPr>
        <p:grpSpPr>
          <a:xfrm>
            <a:off x="1117600" y="5667627"/>
            <a:ext cx="26874807" cy="16479350"/>
            <a:chOff x="-3533775" y="1754187"/>
            <a:chExt cx="15020925" cy="9210675"/>
          </a:xfrm>
        </p:grpSpPr>
        <p:pic>
          <p:nvPicPr>
            <p:cNvPr id="15" name="Picture 14"/>
            <p:cNvPicPr>
              <a:picLocks noChangeAspect="1"/>
            </p:cNvPicPr>
            <p:nvPr/>
          </p:nvPicPr>
          <p:blipFill>
            <a:blip r:embed="rId3"/>
            <a:stretch>
              <a:fillRect/>
            </a:stretch>
          </p:blipFill>
          <p:spPr>
            <a:xfrm>
              <a:off x="-3527425" y="1766887"/>
              <a:ext cx="4972050" cy="4581525"/>
            </a:xfrm>
            <a:prstGeom prst="rect">
              <a:avLst/>
            </a:prstGeom>
          </p:spPr>
        </p:pic>
        <p:pic>
          <p:nvPicPr>
            <p:cNvPr id="16" name="Picture 15"/>
            <p:cNvPicPr>
              <a:picLocks noChangeAspect="1"/>
            </p:cNvPicPr>
            <p:nvPr/>
          </p:nvPicPr>
          <p:blipFill>
            <a:blip r:embed="rId4"/>
            <a:stretch>
              <a:fillRect/>
            </a:stretch>
          </p:blipFill>
          <p:spPr>
            <a:xfrm>
              <a:off x="1501775" y="1766887"/>
              <a:ext cx="4972050" cy="4581525"/>
            </a:xfrm>
            <a:prstGeom prst="rect">
              <a:avLst/>
            </a:prstGeom>
          </p:spPr>
        </p:pic>
        <p:pic>
          <p:nvPicPr>
            <p:cNvPr id="17" name="Picture 16"/>
            <p:cNvPicPr>
              <a:picLocks noChangeAspect="1"/>
            </p:cNvPicPr>
            <p:nvPr/>
          </p:nvPicPr>
          <p:blipFill>
            <a:blip r:embed="rId5"/>
            <a:stretch>
              <a:fillRect/>
            </a:stretch>
          </p:blipFill>
          <p:spPr>
            <a:xfrm>
              <a:off x="6511925" y="1754187"/>
              <a:ext cx="4972050" cy="4581525"/>
            </a:xfrm>
            <a:prstGeom prst="rect">
              <a:avLst/>
            </a:prstGeom>
          </p:spPr>
        </p:pic>
        <p:pic>
          <p:nvPicPr>
            <p:cNvPr id="18" name="Picture 17"/>
            <p:cNvPicPr>
              <a:picLocks noChangeAspect="1"/>
            </p:cNvPicPr>
            <p:nvPr/>
          </p:nvPicPr>
          <p:blipFill>
            <a:blip r:embed="rId6"/>
            <a:stretch>
              <a:fillRect/>
            </a:stretch>
          </p:blipFill>
          <p:spPr>
            <a:xfrm>
              <a:off x="-3533775" y="6370637"/>
              <a:ext cx="4972050" cy="4581525"/>
            </a:xfrm>
            <a:prstGeom prst="rect">
              <a:avLst/>
            </a:prstGeom>
          </p:spPr>
        </p:pic>
        <p:pic>
          <p:nvPicPr>
            <p:cNvPr id="19" name="Picture 18"/>
            <p:cNvPicPr>
              <a:picLocks noChangeAspect="1"/>
            </p:cNvPicPr>
            <p:nvPr/>
          </p:nvPicPr>
          <p:blipFill>
            <a:blip r:embed="rId7"/>
            <a:stretch>
              <a:fillRect/>
            </a:stretch>
          </p:blipFill>
          <p:spPr>
            <a:xfrm>
              <a:off x="1495425" y="6383337"/>
              <a:ext cx="4972050" cy="4581525"/>
            </a:xfrm>
            <a:prstGeom prst="rect">
              <a:avLst/>
            </a:prstGeom>
          </p:spPr>
        </p:pic>
        <p:pic>
          <p:nvPicPr>
            <p:cNvPr id="20" name="Picture 19"/>
            <p:cNvPicPr>
              <a:picLocks noChangeAspect="1"/>
            </p:cNvPicPr>
            <p:nvPr/>
          </p:nvPicPr>
          <p:blipFill>
            <a:blip r:embed="rId8"/>
            <a:stretch>
              <a:fillRect/>
            </a:stretch>
          </p:blipFill>
          <p:spPr>
            <a:xfrm>
              <a:off x="6515100" y="6376987"/>
              <a:ext cx="4972050" cy="4581525"/>
            </a:xfrm>
            <a:prstGeom prst="rect">
              <a:avLst/>
            </a:prstGeom>
          </p:spPr>
        </p:pic>
        <p:cxnSp>
          <p:nvCxnSpPr>
            <p:cNvPr id="21" name="Straight Connector 20"/>
            <p:cNvCxnSpPr/>
            <p:nvPr/>
          </p:nvCxnSpPr>
          <p:spPr>
            <a:xfrm>
              <a:off x="-1701800" y="6153150"/>
              <a:ext cx="95097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28959783" y="7879926"/>
            <a:ext cx="16328417" cy="12280285"/>
          </a:xfrm>
          <a:prstGeom prst="rect">
            <a:avLst/>
          </a:prstGeom>
          <a:noFill/>
        </p:spPr>
        <p:txBody>
          <a:bodyPr wrap="square" rtlCol="0">
            <a:spAutoFit/>
          </a:bodyPr>
          <a:lstStyle/>
          <a:p>
            <a:pPr algn="ctr"/>
            <a:r>
              <a:rPr lang="en-US" sz="7200" dirty="0"/>
              <a:t>S</a:t>
            </a:r>
            <a:r>
              <a:rPr lang="en-US" sz="7200" dirty="0" smtClean="0"/>
              <a:t>imultaneously collected Image types.  </a:t>
            </a:r>
          </a:p>
          <a:p>
            <a:pPr marL="857250" indent="-857250">
              <a:buFont typeface="Arial" panose="020B0604020202020204" pitchFamily="34" charset="0"/>
              <a:buChar char="•"/>
            </a:pPr>
            <a:r>
              <a:rPr lang="en-US" sz="7200" dirty="0" smtClean="0"/>
              <a:t>A: Confocal image.</a:t>
            </a:r>
          </a:p>
          <a:p>
            <a:pPr marL="857250" indent="-857250">
              <a:buFont typeface="Arial" panose="020B0604020202020204" pitchFamily="34" charset="0"/>
              <a:buChar char="•"/>
            </a:pPr>
            <a:r>
              <a:rPr lang="en-US" sz="7200" dirty="0" smtClean="0"/>
              <a:t>B: Offset Aperture Image from Channel 2</a:t>
            </a:r>
          </a:p>
          <a:p>
            <a:pPr marL="857250" indent="-857250">
              <a:buFont typeface="Arial" panose="020B0604020202020204" pitchFamily="34" charset="0"/>
              <a:buChar char="•"/>
            </a:pPr>
            <a:r>
              <a:rPr lang="en-US" sz="7200" dirty="0" smtClean="0"/>
              <a:t>C: Flow map from variance of offset image</a:t>
            </a:r>
          </a:p>
          <a:p>
            <a:pPr marL="857250" indent="-857250">
              <a:buFont typeface="Arial" panose="020B0604020202020204" pitchFamily="34" charset="0"/>
              <a:buChar char="•"/>
            </a:pPr>
            <a:r>
              <a:rPr lang="en-US" sz="7200" dirty="0" smtClean="0"/>
              <a:t>D: Image obtained with a Half annular aperture. </a:t>
            </a:r>
          </a:p>
          <a:p>
            <a:pPr marL="857250" indent="-857250">
              <a:buFont typeface="Arial" panose="020B0604020202020204" pitchFamily="34" charset="0"/>
              <a:buChar char="•"/>
            </a:pPr>
            <a:r>
              <a:rPr lang="en-US" sz="7200" dirty="0" smtClean="0"/>
              <a:t>E: complement (rest of light) that is not directed to </a:t>
            </a:r>
          </a:p>
          <a:p>
            <a:pPr marL="857250" indent="-857250">
              <a:buFont typeface="Arial" panose="020B0604020202020204" pitchFamily="34" charset="0"/>
              <a:buChar char="•"/>
            </a:pPr>
            <a:r>
              <a:rPr lang="en-US" sz="7200" dirty="0" smtClean="0"/>
              <a:t>F: Contrast between D and E (D-E)/(D+E)</a:t>
            </a:r>
          </a:p>
          <a:p>
            <a:pPr algn="ctr"/>
            <a:r>
              <a:rPr lang="en-US" sz="7200" dirty="0" smtClean="0"/>
              <a:t>Scale bar 100 </a:t>
            </a:r>
            <a:r>
              <a:rPr lang="en-US" sz="7200" dirty="0" smtClean="0">
                <a:latin typeface="Symbol" panose="05050102010706020507" pitchFamily="18" charset="2"/>
              </a:rPr>
              <a:t>m</a:t>
            </a:r>
            <a:r>
              <a:rPr lang="en-US" sz="7200" dirty="0" smtClean="0"/>
              <a:t>m.</a:t>
            </a:r>
          </a:p>
        </p:txBody>
      </p:sp>
      <p:grpSp>
        <p:nvGrpSpPr>
          <p:cNvPr id="4" name="Group 3"/>
          <p:cNvGrpSpPr/>
          <p:nvPr/>
        </p:nvGrpSpPr>
        <p:grpSpPr>
          <a:xfrm>
            <a:off x="1581968" y="11709400"/>
            <a:ext cx="19601632" cy="10053260"/>
            <a:chOff x="1581968" y="11709400"/>
            <a:chExt cx="19601632" cy="10053260"/>
          </a:xfrm>
        </p:grpSpPr>
        <p:sp>
          <p:nvSpPr>
            <p:cNvPr id="2" name="Rectangle 1"/>
            <p:cNvSpPr/>
            <p:nvPr/>
          </p:nvSpPr>
          <p:spPr>
            <a:xfrm>
              <a:off x="1632768" y="11988800"/>
              <a:ext cx="1237432" cy="1569660"/>
            </a:xfrm>
            <a:prstGeom prst="rect">
              <a:avLst/>
            </a:prstGeom>
          </p:spPr>
          <p:txBody>
            <a:bodyPr wrap="square">
              <a:spAutoFit/>
            </a:bodyPr>
            <a:lstStyle/>
            <a:p>
              <a:r>
                <a:rPr lang="en-US" sz="9600" dirty="0" smtClean="0">
                  <a:solidFill>
                    <a:schemeClr val="bg1"/>
                  </a:solidFill>
                </a:rPr>
                <a:t>A</a:t>
              </a:r>
              <a:endParaRPr lang="en-US" sz="9600" dirty="0">
                <a:solidFill>
                  <a:schemeClr val="bg1"/>
                </a:solidFill>
              </a:endParaRPr>
            </a:p>
          </p:txBody>
        </p:sp>
        <p:sp>
          <p:nvSpPr>
            <p:cNvPr id="31" name="Rectangle 30"/>
            <p:cNvSpPr/>
            <p:nvPr/>
          </p:nvSpPr>
          <p:spPr>
            <a:xfrm>
              <a:off x="10624368" y="12090400"/>
              <a:ext cx="1237432" cy="1569660"/>
            </a:xfrm>
            <a:prstGeom prst="rect">
              <a:avLst/>
            </a:prstGeom>
          </p:spPr>
          <p:txBody>
            <a:bodyPr wrap="square">
              <a:spAutoFit/>
            </a:bodyPr>
            <a:lstStyle/>
            <a:p>
              <a:r>
                <a:rPr lang="en-US" sz="9600" dirty="0" smtClean="0">
                  <a:solidFill>
                    <a:schemeClr val="bg1"/>
                  </a:solidFill>
                </a:rPr>
                <a:t>B</a:t>
              </a:r>
              <a:endParaRPr lang="en-US" sz="9600" dirty="0">
                <a:solidFill>
                  <a:schemeClr val="bg1"/>
                </a:solidFill>
              </a:endParaRPr>
            </a:p>
          </p:txBody>
        </p:sp>
        <p:sp>
          <p:nvSpPr>
            <p:cNvPr id="32" name="Rectangle 31"/>
            <p:cNvSpPr/>
            <p:nvPr/>
          </p:nvSpPr>
          <p:spPr>
            <a:xfrm>
              <a:off x="19641368" y="11709400"/>
              <a:ext cx="1237432" cy="1569660"/>
            </a:xfrm>
            <a:prstGeom prst="rect">
              <a:avLst/>
            </a:prstGeom>
          </p:spPr>
          <p:txBody>
            <a:bodyPr wrap="square">
              <a:spAutoFit/>
            </a:bodyPr>
            <a:lstStyle/>
            <a:p>
              <a:r>
                <a:rPr lang="en-US" sz="9600" dirty="0">
                  <a:solidFill>
                    <a:schemeClr val="bg1"/>
                  </a:solidFill>
                </a:rPr>
                <a:t>C</a:t>
              </a:r>
            </a:p>
          </p:txBody>
        </p:sp>
        <p:sp>
          <p:nvSpPr>
            <p:cNvPr id="33" name="Rectangle 32"/>
            <p:cNvSpPr/>
            <p:nvPr/>
          </p:nvSpPr>
          <p:spPr>
            <a:xfrm>
              <a:off x="1581968" y="20193000"/>
              <a:ext cx="1237432" cy="1569660"/>
            </a:xfrm>
            <a:prstGeom prst="rect">
              <a:avLst/>
            </a:prstGeom>
          </p:spPr>
          <p:txBody>
            <a:bodyPr wrap="square">
              <a:spAutoFit/>
            </a:bodyPr>
            <a:lstStyle/>
            <a:p>
              <a:r>
                <a:rPr lang="en-US" sz="9600" dirty="0" smtClean="0">
                  <a:solidFill>
                    <a:schemeClr val="bg1"/>
                  </a:solidFill>
                </a:rPr>
                <a:t>D</a:t>
              </a:r>
              <a:endParaRPr lang="en-US" sz="9600" dirty="0">
                <a:solidFill>
                  <a:schemeClr val="bg1"/>
                </a:solidFill>
              </a:endParaRPr>
            </a:p>
          </p:txBody>
        </p:sp>
        <p:sp>
          <p:nvSpPr>
            <p:cNvPr id="34" name="Rectangle 33"/>
            <p:cNvSpPr/>
            <p:nvPr/>
          </p:nvSpPr>
          <p:spPr>
            <a:xfrm>
              <a:off x="10675168" y="20167600"/>
              <a:ext cx="1237432" cy="1569660"/>
            </a:xfrm>
            <a:prstGeom prst="rect">
              <a:avLst/>
            </a:prstGeom>
          </p:spPr>
          <p:txBody>
            <a:bodyPr wrap="square">
              <a:spAutoFit/>
            </a:bodyPr>
            <a:lstStyle/>
            <a:p>
              <a:r>
                <a:rPr lang="en-US" sz="9600" dirty="0" smtClean="0">
                  <a:solidFill>
                    <a:schemeClr val="bg1"/>
                  </a:solidFill>
                </a:rPr>
                <a:t>E</a:t>
              </a:r>
              <a:endParaRPr lang="en-US" sz="9600" dirty="0">
                <a:solidFill>
                  <a:schemeClr val="bg1"/>
                </a:solidFill>
              </a:endParaRPr>
            </a:p>
          </p:txBody>
        </p:sp>
        <p:sp>
          <p:nvSpPr>
            <p:cNvPr id="35" name="Rectangle 34"/>
            <p:cNvSpPr/>
            <p:nvPr/>
          </p:nvSpPr>
          <p:spPr>
            <a:xfrm>
              <a:off x="19946168" y="19913600"/>
              <a:ext cx="1237432" cy="1569660"/>
            </a:xfrm>
            <a:prstGeom prst="rect">
              <a:avLst/>
            </a:prstGeom>
          </p:spPr>
          <p:txBody>
            <a:bodyPr wrap="square">
              <a:spAutoFit/>
            </a:bodyPr>
            <a:lstStyle/>
            <a:p>
              <a:r>
                <a:rPr lang="en-US" sz="9600" dirty="0" smtClean="0">
                  <a:solidFill>
                    <a:schemeClr val="bg1"/>
                  </a:solidFill>
                </a:rPr>
                <a:t>F</a:t>
              </a:r>
              <a:endParaRPr lang="en-US" sz="9600" dirty="0">
                <a:solidFill>
                  <a:schemeClr val="bg1"/>
                </a:solidFill>
              </a:endParaRPr>
            </a:p>
          </p:txBody>
        </p:sp>
      </p:grpSp>
      <p:sp>
        <p:nvSpPr>
          <p:cNvPr id="37" name="TextBox 36">
            <a:hlinkClick r:id="rId2" action="ppaction://hlinksldjump"/>
          </p:cNvPr>
          <p:cNvSpPr txBox="1"/>
          <p:nvPr/>
        </p:nvSpPr>
        <p:spPr>
          <a:xfrm>
            <a:off x="1765146" y="23705110"/>
            <a:ext cx="3215928" cy="1446550"/>
          </a:xfrm>
          <a:prstGeom prst="rect">
            <a:avLst/>
          </a:prstGeom>
          <a:noFill/>
        </p:spPr>
        <p:txBody>
          <a:bodyPr wrap="square" rtlCol="0">
            <a:spAutoFit/>
          </a:bodyPr>
          <a:lstStyle/>
          <a:p>
            <a:r>
              <a:rPr lang="en-US" sz="8800" dirty="0" smtClean="0">
                <a:solidFill>
                  <a:srgbClr val="FF0000"/>
                </a:solidFill>
              </a:rPr>
              <a:t>Back</a:t>
            </a:r>
            <a:endParaRPr lang="en-US" sz="8800" dirty="0">
              <a:solidFill>
                <a:srgbClr val="FF0000"/>
              </a:solidFill>
            </a:endParaRPr>
          </a:p>
        </p:txBody>
      </p:sp>
      <p:sp>
        <p:nvSpPr>
          <p:cNvPr id="22" name="Rectangle 21"/>
          <p:cNvSpPr/>
          <p:nvPr/>
        </p:nvSpPr>
        <p:spPr>
          <a:xfrm>
            <a:off x="759709" y="409074"/>
            <a:ext cx="44348399" cy="2800767"/>
          </a:xfrm>
          <a:prstGeom prst="rect">
            <a:avLst/>
          </a:prstGeom>
        </p:spPr>
        <p:txBody>
          <a:bodyPr wrap="square">
            <a:spAutoFit/>
          </a:bodyPr>
          <a:lstStyle/>
          <a:p>
            <a:pPr algn="ctr"/>
            <a:r>
              <a:rPr lang="en-US" sz="6600" b="1" dirty="0">
                <a:latin typeface="Times New Roman" panose="02020603050405020304" pitchFamily="18" charset="0"/>
                <a:ea typeface="Times New Roman" panose="02020603050405020304" pitchFamily="18" charset="0"/>
              </a:rPr>
              <a:t>Design of a Steerable, Configurable Detection, Adaptive Optics Scanning Laser Ophthalmoscope with Integrated Fixation and </a:t>
            </a:r>
            <a:r>
              <a:rPr lang="en-US" sz="6600" b="1" dirty="0" smtClean="0">
                <a:latin typeface="Times New Roman" panose="02020603050405020304" pitchFamily="18" charset="0"/>
                <a:ea typeface="Times New Roman" panose="02020603050405020304" pitchFamily="18" charset="0"/>
              </a:rPr>
              <a:t>Stimulation</a:t>
            </a:r>
          </a:p>
          <a:p>
            <a:pPr algn="ctr"/>
            <a:r>
              <a:rPr lang="en-US" sz="4400" dirty="0" smtClean="0">
                <a:latin typeface="Times New Roman" panose="02020603050405020304" pitchFamily="18" charset="0"/>
                <a:ea typeface="Times New Roman" panose="02020603050405020304" pitchFamily="18" charset="0"/>
              </a:rPr>
              <a:t>S.A. Burns, A. de Castro, L. Sawides. T. Luo, K. Sapoznik, R. L. Warner</a:t>
            </a:r>
            <a:r>
              <a:rPr lang="en-US" sz="4400" b="1" dirty="0" smtClean="0">
                <a:latin typeface="Times New Roman" panose="02020603050405020304" pitchFamily="18" charset="0"/>
                <a:ea typeface="Times New Roman" panose="02020603050405020304" pitchFamily="18" charset="0"/>
              </a:rPr>
              <a:t>, </a:t>
            </a:r>
            <a:r>
              <a:rPr lang="en-US" sz="4400" i="1" dirty="0" smtClean="0">
                <a:latin typeface="Times New Roman" panose="02020603050405020304" pitchFamily="18" charset="0"/>
                <a:ea typeface="Times New Roman" panose="02020603050405020304" pitchFamily="18" charset="0"/>
                <a:cs typeface="Times New Roman" panose="02020603050405020304" pitchFamily="18" charset="0"/>
              </a:rPr>
              <a:t>Indiana University School of Optometry, 800 E. Atwater, Bloomington, IN, staburns@indiana.edu</a:t>
            </a:r>
            <a:endParaRPr lang="en-US" sz="4400" i="1" dirty="0" smtClean="0">
              <a:latin typeface="Times" panose="02020603050405020304" pitchFamily="18" charset="0"/>
              <a:ea typeface="Times New Roman" panose="02020603050405020304" pitchFamily="18" charset="0"/>
              <a:cs typeface="Times New Roman" panose="02020603050405020304" pitchFamily="18" charset="0"/>
            </a:endParaRPr>
          </a:p>
        </p:txBody>
      </p:sp>
      <p:sp>
        <p:nvSpPr>
          <p:cNvPr id="23" name="TextBox 22"/>
          <p:cNvSpPr txBox="1"/>
          <p:nvPr/>
        </p:nvSpPr>
        <p:spPr>
          <a:xfrm>
            <a:off x="-1242908" y="4214760"/>
            <a:ext cx="42263907" cy="1938992"/>
          </a:xfrm>
          <a:prstGeom prst="rect">
            <a:avLst/>
          </a:prstGeom>
          <a:noFill/>
        </p:spPr>
        <p:txBody>
          <a:bodyPr wrap="square" rtlCol="0">
            <a:spAutoFit/>
          </a:bodyPr>
          <a:lstStyle/>
          <a:p>
            <a:pPr algn="ctr"/>
            <a:r>
              <a:rPr lang="en-US" sz="6000" dirty="0" smtClean="0"/>
              <a:t>Example of a blood vessel image- showing all images extracted from a single 100 frame acquisition. (videos not shown)</a:t>
            </a:r>
          </a:p>
          <a:p>
            <a:pPr algn="ctr"/>
            <a:r>
              <a:rPr lang="en-US" sz="6000" dirty="0" smtClean="0"/>
              <a:t>.</a:t>
            </a:r>
          </a:p>
        </p:txBody>
      </p:sp>
    </p:spTree>
    <p:extLst>
      <p:ext uri="{BB962C8B-B14F-4D97-AF65-F5344CB8AC3E}">
        <p14:creationId xmlns:p14="http://schemas.microsoft.com/office/powerpoint/2010/main" val="27285725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523200" y="9398000"/>
            <a:ext cx="4876800" cy="472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3910519" y="23793856"/>
            <a:ext cx="71323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a:hlinkClick r:id="rId2" action="ppaction://hlinksldjump"/>
          </p:cNvPr>
          <p:cNvSpPr/>
          <p:nvPr/>
        </p:nvSpPr>
        <p:spPr>
          <a:xfrm>
            <a:off x="43439601" y="3397378"/>
            <a:ext cx="1645400" cy="1569660"/>
          </a:xfrm>
          <a:prstGeom prst="rect">
            <a:avLst/>
          </a:prstGeom>
          <a:solidFill>
            <a:schemeClr val="accent2"/>
          </a:solidFill>
        </p:spPr>
        <p:txBody>
          <a:bodyPr wrap="square">
            <a:spAutoFit/>
          </a:bodyPr>
          <a:lstStyle/>
          <a:p>
            <a:r>
              <a:rPr lang="en-US" sz="9600" dirty="0" smtClean="0">
                <a:solidFill>
                  <a:srgbClr val="FF0000"/>
                </a:solidFill>
              </a:rPr>
              <a:t> </a:t>
            </a:r>
            <a:r>
              <a:rPr lang="en-US" sz="9600" dirty="0" smtClean="0">
                <a:solidFill>
                  <a:srgbClr val="FF0000"/>
                </a:solidFill>
                <a:hlinkClick r:id="rId2" action="ppaction://hlinksldjump"/>
              </a:rPr>
              <a:t>X</a:t>
            </a:r>
            <a:endParaRPr lang="en-US" sz="9600" dirty="0">
              <a:solidFill>
                <a:srgbClr val="FF0000"/>
              </a:solidFill>
            </a:endParaRPr>
          </a:p>
        </p:txBody>
      </p:sp>
      <p:sp>
        <p:nvSpPr>
          <p:cNvPr id="30" name="TextBox 29"/>
          <p:cNvSpPr txBox="1"/>
          <p:nvPr/>
        </p:nvSpPr>
        <p:spPr>
          <a:xfrm>
            <a:off x="382692" y="4595760"/>
            <a:ext cx="27633508" cy="3416320"/>
          </a:xfrm>
          <a:prstGeom prst="rect">
            <a:avLst/>
          </a:prstGeom>
          <a:noFill/>
        </p:spPr>
        <p:txBody>
          <a:bodyPr wrap="square" rtlCol="0">
            <a:spAutoFit/>
          </a:bodyPr>
          <a:lstStyle/>
          <a:p>
            <a:pPr algn="ctr"/>
            <a:r>
              <a:rPr lang="en-US" sz="7200" dirty="0"/>
              <a:t>S</a:t>
            </a:r>
            <a:r>
              <a:rPr lang="en-US" sz="7200" dirty="0" smtClean="0"/>
              <a:t>imultaneously collected Image of  Blood vessel showing the ability to enhance visibility of the vascular walls with a half annular aperture</a:t>
            </a:r>
          </a:p>
          <a:p>
            <a:pPr algn="ctr"/>
            <a:r>
              <a:rPr lang="en-US" sz="7200" dirty="0" smtClean="0"/>
              <a:t>.</a:t>
            </a:r>
          </a:p>
        </p:txBody>
      </p:sp>
      <p:grpSp>
        <p:nvGrpSpPr>
          <p:cNvPr id="4" name="Group 3"/>
          <p:cNvGrpSpPr/>
          <p:nvPr/>
        </p:nvGrpSpPr>
        <p:grpSpPr>
          <a:xfrm>
            <a:off x="1581968" y="11709400"/>
            <a:ext cx="19601632" cy="10053260"/>
            <a:chOff x="1581968" y="11709400"/>
            <a:chExt cx="19601632" cy="10053260"/>
          </a:xfrm>
        </p:grpSpPr>
        <p:sp>
          <p:nvSpPr>
            <p:cNvPr id="2" name="Rectangle 1"/>
            <p:cNvSpPr/>
            <p:nvPr/>
          </p:nvSpPr>
          <p:spPr>
            <a:xfrm>
              <a:off x="1632768" y="11988800"/>
              <a:ext cx="1237432" cy="1569660"/>
            </a:xfrm>
            <a:prstGeom prst="rect">
              <a:avLst/>
            </a:prstGeom>
          </p:spPr>
          <p:txBody>
            <a:bodyPr wrap="square">
              <a:spAutoFit/>
            </a:bodyPr>
            <a:lstStyle/>
            <a:p>
              <a:r>
                <a:rPr lang="en-US" sz="9600" dirty="0" smtClean="0">
                  <a:solidFill>
                    <a:schemeClr val="bg1"/>
                  </a:solidFill>
                </a:rPr>
                <a:t>A</a:t>
              </a:r>
              <a:endParaRPr lang="en-US" sz="9600" dirty="0">
                <a:solidFill>
                  <a:schemeClr val="bg1"/>
                </a:solidFill>
              </a:endParaRPr>
            </a:p>
          </p:txBody>
        </p:sp>
        <p:sp>
          <p:nvSpPr>
            <p:cNvPr id="31" name="Rectangle 30"/>
            <p:cNvSpPr/>
            <p:nvPr/>
          </p:nvSpPr>
          <p:spPr>
            <a:xfrm>
              <a:off x="10624368" y="12090400"/>
              <a:ext cx="1237432" cy="1569660"/>
            </a:xfrm>
            <a:prstGeom prst="rect">
              <a:avLst/>
            </a:prstGeom>
          </p:spPr>
          <p:txBody>
            <a:bodyPr wrap="square">
              <a:spAutoFit/>
            </a:bodyPr>
            <a:lstStyle/>
            <a:p>
              <a:r>
                <a:rPr lang="en-US" sz="9600" dirty="0" smtClean="0">
                  <a:solidFill>
                    <a:schemeClr val="bg1"/>
                  </a:solidFill>
                </a:rPr>
                <a:t>B</a:t>
              </a:r>
              <a:endParaRPr lang="en-US" sz="9600" dirty="0">
                <a:solidFill>
                  <a:schemeClr val="bg1"/>
                </a:solidFill>
              </a:endParaRPr>
            </a:p>
          </p:txBody>
        </p:sp>
        <p:sp>
          <p:nvSpPr>
            <p:cNvPr id="32" name="Rectangle 31"/>
            <p:cNvSpPr/>
            <p:nvPr/>
          </p:nvSpPr>
          <p:spPr>
            <a:xfrm>
              <a:off x="19641368" y="11709400"/>
              <a:ext cx="1237432" cy="1569660"/>
            </a:xfrm>
            <a:prstGeom prst="rect">
              <a:avLst/>
            </a:prstGeom>
          </p:spPr>
          <p:txBody>
            <a:bodyPr wrap="square">
              <a:spAutoFit/>
            </a:bodyPr>
            <a:lstStyle/>
            <a:p>
              <a:r>
                <a:rPr lang="en-US" sz="9600" dirty="0">
                  <a:solidFill>
                    <a:schemeClr val="bg1"/>
                  </a:solidFill>
                </a:rPr>
                <a:t>C</a:t>
              </a:r>
            </a:p>
          </p:txBody>
        </p:sp>
        <p:sp>
          <p:nvSpPr>
            <p:cNvPr id="33" name="Rectangle 32"/>
            <p:cNvSpPr/>
            <p:nvPr/>
          </p:nvSpPr>
          <p:spPr>
            <a:xfrm>
              <a:off x="1581968" y="20193000"/>
              <a:ext cx="1237432" cy="1569660"/>
            </a:xfrm>
            <a:prstGeom prst="rect">
              <a:avLst/>
            </a:prstGeom>
          </p:spPr>
          <p:txBody>
            <a:bodyPr wrap="square">
              <a:spAutoFit/>
            </a:bodyPr>
            <a:lstStyle/>
            <a:p>
              <a:r>
                <a:rPr lang="en-US" sz="9600" dirty="0" smtClean="0">
                  <a:solidFill>
                    <a:schemeClr val="bg1"/>
                  </a:solidFill>
                </a:rPr>
                <a:t>D</a:t>
              </a:r>
              <a:endParaRPr lang="en-US" sz="9600" dirty="0">
                <a:solidFill>
                  <a:schemeClr val="bg1"/>
                </a:solidFill>
              </a:endParaRPr>
            </a:p>
          </p:txBody>
        </p:sp>
        <p:sp>
          <p:nvSpPr>
            <p:cNvPr id="34" name="Rectangle 33"/>
            <p:cNvSpPr/>
            <p:nvPr/>
          </p:nvSpPr>
          <p:spPr>
            <a:xfrm>
              <a:off x="10675168" y="20167600"/>
              <a:ext cx="1237432" cy="1569660"/>
            </a:xfrm>
            <a:prstGeom prst="rect">
              <a:avLst/>
            </a:prstGeom>
          </p:spPr>
          <p:txBody>
            <a:bodyPr wrap="square">
              <a:spAutoFit/>
            </a:bodyPr>
            <a:lstStyle/>
            <a:p>
              <a:r>
                <a:rPr lang="en-US" sz="9600" dirty="0" smtClean="0">
                  <a:solidFill>
                    <a:schemeClr val="bg1"/>
                  </a:solidFill>
                </a:rPr>
                <a:t>E</a:t>
              </a:r>
              <a:endParaRPr lang="en-US" sz="9600" dirty="0">
                <a:solidFill>
                  <a:schemeClr val="bg1"/>
                </a:solidFill>
              </a:endParaRPr>
            </a:p>
          </p:txBody>
        </p:sp>
        <p:sp>
          <p:nvSpPr>
            <p:cNvPr id="35" name="Rectangle 34"/>
            <p:cNvSpPr/>
            <p:nvPr/>
          </p:nvSpPr>
          <p:spPr>
            <a:xfrm>
              <a:off x="19946168" y="19913600"/>
              <a:ext cx="1237432" cy="1569660"/>
            </a:xfrm>
            <a:prstGeom prst="rect">
              <a:avLst/>
            </a:prstGeom>
          </p:spPr>
          <p:txBody>
            <a:bodyPr wrap="square">
              <a:spAutoFit/>
            </a:bodyPr>
            <a:lstStyle/>
            <a:p>
              <a:r>
                <a:rPr lang="en-US" sz="9600" dirty="0" smtClean="0">
                  <a:solidFill>
                    <a:schemeClr val="bg1"/>
                  </a:solidFill>
                </a:rPr>
                <a:t>F</a:t>
              </a:r>
              <a:endParaRPr lang="en-US" sz="9600" dirty="0">
                <a:solidFill>
                  <a:schemeClr val="bg1"/>
                </a:solidFill>
              </a:endParaRPr>
            </a:p>
          </p:txBody>
        </p:sp>
      </p:grpSp>
      <p:grpSp>
        <p:nvGrpSpPr>
          <p:cNvPr id="5" name="Group 4"/>
          <p:cNvGrpSpPr/>
          <p:nvPr/>
        </p:nvGrpSpPr>
        <p:grpSpPr>
          <a:xfrm>
            <a:off x="2219790" y="7212610"/>
            <a:ext cx="25527402" cy="15266390"/>
            <a:chOff x="3337390" y="6399810"/>
            <a:chExt cx="20106270" cy="12024340"/>
          </a:xfrm>
        </p:grpSpPr>
        <p:grpSp>
          <p:nvGrpSpPr>
            <p:cNvPr id="22" name="Group 21"/>
            <p:cNvGrpSpPr/>
            <p:nvPr/>
          </p:nvGrpSpPr>
          <p:grpSpPr>
            <a:xfrm>
              <a:off x="3337390" y="6399810"/>
              <a:ext cx="20106270" cy="12024340"/>
              <a:chOff x="387350" y="94749"/>
              <a:chExt cx="16493156" cy="9863555"/>
            </a:xfrm>
          </p:grpSpPr>
          <p:pic>
            <p:nvPicPr>
              <p:cNvPr id="23" name="Picture 22"/>
              <p:cNvPicPr>
                <a:picLocks noChangeAspect="1"/>
              </p:cNvPicPr>
              <p:nvPr/>
            </p:nvPicPr>
            <p:blipFill>
              <a:blip r:embed="rId3"/>
              <a:stretch>
                <a:fillRect/>
              </a:stretch>
            </p:blipFill>
            <p:spPr>
              <a:xfrm>
                <a:off x="396173" y="94749"/>
                <a:ext cx="5448300" cy="4895850"/>
              </a:xfrm>
              <a:prstGeom prst="rect">
                <a:avLst/>
              </a:prstGeom>
            </p:spPr>
          </p:pic>
          <p:pic>
            <p:nvPicPr>
              <p:cNvPr id="24" name="Picture 23"/>
              <p:cNvPicPr>
                <a:picLocks noChangeAspect="1"/>
              </p:cNvPicPr>
              <p:nvPr/>
            </p:nvPicPr>
            <p:blipFill>
              <a:blip r:embed="rId4"/>
              <a:stretch>
                <a:fillRect/>
              </a:stretch>
            </p:blipFill>
            <p:spPr>
              <a:xfrm>
                <a:off x="5885247" y="107047"/>
                <a:ext cx="5448300" cy="4895850"/>
              </a:xfrm>
              <a:prstGeom prst="rect">
                <a:avLst/>
              </a:prstGeom>
            </p:spPr>
          </p:pic>
          <p:pic>
            <p:nvPicPr>
              <p:cNvPr id="25" name="Picture 24"/>
              <p:cNvPicPr>
                <a:picLocks noChangeAspect="1"/>
              </p:cNvPicPr>
              <p:nvPr/>
            </p:nvPicPr>
            <p:blipFill>
              <a:blip r:embed="rId5"/>
              <a:stretch>
                <a:fillRect/>
              </a:stretch>
            </p:blipFill>
            <p:spPr>
              <a:xfrm>
                <a:off x="387350" y="5045075"/>
                <a:ext cx="5448300" cy="4895850"/>
              </a:xfrm>
              <a:prstGeom prst="rect">
                <a:avLst/>
              </a:prstGeom>
            </p:spPr>
          </p:pic>
          <p:pic>
            <p:nvPicPr>
              <p:cNvPr id="26" name="Picture 25"/>
              <p:cNvPicPr>
                <a:picLocks noChangeAspect="1"/>
              </p:cNvPicPr>
              <p:nvPr/>
            </p:nvPicPr>
            <p:blipFill>
              <a:blip r:embed="rId6"/>
              <a:stretch>
                <a:fillRect/>
              </a:stretch>
            </p:blipFill>
            <p:spPr>
              <a:xfrm>
                <a:off x="5899150" y="5057775"/>
                <a:ext cx="5448300" cy="4895850"/>
              </a:xfrm>
              <a:prstGeom prst="rect">
                <a:avLst/>
              </a:prstGeom>
            </p:spPr>
          </p:pic>
          <p:pic>
            <p:nvPicPr>
              <p:cNvPr id="27" name="Picture 26"/>
              <p:cNvPicPr>
                <a:picLocks noChangeAspect="1"/>
              </p:cNvPicPr>
              <p:nvPr/>
            </p:nvPicPr>
            <p:blipFill>
              <a:blip r:embed="rId7"/>
              <a:stretch>
                <a:fillRect/>
              </a:stretch>
            </p:blipFill>
            <p:spPr>
              <a:xfrm>
                <a:off x="11432206" y="5062454"/>
                <a:ext cx="5448300" cy="4895850"/>
              </a:xfrm>
              <a:prstGeom prst="rect">
                <a:avLst/>
              </a:prstGeom>
            </p:spPr>
          </p:pic>
        </p:grpSp>
        <p:grpSp>
          <p:nvGrpSpPr>
            <p:cNvPr id="28" name="Group 27"/>
            <p:cNvGrpSpPr/>
            <p:nvPr/>
          </p:nvGrpSpPr>
          <p:grpSpPr>
            <a:xfrm>
              <a:off x="3679900" y="9693426"/>
              <a:ext cx="15950517" cy="8330570"/>
              <a:chOff x="1581968" y="11988800"/>
              <a:chExt cx="19601632" cy="9773860"/>
            </a:xfrm>
          </p:grpSpPr>
          <p:sp>
            <p:nvSpPr>
              <p:cNvPr id="29" name="Rectangle 28"/>
              <p:cNvSpPr/>
              <p:nvPr/>
            </p:nvSpPr>
            <p:spPr>
              <a:xfrm>
                <a:off x="1632768" y="11988800"/>
                <a:ext cx="1237432" cy="1569660"/>
              </a:xfrm>
              <a:prstGeom prst="rect">
                <a:avLst/>
              </a:prstGeom>
            </p:spPr>
            <p:txBody>
              <a:bodyPr wrap="square">
                <a:spAutoFit/>
              </a:bodyPr>
              <a:lstStyle/>
              <a:p>
                <a:r>
                  <a:rPr lang="en-US" sz="9600" dirty="0" smtClean="0">
                    <a:solidFill>
                      <a:schemeClr val="bg1"/>
                    </a:solidFill>
                  </a:rPr>
                  <a:t>A</a:t>
                </a:r>
                <a:endParaRPr lang="en-US" sz="9600" dirty="0">
                  <a:solidFill>
                    <a:schemeClr val="bg1"/>
                  </a:solidFill>
                </a:endParaRPr>
              </a:p>
            </p:txBody>
          </p:sp>
          <p:sp>
            <p:nvSpPr>
              <p:cNvPr id="36" name="Rectangle 35"/>
              <p:cNvSpPr/>
              <p:nvPr/>
            </p:nvSpPr>
            <p:spPr>
              <a:xfrm>
                <a:off x="10624368" y="12090400"/>
                <a:ext cx="1237432" cy="1569660"/>
              </a:xfrm>
              <a:prstGeom prst="rect">
                <a:avLst/>
              </a:prstGeom>
            </p:spPr>
            <p:txBody>
              <a:bodyPr wrap="square">
                <a:spAutoFit/>
              </a:bodyPr>
              <a:lstStyle/>
              <a:p>
                <a:r>
                  <a:rPr lang="en-US" sz="9600" dirty="0" smtClean="0">
                    <a:solidFill>
                      <a:schemeClr val="bg1"/>
                    </a:solidFill>
                  </a:rPr>
                  <a:t>B</a:t>
                </a:r>
                <a:endParaRPr lang="en-US" sz="9600" dirty="0">
                  <a:solidFill>
                    <a:schemeClr val="bg1"/>
                  </a:solidFill>
                </a:endParaRPr>
              </a:p>
            </p:txBody>
          </p:sp>
          <p:sp>
            <p:nvSpPr>
              <p:cNvPr id="38" name="Rectangle 37"/>
              <p:cNvSpPr/>
              <p:nvPr/>
            </p:nvSpPr>
            <p:spPr>
              <a:xfrm>
                <a:off x="1581968" y="20193000"/>
                <a:ext cx="1237432" cy="1569660"/>
              </a:xfrm>
              <a:prstGeom prst="rect">
                <a:avLst/>
              </a:prstGeom>
            </p:spPr>
            <p:txBody>
              <a:bodyPr wrap="square">
                <a:spAutoFit/>
              </a:bodyPr>
              <a:lstStyle/>
              <a:p>
                <a:r>
                  <a:rPr lang="en-US" sz="9600" dirty="0" smtClean="0">
                    <a:solidFill>
                      <a:schemeClr val="bg1"/>
                    </a:solidFill>
                  </a:rPr>
                  <a:t>D</a:t>
                </a:r>
                <a:endParaRPr lang="en-US" sz="9600" dirty="0">
                  <a:solidFill>
                    <a:schemeClr val="bg1"/>
                  </a:solidFill>
                </a:endParaRPr>
              </a:p>
            </p:txBody>
          </p:sp>
          <p:sp>
            <p:nvSpPr>
              <p:cNvPr id="39" name="Rectangle 38"/>
              <p:cNvSpPr/>
              <p:nvPr/>
            </p:nvSpPr>
            <p:spPr>
              <a:xfrm>
                <a:off x="10675168" y="20167600"/>
                <a:ext cx="1237432" cy="1569660"/>
              </a:xfrm>
              <a:prstGeom prst="rect">
                <a:avLst/>
              </a:prstGeom>
            </p:spPr>
            <p:txBody>
              <a:bodyPr wrap="square">
                <a:spAutoFit/>
              </a:bodyPr>
              <a:lstStyle/>
              <a:p>
                <a:r>
                  <a:rPr lang="en-US" sz="9600" dirty="0" smtClean="0">
                    <a:solidFill>
                      <a:schemeClr val="bg1"/>
                    </a:solidFill>
                  </a:rPr>
                  <a:t>E</a:t>
                </a:r>
                <a:endParaRPr lang="en-US" sz="9600" dirty="0">
                  <a:solidFill>
                    <a:schemeClr val="bg1"/>
                  </a:solidFill>
                </a:endParaRPr>
              </a:p>
            </p:txBody>
          </p:sp>
          <p:sp>
            <p:nvSpPr>
              <p:cNvPr id="40" name="Rectangle 39"/>
              <p:cNvSpPr/>
              <p:nvPr/>
            </p:nvSpPr>
            <p:spPr>
              <a:xfrm>
                <a:off x="19946168" y="19913600"/>
                <a:ext cx="1237432" cy="1569660"/>
              </a:xfrm>
              <a:prstGeom prst="rect">
                <a:avLst/>
              </a:prstGeom>
            </p:spPr>
            <p:txBody>
              <a:bodyPr wrap="square">
                <a:spAutoFit/>
              </a:bodyPr>
              <a:lstStyle/>
              <a:p>
                <a:r>
                  <a:rPr lang="en-US" sz="9600" dirty="0" smtClean="0">
                    <a:solidFill>
                      <a:schemeClr val="bg1"/>
                    </a:solidFill>
                  </a:rPr>
                  <a:t>F</a:t>
                </a:r>
                <a:endParaRPr lang="en-US" sz="9600" dirty="0">
                  <a:solidFill>
                    <a:schemeClr val="bg1"/>
                  </a:solidFill>
                </a:endParaRPr>
              </a:p>
            </p:txBody>
          </p:sp>
        </p:grpSp>
      </p:grpSp>
      <p:sp>
        <p:nvSpPr>
          <p:cNvPr id="41" name="TextBox 40"/>
          <p:cNvSpPr txBox="1"/>
          <p:nvPr/>
        </p:nvSpPr>
        <p:spPr>
          <a:xfrm>
            <a:off x="28730642" y="7030917"/>
            <a:ext cx="16328417" cy="10064294"/>
          </a:xfrm>
          <a:prstGeom prst="rect">
            <a:avLst/>
          </a:prstGeom>
          <a:noFill/>
        </p:spPr>
        <p:txBody>
          <a:bodyPr wrap="square" rtlCol="0">
            <a:spAutoFit/>
          </a:bodyPr>
          <a:lstStyle/>
          <a:p>
            <a:pPr algn="ctr"/>
            <a:r>
              <a:rPr lang="en-US" sz="7200" dirty="0"/>
              <a:t>S</a:t>
            </a:r>
            <a:r>
              <a:rPr lang="en-US" sz="7200" dirty="0" smtClean="0"/>
              <a:t>imultaneously collected Image types.  </a:t>
            </a:r>
          </a:p>
          <a:p>
            <a:pPr marL="857250" indent="-857250">
              <a:buFont typeface="Arial" panose="020B0604020202020204" pitchFamily="34" charset="0"/>
              <a:buChar char="•"/>
            </a:pPr>
            <a:r>
              <a:rPr lang="en-US" sz="7200" dirty="0" smtClean="0"/>
              <a:t>A: Confocal image.</a:t>
            </a:r>
          </a:p>
          <a:p>
            <a:pPr marL="857250" indent="-857250">
              <a:buFont typeface="Arial" panose="020B0604020202020204" pitchFamily="34" charset="0"/>
              <a:buChar char="•"/>
            </a:pPr>
            <a:r>
              <a:rPr lang="en-US" sz="7200" dirty="0" smtClean="0"/>
              <a:t>B: Offset Aperture Image from Channel 2</a:t>
            </a:r>
          </a:p>
          <a:p>
            <a:pPr marL="857250" indent="-857250">
              <a:buFont typeface="Arial" panose="020B0604020202020204" pitchFamily="34" charset="0"/>
              <a:buChar char="•"/>
            </a:pPr>
            <a:r>
              <a:rPr lang="en-US" sz="7200" dirty="0" smtClean="0"/>
              <a:t>D: Image obtained with a Half annular aperture. </a:t>
            </a:r>
          </a:p>
          <a:p>
            <a:pPr marL="857250" indent="-857250">
              <a:buFont typeface="Arial" panose="020B0604020202020204" pitchFamily="34" charset="0"/>
              <a:buChar char="•"/>
            </a:pPr>
            <a:r>
              <a:rPr lang="en-US" sz="7200" dirty="0" smtClean="0"/>
              <a:t>E: complement (rest of light) that is not directed to </a:t>
            </a:r>
          </a:p>
          <a:p>
            <a:pPr marL="857250" indent="-857250">
              <a:buFont typeface="Arial" panose="020B0604020202020204" pitchFamily="34" charset="0"/>
              <a:buChar char="•"/>
            </a:pPr>
            <a:r>
              <a:rPr lang="en-US" sz="7200" dirty="0" smtClean="0"/>
              <a:t>F: Contrast between D and E (D-E)/(D+E)</a:t>
            </a:r>
          </a:p>
          <a:p>
            <a:pPr algn="ctr"/>
            <a:r>
              <a:rPr lang="en-US" sz="7200" dirty="0" smtClean="0"/>
              <a:t>Scale bar 100 </a:t>
            </a:r>
            <a:r>
              <a:rPr lang="en-US" sz="7200" dirty="0" smtClean="0">
                <a:latin typeface="Symbol" panose="05050102010706020507" pitchFamily="18" charset="2"/>
              </a:rPr>
              <a:t>m</a:t>
            </a:r>
            <a:r>
              <a:rPr lang="en-US" sz="7200" dirty="0" smtClean="0"/>
              <a:t>m.</a:t>
            </a:r>
          </a:p>
        </p:txBody>
      </p:sp>
      <p:sp>
        <p:nvSpPr>
          <p:cNvPr id="42" name="TextBox 41">
            <a:hlinkClick r:id="rId2" action="ppaction://hlinksldjump"/>
          </p:cNvPr>
          <p:cNvSpPr txBox="1"/>
          <p:nvPr/>
        </p:nvSpPr>
        <p:spPr>
          <a:xfrm>
            <a:off x="1765146" y="23705110"/>
            <a:ext cx="3215928" cy="1446550"/>
          </a:xfrm>
          <a:prstGeom prst="rect">
            <a:avLst/>
          </a:prstGeom>
          <a:noFill/>
        </p:spPr>
        <p:txBody>
          <a:bodyPr wrap="square" rtlCol="0">
            <a:spAutoFit/>
          </a:bodyPr>
          <a:lstStyle/>
          <a:p>
            <a:r>
              <a:rPr lang="en-US" sz="8800" dirty="0" smtClean="0">
                <a:solidFill>
                  <a:srgbClr val="FF0000"/>
                </a:solidFill>
              </a:rPr>
              <a:t>Back</a:t>
            </a:r>
            <a:endParaRPr lang="en-US" sz="8800" dirty="0">
              <a:solidFill>
                <a:srgbClr val="FF0000"/>
              </a:solidFill>
            </a:endParaRPr>
          </a:p>
        </p:txBody>
      </p:sp>
      <p:sp>
        <p:nvSpPr>
          <p:cNvPr id="43" name="Rectangle 42"/>
          <p:cNvSpPr/>
          <p:nvPr/>
        </p:nvSpPr>
        <p:spPr>
          <a:xfrm>
            <a:off x="759709" y="409074"/>
            <a:ext cx="44348399" cy="2800767"/>
          </a:xfrm>
          <a:prstGeom prst="rect">
            <a:avLst/>
          </a:prstGeom>
        </p:spPr>
        <p:txBody>
          <a:bodyPr wrap="square">
            <a:spAutoFit/>
          </a:bodyPr>
          <a:lstStyle/>
          <a:p>
            <a:pPr algn="ctr"/>
            <a:r>
              <a:rPr lang="en-US" sz="6600" b="1" dirty="0">
                <a:latin typeface="Times New Roman" panose="02020603050405020304" pitchFamily="18" charset="0"/>
                <a:ea typeface="Times New Roman" panose="02020603050405020304" pitchFamily="18" charset="0"/>
              </a:rPr>
              <a:t>Design of a Steerable, Configurable Detection, Adaptive Optics Scanning Laser Ophthalmoscope with Integrated Fixation and </a:t>
            </a:r>
            <a:r>
              <a:rPr lang="en-US" sz="6600" b="1" dirty="0" smtClean="0">
                <a:latin typeface="Times New Roman" panose="02020603050405020304" pitchFamily="18" charset="0"/>
                <a:ea typeface="Times New Roman" panose="02020603050405020304" pitchFamily="18" charset="0"/>
              </a:rPr>
              <a:t>Stimulation</a:t>
            </a:r>
          </a:p>
          <a:p>
            <a:pPr algn="ctr"/>
            <a:r>
              <a:rPr lang="en-US" sz="4400" dirty="0" smtClean="0">
                <a:latin typeface="Times New Roman" panose="02020603050405020304" pitchFamily="18" charset="0"/>
                <a:ea typeface="Times New Roman" panose="02020603050405020304" pitchFamily="18" charset="0"/>
              </a:rPr>
              <a:t>S.A. Burns, A. de Castro, L. Sawides. T. Luo, K. Sapoznik, R. L. Warner</a:t>
            </a:r>
            <a:r>
              <a:rPr lang="en-US" sz="4400" b="1" dirty="0" smtClean="0">
                <a:latin typeface="Times New Roman" panose="02020603050405020304" pitchFamily="18" charset="0"/>
                <a:ea typeface="Times New Roman" panose="02020603050405020304" pitchFamily="18" charset="0"/>
              </a:rPr>
              <a:t>, </a:t>
            </a:r>
            <a:r>
              <a:rPr lang="en-US" sz="4400" i="1" dirty="0" smtClean="0">
                <a:latin typeface="Times New Roman" panose="02020603050405020304" pitchFamily="18" charset="0"/>
                <a:ea typeface="Times New Roman" panose="02020603050405020304" pitchFamily="18" charset="0"/>
                <a:cs typeface="Times New Roman" panose="02020603050405020304" pitchFamily="18" charset="0"/>
              </a:rPr>
              <a:t>Indiana University School of Optometry, 800 E. Atwater, Bloomington, IN, staburns@indiana.edu</a:t>
            </a:r>
            <a:endParaRPr lang="en-US" sz="4400" i="1" dirty="0" smtClean="0">
              <a:latin typeface="Times" panose="02020603050405020304" pitchFamily="18" charset="0"/>
              <a:ea typeface="Times New Roman" panose="02020603050405020304" pitchFamily="18" charset="0"/>
              <a:cs typeface="Times New Roman" panose="02020603050405020304" pitchFamily="18" charset="0"/>
            </a:endParaRPr>
          </a:p>
        </p:txBody>
      </p:sp>
      <p:pic>
        <p:nvPicPr>
          <p:cNvPr id="44" name="Picture 43"/>
          <p:cNvPicPr>
            <a:picLocks noChangeAspect="1"/>
          </p:cNvPicPr>
          <p:nvPr/>
        </p:nvPicPr>
        <p:blipFill>
          <a:blip r:embed="rId8"/>
          <a:stretch>
            <a:fillRect/>
          </a:stretch>
        </p:blipFill>
        <p:spPr>
          <a:xfrm rot="7242238">
            <a:off x="20630187" y="9653240"/>
            <a:ext cx="4588569" cy="4360765"/>
          </a:xfrm>
          <a:prstGeom prst="rect">
            <a:avLst/>
          </a:prstGeom>
        </p:spPr>
      </p:pic>
      <p:sp>
        <p:nvSpPr>
          <p:cNvPr id="45" name="Rectangle 44"/>
          <p:cNvSpPr/>
          <p:nvPr/>
        </p:nvSpPr>
        <p:spPr>
          <a:xfrm>
            <a:off x="22568249" y="11026762"/>
            <a:ext cx="1278436" cy="1569660"/>
          </a:xfrm>
          <a:prstGeom prst="rect">
            <a:avLst/>
          </a:prstGeom>
        </p:spPr>
        <p:txBody>
          <a:bodyPr wrap="square">
            <a:spAutoFit/>
          </a:bodyPr>
          <a:lstStyle/>
          <a:p>
            <a:r>
              <a:rPr lang="en-US" sz="9600" dirty="0" smtClean="0"/>
              <a:t>D</a:t>
            </a:r>
            <a:endParaRPr lang="en-US" sz="9600" dirty="0"/>
          </a:p>
        </p:txBody>
      </p:sp>
      <p:sp>
        <p:nvSpPr>
          <p:cNvPr id="46" name="Rectangle 45"/>
          <p:cNvSpPr/>
          <p:nvPr/>
        </p:nvSpPr>
        <p:spPr>
          <a:xfrm>
            <a:off x="23863649" y="12322162"/>
            <a:ext cx="1278436" cy="1569660"/>
          </a:xfrm>
          <a:prstGeom prst="rect">
            <a:avLst/>
          </a:prstGeom>
        </p:spPr>
        <p:txBody>
          <a:bodyPr wrap="square">
            <a:spAutoFit/>
          </a:bodyPr>
          <a:lstStyle/>
          <a:p>
            <a:r>
              <a:rPr lang="en-US" sz="9600" dirty="0" smtClean="0"/>
              <a:t>E</a:t>
            </a:r>
            <a:endParaRPr lang="en-US" sz="9600" dirty="0"/>
          </a:p>
        </p:txBody>
      </p:sp>
    </p:spTree>
    <p:extLst>
      <p:ext uri="{BB962C8B-B14F-4D97-AF65-F5344CB8AC3E}">
        <p14:creationId xmlns:p14="http://schemas.microsoft.com/office/powerpoint/2010/main" val="22284424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31935" y="5422886"/>
            <a:ext cx="25594641" cy="18195318"/>
            <a:chOff x="3719564" y="8424234"/>
            <a:chExt cx="12424698" cy="8832761"/>
          </a:xfrm>
        </p:grpSpPr>
        <p:grpSp>
          <p:nvGrpSpPr>
            <p:cNvPr id="42" name="Group 41"/>
            <p:cNvGrpSpPr/>
            <p:nvPr/>
          </p:nvGrpSpPr>
          <p:grpSpPr>
            <a:xfrm>
              <a:off x="3735767" y="8424234"/>
              <a:ext cx="12385525" cy="4051789"/>
              <a:chOff x="29910339" y="16438291"/>
              <a:chExt cx="14209881" cy="4648607"/>
            </a:xfrm>
          </p:grpSpPr>
          <p:pic>
            <p:nvPicPr>
              <p:cNvPr id="43" name="Picture 42"/>
              <p:cNvPicPr>
                <a:picLocks noChangeAspect="1"/>
              </p:cNvPicPr>
              <p:nvPr/>
            </p:nvPicPr>
            <p:blipFill>
              <a:blip r:embed="rId2"/>
              <a:stretch>
                <a:fillRect/>
              </a:stretch>
            </p:blipFill>
            <p:spPr>
              <a:xfrm>
                <a:off x="39443445" y="16457748"/>
                <a:ext cx="4676775" cy="4629150"/>
              </a:xfrm>
              <a:prstGeom prst="rect">
                <a:avLst/>
              </a:prstGeom>
            </p:spPr>
          </p:pic>
          <p:pic>
            <p:nvPicPr>
              <p:cNvPr id="44" name="Picture 43"/>
              <p:cNvPicPr>
                <a:picLocks noChangeAspect="1"/>
              </p:cNvPicPr>
              <p:nvPr/>
            </p:nvPicPr>
            <p:blipFill>
              <a:blip r:embed="rId3"/>
              <a:stretch>
                <a:fillRect/>
              </a:stretch>
            </p:blipFill>
            <p:spPr>
              <a:xfrm>
                <a:off x="29910339" y="16438291"/>
                <a:ext cx="4676775" cy="4629150"/>
              </a:xfrm>
              <a:prstGeom prst="rect">
                <a:avLst/>
              </a:prstGeom>
            </p:spPr>
          </p:pic>
          <p:pic>
            <p:nvPicPr>
              <p:cNvPr id="45" name="Picture 44"/>
              <p:cNvPicPr>
                <a:picLocks noChangeAspect="1"/>
              </p:cNvPicPr>
              <p:nvPr/>
            </p:nvPicPr>
            <p:blipFill>
              <a:blip r:embed="rId4"/>
              <a:stretch>
                <a:fillRect/>
              </a:stretch>
            </p:blipFill>
            <p:spPr>
              <a:xfrm>
                <a:off x="34665629" y="16456212"/>
                <a:ext cx="4676775" cy="4629150"/>
              </a:xfrm>
              <a:prstGeom prst="rect">
                <a:avLst/>
              </a:prstGeom>
            </p:spPr>
          </p:pic>
          <p:cxnSp>
            <p:nvCxnSpPr>
              <p:cNvPr id="46" name="Straight Connector 45"/>
              <p:cNvCxnSpPr/>
              <p:nvPr/>
            </p:nvCxnSpPr>
            <p:spPr>
              <a:xfrm>
                <a:off x="30579438" y="20674384"/>
                <a:ext cx="95097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3719564" y="13295055"/>
              <a:ext cx="12424698" cy="3961940"/>
              <a:chOff x="781487" y="1906062"/>
              <a:chExt cx="15439007" cy="4923131"/>
            </a:xfrm>
          </p:grpSpPr>
          <p:pic>
            <p:nvPicPr>
              <p:cNvPr id="48" name="Picture 47"/>
              <p:cNvPicPr>
                <a:picLocks noChangeAspect="1"/>
              </p:cNvPicPr>
              <p:nvPr/>
            </p:nvPicPr>
            <p:blipFill>
              <a:blip r:embed="rId5"/>
              <a:stretch>
                <a:fillRect/>
              </a:stretch>
            </p:blipFill>
            <p:spPr>
              <a:xfrm>
                <a:off x="5948291" y="1923818"/>
                <a:ext cx="5105400" cy="4905375"/>
              </a:xfrm>
              <a:prstGeom prst="rect">
                <a:avLst/>
              </a:prstGeom>
            </p:spPr>
          </p:pic>
          <p:pic>
            <p:nvPicPr>
              <p:cNvPr id="49" name="Picture 48"/>
              <p:cNvPicPr>
                <a:picLocks noChangeAspect="1"/>
              </p:cNvPicPr>
              <p:nvPr/>
            </p:nvPicPr>
            <p:blipFill>
              <a:blip r:embed="rId6"/>
              <a:stretch>
                <a:fillRect/>
              </a:stretch>
            </p:blipFill>
            <p:spPr>
              <a:xfrm>
                <a:off x="781487" y="1906062"/>
                <a:ext cx="5105400" cy="4905375"/>
              </a:xfrm>
              <a:prstGeom prst="rect">
                <a:avLst/>
              </a:prstGeom>
            </p:spPr>
          </p:pic>
          <p:pic>
            <p:nvPicPr>
              <p:cNvPr id="50" name="Picture 49"/>
              <p:cNvPicPr>
                <a:picLocks noChangeAspect="1"/>
              </p:cNvPicPr>
              <p:nvPr/>
            </p:nvPicPr>
            <p:blipFill>
              <a:blip r:embed="rId7"/>
              <a:stretch>
                <a:fillRect/>
              </a:stretch>
            </p:blipFill>
            <p:spPr>
              <a:xfrm>
                <a:off x="11115094" y="1923818"/>
                <a:ext cx="5105400" cy="4905375"/>
              </a:xfrm>
              <a:prstGeom prst="rect">
                <a:avLst/>
              </a:prstGeom>
            </p:spPr>
          </p:pic>
        </p:grpSp>
      </p:grpSp>
      <p:cxnSp>
        <p:nvCxnSpPr>
          <p:cNvPr id="14" name="Straight Connector 13"/>
          <p:cNvCxnSpPr/>
          <p:nvPr/>
        </p:nvCxnSpPr>
        <p:spPr>
          <a:xfrm>
            <a:off x="3910519" y="23793856"/>
            <a:ext cx="71323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a:hlinkClick r:id="rId8" action="ppaction://hlinksldjump"/>
          </p:cNvPr>
          <p:cNvSpPr/>
          <p:nvPr/>
        </p:nvSpPr>
        <p:spPr>
          <a:xfrm>
            <a:off x="43439601" y="3397378"/>
            <a:ext cx="1645400" cy="1569660"/>
          </a:xfrm>
          <a:prstGeom prst="rect">
            <a:avLst/>
          </a:prstGeom>
          <a:solidFill>
            <a:schemeClr val="accent2"/>
          </a:solidFill>
        </p:spPr>
        <p:txBody>
          <a:bodyPr wrap="square">
            <a:spAutoFit/>
          </a:bodyPr>
          <a:lstStyle/>
          <a:p>
            <a:r>
              <a:rPr lang="en-US" sz="9600" dirty="0" smtClean="0">
                <a:solidFill>
                  <a:srgbClr val="FF0000"/>
                </a:solidFill>
              </a:rPr>
              <a:t> </a:t>
            </a:r>
            <a:r>
              <a:rPr lang="en-US" sz="9600" dirty="0" smtClean="0">
                <a:solidFill>
                  <a:srgbClr val="FF0000"/>
                </a:solidFill>
                <a:hlinkClick r:id="rId8" action="ppaction://hlinksldjump"/>
              </a:rPr>
              <a:t>X</a:t>
            </a:r>
            <a:endParaRPr lang="en-US" sz="9600" dirty="0">
              <a:solidFill>
                <a:srgbClr val="FF0000"/>
              </a:solidFill>
            </a:endParaRPr>
          </a:p>
        </p:txBody>
      </p:sp>
      <p:sp>
        <p:nvSpPr>
          <p:cNvPr id="30" name="TextBox 29"/>
          <p:cNvSpPr txBox="1"/>
          <p:nvPr/>
        </p:nvSpPr>
        <p:spPr>
          <a:xfrm>
            <a:off x="26033450" y="6273780"/>
            <a:ext cx="18986158" cy="5632311"/>
          </a:xfrm>
          <a:prstGeom prst="rect">
            <a:avLst/>
          </a:prstGeom>
          <a:noFill/>
        </p:spPr>
        <p:txBody>
          <a:bodyPr wrap="square" rtlCol="0">
            <a:spAutoFit/>
          </a:bodyPr>
          <a:lstStyle/>
          <a:p>
            <a:pPr algn="ctr"/>
            <a:r>
              <a:rPr lang="en-US" sz="7200" dirty="0" smtClean="0"/>
              <a:t>Small </a:t>
            </a:r>
            <a:r>
              <a:rPr lang="en-US" sz="7200" dirty="0" err="1" smtClean="0"/>
              <a:t>Microaneurysm</a:t>
            </a:r>
            <a:r>
              <a:rPr lang="en-US" sz="7200" dirty="0" smtClean="0"/>
              <a:t> in diabetic, showing confocal (A), offset aperture multiply scattered light(B) and programmable aperture contrast images where presumed </a:t>
            </a:r>
            <a:r>
              <a:rPr lang="en-US" sz="7200" dirty="0" err="1" smtClean="0"/>
              <a:t>endothelials</a:t>
            </a:r>
            <a:r>
              <a:rPr lang="en-US" sz="7200" dirty="0" smtClean="0"/>
              <a:t> cells in the superficial wall are readily seen ( C)</a:t>
            </a:r>
          </a:p>
        </p:txBody>
      </p:sp>
      <p:grpSp>
        <p:nvGrpSpPr>
          <p:cNvPr id="28" name="Group 27"/>
          <p:cNvGrpSpPr/>
          <p:nvPr/>
        </p:nvGrpSpPr>
        <p:grpSpPr>
          <a:xfrm>
            <a:off x="1384173" y="6414251"/>
            <a:ext cx="18014399" cy="10199418"/>
            <a:chOff x="-1239257" y="8141502"/>
            <a:chExt cx="22137943" cy="11966491"/>
          </a:xfrm>
        </p:grpSpPr>
        <p:sp>
          <p:nvSpPr>
            <p:cNvPr id="29" name="Rectangle 28"/>
            <p:cNvSpPr/>
            <p:nvPr/>
          </p:nvSpPr>
          <p:spPr>
            <a:xfrm>
              <a:off x="-829827" y="8199684"/>
              <a:ext cx="1237432" cy="1569660"/>
            </a:xfrm>
            <a:prstGeom prst="rect">
              <a:avLst/>
            </a:prstGeom>
          </p:spPr>
          <p:txBody>
            <a:bodyPr wrap="square">
              <a:spAutoFit/>
            </a:bodyPr>
            <a:lstStyle/>
            <a:p>
              <a:r>
                <a:rPr lang="en-US" sz="9600" dirty="0" smtClean="0">
                  <a:solidFill>
                    <a:schemeClr val="bg1"/>
                  </a:solidFill>
                </a:rPr>
                <a:t>A</a:t>
              </a:r>
              <a:endParaRPr lang="en-US" sz="9600" dirty="0">
                <a:solidFill>
                  <a:schemeClr val="bg1"/>
                </a:solidFill>
              </a:endParaRPr>
            </a:p>
          </p:txBody>
        </p:sp>
        <p:sp>
          <p:nvSpPr>
            <p:cNvPr id="36" name="Rectangle 35"/>
            <p:cNvSpPr/>
            <p:nvPr/>
          </p:nvSpPr>
          <p:spPr>
            <a:xfrm>
              <a:off x="9644112" y="8141502"/>
              <a:ext cx="1237432" cy="1569660"/>
            </a:xfrm>
            <a:prstGeom prst="rect">
              <a:avLst/>
            </a:prstGeom>
          </p:spPr>
          <p:txBody>
            <a:bodyPr wrap="square">
              <a:spAutoFit/>
            </a:bodyPr>
            <a:lstStyle/>
            <a:p>
              <a:r>
                <a:rPr lang="en-US" sz="9600" dirty="0" smtClean="0">
                  <a:solidFill>
                    <a:schemeClr val="bg1"/>
                  </a:solidFill>
                </a:rPr>
                <a:t>B</a:t>
              </a:r>
              <a:endParaRPr lang="en-US" sz="9600" dirty="0">
                <a:solidFill>
                  <a:schemeClr val="bg1"/>
                </a:solidFill>
              </a:endParaRPr>
            </a:p>
          </p:txBody>
        </p:sp>
        <p:sp>
          <p:nvSpPr>
            <p:cNvPr id="37" name="Rectangle 36"/>
            <p:cNvSpPr/>
            <p:nvPr/>
          </p:nvSpPr>
          <p:spPr>
            <a:xfrm>
              <a:off x="19641368" y="8194196"/>
              <a:ext cx="1237432" cy="1569660"/>
            </a:xfrm>
            <a:prstGeom prst="rect">
              <a:avLst/>
            </a:prstGeom>
          </p:spPr>
          <p:txBody>
            <a:bodyPr wrap="square">
              <a:spAutoFit/>
            </a:bodyPr>
            <a:lstStyle/>
            <a:p>
              <a:r>
                <a:rPr lang="en-US" sz="9600" dirty="0">
                  <a:solidFill>
                    <a:schemeClr val="bg1"/>
                  </a:solidFill>
                </a:rPr>
                <a:t>C</a:t>
              </a:r>
            </a:p>
          </p:txBody>
        </p:sp>
        <p:sp>
          <p:nvSpPr>
            <p:cNvPr id="38" name="Rectangle 37"/>
            <p:cNvSpPr/>
            <p:nvPr/>
          </p:nvSpPr>
          <p:spPr>
            <a:xfrm>
              <a:off x="-1239257" y="18458224"/>
              <a:ext cx="1237432" cy="1569660"/>
            </a:xfrm>
            <a:prstGeom prst="rect">
              <a:avLst/>
            </a:prstGeom>
          </p:spPr>
          <p:txBody>
            <a:bodyPr wrap="square">
              <a:spAutoFit/>
            </a:bodyPr>
            <a:lstStyle/>
            <a:p>
              <a:r>
                <a:rPr lang="en-US" sz="9600" dirty="0" smtClean="0">
                  <a:solidFill>
                    <a:schemeClr val="bg1"/>
                  </a:solidFill>
                </a:rPr>
                <a:t>D</a:t>
              </a:r>
              <a:endParaRPr lang="en-US" sz="9600" dirty="0">
                <a:solidFill>
                  <a:schemeClr val="bg1"/>
                </a:solidFill>
              </a:endParaRPr>
            </a:p>
          </p:txBody>
        </p:sp>
        <p:sp>
          <p:nvSpPr>
            <p:cNvPr id="39" name="Rectangle 38"/>
            <p:cNvSpPr/>
            <p:nvPr/>
          </p:nvSpPr>
          <p:spPr>
            <a:xfrm>
              <a:off x="9965212" y="18534273"/>
              <a:ext cx="1237432" cy="1569660"/>
            </a:xfrm>
            <a:prstGeom prst="rect">
              <a:avLst/>
            </a:prstGeom>
          </p:spPr>
          <p:txBody>
            <a:bodyPr wrap="square">
              <a:spAutoFit/>
            </a:bodyPr>
            <a:lstStyle/>
            <a:p>
              <a:r>
                <a:rPr lang="en-US" sz="9600" dirty="0" smtClean="0">
                  <a:solidFill>
                    <a:schemeClr val="bg1"/>
                  </a:solidFill>
                </a:rPr>
                <a:t>E</a:t>
              </a:r>
              <a:endParaRPr lang="en-US" sz="9600" dirty="0">
                <a:solidFill>
                  <a:schemeClr val="bg1"/>
                </a:solidFill>
              </a:endParaRPr>
            </a:p>
          </p:txBody>
        </p:sp>
        <p:sp>
          <p:nvSpPr>
            <p:cNvPr id="40" name="Rectangle 39"/>
            <p:cNvSpPr/>
            <p:nvPr/>
          </p:nvSpPr>
          <p:spPr>
            <a:xfrm>
              <a:off x="19661254" y="18538333"/>
              <a:ext cx="1237432" cy="1569660"/>
            </a:xfrm>
            <a:prstGeom prst="rect">
              <a:avLst/>
            </a:prstGeom>
          </p:spPr>
          <p:txBody>
            <a:bodyPr wrap="square">
              <a:spAutoFit/>
            </a:bodyPr>
            <a:lstStyle/>
            <a:p>
              <a:r>
                <a:rPr lang="en-US" sz="9600" dirty="0" smtClean="0">
                  <a:solidFill>
                    <a:schemeClr val="bg1"/>
                  </a:solidFill>
                </a:rPr>
                <a:t>F</a:t>
              </a:r>
              <a:endParaRPr lang="en-US" sz="9600" dirty="0">
                <a:solidFill>
                  <a:schemeClr val="bg1"/>
                </a:solidFill>
              </a:endParaRPr>
            </a:p>
          </p:txBody>
        </p:sp>
      </p:grpSp>
      <p:sp>
        <p:nvSpPr>
          <p:cNvPr id="41" name="TextBox 40"/>
          <p:cNvSpPr txBox="1"/>
          <p:nvPr/>
        </p:nvSpPr>
        <p:spPr>
          <a:xfrm>
            <a:off x="26828885" y="14600659"/>
            <a:ext cx="18268545" cy="10064294"/>
          </a:xfrm>
          <a:prstGeom prst="rect">
            <a:avLst/>
          </a:prstGeom>
          <a:noFill/>
        </p:spPr>
        <p:txBody>
          <a:bodyPr wrap="square" rtlCol="0">
            <a:spAutoFit/>
          </a:bodyPr>
          <a:lstStyle/>
          <a:p>
            <a:pPr algn="ctr"/>
            <a:r>
              <a:rPr lang="en-US" sz="7200" dirty="0" smtClean="0"/>
              <a:t>Confocal foveal cone images (D), simultaneously collected multiply scattered light images showing RPE cells (C ), and shaped aperture images  showing that there is a mix of cone and RPE cell contributions at short scattering distances.</a:t>
            </a:r>
          </a:p>
          <a:p>
            <a:pPr algn="ctr"/>
            <a:endParaRPr lang="en-US" sz="7200" dirty="0"/>
          </a:p>
          <a:p>
            <a:pPr algn="ctr"/>
            <a:endParaRPr lang="en-US" sz="7200" dirty="0" smtClean="0"/>
          </a:p>
          <a:p>
            <a:pPr algn="ctr"/>
            <a:r>
              <a:rPr lang="en-US" sz="7200" dirty="0" smtClean="0"/>
              <a:t>Scale bar 100 </a:t>
            </a:r>
            <a:r>
              <a:rPr lang="en-US" sz="7200" dirty="0" smtClean="0">
                <a:latin typeface="Symbol" panose="05050102010706020507" pitchFamily="18" charset="2"/>
              </a:rPr>
              <a:t>m</a:t>
            </a:r>
            <a:r>
              <a:rPr lang="en-US" sz="7200" dirty="0" smtClean="0"/>
              <a:t>m.</a:t>
            </a:r>
          </a:p>
        </p:txBody>
      </p:sp>
      <p:sp>
        <p:nvSpPr>
          <p:cNvPr id="51" name="TextBox 50">
            <a:hlinkClick r:id="rId8" action="ppaction://hlinksldjump"/>
          </p:cNvPr>
          <p:cNvSpPr txBox="1"/>
          <p:nvPr/>
        </p:nvSpPr>
        <p:spPr>
          <a:xfrm>
            <a:off x="1765146" y="23705110"/>
            <a:ext cx="3215928" cy="1446550"/>
          </a:xfrm>
          <a:prstGeom prst="rect">
            <a:avLst/>
          </a:prstGeom>
          <a:noFill/>
        </p:spPr>
        <p:txBody>
          <a:bodyPr wrap="square" rtlCol="0">
            <a:spAutoFit/>
          </a:bodyPr>
          <a:lstStyle/>
          <a:p>
            <a:r>
              <a:rPr lang="en-US" sz="8800" dirty="0" smtClean="0">
                <a:solidFill>
                  <a:srgbClr val="FF0000"/>
                </a:solidFill>
              </a:rPr>
              <a:t>Back</a:t>
            </a:r>
            <a:endParaRPr lang="en-US" sz="8800" dirty="0">
              <a:solidFill>
                <a:srgbClr val="FF0000"/>
              </a:solidFill>
            </a:endParaRPr>
          </a:p>
        </p:txBody>
      </p:sp>
      <p:sp>
        <p:nvSpPr>
          <p:cNvPr id="25" name="Rectangle 24"/>
          <p:cNvSpPr/>
          <p:nvPr/>
        </p:nvSpPr>
        <p:spPr>
          <a:xfrm>
            <a:off x="759709" y="409074"/>
            <a:ext cx="44348399" cy="2800767"/>
          </a:xfrm>
          <a:prstGeom prst="rect">
            <a:avLst/>
          </a:prstGeom>
        </p:spPr>
        <p:txBody>
          <a:bodyPr wrap="square">
            <a:spAutoFit/>
          </a:bodyPr>
          <a:lstStyle/>
          <a:p>
            <a:pPr algn="ctr"/>
            <a:r>
              <a:rPr lang="en-US" sz="6600" b="1" dirty="0">
                <a:latin typeface="Times New Roman" panose="02020603050405020304" pitchFamily="18" charset="0"/>
                <a:ea typeface="Times New Roman" panose="02020603050405020304" pitchFamily="18" charset="0"/>
              </a:rPr>
              <a:t>Design of a Steerable, Configurable Detection, Adaptive Optics Scanning Laser Ophthalmoscope with Integrated Fixation and </a:t>
            </a:r>
            <a:r>
              <a:rPr lang="en-US" sz="6600" b="1" dirty="0" smtClean="0">
                <a:latin typeface="Times New Roman" panose="02020603050405020304" pitchFamily="18" charset="0"/>
                <a:ea typeface="Times New Roman" panose="02020603050405020304" pitchFamily="18" charset="0"/>
              </a:rPr>
              <a:t>Stimulation</a:t>
            </a:r>
          </a:p>
          <a:p>
            <a:pPr algn="ctr"/>
            <a:r>
              <a:rPr lang="en-US" sz="4400" dirty="0" smtClean="0">
                <a:latin typeface="Times New Roman" panose="02020603050405020304" pitchFamily="18" charset="0"/>
                <a:ea typeface="Times New Roman" panose="02020603050405020304" pitchFamily="18" charset="0"/>
              </a:rPr>
              <a:t>S.A. Burns, A. de Castro, L. Sawides. T. Luo, K. Sapoznik, R. L. Warner</a:t>
            </a:r>
            <a:r>
              <a:rPr lang="en-US" sz="4400" b="1" dirty="0" smtClean="0">
                <a:latin typeface="Times New Roman" panose="02020603050405020304" pitchFamily="18" charset="0"/>
                <a:ea typeface="Times New Roman" panose="02020603050405020304" pitchFamily="18" charset="0"/>
              </a:rPr>
              <a:t>, </a:t>
            </a:r>
            <a:r>
              <a:rPr lang="en-US" sz="4400" i="1" dirty="0" smtClean="0">
                <a:latin typeface="Times New Roman" panose="02020603050405020304" pitchFamily="18" charset="0"/>
                <a:ea typeface="Times New Roman" panose="02020603050405020304" pitchFamily="18" charset="0"/>
                <a:cs typeface="Times New Roman" panose="02020603050405020304" pitchFamily="18" charset="0"/>
              </a:rPr>
              <a:t>Indiana University School of Optometry, 800 E. Atwater, Bloomington, IN, staburns@indiana.edu</a:t>
            </a:r>
            <a:endParaRPr lang="en-US" sz="4400" i="1" dirty="0" smtClean="0">
              <a:latin typeface="Times"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79805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6927</TotalTime>
  <Words>2062</Words>
  <Application>Microsoft Office PowerPoint</Application>
  <PresentationFormat>Custom</PresentationFormat>
  <Paragraphs>207</Paragraphs>
  <Slides>9</Slides>
  <Notes>0</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Calibri Light</vt:lpstr>
      <vt:lpstr>Segoe UI</vt:lpstr>
      <vt:lpstr>Symbol</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Burns</dc:creator>
  <cp:lastModifiedBy>Burns, Stephen Allan</cp:lastModifiedBy>
  <cp:revision>62</cp:revision>
  <dcterms:created xsi:type="dcterms:W3CDTF">2017-08-22T17:16:52Z</dcterms:created>
  <dcterms:modified xsi:type="dcterms:W3CDTF">2019-11-12T18:03:29Z</dcterms:modified>
</cp:coreProperties>
</file>