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2" r:id="rId2"/>
    <p:sldId id="256" r:id="rId3"/>
    <p:sldId id="278" r:id="rId4"/>
    <p:sldId id="277" r:id="rId5"/>
    <p:sldId id="279" r:id="rId6"/>
    <p:sldId id="293" r:id="rId7"/>
    <p:sldId id="290" r:id="rId8"/>
    <p:sldId id="294" r:id="rId9"/>
    <p:sldId id="288" r:id="rId10"/>
    <p:sldId id="289" r:id="rId11"/>
    <p:sldId id="285" r:id="rId12"/>
    <p:sldId id="286" r:id="rId13"/>
    <p:sldId id="283" r:id="rId14"/>
    <p:sldId id="265" r:id="rId15"/>
    <p:sldId id="291" r:id="rId16"/>
    <p:sldId id="292" r:id="rId17"/>
    <p:sldId id="281" r:id="rId18"/>
    <p:sldId id="280" r:id="rId19"/>
    <p:sldId id="261" r:id="rId20"/>
    <p:sldId id="262" r:id="rId21"/>
    <p:sldId id="272" r:id="rId22"/>
    <p:sldId id="258" r:id="rId23"/>
    <p:sldId id="274" r:id="rId24"/>
    <p:sldId id="259" r:id="rId25"/>
    <p:sldId id="266" r:id="rId26"/>
    <p:sldId id="267" r:id="rId27"/>
    <p:sldId id="269" r:id="rId28"/>
    <p:sldId id="268" r:id="rId29"/>
    <p:sldId id="270" r:id="rId30"/>
    <p:sldId id="273" r:id="rId31"/>
    <p:sldId id="295" r:id="rId32"/>
    <p:sldId id="28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789" autoAdjust="0"/>
  </p:normalViewPr>
  <p:slideViewPr>
    <p:cSldViewPr snapToGrid="0" snapToObjects="1">
      <p:cViewPr varScale="1">
        <p:scale>
          <a:sx n="45" d="100"/>
          <a:sy n="45" d="100"/>
        </p:scale>
        <p:origin x="1924" y="44"/>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A2A798-9923-4046-93A0-2AAF0D283E87}" type="datetimeFigureOut">
              <a:rPr lang="en-US" smtClean="0"/>
              <a:t>11/12/2022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850985-B6F1-944B-BDD3-76CB4E626991}" type="slidenum">
              <a:rPr lang="en-US" smtClean="0"/>
              <a:t>‹#›</a:t>
            </a:fld>
            <a:endParaRPr lang="en-US"/>
          </a:p>
        </p:txBody>
      </p:sp>
    </p:spTree>
    <p:extLst>
      <p:ext uri="{BB962C8B-B14F-4D97-AF65-F5344CB8AC3E}">
        <p14:creationId xmlns:p14="http://schemas.microsoft.com/office/powerpoint/2010/main" val="138560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rticles.latimes.com/2000/oct/01/news/mn-2953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a:t>
            </a:fld>
            <a:endParaRPr lang="en-US"/>
          </a:p>
        </p:txBody>
      </p:sp>
    </p:spTree>
    <p:extLst>
      <p:ext uri="{BB962C8B-B14F-4D97-AF65-F5344CB8AC3E}">
        <p14:creationId xmlns:p14="http://schemas.microsoft.com/office/powerpoint/2010/main" val="399375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Handling job burnout</a:t>
            </a:r>
          </a:p>
          <a:p>
            <a:r>
              <a:rPr lang="en-US" sz="1200" kern="1200" dirty="0">
                <a:solidFill>
                  <a:schemeClr val="tx1"/>
                </a:solidFill>
                <a:latin typeface="+mn-lt"/>
                <a:ea typeface="+mn-ea"/>
                <a:cs typeface="+mn-cs"/>
              </a:rPr>
              <a:t>Try to take action. To get started:</a:t>
            </a:r>
          </a:p>
          <a:p>
            <a:r>
              <a:rPr lang="en-US" sz="1200" kern="1200" dirty="0">
                <a:solidFill>
                  <a:schemeClr val="tx1"/>
                </a:solidFill>
                <a:latin typeface="+mn-lt"/>
                <a:ea typeface="+mn-ea"/>
                <a:cs typeface="+mn-cs"/>
              </a:rPr>
              <a:t>	•	Evaluate your options. Discuss specific concerns with your supervisor. Maybe you can work together to change expectations or reach compromises or solutions. Try to set goals for what must get done and what can wait.</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24</a:t>
            </a:fld>
            <a:endParaRPr lang="en-US"/>
          </a:p>
        </p:txBody>
      </p:sp>
    </p:spTree>
    <p:extLst>
      <p:ext uri="{BB962C8B-B14F-4D97-AF65-F5344CB8AC3E}">
        <p14:creationId xmlns:p14="http://schemas.microsoft.com/office/powerpoint/2010/main" val="272024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Seek support. Whether you reach out to co-workers, friends or loved ones, support and collaboration might help you cope. If you have access to an employee assistance program, take advantage of relevant services.</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25</a:t>
            </a:fld>
            <a:endParaRPr lang="en-US"/>
          </a:p>
        </p:txBody>
      </p:sp>
    </p:spTree>
    <p:extLst>
      <p:ext uri="{BB962C8B-B14F-4D97-AF65-F5344CB8AC3E}">
        <p14:creationId xmlns:p14="http://schemas.microsoft.com/office/powerpoint/2010/main" val="297933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Try a relaxing activity. Explore programs that can help with stress such as yoga, meditation or tai chi.</a:t>
            </a:r>
          </a:p>
          <a:p>
            <a:r>
              <a:rPr lang="en-US" sz="1200" kern="1200" dirty="0">
                <a:solidFill>
                  <a:schemeClr val="tx1"/>
                </a:solidFill>
                <a:latin typeface="+mn-lt"/>
                <a:ea typeface="+mn-ea"/>
                <a:cs typeface="+mn-cs"/>
              </a:rPr>
              <a:t>	•	Get some exercise. Regular physical activity can help you to better deal with stress. It can also take your mind off work</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you’re prone to anxiety and depression, exercise is one of the best natural treatments that exists—and it’s free! Exercise activates the same pathways in the brain as morphine and increases the release of endorphins, your natural feel-good neurotransmitters.</a:t>
            </a:r>
          </a:p>
          <a:p>
            <a:r>
              <a:rPr lang="en-US" sz="1200" kern="1200" dirty="0">
                <a:solidFill>
                  <a:schemeClr val="tx1"/>
                </a:solidFill>
                <a:latin typeface="+mn-lt"/>
                <a:ea typeface="+mn-ea"/>
                <a:cs typeface="+mn-cs"/>
              </a:rPr>
              <a:t>A </a:t>
            </a:r>
            <a:r>
              <a:rPr lang="en-US" sz="1200" kern="1200" dirty="0">
                <a:solidFill>
                  <a:schemeClr val="tx1"/>
                </a:solidFill>
                <a:latin typeface="+mn-lt"/>
                <a:ea typeface="+mn-ea"/>
                <a:cs typeface="+mn-cs"/>
                <a:hlinkClick r:id="rId3"/>
              </a:rPr>
              <a:t>depression study compared the benefits of exercise to those of the prescription drug, Zoloft. After 12 weeks, the exercise proved equally effective as Zoloft in curbing depression. And after 10 months, exercise surpassed the effects of the drug with zero negative side effects! Exercise is not only a fountain of youth but also the closest thing to a happy pill that you will ever find.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Exercise improves telomere maintenance by increasing the activity of the enzyme telomerase that builds and repairs telomeres.</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26</a:t>
            </a:fld>
            <a:endParaRPr lang="en-US"/>
          </a:p>
        </p:txBody>
      </p:sp>
    </p:spTree>
    <p:extLst>
      <p:ext uri="{BB962C8B-B14F-4D97-AF65-F5344CB8AC3E}">
        <p14:creationId xmlns:p14="http://schemas.microsoft.com/office/powerpoint/2010/main" val="178372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Get some sleep. Sleep restores well-being and helps protect your health.</a:t>
            </a:r>
          </a:p>
          <a:p>
            <a:r>
              <a:rPr lang="en-US" sz="1200" kern="1200" dirty="0">
                <a:solidFill>
                  <a:schemeClr val="tx1"/>
                </a:solidFill>
                <a:latin typeface="+mn-lt"/>
                <a:ea typeface="+mn-ea"/>
                <a:cs typeface="+mn-cs"/>
              </a:rPr>
              <a:t>	•	</a:t>
            </a:r>
            <a:endParaRPr lang="en-US" dirty="0"/>
          </a:p>
          <a:p>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27</a:t>
            </a:fld>
            <a:endParaRPr lang="en-US"/>
          </a:p>
        </p:txBody>
      </p:sp>
    </p:spTree>
    <p:extLst>
      <p:ext uri="{BB962C8B-B14F-4D97-AF65-F5344CB8AC3E}">
        <p14:creationId xmlns:p14="http://schemas.microsoft.com/office/powerpoint/2010/main" val="21298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Mindfulness. Mindfulness is the act of focusing on your breath .. and being intensely aware of what you're sensing and feeling …, without interpretation or judgment. In a job setting, this practice involves facing situations with openness and patience, and without judgment.</a:t>
            </a:r>
            <a:endParaRPr lang="en-US" dirty="0"/>
          </a:p>
          <a:p>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28</a:t>
            </a:fld>
            <a:endParaRPr lang="en-US"/>
          </a:p>
        </p:txBody>
      </p:sp>
    </p:spTree>
    <p:extLst>
      <p:ext uri="{BB962C8B-B14F-4D97-AF65-F5344CB8AC3E}">
        <p14:creationId xmlns:p14="http://schemas.microsoft.com/office/powerpoint/2010/main" val="119466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Americans’ stress levels are going up. A 2019 Gallup Poll found that people living in the U.S. reported the highest levels of stress, worry, and anger in the past 10 years. When asked how they felt the previous day, about 55% of adults said they felt stress during “a lot of the day,” 45% felt a lot of worry, and 22% felt anger. Problems with stress hit all age groups. Children, teens, adults, and seniors are all vulnerable to the effects of this all-too-common problem.</a:t>
            </a:r>
            <a:r>
              <a:rPr lang="en-US" sz="1200"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14</a:t>
            </a:fld>
            <a:endParaRPr lang="en-US"/>
          </a:p>
        </p:txBody>
      </p:sp>
    </p:spTree>
    <p:extLst>
      <p:ext uri="{BB962C8B-B14F-4D97-AF65-F5344CB8AC3E}">
        <p14:creationId xmlns:p14="http://schemas.microsoft.com/office/powerpoint/2010/main" val="83037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0985-B6F1-944B-BDD3-76CB4E626991}" type="slidenum">
              <a:rPr lang="en-US" smtClean="0"/>
              <a:t>15</a:t>
            </a:fld>
            <a:endParaRPr lang="en-US"/>
          </a:p>
        </p:txBody>
      </p:sp>
    </p:spTree>
    <p:extLst>
      <p:ext uri="{BB962C8B-B14F-4D97-AF65-F5344CB8AC3E}">
        <p14:creationId xmlns:p14="http://schemas.microsoft.com/office/powerpoint/2010/main" val="122699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0985-B6F1-944B-BDD3-76CB4E626991}" type="slidenum">
              <a:rPr lang="en-US" smtClean="0"/>
              <a:t>18</a:t>
            </a:fld>
            <a:endParaRPr lang="en-US"/>
          </a:p>
        </p:txBody>
      </p:sp>
    </p:spTree>
    <p:extLst>
      <p:ext uri="{BB962C8B-B14F-4D97-AF65-F5344CB8AC3E}">
        <p14:creationId xmlns:p14="http://schemas.microsoft.com/office/powerpoint/2010/main" val="8620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Stress can cause a number of physical, psychological, cognitive, and behavioral symptoms. Being aware of the most common signs of stress and taking note of how many of them are affecting you can help you understand if you need to seek help</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19</a:t>
            </a:fld>
            <a:endParaRPr lang="en-US"/>
          </a:p>
        </p:txBody>
      </p:sp>
    </p:spTree>
    <p:extLst>
      <p:ext uri="{BB962C8B-B14F-4D97-AF65-F5344CB8AC3E}">
        <p14:creationId xmlns:p14="http://schemas.microsoft.com/office/powerpoint/2010/main" val="121986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fight-or-flight response is triggered by: (1) the amygdala, an almond-shaped structure in the temporal lobes that is part of the limbic or emotional brain, which sends a signal to… (2) the hypothalamus and pituitary gland to secrete adrenocorticotropic hormone (ACTH), which signals… (3) the adrenal glands, located on the top of the kidneys, to flood the body with cortisol, adrenalin, and other chemicals to rocket you into action.</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20</a:t>
            </a:fld>
            <a:endParaRPr lang="en-US"/>
          </a:p>
        </p:txBody>
      </p:sp>
    </p:spTree>
    <p:extLst>
      <p:ext uri="{BB962C8B-B14F-4D97-AF65-F5344CB8AC3E}">
        <p14:creationId xmlns:p14="http://schemas.microsoft.com/office/powerpoint/2010/main" val="253081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21</a:t>
            </a:fld>
            <a:endParaRPr lang="en-US"/>
          </a:p>
        </p:txBody>
      </p:sp>
    </p:spTree>
    <p:extLst>
      <p:ext uri="{BB962C8B-B14F-4D97-AF65-F5344CB8AC3E}">
        <p14:creationId xmlns:p14="http://schemas.microsoft.com/office/powerpoint/2010/main" val="60610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Job burnout is a special type of work-related stress — a state of physical or emotional exhaustion that also involves a sense of reduced accomplishment and loss of personal identity. "Burnout" isn't a medical diagnosis</a:t>
            </a:r>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22</a:t>
            </a:fld>
            <a:endParaRPr lang="en-US"/>
          </a:p>
        </p:txBody>
      </p:sp>
    </p:spTree>
    <p:extLst>
      <p:ext uri="{BB962C8B-B14F-4D97-AF65-F5344CB8AC3E}">
        <p14:creationId xmlns:p14="http://schemas.microsoft.com/office/powerpoint/2010/main" val="109902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inability</a:t>
            </a:r>
            <a:r>
              <a:rPr lang="en-US" baseline="0" dirty="0"/>
              <a:t> focus and memory impairs , increase in anxiety and decrease work efficient, lack of empathy and caring less for the work executive functioning planning = poor patient care, </a:t>
            </a:r>
          </a:p>
          <a:p>
            <a:r>
              <a:rPr lang="en-US" baseline="0" dirty="0"/>
              <a:t>Social and work interpersonal relationship </a:t>
            </a:r>
          </a:p>
          <a:p>
            <a:r>
              <a:rPr lang="en-US" baseline="0" dirty="0"/>
              <a:t>psychiatric = depression, suicide </a:t>
            </a:r>
            <a:endParaRPr lang="en-US" dirty="0"/>
          </a:p>
          <a:p>
            <a:endParaRPr lang="en-US" dirty="0"/>
          </a:p>
        </p:txBody>
      </p:sp>
      <p:sp>
        <p:nvSpPr>
          <p:cNvPr id="4" name="Slide Number Placeholder 3"/>
          <p:cNvSpPr>
            <a:spLocks noGrp="1"/>
          </p:cNvSpPr>
          <p:nvPr>
            <p:ph type="sldNum" sz="quarter" idx="10"/>
          </p:nvPr>
        </p:nvSpPr>
        <p:spPr/>
        <p:txBody>
          <a:bodyPr/>
          <a:lstStyle/>
          <a:p>
            <a:fld id="{D4850985-B6F1-944B-BDD3-76CB4E626991}" type="slidenum">
              <a:rPr lang="en-US" smtClean="0"/>
              <a:t>23</a:t>
            </a:fld>
            <a:endParaRPr lang="en-US"/>
          </a:p>
        </p:txBody>
      </p:sp>
    </p:spTree>
    <p:extLst>
      <p:ext uri="{BB962C8B-B14F-4D97-AF65-F5344CB8AC3E}">
        <p14:creationId xmlns:p14="http://schemas.microsoft.com/office/powerpoint/2010/main" val="330398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BF1FF0-3FB4-3D44-900D-6DAC607D89AA}"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188687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BF1FF0-3FB4-3D44-900D-6DAC607D89AA}"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339358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BF1FF0-3FB4-3D44-900D-6DAC607D89AA}"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371023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BF1FF0-3FB4-3D44-900D-6DAC607D89AA}"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268613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BF1FF0-3FB4-3D44-900D-6DAC607D89AA}"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101425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BF1FF0-3FB4-3D44-900D-6DAC607D89AA}"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166824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BF1FF0-3FB4-3D44-900D-6DAC607D89AA}"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373434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BF1FF0-3FB4-3D44-900D-6DAC607D89AA}"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377312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F1FF0-3FB4-3D44-900D-6DAC607D89AA}"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253456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BF1FF0-3FB4-3D44-900D-6DAC607D89AA}"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418118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BF1FF0-3FB4-3D44-900D-6DAC607D89AA}"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FB4826-E4AA-8744-B32B-318A693A225F}" type="slidenum">
              <a:rPr lang="en-US" smtClean="0"/>
              <a:t>‹#›</a:t>
            </a:fld>
            <a:endParaRPr lang="en-US"/>
          </a:p>
        </p:txBody>
      </p:sp>
    </p:spTree>
    <p:extLst>
      <p:ext uri="{BB962C8B-B14F-4D97-AF65-F5344CB8AC3E}">
        <p14:creationId xmlns:p14="http://schemas.microsoft.com/office/powerpoint/2010/main" val="369642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F1FF0-3FB4-3D44-900D-6DAC607D89AA}" type="datetimeFigureOut">
              <a:rPr lang="en-US" smtClean="0"/>
              <a:t>11/12/2022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B4826-E4AA-8744-B32B-318A693A225F}" type="slidenum">
              <a:rPr lang="en-US" smtClean="0"/>
              <a:t>‹#›</a:t>
            </a:fld>
            <a:endParaRPr lang="en-US"/>
          </a:p>
        </p:txBody>
      </p:sp>
    </p:spTree>
    <p:extLst>
      <p:ext uri="{BB962C8B-B14F-4D97-AF65-F5344CB8AC3E}">
        <p14:creationId xmlns:p14="http://schemas.microsoft.com/office/powerpoint/2010/main" val="142753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B6970-3D79-34F4-88A9-026E7943A280}"/>
              </a:ext>
            </a:extLst>
          </p:cNvPr>
          <p:cNvPicPr>
            <a:picLocks noChangeAspect="1"/>
          </p:cNvPicPr>
          <p:nvPr/>
        </p:nvPicPr>
        <p:blipFill>
          <a:blip r:embed="rId2"/>
          <a:stretch>
            <a:fillRect/>
          </a:stretch>
        </p:blipFill>
        <p:spPr>
          <a:xfrm>
            <a:off x="2053917" y="1176647"/>
            <a:ext cx="5036165" cy="4751099"/>
          </a:xfrm>
          <a:prstGeom prst="rect">
            <a:avLst/>
          </a:prstGeom>
        </p:spPr>
      </p:pic>
      <p:sp>
        <p:nvSpPr>
          <p:cNvPr id="8" name="AutoShape 6">
            <a:extLst>
              <a:ext uri="{FF2B5EF4-FFF2-40B4-BE49-F238E27FC236}">
                <a16:creationId xmlns:a16="http://schemas.microsoft.com/office/drawing/2014/main" id="{494343DB-6904-D585-86A4-502906DDA97F}"/>
              </a:ext>
            </a:extLst>
          </p:cNvPr>
          <p:cNvSpPr>
            <a:spLocks noChangeAspect="1" noChangeArrowheads="1"/>
          </p:cNvSpPr>
          <p:nvPr/>
        </p:nvSpPr>
        <p:spPr bwMode="auto">
          <a:xfrm flipV="1">
            <a:off x="1785937" y="5927745"/>
            <a:ext cx="4400551" cy="8908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5400" dirty="0"/>
              <a:t>Brain health </a:t>
            </a:r>
          </a:p>
        </p:txBody>
      </p:sp>
      <p:sp>
        <p:nvSpPr>
          <p:cNvPr id="11" name="TextBox 10">
            <a:extLst>
              <a:ext uri="{FF2B5EF4-FFF2-40B4-BE49-F238E27FC236}">
                <a16:creationId xmlns:a16="http://schemas.microsoft.com/office/drawing/2014/main" id="{204C8DEA-3998-A71F-4543-F5D9710EDAEE}"/>
              </a:ext>
            </a:extLst>
          </p:cNvPr>
          <p:cNvSpPr txBox="1"/>
          <p:nvPr/>
        </p:nvSpPr>
        <p:spPr>
          <a:xfrm>
            <a:off x="3386138" y="285752"/>
            <a:ext cx="2481262" cy="830997"/>
          </a:xfrm>
          <a:prstGeom prst="rect">
            <a:avLst/>
          </a:prstGeom>
          <a:noFill/>
        </p:spPr>
        <p:txBody>
          <a:bodyPr wrap="square" rtlCol="0">
            <a:spAutoFit/>
          </a:bodyPr>
          <a:lstStyle/>
          <a:p>
            <a:r>
              <a:rPr lang="en-US" sz="4800" dirty="0"/>
              <a:t>Wellness</a:t>
            </a:r>
            <a:r>
              <a:rPr lang="en-US" dirty="0"/>
              <a:t> </a:t>
            </a:r>
          </a:p>
        </p:txBody>
      </p:sp>
    </p:spTree>
    <p:extLst>
      <p:ext uri="{BB962C8B-B14F-4D97-AF65-F5344CB8AC3E}">
        <p14:creationId xmlns:p14="http://schemas.microsoft.com/office/powerpoint/2010/main" val="369732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2EF7A-B04A-C8BF-4822-CD176969898D}"/>
              </a:ext>
            </a:extLst>
          </p:cNvPr>
          <p:cNvPicPr>
            <a:picLocks noChangeAspect="1"/>
          </p:cNvPicPr>
          <p:nvPr/>
        </p:nvPicPr>
        <p:blipFill>
          <a:blip r:embed="rId2"/>
          <a:stretch>
            <a:fillRect/>
          </a:stretch>
        </p:blipFill>
        <p:spPr>
          <a:xfrm>
            <a:off x="0" y="111803"/>
            <a:ext cx="9144000" cy="6634393"/>
          </a:xfrm>
          <a:prstGeom prst="rect">
            <a:avLst/>
          </a:prstGeom>
        </p:spPr>
      </p:pic>
    </p:spTree>
    <p:extLst>
      <p:ext uri="{BB962C8B-B14F-4D97-AF65-F5344CB8AC3E}">
        <p14:creationId xmlns:p14="http://schemas.microsoft.com/office/powerpoint/2010/main" val="186429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B8441-3D7E-562F-9B7E-E08E1BD57384}"/>
              </a:ext>
            </a:extLst>
          </p:cNvPr>
          <p:cNvPicPr>
            <a:picLocks noChangeAspect="1"/>
          </p:cNvPicPr>
          <p:nvPr/>
        </p:nvPicPr>
        <p:blipFill>
          <a:blip r:embed="rId2"/>
          <a:stretch>
            <a:fillRect/>
          </a:stretch>
        </p:blipFill>
        <p:spPr>
          <a:xfrm>
            <a:off x="609599" y="1042987"/>
            <a:ext cx="7924802" cy="4457701"/>
          </a:xfrm>
          <a:prstGeom prst="rect">
            <a:avLst/>
          </a:prstGeom>
        </p:spPr>
      </p:pic>
    </p:spTree>
    <p:extLst>
      <p:ext uri="{BB962C8B-B14F-4D97-AF65-F5344CB8AC3E}">
        <p14:creationId xmlns:p14="http://schemas.microsoft.com/office/powerpoint/2010/main" val="233323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CECD6-A9AE-D21A-258B-3D87D2AEB474}"/>
              </a:ext>
            </a:extLst>
          </p:cNvPr>
          <p:cNvPicPr>
            <a:picLocks noChangeAspect="1"/>
          </p:cNvPicPr>
          <p:nvPr/>
        </p:nvPicPr>
        <p:blipFill>
          <a:blip r:embed="rId2"/>
          <a:stretch>
            <a:fillRect/>
          </a:stretch>
        </p:blipFill>
        <p:spPr>
          <a:xfrm>
            <a:off x="1036850" y="647699"/>
            <a:ext cx="7173700" cy="5373351"/>
          </a:xfrm>
          <a:prstGeom prst="rect">
            <a:avLst/>
          </a:prstGeom>
        </p:spPr>
      </p:pic>
    </p:spTree>
    <p:extLst>
      <p:ext uri="{BB962C8B-B14F-4D97-AF65-F5344CB8AC3E}">
        <p14:creationId xmlns:p14="http://schemas.microsoft.com/office/powerpoint/2010/main" val="2224362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67853DE7-FC4F-F23D-E879-4D7671963A12}"/>
              </a:ext>
            </a:extLst>
          </p:cNvPr>
          <p:cNvSpPr>
            <a:spLocks noChangeArrowheads="1"/>
          </p:cNvSpPr>
          <p:nvPr/>
        </p:nvSpPr>
        <p:spPr bwMode="auto">
          <a:xfrm>
            <a:off x="0" y="0"/>
            <a:ext cx="0" cy="0"/>
          </a:xfrm>
          <a:prstGeom prst="rect">
            <a:avLst/>
          </a:prstGeom>
          <a:solidFill>
            <a:srgbClr val="F8F8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500" b="1" i="0" u="none" strike="noStrike" cap="none" normalizeH="0" baseline="0">
                <a:ln>
                  <a:noFill/>
                </a:ln>
                <a:solidFill>
                  <a:srgbClr val="FFFFFF"/>
                </a:solidFill>
                <a:effectLst/>
                <a:latin typeface="ff2"/>
              </a:rPr>
              <a:t>nd activity</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100" b="0" i="0" u="none" strike="noStrike" cap="none" normalizeH="0" baseline="0">
                <a:ln>
                  <a:noFill/>
                </a:ln>
                <a:solidFill>
                  <a:srgbClr val="FAFD00"/>
                </a:solidFill>
                <a:effectLst/>
                <a:latin typeface="ff5"/>
              </a:rPr>
              <a:t></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500" b="1" i="0" u="none" strike="noStrike" cap="none" normalizeH="0" baseline="0">
                <a:ln>
                  <a:noFill/>
                </a:ln>
                <a:solidFill>
                  <a:srgbClr val="FFFFFF"/>
                </a:solidFill>
                <a:effectLst/>
                <a:latin typeface="ff2"/>
              </a:rPr>
              <a:t>Shows 3 things:</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100" b="0" i="0" u="none" strike="noStrike" cap="none" normalizeH="0" baseline="0">
                <a:ln>
                  <a:noFill/>
                </a:ln>
                <a:solidFill>
                  <a:srgbClr val="FAFD00"/>
                </a:solidFill>
                <a:effectLst/>
                <a:latin typeface="ff5"/>
              </a:rPr>
              <a:t></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500" b="1" i="0" u="none" strike="noStrike" cap="none" normalizeH="0" baseline="0">
                <a:ln>
                  <a:noFill/>
                </a:ln>
                <a:solidFill>
                  <a:srgbClr val="FAFD00"/>
                </a:solidFill>
                <a:effectLst/>
                <a:latin typeface="ff2"/>
              </a:rPr>
              <a:t>good activity</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100" b="0" i="0" u="none" strike="noStrike" cap="none" normalizeH="0" baseline="0">
                <a:ln>
                  <a:noFill/>
                </a:ln>
                <a:solidFill>
                  <a:srgbClr val="FAFD00"/>
                </a:solidFill>
                <a:effectLst/>
                <a:latin typeface="ff5"/>
              </a:rPr>
              <a:t></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500" b="1" i="0" u="none" strike="noStrike" cap="none" normalizeH="0" baseline="0">
                <a:ln>
                  <a:noFill/>
                </a:ln>
                <a:solidFill>
                  <a:srgbClr val="FAFD00"/>
                </a:solidFill>
                <a:effectLst/>
                <a:latin typeface="ff2"/>
              </a:rPr>
              <a:t>too little</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100" b="0" i="0" u="none" strike="noStrike" cap="none" normalizeH="0" baseline="0">
                <a:ln>
                  <a:noFill/>
                </a:ln>
                <a:solidFill>
                  <a:srgbClr val="FAFD00"/>
                </a:solidFill>
                <a:effectLst/>
                <a:latin typeface="ff5"/>
              </a:rPr>
              <a:t></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500" b="1" i="0" u="none" strike="noStrike" cap="none" normalizeH="0" baseline="0">
                <a:ln>
                  <a:noFill/>
                </a:ln>
                <a:solidFill>
                  <a:srgbClr val="FAFD00"/>
                </a:solidFill>
                <a:effectLst/>
                <a:latin typeface="ff2"/>
              </a:rPr>
              <a:t>too much</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Roboto" panose="020000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500" b="1" i="0" u="none" strike="noStrike" cap="none" normalizeH="0" baseline="0">
                <a:ln>
                  <a:noFill/>
                </a:ln>
                <a:solidFill>
                  <a:srgbClr val="FAFD00"/>
                </a:solidFill>
                <a:effectLst/>
                <a:latin typeface="ff2"/>
              </a:rPr>
              <a:t>SPECT</a:t>
            </a:r>
            <a:endParaRPr kumimoji="0" lang="en-US" altLang="en-US" sz="1200" b="0" i="0" u="none" strike="noStrike" cap="none" normalizeH="0" baseline="0">
              <a:ln>
                <a:noFill/>
              </a:ln>
              <a:solidFill>
                <a:srgbClr val="000000"/>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700" b="1" i="0" u="none" strike="noStrike" cap="none" normalizeH="0" baseline="0">
                <a:ln>
                  <a:noFill/>
                </a:ln>
                <a:solidFill>
                  <a:srgbClr val="FFFFFF"/>
                </a:solidFill>
                <a:effectLst/>
                <a:latin typeface="ff2"/>
              </a:rPr>
              <a:t>Healthy surface viewHealthy active view</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Roboto" panose="02000000000000000000" pitchFamily="2" charset="0"/>
              </a:rPr>
              <a:t>  </a:t>
            </a:r>
            <a:r>
              <a:rPr kumimoji="0" lang="en-US" altLang="en-US" sz="52400" b="0" i="0" u="none" strike="noStrike" cap="none" normalizeH="0" baseline="0">
                <a:ln>
                  <a:noFill/>
                </a:ln>
                <a:solidFill>
                  <a:srgbClr val="000000"/>
                </a:solidFill>
                <a:effectLst/>
                <a:latin typeface="Roboto" panose="02000000000000000000" pitchFamily="2"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Roboto" panose="02000000000000000000" pitchFamily="2" charset="0"/>
              </a:rPr>
              <a:t>  </a:t>
            </a:r>
            <a:r>
              <a:rPr kumimoji="0" lang="en-US" altLang="en-US" sz="52400" b="0" i="0" u="none" strike="noStrike" cap="none" normalizeH="0" baseline="0">
                <a:ln>
                  <a:noFill/>
                </a:ln>
                <a:solidFill>
                  <a:srgbClr val="000000"/>
                </a:solidFill>
                <a:effectLst/>
                <a:latin typeface="Roboto" panose="02000000000000000000" pitchFamily="2" charset="0"/>
              </a:rPr>
              <a:t>      </a:t>
            </a:r>
            <a:r>
              <a:rPr kumimoji="0" lang="en-US" altLang="en-US" sz="1200" b="0" i="0" u="none" strike="noStrike" cap="none" normalizeH="0" baseline="0">
                <a:ln>
                  <a:noFill/>
                </a:ln>
                <a:solidFill>
                  <a:srgbClr val="000000"/>
                </a:solidFill>
                <a:effectLst/>
                <a:latin typeface="Roboto" panose="02000000000000000000" pitchFamily="2" charset="0"/>
              </a:rPr>
              <a:t>  </a:t>
            </a:r>
            <a:r>
              <a:rPr kumimoji="0" lang="en-US" altLang="en-US" sz="52400" b="0" i="0" u="none" strike="noStrike" cap="none" normalizeH="0" baseline="0">
                <a:ln>
                  <a:noFill/>
                </a:ln>
                <a:solidFill>
                  <a:srgbClr val="000000"/>
                </a:solidFill>
                <a:effectLst/>
                <a:latin typeface="Roboto" panose="02000000000000000000" pitchFamily="2"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9" name="Picture 7">
            <a:extLst>
              <a:ext uri="{FF2B5EF4-FFF2-40B4-BE49-F238E27FC236}">
                <a16:creationId xmlns:a16="http://schemas.microsoft.com/office/drawing/2014/main" id="{7877591F-E6EF-6F08-AC17-56B020B8C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97975"/>
            <a:ext cx="8610600" cy="8324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68F157-DD3F-07AA-B9B4-876CBB194F83}"/>
              </a:ext>
            </a:extLst>
          </p:cNvPr>
          <p:cNvPicPr>
            <a:picLocks noChangeAspect="1"/>
          </p:cNvPicPr>
          <p:nvPr/>
        </p:nvPicPr>
        <p:blipFill>
          <a:blip r:embed="rId3"/>
          <a:stretch>
            <a:fillRect/>
          </a:stretch>
        </p:blipFill>
        <p:spPr>
          <a:xfrm>
            <a:off x="552450" y="781050"/>
            <a:ext cx="8039100" cy="5295900"/>
          </a:xfrm>
          <a:prstGeom prst="rect">
            <a:avLst/>
          </a:prstGeom>
        </p:spPr>
      </p:pic>
    </p:spTree>
    <p:extLst>
      <p:ext uri="{BB962C8B-B14F-4D97-AF65-F5344CB8AC3E}">
        <p14:creationId xmlns:p14="http://schemas.microsoft.com/office/powerpoint/2010/main" val="1072407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081" y="0"/>
            <a:ext cx="7101984" cy="6865252"/>
          </a:xfrm>
          <a:prstGeom prst="rect">
            <a:avLst/>
          </a:prstGeom>
        </p:spPr>
      </p:pic>
    </p:spTree>
    <p:extLst>
      <p:ext uri="{BB962C8B-B14F-4D97-AF65-F5344CB8AC3E}">
        <p14:creationId xmlns:p14="http://schemas.microsoft.com/office/powerpoint/2010/main" val="209184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2C4B5C-7519-3C4E-B2B1-3FD90F786E73}"/>
              </a:ext>
            </a:extLst>
          </p:cNvPr>
          <p:cNvSpPr>
            <a:spLocks noGrp="1"/>
          </p:cNvSpPr>
          <p:nvPr>
            <p:ph type="body" idx="1"/>
          </p:nvPr>
        </p:nvSpPr>
        <p:spPr>
          <a:xfrm>
            <a:off x="649287" y="1071563"/>
            <a:ext cx="7845426" cy="5486399"/>
          </a:xfrm>
        </p:spPr>
        <p:txBody>
          <a:bodyPr>
            <a:normAutofit fontScale="92500" lnSpcReduction="20000"/>
          </a:bodyPr>
          <a:lstStyle/>
          <a:p>
            <a:pPr algn="ctr"/>
            <a:r>
              <a:rPr lang="en-US" sz="4300" b="1" dirty="0">
                <a:solidFill>
                  <a:schemeClr val="tx1"/>
                </a:solidFill>
              </a:rPr>
              <a:t>S</a:t>
            </a:r>
            <a:r>
              <a:rPr lang="en-US" sz="4300" b="1" kern="1200" dirty="0">
                <a:solidFill>
                  <a:schemeClr val="tx1"/>
                </a:solidFill>
                <a:latin typeface="+mn-lt"/>
                <a:ea typeface="+mn-ea"/>
                <a:cs typeface="+mn-cs"/>
              </a:rPr>
              <a:t>tress levels are going up!!!!!!</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More people living in the U.S. </a:t>
            </a:r>
            <a:r>
              <a:rPr lang="en-US" sz="2800" dirty="0">
                <a:solidFill>
                  <a:schemeClr val="tx1"/>
                </a:solidFill>
              </a:rPr>
              <a:t>are </a:t>
            </a:r>
            <a:r>
              <a:rPr lang="en-US" sz="2800" kern="1200" dirty="0">
                <a:solidFill>
                  <a:schemeClr val="tx1"/>
                </a:solidFill>
                <a:latin typeface="+mn-lt"/>
                <a:ea typeface="+mn-ea"/>
                <a:cs typeface="+mn-cs"/>
              </a:rPr>
              <a:t>reporting the highest levels of stress, worry, and anger over the past 10 years. </a:t>
            </a:r>
          </a:p>
          <a:p>
            <a:endParaRPr lang="en-US" sz="2800" dirty="0">
              <a:solidFill>
                <a:schemeClr val="tx1"/>
              </a:solidFill>
            </a:endParaRPr>
          </a:p>
          <a:p>
            <a:r>
              <a:rPr lang="en-US" sz="2800" kern="1200" dirty="0">
                <a:solidFill>
                  <a:schemeClr val="tx1"/>
                </a:solidFill>
                <a:latin typeface="+mn-lt"/>
                <a:ea typeface="+mn-ea"/>
                <a:cs typeface="+mn-cs"/>
              </a:rPr>
              <a:t>When asked how they felt the previous day, 55% of adults said they felt stressed out ,past of the  day,</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45% felt </a:t>
            </a:r>
            <a:r>
              <a:rPr lang="en-US" sz="2800" dirty="0">
                <a:solidFill>
                  <a:schemeClr val="tx1"/>
                </a:solidFill>
              </a:rPr>
              <a:t>too much</a:t>
            </a:r>
            <a:r>
              <a:rPr lang="en-US" sz="2800" kern="1200" dirty="0">
                <a:solidFill>
                  <a:schemeClr val="tx1"/>
                </a:solidFill>
                <a:latin typeface="+mn-lt"/>
                <a:ea typeface="+mn-ea"/>
                <a:cs typeface="+mn-cs"/>
              </a:rPr>
              <a:t> worry and anxiety </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22% felt anger</a:t>
            </a:r>
          </a:p>
          <a:p>
            <a:endParaRPr lang="en-US" sz="2800" dirty="0">
              <a:solidFill>
                <a:schemeClr val="tx1"/>
              </a:solidFill>
            </a:endParaRPr>
          </a:p>
          <a:p>
            <a:r>
              <a:rPr lang="en-US" sz="2800" i="1" dirty="0">
                <a:solidFill>
                  <a:schemeClr val="tx1"/>
                </a:solidFill>
              </a:rPr>
              <a:t>2019 Gallup pole prior to COVID-19</a:t>
            </a:r>
          </a:p>
          <a:p>
            <a:endParaRPr lang="en-US" sz="280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22801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B0D9-479E-A6E8-789E-0E0DB4C825A3}"/>
              </a:ext>
            </a:extLst>
          </p:cNvPr>
          <p:cNvSpPr>
            <a:spLocks noGrp="1"/>
          </p:cNvSpPr>
          <p:nvPr>
            <p:ph type="title"/>
          </p:nvPr>
        </p:nvSpPr>
        <p:spPr>
          <a:xfrm>
            <a:off x="457200" y="274638"/>
            <a:ext cx="8229600" cy="5283200"/>
          </a:xfrm>
        </p:spPr>
        <p:txBody>
          <a:bodyPr/>
          <a:lstStyle/>
          <a:p>
            <a:r>
              <a:rPr lang="en-US" dirty="0"/>
              <a:t>Stress is not only impacting the USA! Stress levels are increasing everyplace!!</a:t>
            </a:r>
          </a:p>
        </p:txBody>
      </p:sp>
    </p:spTree>
    <p:extLst>
      <p:ext uri="{BB962C8B-B14F-4D97-AF65-F5344CB8AC3E}">
        <p14:creationId xmlns:p14="http://schemas.microsoft.com/office/powerpoint/2010/main" val="21315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7D8B68A-330C-A2A6-BB13-0A3F30091AAB}"/>
              </a:ext>
            </a:extLst>
          </p:cNvPr>
          <p:cNvSpPr>
            <a:spLocks noChangeAspect="1" noChangeArrowheads="1"/>
          </p:cNvSpPr>
          <p:nvPr/>
        </p:nvSpPr>
        <p:spPr bwMode="auto">
          <a:xfrm>
            <a:off x="4292344" y="4328952"/>
            <a:ext cx="1446005" cy="13096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6C1534B2-3E6F-0EAA-3180-59759977FC22}"/>
              </a:ext>
            </a:extLst>
          </p:cNvPr>
          <p:cNvSpPr>
            <a:spLocks noChangeAspect="1" noChangeArrowheads="1"/>
          </p:cNvSpPr>
          <p:nvPr/>
        </p:nvSpPr>
        <p:spPr bwMode="auto">
          <a:xfrm>
            <a:off x="3228975" y="585787"/>
            <a:ext cx="4186238" cy="4186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World Flags - Vector Wave Rectangle Flat Icons - Most Popular Flag stock vector">
            <a:extLst>
              <a:ext uri="{FF2B5EF4-FFF2-40B4-BE49-F238E27FC236}">
                <a16:creationId xmlns:a16="http://schemas.microsoft.com/office/drawing/2014/main" id="{4BAE9B17-C111-EAF4-2680-098373B6F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076"/>
            <a:ext cx="91440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67 Korean American Flag Stock Photos, Pictures &amp; Royalty-Free Images -  iStock">
            <a:extLst>
              <a:ext uri="{FF2B5EF4-FFF2-40B4-BE49-F238E27FC236}">
                <a16:creationId xmlns:a16="http://schemas.microsoft.com/office/drawing/2014/main" id="{38111806-8E69-E7AA-20C4-3DA2A0F95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81" y="2397234"/>
            <a:ext cx="8741044" cy="425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8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36E6F-382B-0B75-B88F-543F3B9B3FB1}"/>
              </a:ext>
            </a:extLst>
          </p:cNvPr>
          <p:cNvPicPr>
            <a:picLocks noChangeAspect="1"/>
          </p:cNvPicPr>
          <p:nvPr/>
        </p:nvPicPr>
        <p:blipFill>
          <a:blip r:embed="rId3"/>
          <a:stretch>
            <a:fillRect/>
          </a:stretch>
        </p:blipFill>
        <p:spPr>
          <a:xfrm>
            <a:off x="1934512" y="0"/>
            <a:ext cx="5484525" cy="6858000"/>
          </a:xfrm>
          <a:prstGeom prst="rect">
            <a:avLst/>
          </a:prstGeom>
        </p:spPr>
      </p:pic>
    </p:spTree>
    <p:extLst>
      <p:ext uri="{BB962C8B-B14F-4D97-AF65-F5344CB8AC3E}">
        <p14:creationId xmlns:p14="http://schemas.microsoft.com/office/powerpoint/2010/main" val="288428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885"/>
            <a:ext cx="9144000" cy="2125413"/>
          </a:xfrm>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1" kern="1200" dirty="0">
                <a:solidFill>
                  <a:schemeClr val="tx1"/>
                </a:solidFill>
                <a:latin typeface="+mn-lt"/>
                <a:ea typeface="+mn-ea"/>
                <a:cs typeface="+mn-cs"/>
              </a:rPr>
              <a:t>Stress</a:t>
            </a:r>
            <a:r>
              <a:rPr lang="en-US" sz="3200" kern="1200" dirty="0">
                <a:solidFill>
                  <a:schemeClr val="tx1"/>
                </a:solidFill>
                <a:latin typeface="+mn-lt"/>
                <a:ea typeface="+mn-ea"/>
                <a:cs typeface="+mn-cs"/>
              </a:rPr>
              <a:t> can cause a number of physical, psychological, cognitive, and behavioral symptoms. </a:t>
            </a:r>
            <a:endParaRPr lang="en-US" sz="3200" dirty="0"/>
          </a:p>
        </p:txBody>
      </p:sp>
      <p:pic>
        <p:nvPicPr>
          <p:cNvPr id="5" name="Picture 4"/>
          <p:cNvPicPr>
            <a:picLocks noChangeAspect="1"/>
          </p:cNvPicPr>
          <p:nvPr/>
        </p:nvPicPr>
        <p:blipFill rotWithShape="1">
          <a:blip r:embed="rId3"/>
          <a:srcRect t="7162"/>
          <a:stretch/>
        </p:blipFill>
        <p:spPr>
          <a:xfrm>
            <a:off x="0" y="1552310"/>
            <a:ext cx="9144000" cy="5305689"/>
          </a:xfrm>
          <a:prstGeom prst="rect">
            <a:avLst/>
          </a:prstGeom>
        </p:spPr>
      </p:pic>
      <p:sp>
        <p:nvSpPr>
          <p:cNvPr id="6" name="TextBox 5"/>
          <p:cNvSpPr txBox="1"/>
          <p:nvPr/>
        </p:nvSpPr>
        <p:spPr>
          <a:xfrm>
            <a:off x="457200" y="3472246"/>
            <a:ext cx="1773041" cy="58477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PHYSICAL</a:t>
            </a:r>
          </a:p>
        </p:txBody>
      </p:sp>
      <p:sp>
        <p:nvSpPr>
          <p:cNvPr id="7" name="TextBox 6"/>
          <p:cNvSpPr txBox="1"/>
          <p:nvPr/>
        </p:nvSpPr>
        <p:spPr>
          <a:xfrm>
            <a:off x="3507421" y="2029694"/>
            <a:ext cx="2966678" cy="58477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PSYCHOLOGICAL</a:t>
            </a:r>
          </a:p>
        </p:txBody>
      </p:sp>
      <p:sp>
        <p:nvSpPr>
          <p:cNvPr id="8" name="TextBox 7"/>
          <p:cNvSpPr txBox="1"/>
          <p:nvPr/>
        </p:nvSpPr>
        <p:spPr>
          <a:xfrm>
            <a:off x="5782423" y="3060169"/>
            <a:ext cx="2038940" cy="58477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COGNITIVE</a:t>
            </a:r>
          </a:p>
        </p:txBody>
      </p:sp>
      <p:sp>
        <p:nvSpPr>
          <p:cNvPr id="9" name="TextBox 8"/>
          <p:cNvSpPr txBox="1"/>
          <p:nvPr/>
        </p:nvSpPr>
        <p:spPr>
          <a:xfrm>
            <a:off x="6801893" y="5407757"/>
            <a:ext cx="2342107" cy="58477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BEHAVIORAL</a:t>
            </a:r>
          </a:p>
        </p:txBody>
      </p:sp>
    </p:spTree>
    <p:extLst>
      <p:ext uri="{BB962C8B-B14F-4D97-AF65-F5344CB8AC3E}">
        <p14:creationId xmlns:p14="http://schemas.microsoft.com/office/powerpoint/2010/main" val="371380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u="sng" dirty="0"/>
              <a:t>Terms you know</a:t>
            </a:r>
            <a:br>
              <a:rPr lang="en-US" dirty="0"/>
            </a:br>
            <a:r>
              <a:rPr lang="en-US" dirty="0"/>
              <a:t>Burnout </a:t>
            </a:r>
            <a:br>
              <a:rPr lang="en-US" dirty="0"/>
            </a:br>
            <a:r>
              <a:rPr lang="en-US" dirty="0"/>
              <a:t>Wellness </a:t>
            </a:r>
            <a:br>
              <a:rPr lang="en-US" dirty="0"/>
            </a:br>
            <a:r>
              <a:rPr lang="en-US" dirty="0"/>
              <a:t>Mental Illness </a:t>
            </a:r>
            <a:br>
              <a:rPr lang="en-US" dirty="0"/>
            </a:br>
            <a:r>
              <a:rPr lang="en-US" dirty="0"/>
              <a:t>Mental Health</a:t>
            </a:r>
            <a:br>
              <a:rPr lang="en-US" dirty="0"/>
            </a:br>
            <a:br>
              <a:rPr lang="en-US" dirty="0"/>
            </a:br>
            <a:r>
              <a:rPr lang="en-US" b="1" dirty="0"/>
              <a:t>How about </a:t>
            </a:r>
            <a:r>
              <a:rPr lang="en-US" b="1" dirty="0">
                <a:sym typeface="Wingdings" panose="05000000000000000000" pitchFamily="2" charset="2"/>
              </a:rPr>
              <a:t> </a:t>
            </a:r>
            <a:r>
              <a:rPr lang="en-US" b="1" dirty="0"/>
              <a:t>Brain Health?</a:t>
            </a:r>
          </a:p>
        </p:txBody>
      </p:sp>
    </p:spTree>
    <p:extLst>
      <p:ext uri="{BB962C8B-B14F-4D97-AF65-F5344CB8AC3E}">
        <p14:creationId xmlns:p14="http://schemas.microsoft.com/office/powerpoint/2010/main" val="206149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a:t>
            </a:r>
          </a:p>
        </p:txBody>
      </p:sp>
      <p:graphicFrame>
        <p:nvGraphicFramePr>
          <p:cNvPr id="4" name="Table 3"/>
          <p:cNvGraphicFramePr>
            <a:graphicFrameLocks noGrp="1"/>
          </p:cNvGraphicFramePr>
          <p:nvPr>
            <p:extLst>
              <p:ext uri="{D42A27DB-BD31-4B8C-83A1-F6EECF244321}">
                <p14:modId xmlns:p14="http://schemas.microsoft.com/office/powerpoint/2010/main" val="4102336188"/>
              </p:ext>
            </p:extLst>
          </p:nvPr>
        </p:nvGraphicFramePr>
        <p:xfrm>
          <a:off x="188132" y="1397000"/>
          <a:ext cx="8716784" cy="2931160"/>
        </p:xfrm>
        <a:graphic>
          <a:graphicData uri="http://schemas.openxmlformats.org/drawingml/2006/table">
            <a:tbl>
              <a:tblPr firstRow="1" bandRow="1">
                <a:tableStyleId>{7DF18680-E054-41AD-8BC1-D1AEF772440D}</a:tableStyleId>
              </a:tblPr>
              <a:tblGrid>
                <a:gridCol w="2179196">
                  <a:extLst>
                    <a:ext uri="{9D8B030D-6E8A-4147-A177-3AD203B41FA5}">
                      <a16:colId xmlns:a16="http://schemas.microsoft.com/office/drawing/2014/main" val="20000"/>
                    </a:ext>
                  </a:extLst>
                </a:gridCol>
                <a:gridCol w="2179196">
                  <a:extLst>
                    <a:ext uri="{9D8B030D-6E8A-4147-A177-3AD203B41FA5}">
                      <a16:colId xmlns:a16="http://schemas.microsoft.com/office/drawing/2014/main" val="20001"/>
                    </a:ext>
                  </a:extLst>
                </a:gridCol>
                <a:gridCol w="2179196">
                  <a:extLst>
                    <a:ext uri="{9D8B030D-6E8A-4147-A177-3AD203B41FA5}">
                      <a16:colId xmlns:a16="http://schemas.microsoft.com/office/drawing/2014/main" val="20002"/>
                    </a:ext>
                  </a:extLst>
                </a:gridCol>
                <a:gridCol w="2179196">
                  <a:extLst>
                    <a:ext uri="{9D8B030D-6E8A-4147-A177-3AD203B41FA5}">
                      <a16:colId xmlns:a16="http://schemas.microsoft.com/office/drawing/2014/main" val="20003"/>
                    </a:ext>
                  </a:extLst>
                </a:gridCol>
              </a:tblGrid>
              <a:tr h="370840">
                <a:tc>
                  <a:txBody>
                    <a:bodyPr/>
                    <a:lstStyle/>
                    <a:p>
                      <a:r>
                        <a:rPr lang="en-US" dirty="0"/>
                        <a:t>PHYSICAL</a:t>
                      </a:r>
                    </a:p>
                  </a:txBody>
                  <a:tcPr/>
                </a:tc>
                <a:tc>
                  <a:txBody>
                    <a:bodyPr/>
                    <a:lstStyle/>
                    <a:p>
                      <a:r>
                        <a:rPr lang="en-US" dirty="0"/>
                        <a:t>Psychological</a:t>
                      </a:r>
                    </a:p>
                  </a:txBody>
                  <a:tcPr/>
                </a:tc>
                <a:tc>
                  <a:txBody>
                    <a:bodyPr/>
                    <a:lstStyle/>
                    <a:p>
                      <a:r>
                        <a:rPr lang="en-US" dirty="0"/>
                        <a:t>Cognitive</a:t>
                      </a:r>
                      <a:r>
                        <a:rPr lang="en-US" baseline="0" dirty="0"/>
                        <a:t> </a:t>
                      </a:r>
                      <a:endParaRPr lang="en-US" dirty="0"/>
                    </a:p>
                  </a:txBody>
                  <a:tcPr/>
                </a:tc>
                <a:tc>
                  <a:txBody>
                    <a:bodyPr/>
                    <a:lstStyle/>
                    <a:p>
                      <a:r>
                        <a:rPr lang="en-US" dirty="0"/>
                        <a:t>Behavioral </a:t>
                      </a:r>
                    </a:p>
                  </a:txBody>
                  <a:tcPr/>
                </a:tc>
                <a:extLst>
                  <a:ext uri="{0D108BD9-81ED-4DB2-BD59-A6C34878D82A}">
                    <a16:rowId xmlns:a16="http://schemas.microsoft.com/office/drawing/2014/main" val="10000"/>
                  </a:ext>
                </a:extLst>
              </a:tr>
              <a:tr h="370840">
                <a:tc>
                  <a:txBody>
                    <a:bodyPr/>
                    <a:lstStyle/>
                    <a:p>
                      <a:r>
                        <a:rPr lang="en-US" dirty="0"/>
                        <a:t>Headaches</a:t>
                      </a:r>
                    </a:p>
                    <a:p>
                      <a:r>
                        <a:rPr lang="en-US" dirty="0"/>
                        <a:t>Muscle tension </a:t>
                      </a:r>
                    </a:p>
                    <a:p>
                      <a:r>
                        <a:rPr lang="en-US" dirty="0"/>
                        <a:t>Trembling</a:t>
                      </a:r>
                    </a:p>
                    <a:p>
                      <a:r>
                        <a:rPr lang="en-US" baseline="0" dirty="0"/>
                        <a:t>Dry eyes, mouth</a:t>
                      </a:r>
                    </a:p>
                    <a:p>
                      <a:r>
                        <a:rPr lang="en-US" dirty="0"/>
                        <a:t>Cold hands and feet</a:t>
                      </a:r>
                    </a:p>
                    <a:p>
                      <a:r>
                        <a:rPr lang="en-US" dirty="0"/>
                        <a:t>Rapid breathing</a:t>
                      </a:r>
                    </a:p>
                    <a:p>
                      <a:r>
                        <a:rPr lang="en-US" dirty="0"/>
                        <a:t>Increase</a:t>
                      </a:r>
                      <a:r>
                        <a:rPr lang="en-US" baseline="0" dirty="0"/>
                        <a:t> blood sugar</a:t>
                      </a:r>
                    </a:p>
                    <a:p>
                      <a:r>
                        <a:rPr lang="en-US" baseline="0" dirty="0"/>
                        <a:t>Increased BP, HR</a:t>
                      </a:r>
                    </a:p>
                    <a:p>
                      <a:r>
                        <a:rPr lang="en-US" baseline="0" dirty="0"/>
                        <a:t>Digestive issue </a:t>
                      </a:r>
                      <a:endParaRPr lang="en-US" dirty="0"/>
                    </a:p>
                  </a:txBody>
                  <a:tcPr/>
                </a:tc>
                <a:tc>
                  <a:txBody>
                    <a:bodyPr/>
                    <a:lstStyle/>
                    <a:p>
                      <a:r>
                        <a:rPr lang="en-US" dirty="0"/>
                        <a:t>Anxious thoughts </a:t>
                      </a:r>
                    </a:p>
                    <a:p>
                      <a:r>
                        <a:rPr lang="en-US" dirty="0"/>
                        <a:t>Depressed</a:t>
                      </a:r>
                      <a:r>
                        <a:rPr lang="en-US" baseline="0" dirty="0"/>
                        <a:t> mood </a:t>
                      </a:r>
                    </a:p>
                    <a:p>
                      <a:r>
                        <a:rPr lang="en-US" baseline="0" dirty="0"/>
                        <a:t>Negative bias </a:t>
                      </a:r>
                    </a:p>
                    <a:p>
                      <a:r>
                        <a:rPr lang="en-US" baseline="0" dirty="0"/>
                        <a:t>Depersonalization</a:t>
                      </a:r>
                    </a:p>
                    <a:p>
                      <a:r>
                        <a:rPr lang="en-US" dirty="0"/>
                        <a:t>Loss of hope</a:t>
                      </a:r>
                    </a:p>
                    <a:p>
                      <a:r>
                        <a:rPr lang="en-US" dirty="0"/>
                        <a:t>Anger</a:t>
                      </a:r>
                    </a:p>
                    <a:p>
                      <a:r>
                        <a:rPr lang="en-US" dirty="0"/>
                        <a:t>Irritability</a:t>
                      </a:r>
                      <a:r>
                        <a:rPr lang="en-US" baseline="0" dirty="0"/>
                        <a:t> </a:t>
                      </a:r>
                    </a:p>
                    <a:p>
                      <a:r>
                        <a:rPr lang="en-US" baseline="0" dirty="0"/>
                        <a:t>Lack of empathy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Inability to focus </a:t>
                      </a:r>
                    </a:p>
                    <a:p>
                      <a:r>
                        <a:rPr lang="en-US" dirty="0"/>
                        <a:t>Poor judgment</a:t>
                      </a:r>
                    </a:p>
                    <a:p>
                      <a:r>
                        <a:rPr lang="en-US" dirty="0"/>
                        <a:t>Memory</a:t>
                      </a:r>
                      <a:r>
                        <a:rPr lang="en-US" baseline="0" dirty="0"/>
                        <a:t> loss</a:t>
                      </a:r>
                    </a:p>
                    <a:p>
                      <a:r>
                        <a:rPr lang="en-US" baseline="0" dirty="0"/>
                        <a:t>Executive </a:t>
                      </a:r>
                    </a:p>
                    <a:p>
                      <a:r>
                        <a:rPr lang="en-US" baseline="0" dirty="0"/>
                        <a:t>Forgetfulness </a:t>
                      </a:r>
                      <a:endParaRPr lang="en-US" dirty="0"/>
                    </a:p>
                  </a:txBody>
                  <a:tcPr/>
                </a:tc>
                <a:tc>
                  <a:txBody>
                    <a:bodyPr/>
                    <a:lstStyle/>
                    <a:p>
                      <a:r>
                        <a:rPr lang="en-US" dirty="0"/>
                        <a:t>Social isolation</a:t>
                      </a:r>
                    </a:p>
                    <a:p>
                      <a:r>
                        <a:rPr lang="en-US" dirty="0"/>
                        <a:t>Avoidance</a:t>
                      </a:r>
                    </a:p>
                    <a:p>
                      <a:r>
                        <a:rPr lang="en-US" dirty="0"/>
                        <a:t>Sleep disturbance</a:t>
                      </a:r>
                    </a:p>
                    <a:p>
                      <a:r>
                        <a:rPr lang="en-US" dirty="0"/>
                        <a:t>Changes in appetite</a:t>
                      </a:r>
                    </a:p>
                    <a:p>
                      <a:r>
                        <a:rPr lang="en-US" dirty="0"/>
                        <a:t>Drug/toxins</a:t>
                      </a:r>
                    </a:p>
                    <a:p>
                      <a:r>
                        <a:rPr lang="en-US" dirty="0"/>
                        <a:t>Lack</a:t>
                      </a:r>
                      <a:r>
                        <a:rPr lang="en-US" baseline="0" dirty="0"/>
                        <a:t> of empathy </a:t>
                      </a:r>
                    </a:p>
                    <a:p>
                      <a:r>
                        <a:rPr lang="en-US" baseline="0" dirty="0"/>
                        <a:t>Depersonalization</a:t>
                      </a:r>
                      <a:endParaRPr lang="en-US"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1" y="4698838"/>
            <a:ext cx="9144000" cy="1569660"/>
          </a:xfrm>
          <a:prstGeom prst="rect">
            <a:avLst/>
          </a:prstGeom>
          <a:noFill/>
        </p:spPr>
        <p:txBody>
          <a:bodyPr wrap="square" lIns="91440" tIns="45720" rIns="91440" bIns="45720">
            <a:spAutoFit/>
          </a:bodyPr>
          <a:lstStyle/>
          <a:p>
            <a:pPr algn="ctr"/>
            <a:r>
              <a:rPr lang="en-US" sz="3200" b="1" dirty="0"/>
              <a:t>Being aware of the most common signs of stress and taking note of how many of them are affecting you can help you understand if you need to seek help!</a:t>
            </a:r>
            <a:endParaRPr lang="en-U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0102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272438"/>
            <a:ext cx="8791575" cy="1143000"/>
          </a:xfrm>
        </p:spPr>
        <p:txBody>
          <a:bodyPr>
            <a:normAutofit/>
          </a:bodyPr>
          <a:lstStyle/>
          <a:p>
            <a:r>
              <a:rPr lang="en-US" dirty="0"/>
              <a:t> Stress           Vs         Healthy </a:t>
            </a:r>
          </a:p>
        </p:txBody>
      </p:sp>
      <p:pic>
        <p:nvPicPr>
          <p:cNvPr id="4" name="Picture 3"/>
          <p:cNvPicPr>
            <a:picLocks noChangeAspect="1"/>
          </p:cNvPicPr>
          <p:nvPr/>
        </p:nvPicPr>
        <p:blipFill>
          <a:blip r:embed="rId3"/>
          <a:stretch>
            <a:fillRect/>
          </a:stretch>
        </p:blipFill>
        <p:spPr>
          <a:xfrm>
            <a:off x="352425" y="1352550"/>
            <a:ext cx="5591175" cy="5230812"/>
          </a:xfrm>
          <a:prstGeom prst="rect">
            <a:avLst/>
          </a:prstGeom>
        </p:spPr>
      </p:pic>
      <p:pic>
        <p:nvPicPr>
          <p:cNvPr id="5" name="Picture 4">
            <a:extLst>
              <a:ext uri="{FF2B5EF4-FFF2-40B4-BE49-F238E27FC236}">
                <a16:creationId xmlns:a16="http://schemas.microsoft.com/office/drawing/2014/main" id="{6087B71E-D83C-C2BF-132D-CAC79AE9396C}"/>
              </a:ext>
            </a:extLst>
          </p:cNvPr>
          <p:cNvPicPr>
            <a:picLocks noChangeAspect="1"/>
          </p:cNvPicPr>
          <p:nvPr/>
        </p:nvPicPr>
        <p:blipFill>
          <a:blip r:embed="rId4"/>
          <a:stretch>
            <a:fillRect/>
          </a:stretch>
        </p:blipFill>
        <p:spPr>
          <a:xfrm>
            <a:off x="4896907" y="1352550"/>
            <a:ext cx="4037543" cy="5230812"/>
          </a:xfrm>
          <a:prstGeom prst="rect">
            <a:avLst/>
          </a:prstGeom>
        </p:spPr>
      </p:pic>
    </p:spTree>
    <p:extLst>
      <p:ext uri="{BB962C8B-B14F-4D97-AF65-F5344CB8AC3E}">
        <p14:creationId xmlns:p14="http://schemas.microsoft.com/office/powerpoint/2010/main" val="34703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Recognizing “Burn Out”</a:t>
            </a:r>
          </a:p>
        </p:txBody>
      </p:sp>
      <p:pic>
        <p:nvPicPr>
          <p:cNvPr id="5" name="Picture 4"/>
          <p:cNvPicPr>
            <a:picLocks noChangeAspect="1"/>
          </p:cNvPicPr>
          <p:nvPr/>
        </p:nvPicPr>
        <p:blipFill>
          <a:blip r:embed="rId3"/>
          <a:stretch>
            <a:fillRect/>
          </a:stretch>
        </p:blipFill>
        <p:spPr>
          <a:xfrm>
            <a:off x="0" y="1719072"/>
            <a:ext cx="9144000" cy="5138928"/>
          </a:xfrm>
          <a:prstGeom prst="rect">
            <a:avLst/>
          </a:prstGeom>
        </p:spPr>
      </p:pic>
    </p:spTree>
    <p:extLst>
      <p:ext uri="{BB962C8B-B14F-4D97-AF65-F5344CB8AC3E}">
        <p14:creationId xmlns:p14="http://schemas.microsoft.com/office/powerpoint/2010/main" val="800576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that mean to us?</a:t>
            </a:r>
          </a:p>
        </p:txBody>
      </p:sp>
      <p:pic>
        <p:nvPicPr>
          <p:cNvPr id="5" name="Picture 4"/>
          <p:cNvPicPr>
            <a:picLocks noChangeAspect="1"/>
          </p:cNvPicPr>
          <p:nvPr/>
        </p:nvPicPr>
        <p:blipFill>
          <a:blip r:embed="rId3"/>
          <a:stretch>
            <a:fillRect/>
          </a:stretch>
        </p:blipFill>
        <p:spPr>
          <a:xfrm>
            <a:off x="2308497" y="1307878"/>
            <a:ext cx="4571903" cy="5330602"/>
          </a:xfrm>
          <a:prstGeom prst="rect">
            <a:avLst/>
          </a:prstGeom>
        </p:spPr>
      </p:pic>
    </p:spTree>
    <p:extLst>
      <p:ext uri="{BB962C8B-B14F-4D97-AF65-F5344CB8AC3E}">
        <p14:creationId xmlns:p14="http://schemas.microsoft.com/office/powerpoint/2010/main" val="223348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of Burn Out</a:t>
            </a:r>
          </a:p>
        </p:txBody>
      </p:sp>
      <p:pic>
        <p:nvPicPr>
          <p:cNvPr id="4" name="Picture 3"/>
          <p:cNvPicPr>
            <a:picLocks noChangeAspect="1"/>
          </p:cNvPicPr>
          <p:nvPr/>
        </p:nvPicPr>
        <p:blipFill rotWithShape="1">
          <a:blip r:embed="rId3"/>
          <a:srcRect t="23768"/>
          <a:stretch/>
        </p:blipFill>
        <p:spPr>
          <a:xfrm>
            <a:off x="0" y="1417638"/>
            <a:ext cx="9144000" cy="4647133"/>
          </a:xfrm>
          <a:prstGeom prst="rect">
            <a:avLst/>
          </a:prstGeom>
        </p:spPr>
      </p:pic>
    </p:spTree>
    <p:extLst>
      <p:ext uri="{BB962C8B-B14F-4D97-AF65-F5344CB8AC3E}">
        <p14:creationId xmlns:p14="http://schemas.microsoft.com/office/powerpoint/2010/main" val="84175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of Burn Out</a:t>
            </a:r>
          </a:p>
        </p:txBody>
      </p:sp>
      <p:pic>
        <p:nvPicPr>
          <p:cNvPr id="5" name="Picture 4"/>
          <p:cNvPicPr>
            <a:picLocks noChangeAspect="1"/>
          </p:cNvPicPr>
          <p:nvPr/>
        </p:nvPicPr>
        <p:blipFill rotWithShape="1">
          <a:blip r:embed="rId3"/>
          <a:srcRect b="8774"/>
          <a:stretch/>
        </p:blipFill>
        <p:spPr>
          <a:xfrm>
            <a:off x="1395313" y="1417638"/>
            <a:ext cx="6524129" cy="4794844"/>
          </a:xfrm>
          <a:prstGeom prst="rect">
            <a:avLst/>
          </a:prstGeom>
        </p:spPr>
      </p:pic>
    </p:spTree>
    <p:extLst>
      <p:ext uri="{BB962C8B-B14F-4D97-AF65-F5344CB8AC3E}">
        <p14:creationId xmlns:p14="http://schemas.microsoft.com/office/powerpoint/2010/main" val="1147367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of Burn Out</a:t>
            </a:r>
          </a:p>
        </p:txBody>
      </p:sp>
      <p:pic>
        <p:nvPicPr>
          <p:cNvPr id="4" name="Picture 3"/>
          <p:cNvPicPr>
            <a:picLocks noChangeAspect="1"/>
          </p:cNvPicPr>
          <p:nvPr/>
        </p:nvPicPr>
        <p:blipFill>
          <a:blip r:embed="rId3"/>
          <a:stretch>
            <a:fillRect/>
          </a:stretch>
        </p:blipFill>
        <p:spPr>
          <a:xfrm>
            <a:off x="202683" y="1417638"/>
            <a:ext cx="4458974" cy="4458974"/>
          </a:xfrm>
          <a:prstGeom prst="rect">
            <a:avLst/>
          </a:prstGeom>
        </p:spPr>
      </p:pic>
      <p:pic>
        <p:nvPicPr>
          <p:cNvPr id="5" name="Picture 4"/>
          <p:cNvPicPr>
            <a:picLocks noChangeAspect="1"/>
          </p:cNvPicPr>
          <p:nvPr/>
        </p:nvPicPr>
        <p:blipFill>
          <a:blip r:embed="rId4"/>
          <a:stretch>
            <a:fillRect/>
          </a:stretch>
        </p:blipFill>
        <p:spPr>
          <a:xfrm>
            <a:off x="5095464" y="1668517"/>
            <a:ext cx="3591336" cy="3772412"/>
          </a:xfrm>
          <a:prstGeom prst="rect">
            <a:avLst/>
          </a:prstGeom>
        </p:spPr>
      </p:pic>
    </p:spTree>
    <p:extLst>
      <p:ext uri="{BB962C8B-B14F-4D97-AF65-F5344CB8AC3E}">
        <p14:creationId xmlns:p14="http://schemas.microsoft.com/office/powerpoint/2010/main" val="2208461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of Burn Out</a:t>
            </a:r>
          </a:p>
        </p:txBody>
      </p:sp>
      <p:pic>
        <p:nvPicPr>
          <p:cNvPr id="4" name="Picture 3"/>
          <p:cNvPicPr>
            <a:picLocks noChangeAspect="1"/>
          </p:cNvPicPr>
          <p:nvPr/>
        </p:nvPicPr>
        <p:blipFill>
          <a:blip r:embed="rId3"/>
          <a:stretch>
            <a:fillRect/>
          </a:stretch>
        </p:blipFill>
        <p:spPr>
          <a:xfrm>
            <a:off x="317500" y="1551458"/>
            <a:ext cx="8509000" cy="4445000"/>
          </a:xfrm>
          <a:prstGeom prst="rect">
            <a:avLst/>
          </a:prstGeom>
        </p:spPr>
      </p:pic>
    </p:spTree>
    <p:extLst>
      <p:ext uri="{BB962C8B-B14F-4D97-AF65-F5344CB8AC3E}">
        <p14:creationId xmlns:p14="http://schemas.microsoft.com/office/powerpoint/2010/main" val="746633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a:t>
            </a:r>
          </a:p>
        </p:txBody>
      </p:sp>
      <p:pic>
        <p:nvPicPr>
          <p:cNvPr id="7" name="Picture 6"/>
          <p:cNvPicPr>
            <a:picLocks noChangeAspect="1"/>
          </p:cNvPicPr>
          <p:nvPr/>
        </p:nvPicPr>
        <p:blipFill>
          <a:blip r:embed="rId3"/>
          <a:stretch>
            <a:fillRect/>
          </a:stretch>
        </p:blipFill>
        <p:spPr>
          <a:xfrm>
            <a:off x="862272" y="1533958"/>
            <a:ext cx="7426112" cy="4628246"/>
          </a:xfrm>
          <a:prstGeom prst="rect">
            <a:avLst/>
          </a:prstGeom>
        </p:spPr>
      </p:pic>
    </p:spTree>
    <p:extLst>
      <p:ext uri="{BB962C8B-B14F-4D97-AF65-F5344CB8AC3E}">
        <p14:creationId xmlns:p14="http://schemas.microsoft.com/office/powerpoint/2010/main" val="1481625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Supplements for Stress</a:t>
            </a:r>
          </a:p>
        </p:txBody>
      </p:sp>
      <p:pic>
        <p:nvPicPr>
          <p:cNvPr id="4" name="Picture 3"/>
          <p:cNvPicPr>
            <a:picLocks noChangeAspect="1"/>
          </p:cNvPicPr>
          <p:nvPr/>
        </p:nvPicPr>
        <p:blipFill>
          <a:blip r:embed="rId2"/>
          <a:stretch>
            <a:fillRect/>
          </a:stretch>
        </p:blipFill>
        <p:spPr>
          <a:xfrm>
            <a:off x="-642785" y="957926"/>
            <a:ext cx="5900074" cy="5900074"/>
          </a:xfrm>
          <a:prstGeom prst="rect">
            <a:avLst/>
          </a:prstGeom>
        </p:spPr>
      </p:pic>
      <p:pic>
        <p:nvPicPr>
          <p:cNvPr id="5" name="Picture 4"/>
          <p:cNvPicPr>
            <a:picLocks noChangeAspect="1"/>
          </p:cNvPicPr>
          <p:nvPr/>
        </p:nvPicPr>
        <p:blipFill>
          <a:blip r:embed="rId3"/>
          <a:stretch>
            <a:fillRect/>
          </a:stretch>
        </p:blipFill>
        <p:spPr>
          <a:xfrm>
            <a:off x="3823967" y="815354"/>
            <a:ext cx="6246483" cy="6246483"/>
          </a:xfrm>
          <a:prstGeom prst="rect">
            <a:avLst/>
          </a:prstGeom>
        </p:spPr>
      </p:pic>
    </p:spTree>
    <p:extLst>
      <p:ext uri="{BB962C8B-B14F-4D97-AF65-F5344CB8AC3E}">
        <p14:creationId xmlns:p14="http://schemas.microsoft.com/office/powerpoint/2010/main" val="400716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C78D85-C710-9FAF-9A3F-971A20F8B266}"/>
              </a:ext>
            </a:extLst>
          </p:cNvPr>
          <p:cNvSpPr>
            <a:spLocks noGrp="1"/>
          </p:cNvSpPr>
          <p:nvPr>
            <p:ph type="body" idx="1"/>
          </p:nvPr>
        </p:nvSpPr>
        <p:spPr>
          <a:xfrm>
            <a:off x="328614" y="1457324"/>
            <a:ext cx="8486774" cy="5114927"/>
          </a:xfrm>
        </p:spPr>
        <p:txBody>
          <a:bodyPr>
            <a:noAutofit/>
          </a:bodyPr>
          <a:lstStyle/>
          <a:p>
            <a:pPr algn="ctr"/>
            <a:endParaRPr lang="en-US" sz="2800" b="1" dirty="0">
              <a:solidFill>
                <a:schemeClr val="tx1"/>
              </a:solidFill>
            </a:endParaRPr>
          </a:p>
          <a:p>
            <a:pPr algn="ctr"/>
            <a:r>
              <a:rPr lang="en-US" sz="2800" b="1" dirty="0">
                <a:solidFill>
                  <a:schemeClr val="tx1"/>
                </a:solidFill>
              </a:rPr>
              <a:t>About me: Ian Rutkofsky, MD </a:t>
            </a:r>
          </a:p>
          <a:p>
            <a:endParaRPr lang="en-US" sz="2800" b="1" dirty="0">
              <a:solidFill>
                <a:schemeClr val="tx1"/>
              </a:solidFill>
            </a:endParaRPr>
          </a:p>
          <a:p>
            <a:r>
              <a:rPr lang="en-US" sz="2800" b="1" dirty="0">
                <a:solidFill>
                  <a:schemeClr val="tx1"/>
                </a:solidFill>
              </a:rPr>
              <a:t>1. Medical Director, Psychiatrist</a:t>
            </a:r>
            <a:r>
              <a:rPr lang="en-US" sz="2800" dirty="0">
                <a:solidFill>
                  <a:schemeClr val="tx1"/>
                </a:solidFill>
              </a:rPr>
              <a:t>, at Covenant Psychiatric and Mental Health Services, </a:t>
            </a:r>
          </a:p>
          <a:p>
            <a:endParaRPr lang="en-US" sz="2800" b="1" dirty="0">
              <a:solidFill>
                <a:schemeClr val="tx1"/>
              </a:solidFill>
            </a:endParaRPr>
          </a:p>
          <a:p>
            <a:r>
              <a:rPr lang="en-US" sz="2800" b="1" dirty="0">
                <a:solidFill>
                  <a:schemeClr val="tx1"/>
                </a:solidFill>
              </a:rPr>
              <a:t>2. Psychiatrist, Neuroscientist, </a:t>
            </a:r>
            <a:r>
              <a:rPr lang="en-US" sz="2800" dirty="0">
                <a:solidFill>
                  <a:schemeClr val="tx1"/>
                </a:solidFill>
              </a:rPr>
              <a:t>at Amen Clinics</a:t>
            </a:r>
          </a:p>
          <a:p>
            <a:endParaRPr lang="en-US" sz="2800" b="1" dirty="0">
              <a:solidFill>
                <a:schemeClr val="tx1"/>
              </a:solidFill>
            </a:endParaRPr>
          </a:p>
          <a:p>
            <a:r>
              <a:rPr lang="en-US" sz="2800" b="1" dirty="0">
                <a:solidFill>
                  <a:schemeClr val="tx1"/>
                </a:solidFill>
              </a:rPr>
              <a:t>3. Faculty, </a:t>
            </a:r>
            <a:r>
              <a:rPr lang="en-US" sz="2800" dirty="0">
                <a:solidFill>
                  <a:schemeClr val="tx1"/>
                </a:solidFill>
              </a:rPr>
              <a:t>California Institute of Behavioral Neurosciences &amp; Psychology</a:t>
            </a:r>
          </a:p>
          <a:p>
            <a:endParaRPr lang="en-US" sz="2800" dirty="0">
              <a:solidFill>
                <a:schemeClr val="tx1"/>
              </a:solidFill>
            </a:endParaRPr>
          </a:p>
          <a:p>
            <a:r>
              <a:rPr lang="en-US" sz="2800" b="1" dirty="0">
                <a:solidFill>
                  <a:schemeClr val="tx1"/>
                </a:solidFill>
              </a:rPr>
              <a:t>4. Ann Kwon’s Husband, AKA The Most Important Job!! </a:t>
            </a:r>
          </a:p>
        </p:txBody>
      </p:sp>
      <p:pic>
        <p:nvPicPr>
          <p:cNvPr id="4" name="Picture 3">
            <a:extLst>
              <a:ext uri="{FF2B5EF4-FFF2-40B4-BE49-F238E27FC236}">
                <a16:creationId xmlns:a16="http://schemas.microsoft.com/office/drawing/2014/main" id="{742FD156-00D5-93C9-E493-AFD350B47BBE}"/>
              </a:ext>
            </a:extLst>
          </p:cNvPr>
          <p:cNvPicPr>
            <a:picLocks noChangeAspect="1"/>
          </p:cNvPicPr>
          <p:nvPr/>
        </p:nvPicPr>
        <p:blipFill>
          <a:blip r:embed="rId2"/>
          <a:stretch>
            <a:fillRect/>
          </a:stretch>
        </p:blipFill>
        <p:spPr>
          <a:xfrm>
            <a:off x="7100885" y="285748"/>
            <a:ext cx="1714502" cy="1714502"/>
          </a:xfrm>
          <a:prstGeom prst="rect">
            <a:avLst/>
          </a:prstGeom>
        </p:spPr>
      </p:pic>
    </p:spTree>
    <p:extLst>
      <p:ext uri="{BB962C8B-B14F-4D97-AF65-F5344CB8AC3E}">
        <p14:creationId xmlns:p14="http://schemas.microsoft.com/office/powerpoint/2010/main" val="775937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Supplements for Depression</a:t>
            </a:r>
          </a:p>
        </p:txBody>
      </p:sp>
      <p:pic>
        <p:nvPicPr>
          <p:cNvPr id="3" name="Picture 2"/>
          <p:cNvPicPr>
            <a:picLocks noChangeAspect="1"/>
          </p:cNvPicPr>
          <p:nvPr/>
        </p:nvPicPr>
        <p:blipFill>
          <a:blip r:embed="rId2"/>
          <a:stretch>
            <a:fillRect/>
          </a:stretch>
        </p:blipFill>
        <p:spPr>
          <a:xfrm>
            <a:off x="-628576" y="1019194"/>
            <a:ext cx="6011284" cy="6011284"/>
          </a:xfrm>
          <a:prstGeom prst="rect">
            <a:avLst/>
          </a:prstGeom>
        </p:spPr>
      </p:pic>
      <p:pic>
        <p:nvPicPr>
          <p:cNvPr id="6" name="Picture 5"/>
          <p:cNvPicPr>
            <a:picLocks noChangeAspect="1"/>
          </p:cNvPicPr>
          <p:nvPr/>
        </p:nvPicPr>
        <p:blipFill>
          <a:blip r:embed="rId3"/>
          <a:stretch>
            <a:fillRect/>
          </a:stretch>
        </p:blipFill>
        <p:spPr>
          <a:xfrm>
            <a:off x="3496120" y="738364"/>
            <a:ext cx="6433233" cy="6433233"/>
          </a:xfrm>
          <a:prstGeom prst="rect">
            <a:avLst/>
          </a:prstGeom>
        </p:spPr>
      </p:pic>
    </p:spTree>
    <p:extLst>
      <p:ext uri="{BB962C8B-B14F-4D97-AF65-F5344CB8AC3E}">
        <p14:creationId xmlns:p14="http://schemas.microsoft.com/office/powerpoint/2010/main" val="2840625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9BBD5424-2622-0FF9-8250-95F33C12D353}"/>
              </a:ext>
            </a:extLst>
          </p:cNvPr>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ADHD before and after treatment</a:t>
            </a:r>
          </a:p>
        </p:txBody>
      </p:sp>
      <p:pic>
        <p:nvPicPr>
          <p:cNvPr id="6" name="Picture 5">
            <a:extLst>
              <a:ext uri="{FF2B5EF4-FFF2-40B4-BE49-F238E27FC236}">
                <a16:creationId xmlns:a16="http://schemas.microsoft.com/office/drawing/2014/main" id="{71ACD557-838F-47BB-5576-86FEA4102949}"/>
              </a:ext>
            </a:extLst>
          </p:cNvPr>
          <p:cNvPicPr>
            <a:picLocks noChangeAspect="1"/>
          </p:cNvPicPr>
          <p:nvPr/>
        </p:nvPicPr>
        <p:blipFill>
          <a:blip r:embed="rId2"/>
          <a:stretch>
            <a:fillRect/>
          </a:stretch>
        </p:blipFill>
        <p:spPr>
          <a:xfrm>
            <a:off x="0" y="1417638"/>
            <a:ext cx="9144000" cy="4324096"/>
          </a:xfrm>
          <a:prstGeom prst="rect">
            <a:avLst/>
          </a:prstGeom>
        </p:spPr>
      </p:pic>
    </p:spTree>
    <p:extLst>
      <p:ext uri="{BB962C8B-B14F-4D97-AF65-F5344CB8AC3E}">
        <p14:creationId xmlns:p14="http://schemas.microsoft.com/office/powerpoint/2010/main" val="3445387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3C42-D869-CB23-5154-DD76D5E47E3A}"/>
              </a:ext>
            </a:extLst>
          </p:cNvPr>
          <p:cNvSpPr>
            <a:spLocks noGrp="1"/>
          </p:cNvSpPr>
          <p:nvPr>
            <p:ph type="ctrTitle"/>
          </p:nvPr>
        </p:nvSpPr>
        <p:spPr>
          <a:xfrm>
            <a:off x="685800" y="271463"/>
            <a:ext cx="7772400" cy="2000250"/>
          </a:xfrm>
        </p:spPr>
        <p:txBody>
          <a:bodyPr>
            <a:normAutofit fontScale="90000"/>
          </a:bodyPr>
          <a:lstStyle/>
          <a:p>
            <a:r>
              <a:rPr lang="en-US" b="1" dirty="0"/>
              <a:t>You can literally change people’s brains, and when you do, you change people’s life!</a:t>
            </a:r>
          </a:p>
        </p:txBody>
      </p:sp>
      <p:sp>
        <p:nvSpPr>
          <p:cNvPr id="3" name="Subtitle 2">
            <a:extLst>
              <a:ext uri="{FF2B5EF4-FFF2-40B4-BE49-F238E27FC236}">
                <a16:creationId xmlns:a16="http://schemas.microsoft.com/office/drawing/2014/main" id="{BEF4098E-C015-03C9-7124-8C8AC7444F19}"/>
              </a:ext>
            </a:extLst>
          </p:cNvPr>
          <p:cNvSpPr>
            <a:spLocks noGrp="1"/>
          </p:cNvSpPr>
          <p:nvPr>
            <p:ph type="subTitle" idx="1"/>
          </p:nvPr>
        </p:nvSpPr>
        <p:spPr>
          <a:xfrm>
            <a:off x="1371600" y="5886450"/>
            <a:ext cx="6400800" cy="700086"/>
          </a:xfrm>
        </p:spPr>
        <p:txBody>
          <a:bodyPr>
            <a:normAutofit/>
          </a:bodyPr>
          <a:lstStyle/>
          <a:p>
            <a:r>
              <a:rPr lang="en-US" b="1" dirty="0"/>
              <a:t>Thank you</a:t>
            </a:r>
          </a:p>
        </p:txBody>
      </p:sp>
      <p:pic>
        <p:nvPicPr>
          <p:cNvPr id="4" name="Picture 3">
            <a:extLst>
              <a:ext uri="{FF2B5EF4-FFF2-40B4-BE49-F238E27FC236}">
                <a16:creationId xmlns:a16="http://schemas.microsoft.com/office/drawing/2014/main" id="{8ABB5322-A0F2-584B-B76D-6F35888DE01B}"/>
              </a:ext>
            </a:extLst>
          </p:cNvPr>
          <p:cNvPicPr>
            <a:picLocks noChangeAspect="1"/>
          </p:cNvPicPr>
          <p:nvPr/>
        </p:nvPicPr>
        <p:blipFill>
          <a:blip r:embed="rId2"/>
          <a:stretch>
            <a:fillRect/>
          </a:stretch>
        </p:blipFill>
        <p:spPr>
          <a:xfrm>
            <a:off x="946413" y="2364583"/>
            <a:ext cx="7251174" cy="3429000"/>
          </a:xfrm>
          <a:prstGeom prst="rect">
            <a:avLst/>
          </a:prstGeom>
        </p:spPr>
      </p:pic>
    </p:spTree>
    <p:extLst>
      <p:ext uri="{BB962C8B-B14F-4D97-AF65-F5344CB8AC3E}">
        <p14:creationId xmlns:p14="http://schemas.microsoft.com/office/powerpoint/2010/main" val="225959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1B71-5671-7929-084B-5550870D74B8}"/>
              </a:ext>
            </a:extLst>
          </p:cNvPr>
          <p:cNvSpPr>
            <a:spLocks noGrp="1"/>
          </p:cNvSpPr>
          <p:nvPr>
            <p:ph type="ctrTitle"/>
          </p:nvPr>
        </p:nvSpPr>
        <p:spPr/>
        <p:txBody>
          <a:bodyPr>
            <a:normAutofit fontScale="90000"/>
          </a:bodyPr>
          <a:lstStyle/>
          <a:p>
            <a:r>
              <a:rPr lang="en-US" dirty="0"/>
              <a:t>Get your Brain Right and Your Mind Will Follow! </a:t>
            </a:r>
            <a:br>
              <a:rPr lang="en-US" dirty="0"/>
            </a:br>
            <a:br>
              <a:rPr lang="en-US" sz="5300" b="1" dirty="0"/>
            </a:br>
            <a:r>
              <a:rPr lang="en-US" sz="5300" b="1" dirty="0"/>
              <a:t>BRAIN HEALTH!! </a:t>
            </a:r>
            <a:br>
              <a:rPr lang="en-US" dirty="0"/>
            </a:br>
            <a:br>
              <a:rPr lang="en-US" dirty="0"/>
            </a:br>
            <a:endParaRPr lang="en-US" dirty="0"/>
          </a:p>
        </p:txBody>
      </p:sp>
      <p:sp>
        <p:nvSpPr>
          <p:cNvPr id="3" name="Subtitle 2">
            <a:extLst>
              <a:ext uri="{FF2B5EF4-FFF2-40B4-BE49-F238E27FC236}">
                <a16:creationId xmlns:a16="http://schemas.microsoft.com/office/drawing/2014/main" id="{DF940C98-E878-2B47-1AA7-14440970D2A0}"/>
              </a:ext>
            </a:extLst>
          </p:cNvPr>
          <p:cNvSpPr>
            <a:spLocks noGrp="1"/>
          </p:cNvSpPr>
          <p:nvPr>
            <p:ph type="subTitle" idx="1"/>
          </p:nvPr>
        </p:nvSpPr>
        <p:spPr>
          <a:xfrm>
            <a:off x="1371600" y="4314824"/>
            <a:ext cx="6186488" cy="1323975"/>
          </a:xfrm>
        </p:spPr>
        <p:txBody>
          <a:bodyPr>
            <a:normAutofit fontScale="92500" lnSpcReduction="20000"/>
          </a:bodyPr>
          <a:lstStyle/>
          <a:p>
            <a:r>
              <a:rPr lang="en-US" dirty="0"/>
              <a:t>Amen Clinics</a:t>
            </a:r>
          </a:p>
          <a:p>
            <a:r>
              <a:rPr lang="en-US" dirty="0"/>
              <a:t>https://www.youtube.com/watch?v=eEsE8dimhw0</a:t>
            </a:r>
          </a:p>
        </p:txBody>
      </p:sp>
    </p:spTree>
    <p:extLst>
      <p:ext uri="{BB962C8B-B14F-4D97-AF65-F5344CB8AC3E}">
        <p14:creationId xmlns:p14="http://schemas.microsoft.com/office/powerpoint/2010/main" val="147336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A8C0-653A-705F-905C-8070D29A7884}"/>
              </a:ext>
            </a:extLst>
          </p:cNvPr>
          <p:cNvSpPr>
            <a:spLocks noGrp="1"/>
          </p:cNvSpPr>
          <p:nvPr>
            <p:ph type="title"/>
          </p:nvPr>
        </p:nvSpPr>
        <p:spPr/>
        <p:txBody>
          <a:bodyPr>
            <a:normAutofit fontScale="90000"/>
          </a:bodyPr>
          <a:lstStyle/>
          <a:p>
            <a:r>
              <a:rPr lang="en-US" b="1" dirty="0"/>
              <a:t>What if </a:t>
            </a:r>
            <a:r>
              <a:rPr lang="en-US" dirty="0"/>
              <a:t>we used the term Brain Health instead of mental illness ? </a:t>
            </a:r>
          </a:p>
        </p:txBody>
      </p:sp>
      <p:pic>
        <p:nvPicPr>
          <p:cNvPr id="1026" name="Picture 2" descr="The End of Mental Illness : How Neuroscience Is Transforming Psychiatry and Helping Prevent or Reverse Mood and Anxiety Disorders, Adhd, Addictions, Ptsd, Psychosis, Personality Disorders, and More (Paperback)">
            <a:extLst>
              <a:ext uri="{FF2B5EF4-FFF2-40B4-BE49-F238E27FC236}">
                <a16:creationId xmlns:a16="http://schemas.microsoft.com/office/drawing/2014/main" id="{86080962-B30B-76BE-E33B-D2403A1EC7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5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18AC-B39D-E75E-D90A-3E8469D8955A}"/>
              </a:ext>
            </a:extLst>
          </p:cNvPr>
          <p:cNvSpPr>
            <a:spLocks noGrp="1"/>
          </p:cNvSpPr>
          <p:nvPr>
            <p:ph type="title"/>
          </p:nvPr>
        </p:nvSpPr>
        <p:spPr>
          <a:xfrm>
            <a:off x="649287" y="1300164"/>
            <a:ext cx="8366126" cy="4468812"/>
          </a:xfrm>
        </p:spPr>
        <p:txBody>
          <a:bodyPr>
            <a:normAutofit/>
          </a:bodyPr>
          <a:lstStyle/>
          <a:p>
            <a:r>
              <a:rPr lang="en-US" dirty="0"/>
              <a:t>What If </a:t>
            </a:r>
            <a:r>
              <a:rPr lang="en-US" b="0" dirty="0"/>
              <a:t>you could see your brain, would you take better care of it???</a:t>
            </a:r>
          </a:p>
        </p:txBody>
      </p:sp>
    </p:spTree>
    <p:extLst>
      <p:ext uri="{BB962C8B-B14F-4D97-AF65-F5344CB8AC3E}">
        <p14:creationId xmlns:p14="http://schemas.microsoft.com/office/powerpoint/2010/main" val="98500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8C83B-6269-00AF-E795-FC2AC4CF843C}"/>
              </a:ext>
            </a:extLst>
          </p:cNvPr>
          <p:cNvPicPr>
            <a:picLocks noChangeAspect="1"/>
          </p:cNvPicPr>
          <p:nvPr/>
        </p:nvPicPr>
        <p:blipFill>
          <a:blip r:embed="rId2"/>
          <a:stretch>
            <a:fillRect/>
          </a:stretch>
        </p:blipFill>
        <p:spPr>
          <a:xfrm>
            <a:off x="4491566" y="790574"/>
            <a:ext cx="4719109" cy="6067425"/>
          </a:xfrm>
          <a:prstGeom prst="rect">
            <a:avLst/>
          </a:prstGeom>
        </p:spPr>
      </p:pic>
      <p:pic>
        <p:nvPicPr>
          <p:cNvPr id="5" name="Picture 4">
            <a:extLst>
              <a:ext uri="{FF2B5EF4-FFF2-40B4-BE49-F238E27FC236}">
                <a16:creationId xmlns:a16="http://schemas.microsoft.com/office/drawing/2014/main" id="{9537185D-32F2-232B-10DC-8FA993FEBFFF}"/>
              </a:ext>
            </a:extLst>
          </p:cNvPr>
          <p:cNvPicPr>
            <a:picLocks noChangeAspect="1"/>
          </p:cNvPicPr>
          <p:nvPr/>
        </p:nvPicPr>
        <p:blipFill>
          <a:blip r:embed="rId3"/>
          <a:stretch>
            <a:fillRect/>
          </a:stretch>
        </p:blipFill>
        <p:spPr>
          <a:xfrm>
            <a:off x="0" y="790574"/>
            <a:ext cx="4719109" cy="6067426"/>
          </a:xfrm>
          <a:prstGeom prst="rect">
            <a:avLst/>
          </a:prstGeom>
        </p:spPr>
      </p:pic>
      <p:sp>
        <p:nvSpPr>
          <p:cNvPr id="7" name="TextBox 6">
            <a:extLst>
              <a:ext uri="{FF2B5EF4-FFF2-40B4-BE49-F238E27FC236}">
                <a16:creationId xmlns:a16="http://schemas.microsoft.com/office/drawing/2014/main" id="{981503A1-D728-0A77-6961-F0C32E6AB3DF}"/>
              </a:ext>
            </a:extLst>
          </p:cNvPr>
          <p:cNvSpPr txBox="1"/>
          <p:nvPr/>
        </p:nvSpPr>
        <p:spPr>
          <a:xfrm>
            <a:off x="3409951" y="161923"/>
            <a:ext cx="3250404" cy="369332"/>
          </a:xfrm>
          <a:prstGeom prst="rect">
            <a:avLst/>
          </a:prstGeom>
          <a:noFill/>
        </p:spPr>
        <p:txBody>
          <a:bodyPr wrap="square">
            <a:spAutoFit/>
          </a:bodyPr>
          <a:lstStyle/>
          <a:p>
            <a:r>
              <a:rPr lang="en-US" sz="1800" b="1" dirty="0"/>
              <a:t>HEALTHY BRAIN IMAGES </a:t>
            </a:r>
            <a:endParaRPr lang="en-US" dirty="0"/>
          </a:p>
        </p:txBody>
      </p:sp>
    </p:spTree>
    <p:extLst>
      <p:ext uri="{BB962C8B-B14F-4D97-AF65-F5344CB8AC3E}">
        <p14:creationId xmlns:p14="http://schemas.microsoft.com/office/powerpoint/2010/main" val="42917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14F1-A8BF-42E0-7507-4FABFF185F7B}"/>
              </a:ext>
            </a:extLst>
          </p:cNvPr>
          <p:cNvSpPr>
            <a:spLocks noGrp="1"/>
          </p:cNvSpPr>
          <p:nvPr>
            <p:ph type="title"/>
          </p:nvPr>
        </p:nvSpPr>
        <p:spPr>
          <a:xfrm>
            <a:off x="457201" y="2171700"/>
            <a:ext cx="8415338" cy="3134518"/>
          </a:xfrm>
        </p:spPr>
        <p:txBody>
          <a:bodyPr/>
          <a:lstStyle/>
          <a:p>
            <a:r>
              <a:rPr lang="en-US" dirty="0"/>
              <a:t>As psychiatrists brain scans allow us to ask better questions </a:t>
            </a:r>
          </a:p>
        </p:txBody>
      </p:sp>
    </p:spTree>
    <p:extLst>
      <p:ext uri="{BB962C8B-B14F-4D97-AF65-F5344CB8AC3E}">
        <p14:creationId xmlns:p14="http://schemas.microsoft.com/office/powerpoint/2010/main" val="328869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74F49-3BE2-AFA1-C98E-7091A5489DC5}"/>
              </a:ext>
            </a:extLst>
          </p:cNvPr>
          <p:cNvPicPr>
            <a:picLocks noChangeAspect="1"/>
          </p:cNvPicPr>
          <p:nvPr/>
        </p:nvPicPr>
        <p:blipFill>
          <a:blip r:embed="rId2"/>
          <a:stretch>
            <a:fillRect/>
          </a:stretch>
        </p:blipFill>
        <p:spPr>
          <a:xfrm>
            <a:off x="3557587" y="2908423"/>
            <a:ext cx="5080581" cy="3392363"/>
          </a:xfrm>
          <a:prstGeom prst="rect">
            <a:avLst/>
          </a:prstGeom>
        </p:spPr>
      </p:pic>
      <p:pic>
        <p:nvPicPr>
          <p:cNvPr id="5" name="Picture 4">
            <a:extLst>
              <a:ext uri="{FF2B5EF4-FFF2-40B4-BE49-F238E27FC236}">
                <a16:creationId xmlns:a16="http://schemas.microsoft.com/office/drawing/2014/main" id="{1D37A595-7D8D-6123-7FD7-BD8A036C6ED8}"/>
              </a:ext>
            </a:extLst>
          </p:cNvPr>
          <p:cNvPicPr>
            <a:picLocks noChangeAspect="1"/>
          </p:cNvPicPr>
          <p:nvPr/>
        </p:nvPicPr>
        <p:blipFill>
          <a:blip r:embed="rId3"/>
          <a:stretch>
            <a:fillRect/>
          </a:stretch>
        </p:blipFill>
        <p:spPr>
          <a:xfrm>
            <a:off x="290512" y="426243"/>
            <a:ext cx="3695701" cy="3282325"/>
          </a:xfrm>
          <a:prstGeom prst="rect">
            <a:avLst/>
          </a:prstGeom>
        </p:spPr>
      </p:pic>
    </p:spTree>
    <p:extLst>
      <p:ext uri="{BB962C8B-B14F-4D97-AF65-F5344CB8AC3E}">
        <p14:creationId xmlns:p14="http://schemas.microsoft.com/office/powerpoint/2010/main" val="3214169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2089</TotalTime>
  <Words>1128</Words>
  <Application>Microsoft Office PowerPoint</Application>
  <PresentationFormat>On-screen Show (4:3)</PresentationFormat>
  <Paragraphs>140</Paragraphs>
  <Slides>32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ff2</vt:lpstr>
      <vt:lpstr>ff5</vt:lpstr>
      <vt:lpstr>Roboto</vt:lpstr>
      <vt:lpstr>Office Theme</vt:lpstr>
      <vt:lpstr>PowerPoint Presentation</vt:lpstr>
      <vt:lpstr>Terms you know Burnout  Wellness  Mental Illness  Mental Health  How about  Brain Health?</vt:lpstr>
      <vt:lpstr>PowerPoint Presentation</vt:lpstr>
      <vt:lpstr>Get your Brain Right and Your Mind Will Follow!   BRAIN HEALTH!!   </vt:lpstr>
      <vt:lpstr>What if we used the term Brain Health instead of mental illness ? </vt:lpstr>
      <vt:lpstr>What If you could see your brain, would you take better care of it???</vt:lpstr>
      <vt:lpstr>PowerPoint Presentation</vt:lpstr>
      <vt:lpstr>As psychiatrists brain scans allow us to ask better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is not only impacting the USA! Stress levels are increasing everyplace!!</vt:lpstr>
      <vt:lpstr>PowerPoint Presentation</vt:lpstr>
      <vt:lpstr>PowerPoint Presentation</vt:lpstr>
      <vt:lpstr>Stress can cause a number of physical, psychological, cognitive, and behavioral symptoms. </vt:lpstr>
      <vt:lpstr>Stress</vt:lpstr>
      <vt:lpstr> Stress           Vs         Healthy </vt:lpstr>
      <vt:lpstr>Recognizing “Burn Out”</vt:lpstr>
      <vt:lpstr>What does that mean to us?</vt:lpstr>
      <vt:lpstr>Handling of Burn Out</vt:lpstr>
      <vt:lpstr>Handling of Burn Out</vt:lpstr>
      <vt:lpstr>Handling of Burn Out</vt:lpstr>
      <vt:lpstr>Handling of Burn Out</vt:lpstr>
      <vt:lpstr>Mindfulness</vt:lpstr>
      <vt:lpstr>Supplements for Stress</vt:lpstr>
      <vt:lpstr>Supplements for Depression</vt:lpstr>
      <vt:lpstr>ADHD before and after treatment</vt:lpstr>
      <vt:lpstr>You can literally change people’s brains, and when you do, you change people’s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Kwon</dc:creator>
  <cp:lastModifiedBy>Dr. Ian Rutkofsky</cp:lastModifiedBy>
  <cp:revision>39</cp:revision>
  <dcterms:created xsi:type="dcterms:W3CDTF">2022-10-26T00:10:50Z</dcterms:created>
  <dcterms:modified xsi:type="dcterms:W3CDTF">2022-11-13T02:15:17Z</dcterms:modified>
</cp:coreProperties>
</file>