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1"/>
  </p:notesMasterIdLst>
  <p:sldIdLst>
    <p:sldId id="256" r:id="rId4"/>
    <p:sldId id="257" r:id="rId5"/>
    <p:sldId id="258" r:id="rId6"/>
    <p:sldId id="259" r:id="rId7"/>
    <p:sldId id="260" r:id="rId8"/>
    <p:sldId id="261" r:id="rId9"/>
    <p:sldId id="262" r:id="rId10"/>
    <p:sldId id="265" r:id="rId11"/>
    <p:sldId id="263" r:id="rId12"/>
    <p:sldId id="264" r:id="rId13"/>
    <p:sldId id="266" r:id="rId14"/>
    <p:sldId id="267" r:id="rId15"/>
    <p:sldId id="268" r:id="rId16"/>
    <p:sldId id="269" r:id="rId17"/>
    <p:sldId id="271" r:id="rId18"/>
    <p:sldId id="270" r:id="rId19"/>
    <p:sldId id="272" r:id="rId20"/>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54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 name="PlaceHolder 1"/>
          <p:cNvSpPr>
            <a:spLocks noGrp="1" noRot="1" noChangeAspect="1"/>
          </p:cNvSpPr>
          <p:nvPr>
            <p:ph type="sldImg"/>
          </p:nvPr>
        </p:nvSpPr>
        <p:spPr>
          <a:xfrm>
            <a:off x="533520" y="764280"/>
            <a:ext cx="6704640" cy="3771360"/>
          </a:xfrm>
          <a:prstGeom prst="rect">
            <a:avLst/>
          </a:prstGeom>
          <a:noFill/>
          <a:ln w="0">
            <a:noFill/>
          </a:ln>
        </p:spPr>
        <p:txBody>
          <a:bodyPr lIns="0" tIns="0" rIns="0" bIns="0" anchor="ctr">
            <a:noAutofit/>
          </a:bodyPr>
          <a:lstStyle/>
          <a:p>
            <a:pPr algn="ctr">
              <a:buNone/>
            </a:pPr>
            <a:r>
              <a:rPr lang="en-US" sz="4400" b="0" strike="noStrike" spc="-1">
                <a:latin typeface="Arial"/>
              </a:rPr>
              <a:t>Click to move the slide</a:t>
            </a:r>
          </a:p>
        </p:txBody>
      </p:sp>
      <p:sp>
        <p:nvSpPr>
          <p:cNvPr id="121" name="PlaceHolder 2"/>
          <p:cNvSpPr>
            <a:spLocks noGrp="1"/>
          </p:cNvSpPr>
          <p:nvPr>
            <p:ph type="body"/>
          </p:nvPr>
        </p:nvSpPr>
        <p:spPr>
          <a:xfrm>
            <a:off x="777240" y="4777560"/>
            <a:ext cx="6217560" cy="4525920"/>
          </a:xfrm>
          <a:prstGeom prst="rect">
            <a:avLst/>
          </a:prstGeom>
          <a:noFill/>
          <a:ln w="0">
            <a:noFill/>
          </a:ln>
        </p:spPr>
        <p:txBody>
          <a:bodyPr lIns="0" tIns="0" rIns="0" bIns="0" anchor="t">
            <a:noAutofit/>
          </a:bodyPr>
          <a:lstStyle/>
          <a:p>
            <a:r>
              <a:rPr lang="en-US" sz="2000" b="0" strike="noStrike" spc="-1">
                <a:latin typeface="Arial"/>
              </a:rPr>
              <a:t>Click to edit the notes format</a:t>
            </a:r>
          </a:p>
        </p:txBody>
      </p:sp>
      <p:sp>
        <p:nvSpPr>
          <p:cNvPr id="122" name="PlaceHolder 3"/>
          <p:cNvSpPr>
            <a:spLocks noGrp="1"/>
          </p:cNvSpPr>
          <p:nvPr>
            <p:ph type="hdr"/>
          </p:nvPr>
        </p:nvSpPr>
        <p:spPr>
          <a:xfrm>
            <a:off x="0" y="0"/>
            <a:ext cx="3372840" cy="502560"/>
          </a:xfrm>
          <a:prstGeom prst="rect">
            <a:avLst/>
          </a:prstGeom>
          <a:noFill/>
          <a:ln w="0">
            <a:noFill/>
          </a:ln>
        </p:spPr>
        <p:txBody>
          <a:bodyPr lIns="0" tIns="0" rIns="0" bIns="0" anchor="t">
            <a:noAutofit/>
          </a:bodyPr>
          <a:lstStyle/>
          <a:p>
            <a:r>
              <a:rPr lang="en-US" sz="1400" b="0" strike="noStrike" spc="-1">
                <a:latin typeface="Times New Roman"/>
              </a:rPr>
              <a:t>&lt;header&gt;</a:t>
            </a:r>
          </a:p>
        </p:txBody>
      </p:sp>
      <p:sp>
        <p:nvSpPr>
          <p:cNvPr id="123" name="PlaceHolder 4"/>
          <p:cNvSpPr>
            <a:spLocks noGrp="1"/>
          </p:cNvSpPr>
          <p:nvPr>
            <p:ph type="dt"/>
          </p:nvPr>
        </p:nvSpPr>
        <p:spPr>
          <a:xfrm>
            <a:off x="4399200" y="0"/>
            <a:ext cx="3372840" cy="502560"/>
          </a:xfrm>
          <a:prstGeom prst="rect">
            <a:avLst/>
          </a:prstGeom>
          <a:noFill/>
          <a:ln w="0">
            <a:noFill/>
          </a:ln>
        </p:spPr>
        <p:txBody>
          <a:bodyPr lIns="0" tIns="0" rIns="0" bIns="0" anchor="t">
            <a:noAutofit/>
          </a:bodyPr>
          <a:lstStyle/>
          <a:p>
            <a:pPr algn="r">
              <a:buNone/>
            </a:pPr>
            <a:r>
              <a:rPr lang="en-US" sz="1400" b="0" strike="noStrike" spc="-1">
                <a:latin typeface="Times New Roman"/>
              </a:rPr>
              <a:t>&lt;date/time&gt;</a:t>
            </a:r>
          </a:p>
        </p:txBody>
      </p:sp>
      <p:sp>
        <p:nvSpPr>
          <p:cNvPr id="124" name="PlaceHolder 5"/>
          <p:cNvSpPr>
            <a:spLocks noGrp="1"/>
          </p:cNvSpPr>
          <p:nvPr>
            <p:ph type="ftr"/>
          </p:nvPr>
        </p:nvSpPr>
        <p:spPr>
          <a:xfrm>
            <a:off x="0" y="9555480"/>
            <a:ext cx="3372840" cy="502560"/>
          </a:xfrm>
          <a:prstGeom prst="rect">
            <a:avLst/>
          </a:prstGeom>
          <a:noFill/>
          <a:ln w="0">
            <a:noFill/>
          </a:ln>
        </p:spPr>
        <p:txBody>
          <a:bodyPr lIns="0" tIns="0" rIns="0" bIns="0" anchor="b">
            <a:noAutofit/>
          </a:bodyPr>
          <a:lstStyle/>
          <a:p>
            <a:r>
              <a:rPr lang="en-US" sz="1400" b="0" strike="noStrike" spc="-1">
                <a:latin typeface="Times New Roman"/>
              </a:rPr>
              <a:t>&lt;footer&gt;</a:t>
            </a:r>
          </a:p>
        </p:txBody>
      </p:sp>
      <p:sp>
        <p:nvSpPr>
          <p:cNvPr id="125" name="PlaceHolder 6"/>
          <p:cNvSpPr>
            <a:spLocks noGrp="1"/>
          </p:cNvSpPr>
          <p:nvPr>
            <p:ph type="sldNum"/>
          </p:nvPr>
        </p:nvSpPr>
        <p:spPr>
          <a:xfrm>
            <a:off x="4399200" y="9555480"/>
            <a:ext cx="3372840" cy="502560"/>
          </a:xfrm>
          <a:prstGeom prst="rect">
            <a:avLst/>
          </a:prstGeom>
          <a:noFill/>
          <a:ln w="0">
            <a:noFill/>
          </a:ln>
        </p:spPr>
        <p:txBody>
          <a:bodyPr lIns="0" tIns="0" rIns="0" bIns="0" anchor="b">
            <a:noAutofit/>
          </a:bodyPr>
          <a:lstStyle/>
          <a:p>
            <a:pPr algn="r">
              <a:buNone/>
            </a:pPr>
            <a:fld id="{101E2EE0-566B-49A2-894E-718E7EA6318D}"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PlaceHolder 1"/>
          <p:cNvSpPr>
            <a:spLocks noGrp="1" noRot="1" noChangeAspect="1"/>
          </p:cNvSpPr>
          <p:nvPr>
            <p:ph type="sldImg"/>
          </p:nvPr>
        </p:nvSpPr>
        <p:spPr>
          <a:xfrm>
            <a:off x="871538" y="1257300"/>
            <a:ext cx="6024562" cy="3389313"/>
          </a:xfrm>
          <a:prstGeom prst="rect">
            <a:avLst/>
          </a:prstGeom>
          <a:ln w="0">
            <a:noFill/>
          </a:ln>
        </p:spPr>
      </p:sp>
      <p:sp>
        <p:nvSpPr>
          <p:cNvPr id="172" name="PlaceHolder 2"/>
          <p:cNvSpPr>
            <a:spLocks noGrp="1"/>
          </p:cNvSpPr>
          <p:nvPr>
            <p:ph type="body"/>
          </p:nvPr>
        </p:nvSpPr>
        <p:spPr>
          <a:xfrm>
            <a:off x="777960" y="4840200"/>
            <a:ext cx="6211080" cy="3955320"/>
          </a:xfrm>
          <a:prstGeom prst="rect">
            <a:avLst/>
          </a:prstGeom>
          <a:noFill/>
          <a:ln w="0">
            <a:noFill/>
          </a:ln>
        </p:spPr>
        <p:txBody>
          <a:bodyPr lIns="0" tIns="0" rIns="0" bIns="0" anchor="t">
            <a:noAutofit/>
          </a:bodyPr>
          <a:lstStyle/>
          <a:p>
            <a:endParaRPr lang="en-US" sz="2000" b="0" strike="noStrike" spc="-1">
              <a:latin typeface="Arial"/>
            </a:endParaRPr>
          </a:p>
        </p:txBody>
      </p:sp>
      <p:sp>
        <p:nvSpPr>
          <p:cNvPr id="173" name="PlaceHolder 3"/>
          <p:cNvSpPr>
            <a:spLocks noGrp="1"/>
          </p:cNvSpPr>
          <p:nvPr>
            <p:ph type="sldNum"/>
          </p:nvPr>
        </p:nvSpPr>
        <p:spPr>
          <a:xfrm>
            <a:off x="4402080" y="9553680"/>
            <a:ext cx="3363120" cy="499320"/>
          </a:xfrm>
          <a:prstGeom prst="rect">
            <a:avLst/>
          </a:prstGeom>
          <a:noFill/>
          <a:ln w="0">
            <a:noFill/>
          </a:ln>
        </p:spPr>
        <p:txBody>
          <a:bodyPr lIns="0" tIns="0" rIns="0" bIns="0" anchor="b">
            <a:noAutofit/>
          </a:bodyPr>
          <a:lstStyle/>
          <a:p>
            <a:pPr algn="r">
              <a:lnSpc>
                <a:spcPct val="100000"/>
              </a:lnSpc>
              <a:buNone/>
            </a:pPr>
            <a:fld id="{E1F8B996-803E-475D-8EAD-3A60C7113E64}" type="slidenum">
              <a:rPr lang="en-US" sz="1200" b="0" strike="noStrike" spc="-1">
                <a:latin typeface="Times New Roman"/>
              </a:rPr>
              <a:t>3</a:t>
            </a:fld>
            <a:endParaRPr lang="en-US"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5"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26" name="PlaceHolder 3"/>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8"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29"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0"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1" name="PlaceHolder 5"/>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3"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4"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5" name="PlaceHolder 4"/>
          <p:cNvSpPr>
            <a:spLocks noGrp="1"/>
          </p:cNvSpPr>
          <p:nvPr>
            <p:ph/>
          </p:nvPr>
        </p:nvSpPr>
        <p:spPr>
          <a:xfrm>
            <a:off x="54072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6" name="PlaceHolder 5"/>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7" name="PlaceHolder 6"/>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38" name="PlaceHolder 7"/>
          <p:cNvSpPr>
            <a:spLocks noGrp="1"/>
          </p:cNvSpPr>
          <p:nvPr>
            <p:ph/>
          </p:nvPr>
        </p:nvSpPr>
        <p:spPr>
          <a:xfrm>
            <a:off x="54072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3" name="PlaceHolder 2"/>
          <p:cNvSpPr>
            <a:spLocks noGrp="1"/>
          </p:cNvSpPr>
          <p:nvPr>
            <p:ph type="subTitle"/>
          </p:nvPr>
        </p:nvSpPr>
        <p:spPr>
          <a:xfrm>
            <a:off x="540000" y="-639360"/>
            <a:ext cx="360" cy="774828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5"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7"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48"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40000" y="179640"/>
            <a:ext cx="8269560" cy="289836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52"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53"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54"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4" name="PlaceHolder 2"/>
          <p:cNvSpPr>
            <a:spLocks noGrp="1"/>
          </p:cNvSpPr>
          <p:nvPr>
            <p:ph type="subTitle"/>
          </p:nvPr>
        </p:nvSpPr>
        <p:spPr>
          <a:xfrm>
            <a:off x="540000" y="-639360"/>
            <a:ext cx="360" cy="774828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56"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57"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58" name="PlaceHolder 4"/>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0"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61"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62"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4"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65" name="PlaceHolder 3"/>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7"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68"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69"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0" name="PlaceHolder 5"/>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72"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3"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4" name="PlaceHolder 4"/>
          <p:cNvSpPr>
            <a:spLocks noGrp="1"/>
          </p:cNvSpPr>
          <p:nvPr>
            <p:ph/>
          </p:nvPr>
        </p:nvSpPr>
        <p:spPr>
          <a:xfrm>
            <a:off x="54072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5" name="PlaceHolder 5"/>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6" name="PlaceHolder 6"/>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77" name="PlaceHolder 7"/>
          <p:cNvSpPr>
            <a:spLocks noGrp="1"/>
          </p:cNvSpPr>
          <p:nvPr>
            <p:ph/>
          </p:nvPr>
        </p:nvSpPr>
        <p:spPr>
          <a:xfrm>
            <a:off x="54072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5" name="PlaceHolder 2"/>
          <p:cNvSpPr>
            <a:spLocks noGrp="1"/>
          </p:cNvSpPr>
          <p:nvPr>
            <p:ph type="subTitle"/>
          </p:nvPr>
        </p:nvSpPr>
        <p:spPr>
          <a:xfrm>
            <a:off x="540000" y="-639360"/>
            <a:ext cx="360" cy="774828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7"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9"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90"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6"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540000" y="179640"/>
            <a:ext cx="8269560" cy="289836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94"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95"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96"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98"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99"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00" name="PlaceHolder 4"/>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02"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03"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04"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06"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07" name="PlaceHolder 3"/>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09"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0"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1"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2" name="PlaceHolder 5"/>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14"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5"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6" name="PlaceHolder 4"/>
          <p:cNvSpPr>
            <a:spLocks noGrp="1"/>
          </p:cNvSpPr>
          <p:nvPr>
            <p:ph/>
          </p:nvPr>
        </p:nvSpPr>
        <p:spPr>
          <a:xfrm>
            <a:off x="54072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7" name="PlaceHolder 5"/>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8" name="PlaceHolder 6"/>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19" name="PlaceHolder 7"/>
          <p:cNvSpPr>
            <a:spLocks noGrp="1"/>
          </p:cNvSpPr>
          <p:nvPr>
            <p:ph/>
          </p:nvPr>
        </p:nvSpPr>
        <p:spPr>
          <a:xfrm>
            <a:off x="54072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8"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9"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40000" y="179640"/>
            <a:ext cx="8269560" cy="289836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3"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4" name="PlaceHolder 3"/>
          <p:cNvSpPr>
            <a:spLocks noGrp="1"/>
          </p:cNvSpPr>
          <p:nvPr>
            <p:ph/>
          </p:nvPr>
        </p:nvSpPr>
        <p:spPr>
          <a:xfrm>
            <a:off x="54036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15"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7" name="PlaceHolder 2"/>
          <p:cNvSpPr>
            <a:spLocks noGrp="1"/>
          </p:cNvSpPr>
          <p:nvPr>
            <p:ph/>
          </p:nvPr>
        </p:nvSpPr>
        <p:spPr>
          <a:xfrm>
            <a:off x="540000" y="1260000"/>
            <a:ext cx="360" cy="3949560"/>
          </a:xfrm>
          <a:prstGeom prst="rect">
            <a:avLst/>
          </a:prstGeom>
          <a:noFill/>
          <a:ln w="0">
            <a:noFill/>
          </a:ln>
        </p:spPr>
        <p:txBody>
          <a:bodyPr lIns="0" tIns="0" rIns="0" bIns="0" anchor="t">
            <a:normAutofit fontScale="51000"/>
          </a:bodyPr>
          <a:lstStyle/>
          <a:p>
            <a:endParaRPr lang="en-US" sz="3200" b="0" strike="noStrike" spc="-1">
              <a:latin typeface="Arial"/>
            </a:endParaRPr>
          </a:p>
        </p:txBody>
      </p:sp>
      <p:sp>
        <p:nvSpPr>
          <p:cNvPr id="18"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19" name="PlaceHolder 4"/>
          <p:cNvSpPr>
            <a:spLocks noGrp="1"/>
          </p:cNvSpPr>
          <p:nvPr>
            <p:ph/>
          </p:nvPr>
        </p:nvSpPr>
        <p:spPr>
          <a:xfrm>
            <a:off x="54036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40000" y="179640"/>
            <a:ext cx="8269560" cy="62532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1" name="PlaceHolder 2"/>
          <p:cNvSpPr>
            <a:spLocks noGrp="1"/>
          </p:cNvSpPr>
          <p:nvPr>
            <p:ph/>
          </p:nvPr>
        </p:nvSpPr>
        <p:spPr>
          <a:xfrm>
            <a:off x="54000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22" name="PlaceHolder 3"/>
          <p:cNvSpPr>
            <a:spLocks noGrp="1"/>
          </p:cNvSpPr>
          <p:nvPr>
            <p:ph/>
          </p:nvPr>
        </p:nvSpPr>
        <p:spPr>
          <a:xfrm>
            <a:off x="540360" y="126000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
        <p:nvSpPr>
          <p:cNvPr id="23" name="PlaceHolder 4"/>
          <p:cNvSpPr>
            <a:spLocks noGrp="1"/>
          </p:cNvSpPr>
          <p:nvPr>
            <p:ph/>
          </p:nvPr>
        </p:nvSpPr>
        <p:spPr>
          <a:xfrm>
            <a:off x="540000" y="3323160"/>
            <a:ext cx="360" cy="1883880"/>
          </a:xfrm>
          <a:prstGeom prst="rect">
            <a:avLst/>
          </a:prstGeom>
          <a:noFill/>
          <a:ln w="0">
            <a:noFill/>
          </a:ln>
        </p:spPr>
        <p:txBody>
          <a:bodyPr lIns="0" tIns="0" rIns="0" bIns="0" anchor="t">
            <a:normAutofit fontScale="24000"/>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360000" y="1440000"/>
            <a:ext cx="9111960" cy="1429560"/>
          </a:xfrm>
          <a:prstGeom prst="rect">
            <a:avLst/>
          </a:prstGeom>
          <a:ln w="25200">
            <a:noFill/>
          </a:ln>
        </p:spPr>
      </p:pic>
      <p:sp>
        <p:nvSpPr>
          <p:cNvPr id="4" name="PlaceHolder 1"/>
          <p:cNvSpPr>
            <a:spLocks noGrp="1"/>
          </p:cNvSpPr>
          <p:nvPr>
            <p:ph type="title"/>
          </p:nvPr>
        </p:nvSpPr>
        <p:spPr>
          <a:xfrm>
            <a:off x="504000" y="226080"/>
            <a:ext cx="9072000" cy="946440"/>
          </a:xfrm>
          <a:prstGeom prst="rect">
            <a:avLst/>
          </a:prstGeom>
          <a:noFill/>
          <a:ln w="0">
            <a:noFill/>
          </a:ln>
        </p:spPr>
        <p:txBody>
          <a:bodyPr lIns="0" tIns="0" rIns="0" bIns="0" anchor="ctr">
            <a:noAutofit/>
          </a:bodyPr>
          <a:lstStyle/>
          <a:p>
            <a:pPr algn="ctr">
              <a:buNone/>
            </a:pPr>
            <a:r>
              <a:rPr lang="en-US" sz="4400" b="0" strike="noStrike" spc="-1">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9" name="Picture 2"/>
          <p:cNvPicPr/>
          <p:nvPr/>
        </p:nvPicPr>
        <p:blipFill>
          <a:blip r:embed="rId14"/>
          <a:stretch/>
        </p:blipFill>
        <p:spPr>
          <a:xfrm>
            <a:off x="360000" y="1440000"/>
            <a:ext cx="9111960" cy="1429560"/>
          </a:xfrm>
          <a:prstGeom prst="rect">
            <a:avLst/>
          </a:prstGeom>
          <a:ln w="25200">
            <a:noFill/>
          </a:ln>
        </p:spPr>
      </p:pic>
      <p:sp>
        <p:nvSpPr>
          <p:cNvPr id="40" name="PlaceHolder 1"/>
          <p:cNvSpPr>
            <a:spLocks noGrp="1"/>
          </p:cNvSpPr>
          <p:nvPr>
            <p:ph type="title"/>
          </p:nvPr>
        </p:nvSpPr>
        <p:spPr>
          <a:xfrm>
            <a:off x="540000" y="179640"/>
            <a:ext cx="8269560" cy="624960"/>
          </a:xfrm>
          <a:prstGeom prst="rect">
            <a:avLst/>
          </a:prstGeom>
          <a:noFill/>
          <a:ln w="0">
            <a:noFill/>
          </a:ln>
        </p:spPr>
        <p:txBody>
          <a:bodyPr lIns="0" tIns="0" rIns="0" bIns="0" anchor="ctr">
            <a:noAutofit/>
          </a:bodyPr>
          <a:lstStyle/>
          <a:p>
            <a:r>
              <a:rPr lang="en-US" sz="1800" b="0" strike="noStrike" spc="-1">
                <a:latin typeface="Arial"/>
              </a:rPr>
              <a:t>Click to edit the title text format</a:t>
            </a:r>
          </a:p>
        </p:txBody>
      </p:sp>
      <p:sp>
        <p:nvSpPr>
          <p:cNvPr id="41" name="PlaceHolder 2"/>
          <p:cNvSpPr>
            <a:spLocks noGrp="1"/>
          </p:cNvSpPr>
          <p:nvPr>
            <p:ph type="body"/>
          </p:nvPr>
        </p:nvSpPr>
        <p:spPr>
          <a:xfrm>
            <a:off x="504000" y="1326600"/>
            <a:ext cx="9072000" cy="32886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Rectangle 38"/>
          <p:cNvSpPr/>
          <p:nvPr/>
        </p:nvSpPr>
        <p:spPr>
          <a:xfrm>
            <a:off x="0" y="-8640"/>
            <a:ext cx="10069560" cy="896400"/>
          </a:xfrm>
          <a:prstGeom prst="rect">
            <a:avLst/>
          </a:prstGeom>
          <a:noFill/>
          <a:ln w="0">
            <a:noFill/>
          </a:ln>
        </p:spPr>
        <p:style>
          <a:lnRef idx="0">
            <a:scrgbClr r="0" g="0" b="0"/>
          </a:lnRef>
          <a:fillRef idx="0">
            <a:scrgbClr r="0" g="0" b="0"/>
          </a:fillRef>
          <a:effectRef idx="0">
            <a:scrgbClr r="0" g="0" b="0"/>
          </a:effectRef>
          <a:fontRef idx="minor"/>
        </p:style>
      </p:sp>
      <p:pic>
        <p:nvPicPr>
          <p:cNvPr id="79" name="Picture 39"/>
          <p:cNvPicPr/>
          <p:nvPr/>
        </p:nvPicPr>
        <p:blipFill>
          <a:blip r:embed="rId14"/>
          <a:stretch/>
        </p:blipFill>
        <p:spPr>
          <a:xfrm>
            <a:off x="8820000" y="90000"/>
            <a:ext cx="745560" cy="709560"/>
          </a:xfrm>
          <a:prstGeom prst="rect">
            <a:avLst/>
          </a:prstGeom>
          <a:ln w="25200">
            <a:noFill/>
          </a:ln>
        </p:spPr>
      </p:pic>
      <p:pic>
        <p:nvPicPr>
          <p:cNvPr id="80" name="Picture 40"/>
          <p:cNvPicPr/>
          <p:nvPr/>
        </p:nvPicPr>
        <p:blipFill>
          <a:blip r:embed="rId15"/>
          <a:stretch/>
        </p:blipFill>
        <p:spPr>
          <a:xfrm>
            <a:off x="180000" y="5220000"/>
            <a:ext cx="9709560" cy="169560"/>
          </a:xfrm>
          <a:prstGeom prst="rect">
            <a:avLst/>
          </a:prstGeom>
          <a:ln w="25200">
            <a:noFill/>
          </a:ln>
        </p:spPr>
      </p:pic>
      <p:sp>
        <p:nvSpPr>
          <p:cNvPr id="81" name="PlaceHolder 1"/>
          <p:cNvSpPr>
            <a:spLocks noGrp="1"/>
          </p:cNvSpPr>
          <p:nvPr>
            <p:ph type="title"/>
          </p:nvPr>
        </p:nvSpPr>
        <p:spPr>
          <a:xfrm>
            <a:off x="540000" y="179640"/>
            <a:ext cx="8269560" cy="624960"/>
          </a:xfrm>
          <a:prstGeom prst="rect">
            <a:avLst/>
          </a:prstGeom>
          <a:noFill/>
          <a:ln w="0">
            <a:noFill/>
          </a:ln>
        </p:spPr>
        <p:txBody>
          <a:bodyPr lIns="0" tIns="0" rIns="0" bIns="0" anchor="ctr">
            <a:noAutofit/>
          </a:bodyPr>
          <a:lstStyle/>
          <a:p>
            <a:r>
              <a:rPr lang="en-US" sz="1800" b="0" strike="noStrike" spc="-1">
                <a:latin typeface="Arial"/>
              </a:rPr>
              <a:t>Click to edit the title text format</a:t>
            </a:r>
          </a:p>
        </p:txBody>
      </p:sp>
      <p:sp>
        <p:nvSpPr>
          <p:cNvPr id="82" name="PlaceHolder 2"/>
          <p:cNvSpPr>
            <a:spLocks noGrp="1"/>
          </p:cNvSpPr>
          <p:nvPr>
            <p:ph type="body"/>
          </p:nvPr>
        </p:nvSpPr>
        <p:spPr>
          <a:xfrm>
            <a:off x="540000" y="1260000"/>
            <a:ext cx="360" cy="3949560"/>
          </a:xfrm>
          <a:prstGeom prst="rect">
            <a:avLst/>
          </a:prstGeom>
          <a:noFill/>
          <a:ln w="0">
            <a:noFill/>
          </a:ln>
        </p:spPr>
        <p:txBody>
          <a:bodyPr lIns="0" tIns="0" rIns="0" bIns="0" anchor="t">
            <a:normAutofit fontScale="9000"/>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
        <p:nvSpPr>
          <p:cNvPr id="83" name="PlaceHolder 3"/>
          <p:cNvSpPr>
            <a:spLocks noGrp="1"/>
          </p:cNvSpPr>
          <p:nvPr>
            <p:ph type="body"/>
          </p:nvPr>
        </p:nvSpPr>
        <p:spPr>
          <a:xfrm>
            <a:off x="540360" y="1260000"/>
            <a:ext cx="360" cy="3949560"/>
          </a:xfrm>
          <a:prstGeom prst="rect">
            <a:avLst/>
          </a:prstGeom>
          <a:noFill/>
          <a:ln w="0">
            <a:noFill/>
          </a:ln>
        </p:spPr>
        <p:txBody>
          <a:bodyPr lIns="0" tIns="0" rIns="0" bIns="0" anchor="t">
            <a:normAutofit fontScale="9000"/>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rc.gov/j-1-visa-waivers/" TargetMode="External"/><Relationship Id="rId2" Type="http://schemas.openxmlformats.org/officeDocument/2006/relationships/hyperlink" Target="https://www.uscis.gov/working-in-the-united-states/students-and-exchange-visitors/conrad-30-waiver-program" TargetMode="External"/><Relationship Id="rId1" Type="http://schemas.openxmlformats.org/officeDocument/2006/relationships/slideLayout" Target="../slideLayouts/slideLayout28.xml"/><Relationship Id="rId4" Type="http://schemas.openxmlformats.org/officeDocument/2006/relationships/hyperlink" Target="https://dra.gov/"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uscis.gov/working-in-the-united-states/students-and-exchange-visitors/conrad-30-waiver-program" TargetMode="Externa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hyperlink" Target="https://www.uscis.gov/working-in-the-united-states/permanent-workers/employment-based-immigration-first-preference-eb-1" TargetMode="Externa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hyperlink" Target="https://www.uscis.gov/working-in-the-united-states/temporary-workers/o-1-visa-individuals-with-extraordinary-ability-or-achievement" TargetMode="Externa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8" Type="http://schemas.openxmlformats.org/officeDocument/2006/relationships/hyperlink" Target="https://www.uscis.gov/working-in-the-united-states/students-and-exchange-visitors/conrad-30-waiver-program" TargetMode="External"/><Relationship Id="rId3" Type="http://schemas.openxmlformats.org/officeDocument/2006/relationships/hyperlink" Target="https://travel.state.gov/content/travel/en/us-visas/study/exchange/waiver-of-the-exchange-visitor.html" TargetMode="External"/><Relationship Id="rId7" Type="http://schemas.openxmlformats.org/officeDocument/2006/relationships/hyperlink" Target="http://www.3rnet.org/" TargetMode="External"/><Relationship Id="rId2" Type="http://schemas.openxmlformats.org/officeDocument/2006/relationships/hyperlink" Target="https://travel.state.gov/content/travel/en/us-visas/study/exchange.html" TargetMode="External"/><Relationship Id="rId1" Type="http://schemas.openxmlformats.org/officeDocument/2006/relationships/slideLayout" Target="../slideLayouts/slideLayout28.xml"/><Relationship Id="rId6" Type="http://schemas.openxmlformats.org/officeDocument/2006/relationships/hyperlink" Target="https://travel.state.gov/content/travel/en/us-visas/study/exchange/waiver-of-the-exchange-visitor/how-to-apply-waiver.html" TargetMode="External"/><Relationship Id="rId5" Type="http://schemas.openxmlformats.org/officeDocument/2006/relationships/hyperlink" Target="https://travel.state.gov/content/travel/en/us-visas/study/exchange/waiver-of-the-exchange-visitor/exchange-waiver-faqs.html" TargetMode="External"/><Relationship Id="rId10" Type="http://schemas.openxmlformats.org/officeDocument/2006/relationships/hyperlink" Target="https://www.pathologyoutlines.com/jobs" TargetMode="External"/><Relationship Id="rId4" Type="http://schemas.openxmlformats.org/officeDocument/2006/relationships/hyperlink" Target="https://travel.state.gov/content/travel/en/us-visas/study/exchange/waiver-of-the-exchange-visitor/eligibility.html" TargetMode="External"/><Relationship Id="rId9" Type="http://schemas.openxmlformats.org/officeDocument/2006/relationships/hyperlink" Target="http://www.conrad30.com/index.html"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uscis.gov/working-in-the-united-states/permanent-workers/employment-based-immigration-first-preference-eb-1" TargetMode="Externa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s://www.uscis.gov/working-in-the-united-states/students-and-exchange-visitors/exchange-visitors" TargetMode="External"/><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hyperlink" Target="https://www.uscis.gov/working-in-the-united-states/students-and-exchange-visitors/exchange-visitors" TargetMode="Externa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hyperlink" Target="https://travel.state.gov/content/travel/en/us-visas/study/exchange/waiver-of-the-exchange-visitor/eligibility.html" TargetMode="Externa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hyperlink" Target="https://travel.state.gov/content/travel/en/us-visas/study/exchange/waiver-of-the-exchange-visitor/exchange-waiver-faqs.html" TargetMode="Externa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hyperlink" Target="https://www.uscis.gov/working-in-the-united-states/students-and-exchange-visitors/conrad-30-waiver-program" TargetMode="Externa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hyperlink" Target="https://www.uscis.gov/working-in-the-united-states/students-and-exchange-visitors/conrad-30-waiver-program" TargetMode="Externa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hyperlink" Target="https://travel.state.gov/content/travel/en/us-visas/study/exchange/waiver-of-the-exchange-visitor/exchange-waiver-faqs.html" TargetMode="Externa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PlaceHolder 1"/>
          <p:cNvSpPr>
            <a:spLocks noGrp="1"/>
          </p:cNvSpPr>
          <p:nvPr>
            <p:ph type="subTitle"/>
          </p:nvPr>
        </p:nvSpPr>
        <p:spPr>
          <a:xfrm>
            <a:off x="540000" y="180000"/>
            <a:ext cx="8269560" cy="2892960"/>
          </a:xfrm>
          <a:prstGeom prst="rect">
            <a:avLst/>
          </a:prstGeom>
          <a:noFill/>
          <a:ln w="0">
            <a:noFill/>
          </a:ln>
        </p:spPr>
        <p:txBody>
          <a:bodyPr lIns="0" tIns="0" rIns="0" bIns="0" anchor="ctr">
            <a:noAutofit/>
          </a:bodyPr>
          <a:lstStyle/>
          <a:p>
            <a:pPr>
              <a:lnSpc>
                <a:spcPct val="90000"/>
              </a:lnSpc>
              <a:spcBef>
                <a:spcPts val="1001"/>
              </a:spcBef>
              <a:buNone/>
              <a:tabLst>
                <a:tab pos="0" algn="l"/>
              </a:tabLst>
            </a:pPr>
            <a:r>
              <a:rPr lang="en-US" sz="4800" b="0" strike="noStrike" spc="-1">
                <a:solidFill>
                  <a:srgbClr val="000000"/>
                </a:solidFill>
                <a:latin typeface="Arial"/>
                <a:ea typeface="DejaVu Sans"/>
              </a:rPr>
              <a:t> </a:t>
            </a:r>
            <a:r>
              <a:rPr lang="en-US" sz="4800" b="0" strike="noStrike" spc="-1">
                <a:solidFill>
                  <a:srgbClr val="FF950E"/>
                </a:solidFill>
                <a:latin typeface="Arial"/>
                <a:ea typeface="DejaVu Sans"/>
              </a:rPr>
              <a:t>WELLNESS &amp; J1 WAIVER?!!</a:t>
            </a:r>
            <a:endParaRPr lang="en-US" sz="4800" b="0" strike="noStrike" spc="-1">
              <a:latin typeface="Arial"/>
            </a:endParaRPr>
          </a:p>
        </p:txBody>
      </p:sp>
      <p:sp>
        <p:nvSpPr>
          <p:cNvPr id="127" name="Rectangle 2"/>
          <p:cNvSpPr/>
          <p:nvPr/>
        </p:nvSpPr>
        <p:spPr>
          <a:xfrm>
            <a:off x="2372760" y="2935080"/>
            <a:ext cx="5257080" cy="217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buNone/>
            </a:pPr>
            <a:r>
              <a:rPr lang="en-US" sz="1800" b="1" strike="noStrike" spc="-1">
                <a:solidFill>
                  <a:srgbClr val="FF950E"/>
                </a:solidFill>
                <a:latin typeface="Times New Roman"/>
                <a:ea typeface="Times New Roman"/>
              </a:rPr>
              <a:t>Sahar Nozad, M.D. </a:t>
            </a:r>
            <a:endParaRPr lang="en-US" sz="1800" b="0" strike="noStrike" spc="-1">
              <a:latin typeface="Arial"/>
            </a:endParaRPr>
          </a:p>
          <a:p>
            <a:pPr algn="ctr">
              <a:lnSpc>
                <a:spcPct val="100000"/>
              </a:lnSpc>
              <a:buNone/>
            </a:pPr>
            <a:r>
              <a:rPr lang="en-US" sz="1800" b="1" strike="noStrike" spc="-1">
                <a:solidFill>
                  <a:srgbClr val="FF950E"/>
                </a:solidFill>
                <a:latin typeface="Times New Roman"/>
                <a:ea typeface="Times New Roman"/>
              </a:rPr>
              <a:t>Assistant Professor</a:t>
            </a:r>
            <a:endParaRPr lang="en-US" sz="1800" b="0" strike="noStrike" spc="-1">
              <a:latin typeface="Arial"/>
            </a:endParaRPr>
          </a:p>
          <a:p>
            <a:pPr algn="ctr">
              <a:lnSpc>
                <a:spcPct val="100000"/>
              </a:lnSpc>
              <a:buNone/>
            </a:pPr>
            <a:r>
              <a:rPr lang="en-US" sz="1800" b="1" strike="noStrike" spc="-1">
                <a:solidFill>
                  <a:srgbClr val="FF950E"/>
                </a:solidFill>
                <a:latin typeface="Times New Roman"/>
                <a:ea typeface="Times New Roman"/>
              </a:rPr>
              <a:t>Department of Pathology and Laboratory Medicine</a:t>
            </a:r>
            <a:endParaRPr lang="en-US" sz="1800" b="0" strike="noStrike" spc="-1">
              <a:latin typeface="Arial"/>
            </a:endParaRPr>
          </a:p>
          <a:p>
            <a:pPr algn="ctr">
              <a:lnSpc>
                <a:spcPct val="100000"/>
              </a:lnSpc>
              <a:buNone/>
            </a:pPr>
            <a:r>
              <a:rPr lang="en-US" sz="1800" b="1" strike="noStrike" spc="-1">
                <a:solidFill>
                  <a:srgbClr val="FF950E"/>
                </a:solidFill>
                <a:latin typeface="Times New Roman"/>
                <a:ea typeface="Times New Roman"/>
              </a:rPr>
              <a:t>University of Kentucky</a:t>
            </a:r>
            <a:endParaRPr lang="en-US" sz="18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540000" y="180000"/>
            <a:ext cx="8269560" cy="619560"/>
          </a:xfrm>
          <a:prstGeom prst="rect">
            <a:avLst/>
          </a:prstGeom>
          <a:noFill/>
          <a:ln w="0">
            <a:noFill/>
          </a:ln>
        </p:spPr>
        <p:txBody>
          <a:bodyPr lIns="0" tIns="0" rIns="0" bIns="0" anchor="ctr">
            <a:noAutofit/>
          </a:bodyPr>
          <a:lstStyle/>
          <a:p>
            <a:pPr>
              <a:lnSpc>
                <a:spcPct val="100000"/>
              </a:lnSpc>
              <a:buNone/>
              <a:tabLst>
                <a:tab pos="1256400" algn="l"/>
              </a:tabLst>
            </a:pPr>
            <a:r>
              <a:rPr lang="en-US" sz="2400" b="0" strike="noStrike" spc="-1">
                <a:solidFill>
                  <a:srgbClr val="FF6600"/>
                </a:solidFill>
                <a:latin typeface="Arial"/>
                <a:ea typeface="DejaVu Sans"/>
              </a:rPr>
              <a:t>J-1 Visa: Medical programs for obtaining a waiver as a 			physician</a:t>
            </a:r>
            <a:endParaRPr lang="en-US" sz="2400" b="0" strike="noStrike" spc="-1">
              <a:latin typeface="Arial"/>
            </a:endParaRPr>
          </a:p>
        </p:txBody>
      </p:sp>
      <p:sp>
        <p:nvSpPr>
          <p:cNvPr id="149" name="PlaceHolder 2"/>
          <p:cNvSpPr>
            <a:spLocks noGrp="1"/>
          </p:cNvSpPr>
          <p:nvPr>
            <p:ph/>
          </p:nvPr>
        </p:nvSpPr>
        <p:spPr>
          <a:xfrm>
            <a:off x="540000" y="1044000"/>
            <a:ext cx="9279360" cy="4072320"/>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1800" b="0" u="sng" strike="noStrike" spc="-1">
                <a:solidFill>
                  <a:srgbClr val="0000FF"/>
                </a:solidFill>
                <a:uFillTx/>
                <a:latin typeface="Arial"/>
                <a:ea typeface="DejaVu Sans"/>
                <a:hlinkClick r:id="rId2"/>
              </a:rPr>
              <a:t>The Conrad-30 J-1 Waiver program</a:t>
            </a:r>
            <a:endParaRPr lang="en-US" sz="1800" b="0" strike="noStrike" spc="-1">
              <a:latin typeface="Arial"/>
            </a:endParaRPr>
          </a:p>
          <a:p>
            <a:pPr marL="864000" lvl="1" indent="-324000">
              <a:lnSpc>
                <a:spcPct val="100000"/>
              </a:lnSpc>
              <a:spcBef>
                <a:spcPts val="575"/>
              </a:spcBef>
              <a:buClr>
                <a:srgbClr val="FF950E"/>
              </a:buClr>
              <a:buSzPct val="75000"/>
              <a:buFont typeface="Symbol"/>
              <a:buChar char=""/>
            </a:pPr>
            <a:r>
              <a:rPr lang="en-US" sz="1400" b="0" strike="noStrike" spc="-1">
                <a:solidFill>
                  <a:srgbClr val="000000"/>
                </a:solidFill>
                <a:latin typeface="Arial"/>
                <a:ea typeface="DejaVu Sans"/>
              </a:rPr>
              <a:t>The largest program available for J-1 applicants.</a:t>
            </a:r>
            <a:endParaRPr lang="en-US" sz="1400" b="0" strike="noStrike" spc="-1">
              <a:latin typeface="Arial"/>
            </a:endParaRPr>
          </a:p>
          <a:p>
            <a:pPr marL="432000" indent="-324000">
              <a:lnSpc>
                <a:spcPct val="100000"/>
              </a:lnSpc>
              <a:spcBef>
                <a:spcPts val="1151"/>
              </a:spcBef>
              <a:buClr>
                <a:srgbClr val="FF6600"/>
              </a:buClr>
              <a:buSzPct val="45000"/>
              <a:buFont typeface="Wingdings" charset="2"/>
              <a:buChar char=""/>
            </a:pPr>
            <a:r>
              <a:rPr lang="en-US" sz="1800" b="0" u="sng" strike="noStrike" spc="-1">
                <a:solidFill>
                  <a:srgbClr val="0000FF"/>
                </a:solidFill>
                <a:uFillTx/>
                <a:latin typeface="Arial"/>
                <a:ea typeface="DejaVu Sans"/>
                <a:hlinkClick r:id="rId3"/>
              </a:rPr>
              <a:t>The Appalachian Regional Commission (ARC)</a:t>
            </a:r>
            <a:endParaRPr lang="en-US" sz="1800" b="0" strike="noStrike" spc="-1">
              <a:latin typeface="Arial"/>
            </a:endParaRPr>
          </a:p>
          <a:p>
            <a:pPr marL="864000" lvl="1" indent="-324000">
              <a:lnSpc>
                <a:spcPct val="100000"/>
              </a:lnSpc>
              <a:spcBef>
                <a:spcPts val="575"/>
              </a:spcBef>
              <a:buClr>
                <a:srgbClr val="FF950E"/>
              </a:buClr>
              <a:buSzPct val="75000"/>
              <a:buFont typeface="Symbol"/>
              <a:buChar char=""/>
            </a:pPr>
            <a:r>
              <a:rPr lang="en-US" sz="1400" b="0" strike="noStrike" spc="-1">
                <a:solidFill>
                  <a:srgbClr val="000000"/>
                </a:solidFill>
                <a:latin typeface="Arial"/>
                <a:ea typeface="DejaVu Sans"/>
              </a:rPr>
              <a:t>Requests for waiver under the ARC J-1 Visa Waiver Program must be sponsored by a state within the Appalachian Region (available in 13 States).</a:t>
            </a:r>
            <a:endParaRPr lang="en-US" sz="1400" b="0" strike="noStrike" spc="-1">
              <a:latin typeface="Arial"/>
            </a:endParaRPr>
          </a:p>
          <a:p>
            <a:pPr marL="864000" lvl="1" indent="-324000">
              <a:lnSpc>
                <a:spcPct val="100000"/>
              </a:lnSpc>
              <a:spcBef>
                <a:spcPts val="575"/>
              </a:spcBef>
              <a:buClr>
                <a:srgbClr val="FF950E"/>
              </a:buClr>
              <a:buSzPct val="75000"/>
              <a:buFont typeface="Symbol"/>
              <a:buChar char=""/>
            </a:pPr>
            <a:r>
              <a:rPr lang="en-US" sz="1400" b="0" strike="noStrike" spc="-1">
                <a:solidFill>
                  <a:srgbClr val="000000"/>
                </a:solidFill>
                <a:latin typeface="Arial"/>
                <a:ea typeface="DejaVu Sans"/>
              </a:rPr>
              <a:t>Under certain conditions, ARC will consider recommending a waiver of the foreign residence requirement on behalf of physicians holding J-1 Visas in Health Professional Shortage Areas to address the Region’s healthcare needs.</a:t>
            </a:r>
            <a:endParaRPr lang="en-US" sz="1400" b="0" strike="noStrike" spc="-1">
              <a:latin typeface="Arial"/>
            </a:endParaRPr>
          </a:p>
          <a:p>
            <a:pPr marL="864000" lvl="1" indent="-324000">
              <a:lnSpc>
                <a:spcPct val="100000"/>
              </a:lnSpc>
              <a:spcBef>
                <a:spcPts val="575"/>
              </a:spcBef>
              <a:buClr>
                <a:srgbClr val="FF950E"/>
              </a:buClr>
              <a:buSzPct val="75000"/>
              <a:buFont typeface="Symbol"/>
              <a:buChar char=""/>
            </a:pPr>
            <a:r>
              <a:rPr lang="en-US" sz="1400" b="0" strike="noStrike" spc="-1">
                <a:solidFill>
                  <a:srgbClr val="000000"/>
                </a:solidFill>
                <a:latin typeface="Arial"/>
                <a:ea typeface="DejaVu Sans"/>
              </a:rPr>
              <a:t>The region includes parts of Alabama, Georgia, Kentucky, Maryland, Mississippi, New York, North Carolina, Ohio, Pennsylvania, South Carolina, Tennessee, and Virginia, and all of West Virginia.</a:t>
            </a:r>
            <a:endParaRPr lang="en-US" sz="1400" b="0" strike="noStrike" spc="-1">
              <a:latin typeface="Arial"/>
            </a:endParaRPr>
          </a:p>
          <a:p>
            <a:pPr marL="432000" indent="-324000">
              <a:lnSpc>
                <a:spcPct val="100000"/>
              </a:lnSpc>
              <a:spcBef>
                <a:spcPts val="1151"/>
              </a:spcBef>
              <a:buClr>
                <a:srgbClr val="FF6600"/>
              </a:buClr>
              <a:buSzPct val="45000"/>
              <a:buFont typeface="Wingdings" charset="2"/>
              <a:buChar char=""/>
            </a:pPr>
            <a:r>
              <a:rPr lang="en-US" sz="1800" b="0" u="sng" strike="noStrike" spc="-1">
                <a:solidFill>
                  <a:srgbClr val="0000FF"/>
                </a:solidFill>
                <a:uFillTx/>
                <a:latin typeface="Arial"/>
                <a:ea typeface="DejaVu Sans"/>
                <a:hlinkClick r:id="rId4"/>
              </a:rPr>
              <a:t>Delta Doctors Program</a:t>
            </a:r>
            <a:endParaRPr lang="en-US" sz="1800" b="0" strike="noStrike" spc="-1">
              <a:latin typeface="Arial"/>
            </a:endParaRPr>
          </a:p>
          <a:p>
            <a:pPr marL="864000" lvl="1" indent="-324000">
              <a:lnSpc>
                <a:spcPct val="100000"/>
              </a:lnSpc>
              <a:spcBef>
                <a:spcPts val="575"/>
              </a:spcBef>
              <a:buClr>
                <a:srgbClr val="FF6600"/>
              </a:buClr>
              <a:buSzPct val="75000"/>
              <a:buFont typeface="Symbol"/>
              <a:buChar char=""/>
            </a:pPr>
            <a:r>
              <a:rPr lang="en-US" sz="1400" b="0" strike="noStrike" spc="-1">
                <a:solidFill>
                  <a:srgbClr val="000000"/>
                </a:solidFill>
                <a:latin typeface="Arial"/>
                <a:ea typeface="DejaVu Sans"/>
              </a:rPr>
              <a:t>Available in 8 States (Alabama, Arkansas, Illinois, Kentucky, Louisiana, Mississippi, Missouri, Tennessee).</a:t>
            </a:r>
            <a:endParaRPr lang="en-US" sz="1400" b="0" strike="noStrike" spc="-1">
              <a:latin typeface="Arial"/>
            </a:endParaRPr>
          </a:p>
          <a:p>
            <a:pPr marL="864000" lvl="1" indent="-324000">
              <a:lnSpc>
                <a:spcPct val="100000"/>
              </a:lnSpc>
              <a:spcBef>
                <a:spcPts val="575"/>
              </a:spcBef>
              <a:buClr>
                <a:srgbClr val="FF6600"/>
              </a:buClr>
              <a:buSzPct val="75000"/>
              <a:buFont typeface="Symbol"/>
              <a:buChar char=""/>
            </a:pPr>
            <a:r>
              <a:rPr lang="en-US" sz="1400" b="0" strike="noStrike" spc="-1">
                <a:solidFill>
                  <a:srgbClr val="000000"/>
                </a:solidFill>
                <a:latin typeface="Arial"/>
                <a:ea typeface="DejaVu Sans"/>
              </a:rPr>
              <a:t>The Delta Doctors program allows nondomestic physicians who are trained in US to work in health professional shortage areas or medically under-served areas for three years through a J-1 visa waiver.</a:t>
            </a:r>
            <a:endParaRPr lang="en-US" sz="1400" b="0" strike="noStrike" spc="-1">
              <a:latin typeface="Arial"/>
            </a:endParaRPr>
          </a:p>
          <a:p>
            <a:pPr marL="228600" indent="-228600">
              <a:lnSpc>
                <a:spcPct val="100000"/>
              </a:lnSpc>
              <a:spcBef>
                <a:spcPts val="791"/>
              </a:spcBef>
              <a:buNone/>
              <a:tabLst>
                <a:tab pos="0" algn="l"/>
              </a:tabLst>
            </a:pPr>
            <a:endParaRPr lang="en-US" sz="1400" b="0" strike="noStrike" spc="-1">
              <a:latin typeface="Arial"/>
            </a:endParaRPr>
          </a:p>
          <a:p>
            <a:pPr marL="228600" indent="-228600">
              <a:lnSpc>
                <a:spcPct val="100000"/>
              </a:lnSpc>
              <a:spcBef>
                <a:spcPts val="797"/>
              </a:spcBef>
              <a:buNone/>
              <a:tabLst>
                <a:tab pos="0" algn="l"/>
              </a:tabLst>
            </a:pPr>
            <a:endParaRPr lang="en-US" sz="14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540000" y="180000"/>
            <a:ext cx="8269560" cy="619560"/>
          </a:xfrm>
          <a:prstGeom prst="rect">
            <a:avLst/>
          </a:prstGeom>
          <a:noFill/>
          <a:ln w="0">
            <a:noFill/>
          </a:ln>
        </p:spPr>
        <p:txBody>
          <a:bodyPr lIns="0" tIns="0" rIns="0" bIns="0" anchor="ctr">
            <a:noAutofit/>
          </a:bodyPr>
          <a:lstStyle/>
          <a:p>
            <a:pPr>
              <a:lnSpc>
                <a:spcPct val="100000"/>
              </a:lnSpc>
              <a:buNone/>
            </a:pPr>
            <a:r>
              <a:rPr lang="en-US" sz="2400" b="0" strike="noStrike" spc="-1" dirty="0">
                <a:solidFill>
                  <a:srgbClr val="FF6600"/>
                </a:solidFill>
                <a:latin typeface="Arial"/>
                <a:ea typeface="Microsoft YaHei"/>
              </a:rPr>
              <a:t>J-1 Visa: </a:t>
            </a:r>
            <a:r>
              <a:rPr lang="en-US" sz="2400" b="0" strike="noStrike" spc="-1" dirty="0">
                <a:solidFill>
                  <a:srgbClr val="FF6600"/>
                </a:solidFill>
                <a:latin typeface="Arial"/>
                <a:ea typeface="DejaVu Sans"/>
              </a:rPr>
              <a:t>and change of status </a:t>
            </a:r>
            <a:endParaRPr lang="en-US" sz="1800" b="0" strike="noStrike" spc="-1" dirty="0">
              <a:latin typeface="Arial"/>
            </a:endParaRPr>
          </a:p>
        </p:txBody>
      </p:sp>
      <p:sp>
        <p:nvSpPr>
          <p:cNvPr id="154" name="PlaceHolder 2"/>
          <p:cNvSpPr>
            <a:spLocks noGrp="1"/>
          </p:cNvSpPr>
          <p:nvPr>
            <p:ph/>
          </p:nvPr>
        </p:nvSpPr>
        <p:spPr>
          <a:xfrm>
            <a:off x="536760" y="1040760"/>
            <a:ext cx="9279360" cy="3071880"/>
          </a:xfrm>
          <a:prstGeom prst="rect">
            <a:avLst/>
          </a:prstGeom>
          <a:noFill/>
          <a:ln w="0">
            <a:noFill/>
          </a:ln>
        </p:spPr>
        <p:txBody>
          <a:bodyPr lIns="0" tIns="0" rIns="0" bIns="0" anchor="t">
            <a:noAutofit/>
          </a:bodyPr>
          <a:lstStyle/>
          <a:p>
            <a:pPr marL="432000" indent="-324000">
              <a:lnSpc>
                <a:spcPct val="100000"/>
              </a:lnSpc>
              <a:spcBef>
                <a:spcPts val="1151"/>
              </a:spcBef>
              <a:buClr>
                <a:srgbClr val="FF950E"/>
              </a:buClr>
              <a:buFont typeface="Arial"/>
              <a:buChar char="•"/>
              <a:tabLst>
                <a:tab pos="340920" algn="l"/>
              </a:tabLst>
            </a:pPr>
            <a:r>
              <a:rPr lang="en-US" sz="1800" b="0" strike="noStrike" spc="-1" dirty="0">
                <a:solidFill>
                  <a:srgbClr val="000000"/>
                </a:solidFill>
                <a:latin typeface="Arial"/>
                <a:ea typeface="DejaVu Sans"/>
              </a:rPr>
              <a:t>Once the Conrad 30 Waiver recipients have fulfilled all terms and conditions of the waiver, including the 3-year period of employment with the health care facility under their approved contract, they (and their spouse and/or child) will become eligible to apply for:</a:t>
            </a:r>
            <a:endParaRPr lang="en-US" sz="1800" b="0" strike="noStrike" spc="-1" dirty="0">
              <a:latin typeface="Arial"/>
            </a:endParaRPr>
          </a:p>
          <a:p>
            <a:pPr marL="864000" lvl="1" indent="-324000">
              <a:lnSpc>
                <a:spcPct val="100000"/>
              </a:lnSpc>
              <a:spcBef>
                <a:spcPts val="575"/>
              </a:spcBef>
              <a:buClr>
                <a:srgbClr val="FF950E"/>
              </a:buClr>
              <a:buSzPct val="75000"/>
              <a:buFont typeface="Symbol"/>
              <a:buChar char=""/>
              <a:tabLst>
                <a:tab pos="340920" algn="l"/>
              </a:tabLst>
            </a:pPr>
            <a:r>
              <a:rPr lang="en-US" sz="1600" b="0" strike="noStrike" spc="-1" dirty="0">
                <a:solidFill>
                  <a:srgbClr val="000000"/>
                </a:solidFill>
                <a:latin typeface="Arial"/>
                <a:ea typeface="DejaVu Sans"/>
              </a:rPr>
              <a:t>An immigrant Visa.</a:t>
            </a:r>
            <a:endParaRPr lang="en-US" sz="1600" b="0" strike="noStrike" spc="-1" dirty="0">
              <a:latin typeface="Arial"/>
            </a:endParaRPr>
          </a:p>
          <a:p>
            <a:pPr marL="864000" lvl="1" indent="-324000">
              <a:lnSpc>
                <a:spcPct val="100000"/>
              </a:lnSpc>
              <a:spcBef>
                <a:spcPts val="575"/>
              </a:spcBef>
              <a:buClr>
                <a:srgbClr val="FF950E"/>
              </a:buClr>
              <a:buSzPct val="75000"/>
              <a:buFont typeface="Symbol"/>
              <a:buChar char=""/>
              <a:tabLst>
                <a:tab pos="340920" algn="l"/>
              </a:tabLst>
            </a:pPr>
            <a:r>
              <a:rPr lang="en-US" sz="1600" b="0" strike="noStrike" spc="-1" dirty="0">
                <a:solidFill>
                  <a:srgbClr val="000000"/>
                </a:solidFill>
                <a:latin typeface="Arial"/>
                <a:ea typeface="DejaVu Sans"/>
              </a:rPr>
              <a:t>Adjustment of status.</a:t>
            </a:r>
            <a:endParaRPr lang="en-US" sz="1600" b="0" strike="noStrike" spc="-1" dirty="0">
              <a:latin typeface="Arial"/>
            </a:endParaRPr>
          </a:p>
          <a:p>
            <a:pPr marL="432000" indent="-324000">
              <a:lnSpc>
                <a:spcPct val="100000"/>
              </a:lnSpc>
              <a:spcBef>
                <a:spcPts val="1009"/>
              </a:spcBef>
              <a:buClr>
                <a:srgbClr val="FF950E"/>
              </a:buClr>
              <a:buFont typeface="Arial"/>
              <a:buChar char="•"/>
              <a:tabLst>
                <a:tab pos="340920" algn="l"/>
              </a:tabLst>
            </a:pPr>
            <a:r>
              <a:rPr lang="en-US" sz="1800" b="0" strike="noStrike" spc="-1" dirty="0">
                <a:solidFill>
                  <a:srgbClr val="000000"/>
                </a:solidFill>
                <a:latin typeface="Arial"/>
                <a:ea typeface="DejaVu Sans"/>
              </a:rPr>
              <a:t>If the waiver recipients fail to fulfill the terms and conditions imposed on the waiver</a:t>
            </a:r>
            <a:r>
              <a:rPr lang="en-US" sz="1800" spc="-1" dirty="0">
                <a:solidFill>
                  <a:srgbClr val="000000"/>
                </a:solidFill>
                <a:latin typeface="Arial"/>
                <a:ea typeface="DejaVu Sans"/>
              </a:rPr>
              <a:t>, t</a:t>
            </a:r>
            <a:r>
              <a:rPr lang="en-US" sz="1800" b="0" strike="noStrike" spc="-1" dirty="0">
                <a:solidFill>
                  <a:srgbClr val="000000"/>
                </a:solidFill>
                <a:latin typeface="Arial"/>
                <a:ea typeface="DejaVu Sans"/>
              </a:rPr>
              <a:t>hey (and their spouse and/or child) will once again become subject to the 2-year foreign residence requirement. </a:t>
            </a:r>
            <a:endParaRPr lang="en-US" sz="1800" b="0" strike="noStrike" spc="-1" dirty="0">
              <a:latin typeface="Arial"/>
            </a:endParaRPr>
          </a:p>
        </p:txBody>
      </p:sp>
      <p:sp>
        <p:nvSpPr>
          <p:cNvPr id="155" name="Rectangle 3"/>
          <p:cNvSpPr/>
          <p:nvPr/>
        </p:nvSpPr>
        <p:spPr>
          <a:xfrm>
            <a:off x="621720" y="4868640"/>
            <a:ext cx="9211680" cy="3862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https://www.uscis.gov/working-in-the-united-states/students-and-exchange-visitors/conrad-30-waiver-program</a:t>
            </a:r>
            <a:endParaRPr lang="en-US" sz="105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dirty="0">
                <a:solidFill>
                  <a:srgbClr val="FF6600"/>
                </a:solidFill>
                <a:latin typeface="Arial"/>
                <a:ea typeface="DejaVu Sans"/>
              </a:rPr>
              <a:t>J-1 Visa: and change of status to the Green Card </a:t>
            </a:r>
            <a:endParaRPr lang="en-US" sz="2400" b="0" strike="noStrike" spc="-1" dirty="0">
              <a:latin typeface="Arial"/>
            </a:endParaRPr>
          </a:p>
        </p:txBody>
      </p:sp>
      <p:sp>
        <p:nvSpPr>
          <p:cNvPr id="157" name="PlaceHolder 2"/>
          <p:cNvSpPr>
            <a:spLocks noGrp="1"/>
          </p:cNvSpPr>
          <p:nvPr>
            <p:ph/>
          </p:nvPr>
        </p:nvSpPr>
        <p:spPr>
          <a:xfrm>
            <a:off x="540000" y="1256760"/>
            <a:ext cx="9279360" cy="3153240"/>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2000" b="0" strike="noStrike" spc="-1" dirty="0">
                <a:solidFill>
                  <a:srgbClr val="000000"/>
                </a:solidFill>
                <a:latin typeface="Arial"/>
                <a:ea typeface="DejaVu Sans"/>
              </a:rPr>
              <a:t>After fulfilling all the waiver conditions, the FMGs can apply for Green Card through: </a:t>
            </a:r>
            <a:endParaRPr lang="en-US" sz="20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Employment-based immigration, or</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Family-based immigration</a:t>
            </a:r>
            <a:endParaRPr lang="en-US" sz="16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2000" b="0" strike="noStrike" spc="-1" dirty="0">
                <a:solidFill>
                  <a:srgbClr val="000000"/>
                </a:solidFill>
                <a:latin typeface="Arial"/>
                <a:ea typeface="DejaVu Sans"/>
              </a:rPr>
              <a:t>Applicant must first submit an immigrant petition to USCIS</a:t>
            </a:r>
            <a:endParaRPr lang="en-US" sz="20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If living in US, submit an application for Adjustment of Status</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If living outside of US, apply for an Immigrant Visa through consular processing</a:t>
            </a:r>
            <a:endParaRPr lang="en-US" sz="1600" b="0" strike="noStrike" spc="-1" dirty="0">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and change of status to the Green Card</a:t>
            </a:r>
            <a:r>
              <a:rPr lang="en-US" sz="2700" b="0" strike="noStrike" spc="-1">
                <a:solidFill>
                  <a:srgbClr val="FF6600"/>
                </a:solidFill>
                <a:latin typeface="Arial"/>
                <a:ea typeface="DejaVu Sans"/>
              </a:rPr>
              <a:t> </a:t>
            </a:r>
            <a:endParaRPr lang="en-US" sz="2700" b="0" strike="noStrike" spc="-1">
              <a:latin typeface="Arial"/>
            </a:endParaRPr>
          </a:p>
        </p:txBody>
      </p:sp>
      <p:sp>
        <p:nvSpPr>
          <p:cNvPr id="159" name="PlaceHolder 2"/>
          <p:cNvSpPr>
            <a:spLocks noGrp="1"/>
          </p:cNvSpPr>
          <p:nvPr>
            <p:ph/>
          </p:nvPr>
        </p:nvSpPr>
        <p:spPr>
          <a:xfrm>
            <a:off x="540000" y="1256760"/>
            <a:ext cx="9279360" cy="3153240"/>
          </a:xfrm>
          <a:prstGeom prst="rect">
            <a:avLst/>
          </a:prstGeom>
          <a:noFill/>
          <a:ln w="0">
            <a:noFill/>
          </a:ln>
        </p:spPr>
        <p:txBody>
          <a:bodyPr lIns="0" tIns="0" rIns="0" bIns="0" anchor="t">
            <a:noAutofit/>
          </a:bodyPr>
          <a:lstStyle/>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In conclusion, the two-year home-country physical presence requirement precludes a J-1 visa holder from obtaining H visa and permanent resident status, unless, they have lived in their home country for two full years OR a waiver is obtained. </a:t>
            </a:r>
          </a:p>
          <a:p>
            <a:pPr marL="108000">
              <a:lnSpc>
                <a:spcPct val="100000"/>
              </a:lnSpc>
              <a:spcBef>
                <a:spcPts val="1151"/>
              </a:spcBef>
              <a:buClr>
                <a:srgbClr val="FF6600"/>
              </a:buClr>
              <a:buSzPct val="45000"/>
            </a:pPr>
            <a:endParaRPr lang="en-US" sz="1800" b="0" strike="noStrike" spc="-1" dirty="0">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PlaceHolder 1"/>
          <p:cNvSpPr>
            <a:spLocks noGrp="1"/>
          </p:cNvSpPr>
          <p:nvPr>
            <p:ph type="title"/>
          </p:nvPr>
        </p:nvSpPr>
        <p:spPr>
          <a:xfrm>
            <a:off x="468000" y="178200"/>
            <a:ext cx="8269560" cy="3351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Wellness &amp; J1 Waiver</a:t>
            </a:r>
            <a:endParaRPr lang="en-US" sz="2400" b="0" strike="noStrike" spc="-1">
              <a:latin typeface="Arial"/>
            </a:endParaRPr>
          </a:p>
        </p:txBody>
      </p:sp>
      <p:sp>
        <p:nvSpPr>
          <p:cNvPr id="161" name="PlaceHolder 2"/>
          <p:cNvSpPr>
            <a:spLocks noGrp="1"/>
          </p:cNvSpPr>
          <p:nvPr>
            <p:ph/>
          </p:nvPr>
        </p:nvSpPr>
        <p:spPr>
          <a:xfrm>
            <a:off x="483120" y="991080"/>
            <a:ext cx="9279360" cy="3153240"/>
          </a:xfrm>
          <a:prstGeom prst="rect">
            <a:avLst/>
          </a:prstGeom>
          <a:noFill/>
          <a:ln w="0">
            <a:noFill/>
          </a:ln>
        </p:spPr>
        <p:txBody>
          <a:bodyPr lIns="0" tIns="0" rIns="0" bIns="0" anchor="t">
            <a:noAutofit/>
          </a:bodyPr>
          <a:lstStyle/>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Start your job application process as soon as you begin your fellowship. While some states have a Rolling Review policy, many others have deadline for waiver application review:</a:t>
            </a:r>
            <a:r>
              <a:rPr lang="en-US" sz="1600" b="0" strike="noStrike" spc="-1" dirty="0">
                <a:solidFill>
                  <a:srgbClr val="000000"/>
                </a:solidFill>
                <a:latin typeface="Arial"/>
                <a:ea typeface="DejaVu Sans"/>
              </a:rPr>
              <a:t> </a:t>
            </a:r>
            <a:r>
              <a:rPr lang="en-US" sz="1600" b="0" u="sng" strike="noStrike" spc="-1" dirty="0">
                <a:solidFill>
                  <a:srgbClr val="0000FF"/>
                </a:solidFill>
                <a:uFillTx/>
                <a:latin typeface="Arial"/>
                <a:ea typeface="DejaVu Sans"/>
              </a:rPr>
              <a:t>Conrad 30 detailed information by State. </a:t>
            </a:r>
            <a:endParaRPr lang="en-US" sz="16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Do not limit your job application to certain geographic areas and do not indicate your visa status in your resume. There might be waiver options even in the larger city that you did not expect.</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Consulting an experienced immigration attorney is always a good idea. You might have extra options based on your individual case.</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Be flexible and have a plan B if things do not go the way you expected. It could be planning for another fellowship, willingness to go back to your home country or apply for O-1 visa if you are eligible for that and missed the deadlines for J1 waiver.</a:t>
            </a:r>
            <a:endParaRPr lang="en-US" sz="1800" b="0" strike="noStrike" spc="-1" dirty="0">
              <a:latin typeface="Arial"/>
            </a:endParaRPr>
          </a:p>
        </p:txBody>
      </p:sp>
      <p:sp>
        <p:nvSpPr>
          <p:cNvPr id="162"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100" b="0" i="1" u="sng" strike="noStrike" spc="-1">
                <a:solidFill>
                  <a:srgbClr val="0000FF"/>
                </a:solidFill>
                <a:uFillTx/>
                <a:latin typeface="Arial"/>
                <a:ea typeface="DejaVu Sans"/>
                <a:hlinkClick r:id="rId2"/>
              </a:rPr>
              <a:t>https://www.uscis.gov/working-in-the-united-states/permanent-workers/employment-based-immigration-first-preference-eb-1</a:t>
            </a:r>
            <a:endParaRPr lang="en-US" sz="11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540000" y="180000"/>
            <a:ext cx="8269560" cy="619560"/>
          </a:xfrm>
          <a:prstGeom prst="rect">
            <a:avLst/>
          </a:prstGeom>
          <a:noFill/>
          <a:ln w="0">
            <a:noFill/>
          </a:ln>
        </p:spPr>
        <p:txBody>
          <a:bodyPr lIns="0" tIns="0" rIns="0" bIns="0" anchor="ctr">
            <a:noAutofit/>
          </a:bodyPr>
          <a:lstStyle/>
          <a:p>
            <a:pPr>
              <a:lnSpc>
                <a:spcPct val="100000"/>
              </a:lnSpc>
              <a:buNone/>
              <a:tabLst>
                <a:tab pos="1370880" algn="l"/>
              </a:tabLst>
            </a:pPr>
            <a:r>
              <a:rPr lang="en-US" sz="2200" b="0" strike="noStrike" spc="-1" dirty="0">
                <a:solidFill>
                  <a:srgbClr val="FF6600"/>
                </a:solidFill>
                <a:latin typeface="Arial"/>
                <a:ea typeface="DejaVu Sans"/>
              </a:rPr>
              <a:t>O-1 Visa: Individuals with Extraordinary Ability or Achievement</a:t>
            </a:r>
            <a:endParaRPr lang="en-US" sz="2200" b="0" strike="noStrike" spc="-1" dirty="0">
              <a:latin typeface="Arial"/>
            </a:endParaRPr>
          </a:p>
        </p:txBody>
      </p:sp>
      <p:sp>
        <p:nvSpPr>
          <p:cNvPr id="166" name="PlaceHolder 2"/>
          <p:cNvSpPr>
            <a:spLocks noGrp="1"/>
          </p:cNvSpPr>
          <p:nvPr>
            <p:ph/>
          </p:nvPr>
        </p:nvSpPr>
        <p:spPr>
          <a:xfrm>
            <a:off x="540000" y="1256760"/>
            <a:ext cx="9279360" cy="3153240"/>
          </a:xfrm>
          <a:prstGeom prst="rect">
            <a:avLst/>
          </a:prstGeom>
          <a:noFill/>
          <a:ln w="0">
            <a:noFill/>
          </a:ln>
        </p:spPr>
        <p:txBody>
          <a:bodyPr lIns="0" tIns="0" rIns="0" bIns="0" anchor="t">
            <a:noAutofit/>
          </a:bodyPr>
          <a:lstStyle/>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The O-1 nonimmigrant visa is for the individual who possesses extraordinary ability in the sciences, arts, education, business and </a:t>
            </a:r>
            <a:r>
              <a:rPr lang="en-US" sz="2000" spc="-1" dirty="0">
                <a:solidFill>
                  <a:srgbClr val="000000"/>
                </a:solidFill>
                <a:latin typeface="Arial"/>
                <a:ea typeface="DejaVu Sans"/>
              </a:rPr>
              <a:t>sports</a:t>
            </a:r>
            <a:r>
              <a:rPr lang="en-US" sz="2000" b="0" strike="noStrike" spc="-1" dirty="0">
                <a:solidFill>
                  <a:srgbClr val="000000"/>
                </a:solidFill>
                <a:latin typeface="Arial"/>
                <a:ea typeface="DejaVu Sans"/>
              </a:rPr>
              <a:t>.</a:t>
            </a:r>
            <a:endParaRPr lang="en-US" sz="20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It is one of the visa options under the nonimmigrant visa (temporary workers) categories. </a:t>
            </a:r>
            <a:endParaRPr lang="en-US" sz="20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It does </a:t>
            </a:r>
            <a:r>
              <a:rPr lang="en-US" sz="2000" spc="-1" dirty="0">
                <a:solidFill>
                  <a:srgbClr val="000000"/>
                </a:solidFill>
                <a:latin typeface="Arial"/>
              </a:rPr>
              <a:t>not waive the 2 year home country requirement, but can give you extended time to stay and work in the U.S. if you are eligible to apply for it.</a:t>
            </a:r>
          </a:p>
        </p:txBody>
      </p:sp>
      <p:sp>
        <p:nvSpPr>
          <p:cNvPr id="167"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https://www.uscis.gov/working-in-the-united-states/temporary-workers/o-1-visa-individuals-with-extraordinary-ability-or-achievement</a:t>
            </a:r>
            <a:endParaRPr lang="en-US" sz="105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helpful links</a:t>
            </a:r>
            <a:r>
              <a:rPr lang="en-US" sz="2700" b="0" strike="noStrike" spc="-1">
                <a:solidFill>
                  <a:srgbClr val="FF6600"/>
                </a:solidFill>
                <a:latin typeface="Arial"/>
                <a:ea typeface="DejaVu Sans"/>
              </a:rPr>
              <a:t> </a:t>
            </a:r>
            <a:endParaRPr lang="en-US" sz="2700" b="0" strike="noStrike" spc="-1">
              <a:latin typeface="Arial"/>
            </a:endParaRPr>
          </a:p>
        </p:txBody>
      </p:sp>
      <p:sp>
        <p:nvSpPr>
          <p:cNvPr id="164" name="PlaceHolder 2"/>
          <p:cNvSpPr>
            <a:spLocks noGrp="1"/>
          </p:cNvSpPr>
          <p:nvPr>
            <p:ph/>
          </p:nvPr>
        </p:nvSpPr>
        <p:spPr>
          <a:xfrm>
            <a:off x="504000" y="1041120"/>
            <a:ext cx="9279360" cy="4072320"/>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2"/>
              </a:rPr>
              <a:t>Exchange Visitor Visa</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3"/>
              </a:rPr>
              <a:t>Waiver overview</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rPr>
              <a:t>FAQs</a:t>
            </a:r>
            <a:endParaRPr lang="en-US" sz="2000" b="0" strike="noStrike" spc="-1">
              <a:latin typeface="Arial"/>
            </a:endParaRPr>
          </a:p>
          <a:p>
            <a:pPr marL="864000" lvl="1" indent="-324000">
              <a:lnSpc>
                <a:spcPct val="100000"/>
              </a:lnSpc>
              <a:spcBef>
                <a:spcPts val="431"/>
              </a:spcBef>
              <a:buClr>
                <a:srgbClr val="FF950E"/>
              </a:buClr>
              <a:buSzPct val="75000"/>
              <a:buFont typeface="Symbol"/>
              <a:buChar char=""/>
            </a:pPr>
            <a:r>
              <a:rPr lang="en-US" sz="2000" b="0" u="sng" strike="noStrike" spc="-1">
                <a:solidFill>
                  <a:srgbClr val="0000FF"/>
                </a:solidFill>
                <a:uFillTx/>
                <a:latin typeface="Arial"/>
                <a:ea typeface="DejaVu Sans"/>
                <a:hlinkClick r:id="rId4"/>
              </a:rPr>
              <a:t>Eligibility for a waiver</a:t>
            </a:r>
            <a:endParaRPr lang="en-US" sz="2000" b="0" strike="noStrike" spc="-1">
              <a:latin typeface="Arial"/>
            </a:endParaRPr>
          </a:p>
          <a:p>
            <a:pPr marL="864000" lvl="1" indent="-324000">
              <a:lnSpc>
                <a:spcPct val="100000"/>
              </a:lnSpc>
              <a:spcBef>
                <a:spcPts val="431"/>
              </a:spcBef>
              <a:buClr>
                <a:srgbClr val="FF950E"/>
              </a:buClr>
              <a:buSzPct val="75000"/>
              <a:buFont typeface="Symbol"/>
              <a:buChar char=""/>
            </a:pPr>
            <a:r>
              <a:rPr lang="en-US" sz="2000" b="0" u="sng" strike="noStrike" spc="-1">
                <a:solidFill>
                  <a:srgbClr val="0000FF"/>
                </a:solidFill>
                <a:uFillTx/>
                <a:latin typeface="Arial"/>
                <a:ea typeface="DejaVu Sans"/>
                <a:hlinkClick r:id="rId5"/>
              </a:rPr>
              <a:t>Waiver categories and more</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6"/>
              </a:rPr>
              <a:t>Application Steps for a Waiver of Two-Year Home-Country</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7"/>
              </a:rPr>
              <a:t>National Rural Recruitment &amp; Retention Network (3RNET)</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8"/>
              </a:rPr>
              <a:t>Conrad 30 Waiver Program - USCIS</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9"/>
              </a:rPr>
              <a:t>Conrad 30 detailed information by State. (requirements, deadlines, and more)</a:t>
            </a:r>
            <a:endParaRPr lang="en-US" sz="2000" b="0" strike="noStrike" spc="-1">
              <a:latin typeface="Arial"/>
            </a:endParaRPr>
          </a:p>
          <a:p>
            <a:pPr marL="432000" indent="-324000">
              <a:lnSpc>
                <a:spcPct val="100000"/>
              </a:lnSpc>
              <a:spcBef>
                <a:spcPts val="791"/>
              </a:spcBef>
              <a:buClr>
                <a:srgbClr val="FF6600"/>
              </a:buClr>
              <a:buSzPct val="45000"/>
              <a:buFont typeface="Wingdings" charset="2"/>
              <a:buChar char=""/>
            </a:pPr>
            <a:r>
              <a:rPr lang="en-US" sz="2000" b="0" u="sng" strike="noStrike" spc="-1">
                <a:solidFill>
                  <a:srgbClr val="0000FF"/>
                </a:solidFill>
                <a:uFillTx/>
                <a:latin typeface="Arial"/>
                <a:ea typeface="DejaVu Sans"/>
                <a:hlinkClick r:id="rId10"/>
              </a:rPr>
              <a:t>Employment</a:t>
            </a:r>
            <a:endParaRPr lang="en-US" sz="20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Employment-Based Immigration (EB-1 &amp; EB-2)</a:t>
            </a:r>
            <a:endParaRPr lang="en-US" sz="2400" b="0" strike="noStrike" spc="-1">
              <a:latin typeface="Arial"/>
            </a:endParaRPr>
          </a:p>
        </p:txBody>
      </p:sp>
      <p:sp>
        <p:nvSpPr>
          <p:cNvPr id="169" name="PlaceHolder 2"/>
          <p:cNvSpPr>
            <a:spLocks noGrp="1"/>
          </p:cNvSpPr>
          <p:nvPr>
            <p:ph/>
          </p:nvPr>
        </p:nvSpPr>
        <p:spPr>
          <a:xfrm>
            <a:off x="540000" y="1256760"/>
            <a:ext cx="9279360" cy="3153240"/>
          </a:xfrm>
          <a:prstGeom prst="rect">
            <a:avLst/>
          </a:prstGeom>
          <a:noFill/>
          <a:ln w="0">
            <a:noFill/>
          </a:ln>
        </p:spPr>
        <p:txBody>
          <a:bodyPr lIns="0" tIns="0" rIns="0" bIns="0" anchor="t">
            <a:noAutofit/>
          </a:bodyPr>
          <a:lstStyle/>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The employment-based visas EB-1 and EB-2 are among immigrant visas (permanent workers) categories.</a:t>
            </a:r>
            <a:endParaRPr lang="en-US" sz="20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You may be eligible for EB-1 visa if you are a noncitizen of extraordinary ability, are an outstanding professor or researcher, or are a certain multinational executive or manager. Each occupational category has certain requirements that must be met.</a:t>
            </a:r>
            <a:endParaRPr lang="en-US" sz="20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2000" b="0" strike="noStrike" spc="-1" dirty="0">
                <a:solidFill>
                  <a:srgbClr val="000000"/>
                </a:solidFill>
                <a:latin typeface="Arial"/>
                <a:ea typeface="DejaVu Sans"/>
              </a:rPr>
              <a:t> If you are a member of the professions holding an advanced degree or its equivalent, or a person who has exceptional ability, you might apply for EB-2</a:t>
            </a:r>
            <a:r>
              <a:rPr lang="en-US" sz="1800" b="0" strike="noStrike" spc="-1" dirty="0">
                <a:solidFill>
                  <a:srgbClr val="000000"/>
                </a:solidFill>
                <a:latin typeface="Arial"/>
                <a:ea typeface="DejaVu Sans"/>
              </a:rPr>
              <a:t>.</a:t>
            </a:r>
            <a:endParaRPr lang="en-US" sz="1800" b="0" strike="noStrike" spc="-1" dirty="0">
              <a:latin typeface="Arial"/>
            </a:endParaRPr>
          </a:p>
        </p:txBody>
      </p:sp>
      <p:sp>
        <p:nvSpPr>
          <p:cNvPr id="170"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https://www.uscis.gov/working-in-the-united-states/permanent-workers/employment-based-immigration-first-preference-eb-1</a:t>
            </a:r>
            <a:endParaRPr lang="en-US" sz="105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540000" y="1233000"/>
            <a:ext cx="7549560" cy="1393920"/>
          </a:xfrm>
          <a:prstGeom prst="rect">
            <a:avLst/>
          </a:prstGeom>
          <a:noFill/>
          <a:ln w="0">
            <a:noFill/>
          </a:ln>
        </p:spPr>
        <p:txBody>
          <a:bodyPr lIns="0" tIns="0" rIns="0" bIns="0" anchor="ctr">
            <a:noAutofit/>
          </a:bodyPr>
          <a:lstStyle/>
          <a:p>
            <a:pPr algn="ctr">
              <a:lnSpc>
                <a:spcPct val="100000"/>
              </a:lnSpc>
              <a:buNone/>
            </a:pPr>
            <a:r>
              <a:rPr lang="en-US" sz="3300" b="0" strike="noStrike" spc="-1" dirty="0">
                <a:solidFill>
                  <a:srgbClr val="FF8000"/>
                </a:solidFill>
                <a:highlight>
                  <a:srgbClr val="FFFFFF"/>
                </a:highlight>
                <a:latin typeface="Arial"/>
                <a:ea typeface="DejaVu Sans"/>
              </a:rPr>
              <a:t>Possible Paths For Waiving the J1 visa</a:t>
            </a:r>
            <a:br>
              <a:rPr dirty="0"/>
            </a:br>
            <a:br>
              <a:rPr dirty="0"/>
            </a:br>
            <a:r>
              <a:rPr lang="en-US" sz="3300" b="0" strike="noStrike" spc="-1" dirty="0">
                <a:solidFill>
                  <a:srgbClr val="FF8000"/>
                </a:solidFill>
                <a:highlight>
                  <a:srgbClr val="FFFFFF"/>
                </a:highlight>
                <a:latin typeface="Arial"/>
                <a:ea typeface="DejaVu Sans"/>
              </a:rPr>
              <a:t> “Two Year Home Country Requirement”</a:t>
            </a:r>
            <a:endParaRPr lang="en-US" sz="3300" b="0" strike="noStrike" spc="-1" dirty="0">
              <a:latin typeface="Arial"/>
            </a:endParaRPr>
          </a:p>
        </p:txBody>
      </p:sp>
      <p:sp>
        <p:nvSpPr>
          <p:cNvPr id="129" name="TextBox 81"/>
          <p:cNvSpPr/>
          <p:nvPr/>
        </p:nvSpPr>
        <p:spPr>
          <a:xfrm>
            <a:off x="451080" y="4137480"/>
            <a:ext cx="9176760" cy="676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buNone/>
            </a:pPr>
            <a:r>
              <a:rPr lang="en-US" sz="1050" b="0" strike="noStrike" spc="-1">
                <a:solidFill>
                  <a:srgbClr val="000000"/>
                </a:solidFill>
                <a:latin typeface="Arial"/>
                <a:ea typeface="DejaVu Sans"/>
              </a:rPr>
              <a:t>* The information contained in this document is for general informational purposes only, and is based on my own personal experience. </a:t>
            </a:r>
            <a:endParaRPr lang="en-US" sz="1050" b="0" strike="noStrike" spc="-1">
              <a:latin typeface="Arial"/>
            </a:endParaRPr>
          </a:p>
          <a:p>
            <a:pPr>
              <a:lnSpc>
                <a:spcPct val="100000"/>
              </a:lnSpc>
              <a:buNone/>
            </a:pPr>
            <a:r>
              <a:rPr lang="en-US" sz="1050" b="0" strike="noStrike" spc="-1">
                <a:solidFill>
                  <a:srgbClr val="000000"/>
                </a:solidFill>
                <a:latin typeface="Arial"/>
                <a:ea typeface="DejaVu Sans"/>
              </a:rPr>
              <a:t>   I do not guarantee the completeness, accuracy, or timeliness and do not take responsibility for any errors or omissions in the content of this document.</a:t>
            </a:r>
            <a:endParaRPr lang="en-US" sz="105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General Information </a:t>
            </a:r>
            <a:endParaRPr lang="en-US" sz="2400" b="0" strike="noStrike" spc="-1">
              <a:latin typeface="Arial"/>
            </a:endParaRPr>
          </a:p>
        </p:txBody>
      </p:sp>
      <p:sp>
        <p:nvSpPr>
          <p:cNvPr id="131" name="PlaceHolder 2"/>
          <p:cNvSpPr>
            <a:spLocks noGrp="1"/>
          </p:cNvSpPr>
          <p:nvPr>
            <p:ph/>
          </p:nvPr>
        </p:nvSpPr>
        <p:spPr>
          <a:xfrm>
            <a:off x="540000" y="1260000"/>
            <a:ext cx="9375840" cy="2850120"/>
          </a:xfrm>
          <a:prstGeom prst="rect">
            <a:avLst/>
          </a:prstGeom>
          <a:noFill/>
          <a:ln w="0">
            <a:noFill/>
          </a:ln>
        </p:spPr>
        <p:txBody>
          <a:bodyPr lIns="0" tIns="0" rIns="0" bIns="0" anchor="t">
            <a:noAutofit/>
          </a:bodyPr>
          <a:lstStyle/>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The J-1 classification (exchange visitors) is authorized for those who intend to participate in an approved program for the purpose of teaching, instructing, studying, observing, conducting research, demonstrating special skills, receiving training, or to receive graduate medical education or training. </a:t>
            </a:r>
            <a:endParaRPr lang="en-US" sz="18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It allows qualified foreign exchange visitors to work and/or study in the United State.</a:t>
            </a: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Examples of exchange visitors include: </a:t>
            </a:r>
            <a:r>
              <a:rPr lang="en-US" sz="1800" spc="-1" dirty="0">
                <a:solidFill>
                  <a:srgbClr val="000000"/>
                </a:solidFill>
                <a:latin typeface="Arial"/>
              </a:rPr>
              <a:t>professors, international medical graduates, </a:t>
            </a:r>
            <a:r>
              <a:rPr lang="en-US" sz="1800" b="0" strike="noStrike" spc="-1" dirty="0">
                <a:solidFill>
                  <a:srgbClr val="000000"/>
                </a:solidFill>
                <a:latin typeface="Arial"/>
                <a:ea typeface="DejaVu Sans"/>
              </a:rPr>
              <a:t>research assistants, full-time-students, trainees, teachers, specialists and more. </a:t>
            </a:r>
            <a:endParaRPr lang="en-US" sz="18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Some J-1 visa holders are subject to a two-year home-country presence requirement. </a:t>
            </a:r>
            <a:endParaRPr lang="en-US" sz="1800" b="0" strike="noStrike" spc="-1" dirty="0">
              <a:latin typeface="Arial"/>
            </a:endParaRPr>
          </a:p>
        </p:txBody>
      </p:sp>
      <p:sp>
        <p:nvSpPr>
          <p:cNvPr id="132"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3"/>
              </a:rPr>
              <a:t>https://www.uscis.gov/working-in-the-united-states/students-and-exchange-visitors/exchange-visitors</a:t>
            </a:r>
            <a:endParaRPr lang="en-US" sz="105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General Information </a:t>
            </a:r>
            <a:endParaRPr lang="en-US" sz="2400" b="0" strike="noStrike" spc="-1">
              <a:latin typeface="Arial"/>
            </a:endParaRPr>
          </a:p>
        </p:txBody>
      </p:sp>
      <p:sp>
        <p:nvSpPr>
          <p:cNvPr id="134" name="PlaceHolder 2"/>
          <p:cNvSpPr>
            <a:spLocks noGrp="1"/>
          </p:cNvSpPr>
          <p:nvPr>
            <p:ph/>
          </p:nvPr>
        </p:nvSpPr>
        <p:spPr>
          <a:xfrm>
            <a:off x="540000" y="1260000"/>
            <a:ext cx="9279360" cy="3152520"/>
          </a:xfrm>
          <a:prstGeom prst="rect">
            <a:avLst/>
          </a:prstGeom>
          <a:noFill/>
          <a:ln w="0">
            <a:noFill/>
          </a:ln>
        </p:spPr>
        <p:txBody>
          <a:bodyPr lIns="0" tIns="0" rIns="0" bIns="0" anchor="t">
            <a:noAutofit/>
          </a:bodyPr>
          <a:lstStyle/>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J-1 applicant must be sponsored by a private organization or government entity.</a:t>
            </a:r>
            <a:endParaRPr lang="en-US" sz="18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The Department of State designates public and private entities to act as exchange sponsors.</a:t>
            </a:r>
            <a:r>
              <a:rPr lang="en-US" sz="2000" b="0" strike="noStrike" spc="-1" dirty="0">
                <a:solidFill>
                  <a:srgbClr val="000000"/>
                </a:solidFill>
                <a:latin typeface="Arial"/>
                <a:ea typeface="DejaVu Sans"/>
              </a:rPr>
              <a:t> </a:t>
            </a:r>
            <a:endParaRPr lang="en-US" sz="2000" b="0" strike="noStrike" spc="-1" dirty="0">
              <a:latin typeface="Arial"/>
            </a:endParaRPr>
          </a:p>
          <a:p>
            <a:pPr marL="864000" lvl="1" indent="-324000">
              <a:lnSpc>
                <a:spcPct val="100000"/>
              </a:lnSpc>
              <a:spcBef>
                <a:spcPts val="720"/>
              </a:spcBef>
              <a:buClr>
                <a:srgbClr val="FF6600"/>
              </a:buClr>
              <a:buSzPct val="75000"/>
              <a:buFont typeface="Symbol"/>
              <a:buChar char=""/>
            </a:pPr>
            <a:r>
              <a:rPr lang="en-US" sz="1400" b="0" strike="noStrike" spc="-1" dirty="0">
                <a:solidFill>
                  <a:srgbClr val="000000"/>
                </a:solidFill>
                <a:latin typeface="Arial"/>
                <a:ea typeface="DejaVu Sans"/>
              </a:rPr>
              <a:t>The Educational Commission for Foreign Medical Graduates (ECFMG) is the designated sponsor for J-1 exchange visitor physicians.</a:t>
            </a:r>
            <a:endParaRPr lang="en-US" sz="14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Dependent of a J-1 visa applicant (spouse and unmarried children under 21 years of age) are entitled to J-2 classification, and they can apply for employment authorization as a J-2 nonimmigrant.</a:t>
            </a:r>
            <a:r>
              <a:rPr lang="en-US" sz="2000" b="0" strike="noStrike" spc="-1" dirty="0">
                <a:solidFill>
                  <a:srgbClr val="000000"/>
                </a:solidFill>
                <a:latin typeface="Arial"/>
                <a:ea typeface="DejaVu Sans"/>
              </a:rPr>
              <a:t> </a:t>
            </a:r>
            <a:endParaRPr lang="en-US" sz="2000" b="0" strike="noStrike" spc="-1" dirty="0">
              <a:latin typeface="Arial"/>
            </a:endParaRPr>
          </a:p>
        </p:txBody>
      </p:sp>
      <p:sp>
        <p:nvSpPr>
          <p:cNvPr id="135"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https://www.uscis.gov/working-in-the-united-states/students-and-exchange-visitors/exchange-visitors</a:t>
            </a:r>
            <a:endParaRPr lang="en-US" sz="105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dirty="0">
                <a:solidFill>
                  <a:srgbClr val="FF6600"/>
                </a:solidFill>
                <a:latin typeface="Arial"/>
                <a:ea typeface="DejaVu Sans"/>
              </a:rPr>
              <a:t>J-1 Visa: General Information</a:t>
            </a:r>
            <a:endParaRPr lang="en-US" sz="2700" b="0" strike="noStrike" spc="-1" dirty="0">
              <a:latin typeface="Arial"/>
            </a:endParaRPr>
          </a:p>
        </p:txBody>
      </p:sp>
      <p:sp>
        <p:nvSpPr>
          <p:cNvPr id="137" name="PlaceHolder 2"/>
          <p:cNvSpPr>
            <a:spLocks noGrp="1"/>
          </p:cNvSpPr>
          <p:nvPr>
            <p:ph/>
          </p:nvPr>
        </p:nvSpPr>
        <p:spPr>
          <a:xfrm>
            <a:off x="540000" y="1249920"/>
            <a:ext cx="9279360" cy="3152520"/>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1800" b="0" strike="noStrike" spc="-1" dirty="0">
                <a:solidFill>
                  <a:srgbClr val="000000"/>
                </a:solidFill>
                <a:latin typeface="Arial"/>
                <a:ea typeface="DejaVu Sans"/>
              </a:rPr>
              <a:t>The maximum time you can stay in U.S. depends on </a:t>
            </a:r>
            <a:r>
              <a:rPr lang="en-US" sz="1800" spc="-1" dirty="0">
                <a:solidFill>
                  <a:srgbClr val="000000"/>
                </a:solidFill>
                <a:latin typeface="Arial"/>
                <a:ea typeface="DejaVu Sans"/>
              </a:rPr>
              <a:t>your</a:t>
            </a:r>
            <a:r>
              <a:rPr lang="en-US" sz="1800" b="0" strike="noStrike" spc="-1" dirty="0">
                <a:solidFill>
                  <a:srgbClr val="000000"/>
                </a:solidFill>
                <a:latin typeface="Arial"/>
                <a:ea typeface="DejaVu Sans"/>
              </a:rPr>
              <a:t> J-1 programs:</a:t>
            </a:r>
            <a:endParaRPr lang="en-US" sz="18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400" b="0" strike="noStrike" spc="-1" dirty="0">
                <a:solidFill>
                  <a:srgbClr val="000000"/>
                </a:solidFill>
                <a:latin typeface="Arial"/>
                <a:ea typeface="DejaVu Sans"/>
              </a:rPr>
              <a:t>Teachers, Researchers, Professors		5 years</a:t>
            </a:r>
            <a:endParaRPr lang="en-US" sz="14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400" b="0" strike="noStrike" spc="-1" dirty="0">
                <a:solidFill>
                  <a:srgbClr val="000000"/>
                </a:solidFill>
                <a:latin typeface="Arial"/>
                <a:ea typeface="DejaVu Sans"/>
              </a:rPr>
              <a:t>Foreign medical graduate (FMG)		7 years</a:t>
            </a:r>
            <a:endParaRPr lang="en-US" sz="14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The J-1 visa holder FMGs are subject to the two-year home-country physical presence requirement and cannot apply for change of status unless they return to their home country for a cumulative total period of at least two years or obtain waiver of the 2-year foreign residence requirement.</a:t>
            </a:r>
            <a:endParaRPr lang="en-US" sz="1800" b="0" strike="noStrike" spc="-1" dirty="0">
              <a:latin typeface="Arial"/>
            </a:endParaRPr>
          </a:p>
          <a:p>
            <a:pPr marL="432000" indent="-324000">
              <a:lnSpc>
                <a:spcPct val="100000"/>
              </a:lnSpc>
              <a:spcBef>
                <a:spcPts val="1729"/>
              </a:spcBef>
              <a:buClr>
                <a:srgbClr val="FF6600"/>
              </a:buClr>
              <a:buSzPct val="45000"/>
              <a:buFont typeface="Wingdings" charset="2"/>
              <a:buChar char=""/>
            </a:pPr>
            <a:r>
              <a:rPr lang="en-US" sz="1800" b="0" strike="noStrike" spc="-1" dirty="0">
                <a:solidFill>
                  <a:srgbClr val="000000"/>
                </a:solidFill>
                <a:latin typeface="Arial"/>
                <a:ea typeface="DejaVu Sans"/>
              </a:rPr>
              <a:t>J-1 visa holders are given a 30-day grace period at the conclusion of their stay in U.S. </a:t>
            </a:r>
            <a:endParaRPr lang="en-US" sz="1800" b="0" strike="noStrike" spc="-1" dirty="0">
              <a:latin typeface="Arial"/>
            </a:endParaRPr>
          </a:p>
        </p:txBody>
      </p:sp>
      <p:sp>
        <p:nvSpPr>
          <p:cNvPr id="138"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100" b="0" i="1" u="sng" strike="noStrike" spc="-1">
                <a:solidFill>
                  <a:srgbClr val="0000FF"/>
                </a:solidFill>
                <a:uFillTx/>
                <a:latin typeface="Arial"/>
                <a:ea typeface="DejaVu Sans"/>
                <a:hlinkClick r:id="rId2"/>
              </a:rPr>
              <a:t>https://travel.state.gov/content/travel/en/us-visas/study/exchange/waiver-of-the-exchange-visitor/eligibility.html</a:t>
            </a:r>
            <a:endParaRPr lang="en-US"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Waiver </a:t>
            </a:r>
            <a:endParaRPr lang="en-US" sz="2400" b="0" strike="noStrike" spc="-1">
              <a:latin typeface="Arial"/>
            </a:endParaRPr>
          </a:p>
        </p:txBody>
      </p:sp>
      <p:sp>
        <p:nvSpPr>
          <p:cNvPr id="140" name="PlaceHolder 2"/>
          <p:cNvSpPr>
            <a:spLocks noGrp="1"/>
          </p:cNvSpPr>
          <p:nvPr>
            <p:ph/>
          </p:nvPr>
        </p:nvSpPr>
        <p:spPr>
          <a:xfrm>
            <a:off x="155448" y="818388"/>
            <a:ext cx="9806940" cy="4133088"/>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1800" b="0" strike="noStrike" spc="-1" dirty="0">
                <a:solidFill>
                  <a:srgbClr val="000000"/>
                </a:solidFill>
                <a:latin typeface="Arial"/>
                <a:ea typeface="DejaVu Sans"/>
              </a:rPr>
              <a:t>Five bases upon which you can apply for a waiver of the 2-year foreign residence requirement: </a:t>
            </a:r>
            <a:endParaRPr lang="en-US" sz="18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No Objection Statement </a:t>
            </a:r>
            <a:r>
              <a:rPr lang="en-US" sz="1600" b="0" strike="noStrike" spc="-1" dirty="0">
                <a:solidFill>
                  <a:srgbClr val="FF0000"/>
                </a:solidFill>
                <a:latin typeface="Arial"/>
                <a:ea typeface="DejaVu Sans"/>
              </a:rPr>
              <a:t>(Not permitted for FMGs who acquired J-1 visa on or after January 10, 1977).</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Request by an Interested U.S. Federal Government Agency (If you work on a project of interest to a U.S. federal government agency and your departure for two years would be harmful to the project, that agency may request an Interested Government Agency Waiver on your behalf).</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Fear of Persecution (If your return to your home country leads to your persecution based on your race, religion, or political opinion, you may apply for a persecution waiver).</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Exceptional Hardship to a U.S. Citizen (or GC holder) Spouse or Child (If you can prove that your departure from the US would cause exceptional hardship to your U.S. citizen or lawful permanent resident spouse or child, you may apply for an exceptional hardship waiver. Only separation from family is not sufficient to establish exceptional hardship).</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Request by a Designated State Public Health Department (Conrad State 30 Program). </a:t>
            </a:r>
            <a:endParaRPr lang="en-US" sz="1600" b="0" strike="noStrike" spc="-1" dirty="0">
              <a:latin typeface="Arial"/>
            </a:endParaRPr>
          </a:p>
          <a:p>
            <a:pPr marL="228600" indent="-228600">
              <a:lnSpc>
                <a:spcPct val="100000"/>
              </a:lnSpc>
              <a:spcBef>
                <a:spcPts val="797"/>
              </a:spcBef>
              <a:buNone/>
              <a:tabLst>
                <a:tab pos="0" algn="l"/>
              </a:tabLst>
            </a:pPr>
            <a:endParaRPr lang="en-US" sz="1400" b="0" strike="noStrike" spc="-1" dirty="0">
              <a:latin typeface="Arial"/>
            </a:endParaRPr>
          </a:p>
        </p:txBody>
      </p:sp>
      <p:sp>
        <p:nvSpPr>
          <p:cNvPr id="141" name="Rectangle 1"/>
          <p:cNvSpPr/>
          <p:nvPr/>
        </p:nvSpPr>
        <p:spPr>
          <a:xfrm>
            <a:off x="649224" y="4924044"/>
            <a:ext cx="9189720" cy="34290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dirty="0">
                <a:solidFill>
                  <a:srgbClr val="0000FF"/>
                </a:solidFill>
                <a:uFillTx/>
                <a:latin typeface="Arial"/>
                <a:ea typeface="DejaVu Sans"/>
                <a:hlinkClick r:id="rId2"/>
              </a:rPr>
              <a:t>https://travel.state.gov/content/travel/en/us-visas/study/exchange/waiver-of-the-exchange-visitor/exchange-waiver-faqs.html</a:t>
            </a:r>
            <a:endParaRPr lang="en-US" sz="1050" b="0" strike="noStrike" spc="-1" dirty="0">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Waiver through the Conrad State 30 Program</a:t>
            </a:r>
            <a:endParaRPr lang="en-US" sz="2400" b="0" strike="noStrike" spc="-1">
              <a:latin typeface="Arial"/>
            </a:endParaRPr>
          </a:p>
        </p:txBody>
      </p:sp>
      <p:sp>
        <p:nvSpPr>
          <p:cNvPr id="143" name="PlaceHolder 2"/>
          <p:cNvSpPr>
            <a:spLocks noGrp="1"/>
          </p:cNvSpPr>
          <p:nvPr>
            <p:ph/>
          </p:nvPr>
        </p:nvSpPr>
        <p:spPr>
          <a:xfrm>
            <a:off x="306324" y="841248"/>
            <a:ext cx="9513036" cy="4018824"/>
          </a:xfrm>
          <a:prstGeom prst="rect">
            <a:avLst/>
          </a:prstGeom>
          <a:noFill/>
          <a:ln w="0">
            <a:noFill/>
          </a:ln>
        </p:spPr>
        <p:txBody>
          <a:bodyPr lIns="0" tIns="0" rIns="0" bIns="0" anchor="t">
            <a:noAutofit/>
          </a:bodyPr>
          <a:lstStyle/>
          <a:p>
            <a:pPr marL="432000" indent="-324000">
              <a:lnSpc>
                <a:spcPct val="100000"/>
              </a:lnSpc>
              <a:spcBef>
                <a:spcPts val="791"/>
              </a:spcBef>
              <a:buClr>
                <a:srgbClr val="FF6600"/>
              </a:buClr>
              <a:buSzPct val="45000"/>
              <a:buFont typeface="Wingdings" charset="2"/>
              <a:buChar char=""/>
            </a:pPr>
            <a:r>
              <a:rPr lang="en-US" sz="1800" b="0" strike="noStrike" spc="-1" dirty="0">
                <a:solidFill>
                  <a:srgbClr val="000000"/>
                </a:solidFill>
                <a:latin typeface="Arial"/>
                <a:ea typeface="DejaVu Sans"/>
              </a:rPr>
              <a:t>This program addresses the shortage of qualified doctors in Medically Underserved Areas (MUA), and each State has its own application rules and guidelines.</a:t>
            </a:r>
            <a:endParaRPr lang="en-US" sz="1800" b="0" strike="noStrike" spc="-1" dirty="0">
              <a:latin typeface="Arial"/>
            </a:endParaRPr>
          </a:p>
          <a:p>
            <a:pPr marL="432000" indent="-324000">
              <a:lnSpc>
                <a:spcPct val="100000"/>
              </a:lnSpc>
              <a:spcBef>
                <a:spcPts val="791"/>
              </a:spcBef>
              <a:buClr>
                <a:srgbClr val="FF6600"/>
              </a:buClr>
              <a:buSzPct val="45000"/>
              <a:buFont typeface="Wingdings" charset="2"/>
              <a:buChar char=""/>
            </a:pPr>
            <a:r>
              <a:rPr lang="en-US" sz="1800" b="0" strike="noStrike" spc="-1" dirty="0">
                <a:solidFill>
                  <a:srgbClr val="000000"/>
                </a:solidFill>
                <a:latin typeface="Arial"/>
                <a:ea typeface="DejaVu Sans"/>
              </a:rPr>
              <a:t>In order to apply for the Conrad State 30 Program, the J-1 holder FMGs must meet the following criteria:</a:t>
            </a:r>
            <a:endParaRPr lang="en-US" sz="18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Have been admitted to the United States to receive graduate medical training.</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Have an offer of full-time employment to practice medicine in H-1B nonimmigrant status for at least 3 years at a health care facility located in an area designated by U.S. Department of Health and Human Services (HHS) as a Health Professional Shortage Area (HPSA), Medically Underserved Area (MUA), or Medically Underserved Population (MUP) or serving patients who reside in a HPSA, MUA, or MUP.</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Obtain a “no objection” statement in writing from their home country if they are contractually obligated to return to their home country upon completion of the exchange program.</a:t>
            </a:r>
            <a:endParaRPr lang="en-US" sz="1600" b="0" strike="noStrike" spc="-1" dirty="0">
              <a:latin typeface="Arial"/>
            </a:endParaRPr>
          </a:p>
          <a:p>
            <a:pPr marL="864000" lvl="1" indent="-324000">
              <a:lnSpc>
                <a:spcPct val="100000"/>
              </a:lnSpc>
              <a:spcBef>
                <a:spcPts val="575"/>
              </a:spcBef>
              <a:buClr>
                <a:srgbClr val="FF6600"/>
              </a:buClr>
              <a:buSzPct val="75000"/>
              <a:buFont typeface="Symbol"/>
              <a:buChar char=""/>
            </a:pPr>
            <a:r>
              <a:rPr lang="en-US" sz="1600" b="0" strike="noStrike" spc="-1" dirty="0">
                <a:solidFill>
                  <a:srgbClr val="000000"/>
                </a:solidFill>
                <a:latin typeface="Arial"/>
                <a:ea typeface="DejaVu Sans"/>
              </a:rPr>
              <a:t>Agree to begin employment at the health care facility, specified in the waiver application, within 90 days of receipt of the waiver, not the date their J-1 visa expires.</a:t>
            </a:r>
            <a:endParaRPr lang="en-US" sz="1600" b="0" strike="noStrike" spc="-1" dirty="0">
              <a:latin typeface="Arial"/>
            </a:endParaRPr>
          </a:p>
          <a:p>
            <a:pPr marL="228600" indent="-228600">
              <a:lnSpc>
                <a:spcPct val="100000"/>
              </a:lnSpc>
              <a:spcBef>
                <a:spcPts val="797"/>
              </a:spcBef>
              <a:buNone/>
              <a:tabLst>
                <a:tab pos="0" algn="l"/>
              </a:tabLst>
            </a:pPr>
            <a:endParaRPr lang="en-US" sz="1400" b="0" strike="noStrike" spc="-1" dirty="0">
              <a:latin typeface="Arial"/>
            </a:endParaRPr>
          </a:p>
        </p:txBody>
      </p:sp>
      <p:sp>
        <p:nvSpPr>
          <p:cNvPr id="144"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100" b="0" i="1" u="sng" strike="noStrike" spc="-1">
                <a:solidFill>
                  <a:srgbClr val="0000FF"/>
                </a:solidFill>
                <a:uFillTx/>
                <a:latin typeface="Arial"/>
                <a:ea typeface="DejaVu Sans"/>
                <a:hlinkClick r:id="rId2"/>
              </a:rPr>
              <a:t>https://www.uscis.gov/working-in-the-united-states/students-and-exchange-visitors/conrad-30-waiver-program</a:t>
            </a:r>
            <a:endParaRPr lang="en-US"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540000" y="180000"/>
            <a:ext cx="8269560" cy="6195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Microsoft YaHei"/>
              </a:rPr>
              <a:t>J-1 Visa: Conrad 30 Waiver Program</a:t>
            </a:r>
            <a:r>
              <a:rPr lang="en-US" sz="2700" b="0" strike="noStrike" spc="-1">
                <a:solidFill>
                  <a:srgbClr val="FF6600"/>
                </a:solidFill>
                <a:latin typeface="Arial"/>
                <a:ea typeface="Microsoft YaHei"/>
              </a:rPr>
              <a:t> </a:t>
            </a:r>
            <a:r>
              <a:rPr lang="en-US" sz="2400" b="0" strike="noStrike" spc="-1">
                <a:solidFill>
                  <a:srgbClr val="FF6600"/>
                </a:solidFill>
                <a:latin typeface="Arial"/>
                <a:ea typeface="Microsoft YaHei"/>
              </a:rPr>
              <a:t>–</a:t>
            </a:r>
            <a:r>
              <a:rPr lang="en-US" sz="2700" b="0" strike="noStrike" spc="-1">
                <a:solidFill>
                  <a:srgbClr val="FF6600"/>
                </a:solidFill>
                <a:latin typeface="Arial"/>
                <a:ea typeface="Microsoft YaHei"/>
              </a:rPr>
              <a:t> </a:t>
            </a:r>
            <a:r>
              <a:rPr lang="en-US" sz="1800" b="0" strike="noStrike" spc="-1">
                <a:solidFill>
                  <a:srgbClr val="FF6600"/>
                </a:solidFill>
                <a:latin typeface="Arial"/>
                <a:ea typeface="Microsoft YaHei"/>
              </a:rPr>
              <a:t>Application Process</a:t>
            </a:r>
            <a:endParaRPr lang="en-US" sz="1800" b="0" strike="noStrike" spc="-1">
              <a:latin typeface="Arial"/>
            </a:endParaRPr>
          </a:p>
        </p:txBody>
      </p:sp>
      <p:sp>
        <p:nvSpPr>
          <p:cNvPr id="151" name="PlaceHolder 2"/>
          <p:cNvSpPr>
            <a:spLocks noGrp="1"/>
          </p:cNvSpPr>
          <p:nvPr>
            <p:ph/>
          </p:nvPr>
        </p:nvSpPr>
        <p:spPr>
          <a:xfrm>
            <a:off x="536760" y="1040760"/>
            <a:ext cx="9279360" cy="3528360"/>
          </a:xfrm>
          <a:prstGeom prst="rect">
            <a:avLst/>
          </a:prstGeom>
          <a:noFill/>
          <a:ln w="0">
            <a:noFill/>
          </a:ln>
        </p:spPr>
        <p:txBody>
          <a:bodyPr lIns="0" tIns="0" rIns="0" bIns="0" anchor="t">
            <a:noAutofit/>
          </a:bodyPr>
          <a:lstStyle/>
          <a:p>
            <a:pPr marL="432000" indent="-324000">
              <a:lnSpc>
                <a:spcPct val="100000"/>
              </a:lnSpc>
              <a:spcBef>
                <a:spcPts val="1151"/>
              </a:spcBef>
              <a:buClr>
                <a:srgbClr val="FF950E"/>
              </a:buClr>
              <a:buFont typeface="Arial"/>
              <a:buChar char="•"/>
              <a:tabLst>
                <a:tab pos="340920" algn="l"/>
              </a:tabLst>
            </a:pPr>
            <a:r>
              <a:rPr lang="en-US" sz="1800" b="0" strike="noStrike" spc="-1" dirty="0">
                <a:solidFill>
                  <a:srgbClr val="000000"/>
                </a:solidFill>
                <a:latin typeface="Arial"/>
                <a:ea typeface="DejaVu Sans"/>
              </a:rPr>
              <a:t>To apply for a waiver, a J-1 holder medical graduate must:</a:t>
            </a:r>
            <a:endParaRPr lang="en-US" sz="1800" b="0" strike="noStrike" spc="-1" dirty="0">
              <a:latin typeface="Arial"/>
            </a:endParaRPr>
          </a:p>
          <a:p>
            <a:pPr marL="864000" lvl="1" indent="-324000">
              <a:lnSpc>
                <a:spcPct val="100000"/>
              </a:lnSpc>
              <a:spcBef>
                <a:spcPts val="575"/>
              </a:spcBef>
              <a:buClr>
                <a:srgbClr val="FF950E"/>
              </a:buClr>
              <a:buSzPct val="75000"/>
              <a:buFont typeface="Symbol"/>
              <a:buChar char=""/>
              <a:tabLst>
                <a:tab pos="340920" algn="l"/>
              </a:tabLst>
            </a:pPr>
            <a:r>
              <a:rPr lang="en-US" sz="1400" b="0" strike="noStrike" spc="-1" dirty="0">
                <a:solidFill>
                  <a:srgbClr val="000000"/>
                </a:solidFill>
                <a:latin typeface="Arial"/>
                <a:ea typeface="DejaVu Sans"/>
              </a:rPr>
              <a:t>Obtain the sponsorship of state health department.</a:t>
            </a:r>
            <a:endParaRPr lang="en-US" sz="1400" b="0" strike="noStrike" spc="-1" dirty="0">
              <a:latin typeface="Arial"/>
            </a:endParaRPr>
          </a:p>
          <a:p>
            <a:pPr marL="864000" lvl="1" indent="-324000">
              <a:lnSpc>
                <a:spcPct val="100000"/>
              </a:lnSpc>
              <a:spcBef>
                <a:spcPts val="575"/>
              </a:spcBef>
              <a:buClr>
                <a:srgbClr val="FF950E"/>
              </a:buClr>
              <a:buSzPct val="75000"/>
              <a:buFont typeface="Symbol"/>
              <a:buChar char=""/>
              <a:tabLst>
                <a:tab pos="340920" algn="l"/>
              </a:tabLst>
            </a:pPr>
            <a:r>
              <a:rPr lang="en-US" sz="1400" b="0" strike="noStrike" spc="-1" dirty="0">
                <a:solidFill>
                  <a:srgbClr val="000000"/>
                </a:solidFill>
                <a:latin typeface="Arial"/>
                <a:ea typeface="DejaVu Sans"/>
              </a:rPr>
              <a:t>Complete the U.S. Department of State (DOS) Form DS-3035, J-1 Visa Waiver Review Application.</a:t>
            </a:r>
            <a:endParaRPr lang="en-US" sz="1400" b="0" strike="noStrike" spc="-1" dirty="0">
              <a:latin typeface="Arial"/>
            </a:endParaRPr>
          </a:p>
          <a:p>
            <a:pPr marL="432000" indent="-324000">
              <a:lnSpc>
                <a:spcPct val="100000"/>
              </a:lnSpc>
              <a:spcBef>
                <a:spcPts val="1009"/>
              </a:spcBef>
              <a:buClr>
                <a:srgbClr val="FF950E"/>
              </a:buClr>
              <a:buFont typeface="Arial"/>
              <a:buChar char="•"/>
              <a:tabLst>
                <a:tab pos="340920" algn="l"/>
              </a:tabLst>
            </a:pPr>
            <a:r>
              <a:rPr lang="en-US" sz="1800" b="0" strike="noStrike" spc="-1" dirty="0">
                <a:solidFill>
                  <a:srgbClr val="000000"/>
                </a:solidFill>
                <a:latin typeface="Arial"/>
                <a:ea typeface="DejaVu Sans"/>
              </a:rPr>
              <a:t>What happens next:</a:t>
            </a:r>
            <a:endParaRPr lang="en-US" sz="1800" b="0" strike="noStrike" spc="-1" dirty="0">
              <a:latin typeface="Arial"/>
            </a:endParaRP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The state health department must send the waiver application to </a:t>
            </a:r>
            <a:r>
              <a:rPr lang="en-US" sz="1400" b="0" u="sng" strike="noStrike" spc="-1" dirty="0">
                <a:solidFill>
                  <a:srgbClr val="000000"/>
                </a:solidFill>
                <a:latin typeface="Arial"/>
                <a:ea typeface="DejaVu Sans"/>
              </a:rPr>
              <a:t>Department of State Waiver Review Division</a:t>
            </a:r>
            <a:r>
              <a:rPr lang="en-US" sz="1400" b="0" strike="noStrike" spc="-1" dirty="0">
                <a:solidFill>
                  <a:srgbClr val="000000"/>
                </a:solidFill>
                <a:latin typeface="Arial"/>
                <a:ea typeface="DejaVu Sans"/>
              </a:rPr>
              <a:t> (DOS-WRD) for a recommendation.</a:t>
            </a:r>
            <a:endParaRPr lang="en-US" sz="1400" b="0" strike="noStrike" spc="-1" dirty="0">
              <a:latin typeface="Arial"/>
            </a:endParaRP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After DOS-WRD makes a recommendation, </a:t>
            </a:r>
            <a:r>
              <a:rPr lang="en-US" sz="1400" spc="-1" dirty="0">
                <a:solidFill>
                  <a:srgbClr val="000000"/>
                </a:solidFill>
                <a:latin typeface="Arial"/>
              </a:rPr>
              <a:t>it will notify United States Citizenship and Immigration Services (USCIS).</a:t>
            </a: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USCIS will make the final decision whether or not to approve the waiver application.</a:t>
            </a:r>
            <a:endParaRPr lang="en-US" sz="1400" b="0" strike="noStrike" spc="-1" dirty="0">
              <a:latin typeface="Arial"/>
            </a:endParaRP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Upon a favorable recommendation by DOS-WRD, USCIS will generally grant the waiver.</a:t>
            </a:r>
            <a:endParaRPr lang="en-US" sz="1400" b="0" strike="noStrike" spc="-1" dirty="0">
              <a:latin typeface="Arial"/>
            </a:endParaRP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Finally, USCIS provide a written notice of its decision to the J1 holder physician and the attorney of record.</a:t>
            </a:r>
            <a:endParaRPr lang="en-US" sz="1400" b="0" strike="noStrike" spc="-1" dirty="0">
              <a:latin typeface="Arial"/>
            </a:endParaRPr>
          </a:p>
          <a:p>
            <a:pPr marL="864000" lvl="1" indent="-324000">
              <a:lnSpc>
                <a:spcPct val="100000"/>
              </a:lnSpc>
              <a:spcBef>
                <a:spcPts val="575"/>
              </a:spcBef>
              <a:buClr>
                <a:srgbClr val="FF6600"/>
              </a:buClr>
              <a:buSzPct val="75000"/>
              <a:buFont typeface="Symbol"/>
              <a:buChar char=""/>
              <a:tabLst>
                <a:tab pos="408240" algn="l"/>
              </a:tabLst>
            </a:pPr>
            <a:r>
              <a:rPr lang="en-US" sz="1400" b="0" strike="noStrike" spc="-1" dirty="0">
                <a:solidFill>
                  <a:srgbClr val="000000"/>
                </a:solidFill>
                <a:latin typeface="Arial"/>
                <a:ea typeface="DejaVu Sans"/>
              </a:rPr>
              <a:t>Once you have your waiver case number, you may check on the status of your waiver recommendation by visiting the J Visa Waiver Online website.</a:t>
            </a:r>
            <a:endParaRPr lang="en-US" sz="1400" b="0" strike="noStrike" spc="-1" dirty="0">
              <a:latin typeface="Arial"/>
            </a:endParaRPr>
          </a:p>
          <a:p>
            <a:pPr>
              <a:lnSpc>
                <a:spcPct val="100000"/>
              </a:lnSpc>
              <a:buNone/>
              <a:tabLst>
                <a:tab pos="408240" algn="l"/>
              </a:tabLst>
            </a:pPr>
            <a:endParaRPr lang="en-US" sz="1400" b="0" strike="noStrike" spc="-1" dirty="0">
              <a:latin typeface="Arial"/>
            </a:endParaRPr>
          </a:p>
        </p:txBody>
      </p:sp>
      <p:sp>
        <p:nvSpPr>
          <p:cNvPr id="152" name="Rectangle 1"/>
          <p:cNvSpPr/>
          <p:nvPr/>
        </p:nvSpPr>
        <p:spPr>
          <a:xfrm>
            <a:off x="621720" y="4868640"/>
            <a:ext cx="9211680" cy="3862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https://www.uscis.gov/working-in-the-united-states/students-and-exchange-visitors/conrad-30-waiver-program</a:t>
            </a:r>
            <a:endParaRPr lang="en-US" sz="105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540000" y="180000"/>
            <a:ext cx="8269560" cy="500760"/>
          </a:xfrm>
          <a:prstGeom prst="rect">
            <a:avLst/>
          </a:prstGeom>
          <a:noFill/>
          <a:ln w="0">
            <a:noFill/>
          </a:ln>
        </p:spPr>
        <p:txBody>
          <a:bodyPr lIns="0" tIns="0" rIns="0" bIns="0" anchor="ctr">
            <a:noAutofit/>
          </a:bodyPr>
          <a:lstStyle/>
          <a:p>
            <a:pPr>
              <a:lnSpc>
                <a:spcPct val="100000"/>
              </a:lnSpc>
              <a:buNone/>
            </a:pPr>
            <a:r>
              <a:rPr lang="en-US" sz="2400" b="0" strike="noStrike" spc="-1">
                <a:solidFill>
                  <a:srgbClr val="FF6600"/>
                </a:solidFill>
                <a:latin typeface="Arial"/>
                <a:ea typeface="DejaVu Sans"/>
              </a:rPr>
              <a:t>J-1 Visa: Waiver denial</a:t>
            </a:r>
            <a:endParaRPr lang="en-US" sz="2400" b="0" strike="noStrike" spc="-1">
              <a:latin typeface="Arial"/>
            </a:endParaRPr>
          </a:p>
        </p:txBody>
      </p:sp>
      <p:sp>
        <p:nvSpPr>
          <p:cNvPr id="146" name="PlaceHolder 2"/>
          <p:cNvSpPr>
            <a:spLocks noGrp="1"/>
          </p:cNvSpPr>
          <p:nvPr>
            <p:ph/>
          </p:nvPr>
        </p:nvSpPr>
        <p:spPr>
          <a:xfrm>
            <a:off x="540000" y="1296000"/>
            <a:ext cx="9279360" cy="3426120"/>
          </a:xfrm>
          <a:prstGeom prst="rect">
            <a:avLst/>
          </a:prstGeom>
          <a:noFill/>
          <a:ln w="0">
            <a:noFill/>
          </a:ln>
        </p:spPr>
        <p:txBody>
          <a:bodyPr lIns="0" tIns="0" rIns="0" bIns="0" anchor="t">
            <a:noAutofit/>
          </a:bodyPr>
          <a:lstStyle/>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If your J-1 Waiver recommendation application was denied, generally you cannot ask for reconsideration.</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The Waiver Review Division does not have a policy to reconsider applications once a final determination has been made unless the waiver was requested based on persecution or exceptional hardship to a U.S. citizen or legal permanent resident spouse or child and there is new relevant information that may result in a different decision. </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Also, there is no policy for you to appeal the Waiver Review Division’s determination. </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But you may reapply using another basis for waiver. </a:t>
            </a:r>
            <a:endParaRPr lang="en-US" sz="1800" b="0" strike="noStrike" spc="-1" dirty="0">
              <a:latin typeface="Arial"/>
            </a:endParaRPr>
          </a:p>
          <a:p>
            <a:pPr marL="432000" indent="-324000">
              <a:lnSpc>
                <a:spcPct val="100000"/>
              </a:lnSpc>
              <a:spcBef>
                <a:spcPts val="1151"/>
              </a:spcBef>
              <a:buClr>
                <a:srgbClr val="FF6600"/>
              </a:buClr>
              <a:buSzPct val="45000"/>
              <a:buFont typeface="Wingdings" charset="2"/>
              <a:buChar char=""/>
            </a:pPr>
            <a:r>
              <a:rPr lang="en-US" sz="1800" b="0" strike="noStrike" spc="-1" dirty="0">
                <a:solidFill>
                  <a:srgbClr val="000000"/>
                </a:solidFill>
                <a:latin typeface="Arial"/>
                <a:ea typeface="DejaVu Sans"/>
              </a:rPr>
              <a:t>Be sure to keep track of how much time you have left !!</a:t>
            </a:r>
            <a:endParaRPr lang="en-US" sz="1800" b="0" strike="noStrike" spc="-1" dirty="0">
              <a:latin typeface="Arial"/>
            </a:endParaRPr>
          </a:p>
          <a:p>
            <a:pPr marL="228600" indent="-228600">
              <a:lnSpc>
                <a:spcPct val="100000"/>
              </a:lnSpc>
              <a:spcBef>
                <a:spcPts val="797"/>
              </a:spcBef>
              <a:buNone/>
              <a:tabLst>
                <a:tab pos="0" algn="l"/>
              </a:tabLst>
            </a:pPr>
            <a:endParaRPr lang="en-US" sz="1800" b="0" strike="noStrike" spc="-1" dirty="0">
              <a:latin typeface="Arial"/>
            </a:endParaRPr>
          </a:p>
        </p:txBody>
      </p:sp>
      <p:sp>
        <p:nvSpPr>
          <p:cNvPr id="147" name="Rectangle 1"/>
          <p:cNvSpPr/>
          <p:nvPr/>
        </p:nvSpPr>
        <p:spPr>
          <a:xfrm>
            <a:off x="621720" y="4832640"/>
            <a:ext cx="9211680" cy="415080"/>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buNone/>
            </a:pPr>
            <a:r>
              <a:rPr lang="en-US" sz="1050" b="0" i="1" u="sng" strike="noStrike" spc="-1">
                <a:solidFill>
                  <a:srgbClr val="0000FF"/>
                </a:solidFill>
                <a:uFillTx/>
                <a:latin typeface="Arial"/>
                <a:ea typeface="DejaVu Sans"/>
                <a:hlinkClick r:id="rId2"/>
              </a:rPr>
              <a:t>https://travel.state.gov/content/travel/en/us-visas/study/exchange/waiver-of-the-exchange-visitor/exchange-waiver-faqs.html</a:t>
            </a:r>
            <a:endParaRPr lang="en-US" sz="105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2028</TotalTime>
  <Words>2103</Words>
  <Application>Microsoft Office PowerPoint</Application>
  <PresentationFormat>Custom</PresentationFormat>
  <Paragraphs>115</Paragraphs>
  <Slides>17</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Symbol</vt:lpstr>
      <vt:lpstr>Times New Roman</vt:lpstr>
      <vt:lpstr>Wingdings</vt:lpstr>
      <vt:lpstr>Office Theme</vt:lpstr>
      <vt:lpstr>Office Theme</vt:lpstr>
      <vt:lpstr>Office Theme</vt:lpstr>
      <vt:lpstr>PowerPoint Presentation</vt:lpstr>
      <vt:lpstr>Possible Paths For Waiving the J1 visa   “Two Year Home Country Requirement”</vt:lpstr>
      <vt:lpstr>J-1 Visa: General Information </vt:lpstr>
      <vt:lpstr>J-1 Visa: General Information </vt:lpstr>
      <vt:lpstr>J-1 Visa: General Information</vt:lpstr>
      <vt:lpstr>J-1 Visa: Waiver </vt:lpstr>
      <vt:lpstr>J-1 Visa: Waiver through the Conrad State 30 Program</vt:lpstr>
      <vt:lpstr>J-1 Visa: Conrad 30 Waiver Program – Application Process</vt:lpstr>
      <vt:lpstr>J-1 Visa: Waiver denial</vt:lpstr>
      <vt:lpstr>J-1 Visa: Medical programs for obtaining a waiver as a    physician</vt:lpstr>
      <vt:lpstr>J-1 Visa: and change of status </vt:lpstr>
      <vt:lpstr>J-1 Visa: and change of status to the Green Card </vt:lpstr>
      <vt:lpstr>J-1 Visa: and change of status to the Green Card </vt:lpstr>
      <vt:lpstr>Wellness &amp; J1 Waiver</vt:lpstr>
      <vt:lpstr>O-1 Visa: Individuals with Extraordinary Ability or Achievement</vt:lpstr>
      <vt:lpstr>J-1 Visa: helpful links </vt:lpstr>
      <vt:lpstr>Employment-Based Immigration (EB-1 &amp; EB-2)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Pencil</dc:title>
  <dc:subject/>
  <dc:creator/>
  <dc:description/>
  <cp:lastModifiedBy>Sahar</cp:lastModifiedBy>
  <cp:revision>136</cp:revision>
  <dcterms:created xsi:type="dcterms:W3CDTF">2022-10-09T09:35:43Z</dcterms:created>
  <dcterms:modified xsi:type="dcterms:W3CDTF">2022-11-13T03:24:16Z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Custom</vt:lpwstr>
  </property>
  <property fmtid="{D5CDD505-2E9C-101B-9397-08002B2CF9AE}" pid="4" name="Slides">
    <vt:i4>17</vt:i4>
  </property>
</Properties>
</file>