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6"/>
  </p:notesMasterIdLst>
  <p:sldIdLst>
    <p:sldId id="278" r:id="rId2"/>
    <p:sldId id="279" r:id="rId3"/>
    <p:sldId id="296" r:id="rId4"/>
    <p:sldId id="282" r:id="rId5"/>
    <p:sldId id="295" r:id="rId6"/>
    <p:sldId id="281" r:id="rId7"/>
    <p:sldId id="294" r:id="rId8"/>
    <p:sldId id="3838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846" r:id="rId17"/>
    <p:sldId id="3847" r:id="rId18"/>
    <p:sldId id="3845" r:id="rId19"/>
    <p:sldId id="3850" r:id="rId20"/>
    <p:sldId id="3851" r:id="rId21"/>
    <p:sldId id="3844" r:id="rId22"/>
    <p:sldId id="3852" r:id="rId23"/>
    <p:sldId id="3853" r:id="rId24"/>
    <p:sldId id="3854" r:id="rId25"/>
    <p:sldId id="3855" r:id="rId26"/>
    <p:sldId id="3856" r:id="rId27"/>
    <p:sldId id="3861" r:id="rId28"/>
    <p:sldId id="3862" r:id="rId29"/>
    <p:sldId id="3863" r:id="rId30"/>
    <p:sldId id="3864" r:id="rId31"/>
    <p:sldId id="3865" r:id="rId32"/>
    <p:sldId id="3866" r:id="rId33"/>
    <p:sldId id="3867" r:id="rId34"/>
    <p:sldId id="3868" r:id="rId35"/>
    <p:sldId id="3869" r:id="rId36"/>
    <p:sldId id="3870" r:id="rId37"/>
    <p:sldId id="3871" r:id="rId38"/>
    <p:sldId id="3872" r:id="rId39"/>
    <p:sldId id="3877" r:id="rId40"/>
    <p:sldId id="3842" r:id="rId41"/>
    <p:sldId id="3833" r:id="rId42"/>
    <p:sldId id="3878" r:id="rId43"/>
    <p:sldId id="292" r:id="rId44"/>
    <p:sldId id="293" r:id="rId4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DF8C8C"/>
    <a:srgbClr val="F5CDCE"/>
    <a:srgbClr val="AAC4E9"/>
    <a:srgbClr val="FDFBF6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6604" autoAdjust="0"/>
  </p:normalViewPr>
  <p:slideViewPr>
    <p:cSldViewPr snapToGrid="0" snapToObjects="1">
      <p:cViewPr varScale="1">
        <p:scale>
          <a:sx n="99" d="100"/>
          <a:sy n="99" d="100"/>
        </p:scale>
        <p:origin x="1014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5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5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5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1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4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bpark8@stanford.edu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951228"/>
            <a:ext cx="5385816" cy="1225296"/>
          </a:xfrm>
        </p:spPr>
        <p:txBody>
          <a:bodyPr/>
          <a:lstStyle/>
          <a:p>
            <a:r>
              <a:rPr lang="en-US" dirty="0"/>
              <a:t>Wellness in residency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614" y="3939472"/>
            <a:ext cx="4726771" cy="646332"/>
          </a:xfrm>
        </p:spPr>
        <p:txBody>
          <a:bodyPr/>
          <a:lstStyle/>
          <a:p>
            <a:r>
              <a:rPr lang="en-US" dirty="0"/>
              <a:t>Byoung Uk Park​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D6077-557E-4943-9EDE-10A9956F24FC}"/>
              </a:ext>
            </a:extLst>
          </p:cNvPr>
          <p:cNvSpPr txBox="1"/>
          <p:nvPr/>
        </p:nvSpPr>
        <p:spPr>
          <a:xfrm>
            <a:off x="3567852" y="5640300"/>
            <a:ext cx="5056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5CDCE"/>
                </a:solidFill>
              </a:rPr>
              <a:t>KOPANA 2022 Virtual FALL SPECIAL SEMINAR</a:t>
            </a:r>
          </a:p>
          <a:p>
            <a:pPr algn="ctr"/>
            <a:endParaRPr lang="en-US" sz="1800" dirty="0">
              <a:solidFill>
                <a:srgbClr val="F5CDCE"/>
              </a:solidFill>
            </a:endParaRPr>
          </a:p>
          <a:p>
            <a:pPr algn="ctr"/>
            <a:r>
              <a:rPr lang="en-US" sz="1800" dirty="0">
                <a:solidFill>
                  <a:srgbClr val="F5CDCE"/>
                </a:solidFill>
              </a:rPr>
              <a:t>November 12, 2022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65" y="2818637"/>
            <a:ext cx="8942070" cy="1445249"/>
          </a:xfrm>
        </p:spPr>
        <p:txBody>
          <a:bodyPr/>
          <a:lstStyle/>
          <a:p>
            <a:r>
              <a:rPr lang="en-US" dirty="0"/>
              <a:t>Wellness and ACGME Accreditation</a:t>
            </a:r>
          </a:p>
        </p:txBody>
      </p:sp>
    </p:spTree>
    <p:extLst>
      <p:ext uri="{BB962C8B-B14F-4D97-AF65-F5344CB8AC3E}">
        <p14:creationId xmlns:p14="http://schemas.microsoft.com/office/powerpoint/2010/main" val="23602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145" y="1734312"/>
            <a:ext cx="6766560" cy="1423416"/>
          </a:xfrm>
        </p:spPr>
        <p:txBody>
          <a:bodyPr/>
          <a:lstStyle/>
          <a:p>
            <a:r>
              <a:rPr lang="en-US" dirty="0"/>
              <a:t>ACGME*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144" y="3429000"/>
            <a:ext cx="7747155" cy="2700528"/>
          </a:xfrm>
        </p:spPr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Independent</a:t>
            </a:r>
            <a:r>
              <a:rPr lang="en-US" sz="1800" dirty="0">
                <a:ea typeface="Calibri" panose="020F0502020204030204" pitchFamily="34" charset="0"/>
              </a:rPr>
              <a:t> &amp; </a:t>
            </a:r>
            <a:r>
              <a:rPr lang="en-US" sz="1800" dirty="0">
                <a:effectLst/>
                <a:ea typeface="Calibri" panose="020F0502020204030204" pitchFamily="34" charset="0"/>
              </a:rPr>
              <a:t>not-for-profit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Sets and monitors </a:t>
            </a:r>
            <a:r>
              <a:rPr lang="en-US" sz="1800" b="1" i="1" u="sng" dirty="0">
                <a:ea typeface="Calibri" panose="020F0502020204030204" pitchFamily="34" charset="0"/>
              </a:rPr>
              <a:t>professional educational standard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</a:rPr>
              <a:t>preparing physicians to deliver safe, high-quality medical care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Accreditation provides assurance that the </a:t>
            </a:r>
            <a:r>
              <a:rPr lang="en-US" sz="1800" b="1" i="1" u="sng" dirty="0">
                <a:ea typeface="Calibri" panose="020F0502020204030204" pitchFamily="34" charset="0"/>
              </a:rPr>
              <a:t>program met the quality standards</a:t>
            </a:r>
            <a:r>
              <a:rPr lang="en-US" sz="1800" dirty="0">
                <a:ea typeface="Calibri" panose="020F0502020204030204" pitchFamily="34" charset="0"/>
              </a:rPr>
              <a:t> when preparing/training graduates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7145" y="457200"/>
            <a:ext cx="3200400" cy="274320"/>
          </a:xfrm>
        </p:spPr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4F79-6159-4E88-A1D5-F8E4DE1BE03A}"/>
              </a:ext>
            </a:extLst>
          </p:cNvPr>
          <p:cNvSpPr txBox="1"/>
          <p:nvPr/>
        </p:nvSpPr>
        <p:spPr>
          <a:xfrm>
            <a:off x="3415453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https://www.acgme.org/about-us/overview/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8F1F0-F45B-4F05-B848-49F47FD8CCFF}"/>
              </a:ext>
            </a:extLst>
          </p:cNvPr>
          <p:cNvSpPr txBox="1"/>
          <p:nvPr/>
        </p:nvSpPr>
        <p:spPr>
          <a:xfrm>
            <a:off x="5988611" y="1835289"/>
            <a:ext cx="2589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ffectLst/>
                <a:ea typeface="Calibri" panose="020F0502020204030204" pitchFamily="34" charset="0"/>
              </a:rPr>
              <a:t>*Accreditation Council for Graduate Medical Education</a:t>
            </a:r>
            <a:endParaRPr lang="en-US" dirty="0">
              <a:solidFill>
                <a:schemeClr val="accent6"/>
              </a:solidFill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433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085" y="1734312"/>
            <a:ext cx="6766560" cy="1423416"/>
          </a:xfrm>
        </p:spPr>
        <p:txBody>
          <a:bodyPr/>
          <a:lstStyle/>
          <a:p>
            <a:r>
              <a:rPr lang="en-US" dirty="0"/>
              <a:t>ACGME </a:t>
            </a:r>
            <a:r>
              <a:rPr lang="en-US" dirty="0">
                <a:solidFill>
                  <a:srgbClr val="DF8C8C"/>
                </a:solidFill>
              </a:rPr>
              <a:t>Changes in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084" y="3426085"/>
            <a:ext cx="7748645" cy="2700528"/>
          </a:xfrm>
        </p:spPr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Revised the </a:t>
            </a:r>
            <a:r>
              <a:rPr lang="en-US" sz="1600" b="1" u="sng" dirty="0">
                <a:solidFill>
                  <a:srgbClr val="DF8C8C"/>
                </a:solidFill>
                <a:effectLst/>
                <a:ea typeface="Calibri" panose="020F0502020204030204" pitchFamily="34" charset="0"/>
              </a:rPr>
              <a:t>COMMON PROGRAM REQUIREMENT </a:t>
            </a:r>
            <a:r>
              <a:rPr lang="en-US" sz="1600" dirty="0">
                <a:effectLst/>
                <a:ea typeface="Calibri" panose="020F0502020204030204" pitchFamily="34" charset="0"/>
              </a:rPr>
              <a:t>to address wellness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emphasized that </a:t>
            </a:r>
            <a:r>
              <a:rPr lang="en-US" sz="1600" b="1" u="sng" dirty="0">
                <a:effectLst/>
                <a:ea typeface="Calibri" panose="020F0502020204030204" pitchFamily="34" charset="0"/>
              </a:rPr>
              <a:t>psychological</a:t>
            </a:r>
            <a:r>
              <a:rPr lang="en-US" sz="1600" dirty="0">
                <a:effectLst/>
                <a:ea typeface="Calibri" panose="020F0502020204030204" pitchFamily="34" charset="0"/>
              </a:rPr>
              <a:t>, </a:t>
            </a:r>
            <a:r>
              <a:rPr lang="en-US" sz="1600" b="1" u="sng" dirty="0">
                <a:effectLst/>
                <a:ea typeface="Calibri" panose="020F0502020204030204" pitchFamily="34" charset="0"/>
              </a:rPr>
              <a:t>emotional</a:t>
            </a:r>
            <a:r>
              <a:rPr lang="en-US" sz="1600" dirty="0">
                <a:effectLst/>
                <a:ea typeface="Calibri" panose="020F0502020204030204" pitchFamily="34" charset="0"/>
              </a:rPr>
              <a:t> and </a:t>
            </a:r>
            <a:r>
              <a:rPr lang="en-US" sz="1600" b="1" u="sng" dirty="0">
                <a:effectLst/>
                <a:ea typeface="Calibri" panose="020F0502020204030204" pitchFamily="34" charset="0"/>
              </a:rPr>
              <a:t>physical</a:t>
            </a:r>
            <a:r>
              <a:rPr lang="en-US" sz="1600" dirty="0">
                <a:effectLst/>
                <a:ea typeface="Calibri" panose="020F0502020204030204" pitchFamily="34" charset="0"/>
              </a:rPr>
              <a:t> well-being are:</a:t>
            </a:r>
          </a:p>
          <a:p>
            <a:pPr marL="971550" lvl="1" indent="-285750">
              <a:spcBef>
                <a:spcPts val="0"/>
              </a:spcBef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1428750" lvl="2" indent="-285750"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critical in the </a:t>
            </a:r>
            <a:r>
              <a:rPr lang="en-US" sz="1600" b="1" u="sng" dirty="0">
                <a:solidFill>
                  <a:srgbClr val="DF8C8C"/>
                </a:solidFill>
              </a:rPr>
              <a:t>development</a:t>
            </a:r>
            <a:r>
              <a:rPr lang="en-US" sz="1600" dirty="0">
                <a:effectLst/>
                <a:ea typeface="Calibri" panose="020F0502020204030204" pitchFamily="34" charset="0"/>
              </a:rPr>
              <a:t> of the </a:t>
            </a:r>
            <a:r>
              <a:rPr lang="en-US" sz="1600" b="1" i="1" u="sng" dirty="0">
                <a:effectLst/>
                <a:ea typeface="Calibri" panose="020F0502020204030204" pitchFamily="34" charset="0"/>
              </a:rPr>
              <a:t>competent, caring, and resilient physician</a:t>
            </a:r>
          </a:p>
          <a:p>
            <a:pPr marL="1428750" lvl="2" indent="-285750">
              <a:spcBef>
                <a:spcPts val="0"/>
              </a:spcBef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1428750" lvl="2" indent="-285750"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crucial to physicians’ </a:t>
            </a:r>
            <a:r>
              <a:rPr lang="en-US" sz="1600" b="1" u="sng" dirty="0">
                <a:solidFill>
                  <a:srgbClr val="DF8C8C"/>
                </a:solidFill>
              </a:rPr>
              <a:t>ability</a:t>
            </a:r>
            <a:r>
              <a:rPr lang="en-US" sz="1600" dirty="0">
                <a:effectLst/>
                <a:ea typeface="Calibri" panose="020F0502020204030204" pitchFamily="34" charset="0"/>
              </a:rPr>
              <a:t> to deliver the </a:t>
            </a:r>
            <a:r>
              <a:rPr lang="en-US" sz="1600" b="1" i="1" u="sng" dirty="0">
                <a:effectLst/>
                <a:ea typeface="Calibri" panose="020F0502020204030204" pitchFamily="34" charset="0"/>
              </a:rPr>
              <a:t>safest, best possible care to patients</a:t>
            </a:r>
          </a:p>
          <a:p>
            <a:pPr>
              <a:spcBef>
                <a:spcPts val="0"/>
              </a:spcBef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7085" y="457200"/>
            <a:ext cx="3200400" cy="274320"/>
          </a:xfrm>
        </p:spPr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4F79-6159-4E88-A1D5-F8E4DE1BE03A}"/>
              </a:ext>
            </a:extLst>
          </p:cNvPr>
          <p:cNvSpPr txBox="1"/>
          <p:nvPr/>
        </p:nvSpPr>
        <p:spPr>
          <a:xfrm>
            <a:off x="3415453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https://www.acgme.org/about-us/overview/</a:t>
            </a:r>
          </a:p>
        </p:txBody>
      </p:sp>
    </p:spTree>
    <p:extLst>
      <p:ext uri="{BB962C8B-B14F-4D97-AF65-F5344CB8AC3E}">
        <p14:creationId xmlns:p14="http://schemas.microsoft.com/office/powerpoint/2010/main" val="16974119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2552B-4419-4CE8-BB39-E65CC646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1F8DA-F306-4167-9362-AD7168C1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4EBADD-D3C0-4973-B838-B0AC27C1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60705"/>
            <a:ext cx="5943600" cy="5736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E167E1-F09C-4B4F-B0C6-79C4D94E3563}"/>
              </a:ext>
            </a:extLst>
          </p:cNvPr>
          <p:cNvSpPr txBox="1"/>
          <p:nvPr/>
        </p:nvSpPr>
        <p:spPr>
          <a:xfrm>
            <a:off x="0" y="6611778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https://www.acgme.org/what-we-do/accreditation/common-program-requirements/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D2A641-ED47-41EE-B45E-100D7D8594D6}"/>
              </a:ext>
            </a:extLst>
          </p:cNvPr>
          <p:cNvSpPr/>
          <p:nvPr/>
        </p:nvSpPr>
        <p:spPr>
          <a:xfrm>
            <a:off x="3124200" y="5575852"/>
            <a:ext cx="59436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B724E-F4ED-4913-BB0A-78353796AAE8}"/>
              </a:ext>
            </a:extLst>
          </p:cNvPr>
          <p:cNvSpPr/>
          <p:nvPr/>
        </p:nvSpPr>
        <p:spPr>
          <a:xfrm>
            <a:off x="3118338" y="5128729"/>
            <a:ext cx="5943600" cy="2462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4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8E673C-470E-4391-A5DB-7E24E40D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Wellness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ACGME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common program requirement -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995C94-6EF1-44D3-97F9-5153F3A3C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286" y="2641480"/>
            <a:ext cx="4169664" cy="40380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Requires mechanisms and policies to:</a:t>
            </a:r>
          </a:p>
          <a:p>
            <a:pPr marL="448056" lvl="2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E9C18-FCB0-4F58-88F3-17A305AB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79030-754A-4CE7-88A3-95849943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9344C-EC2D-4ED2-8C28-060D02189F05}"/>
              </a:ext>
            </a:extLst>
          </p:cNvPr>
          <p:cNvSpPr txBox="1"/>
          <p:nvPr/>
        </p:nvSpPr>
        <p:spPr>
          <a:xfrm>
            <a:off x="-1524" y="6611779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https://www.acgme.org/globalassets/pfassets/programrequirements/cprresidency_2022v3.pdf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D4F595-6AF1-4340-82A1-4F52B82F7FD2}"/>
              </a:ext>
            </a:extLst>
          </p:cNvPr>
          <p:cNvSpPr txBox="1">
            <a:spLocks/>
          </p:cNvSpPr>
          <p:nvPr/>
        </p:nvSpPr>
        <p:spPr>
          <a:xfrm>
            <a:off x="8644894" y="3169201"/>
            <a:ext cx="2011680" cy="937317"/>
          </a:xfrm>
          <a:custGeom>
            <a:avLst/>
            <a:gdLst>
              <a:gd name="connsiteX0" fmla="*/ 0 w 2011680"/>
              <a:gd name="connsiteY0" fmla="*/ 0 h 937317"/>
              <a:gd name="connsiteX1" fmla="*/ 502920 w 2011680"/>
              <a:gd name="connsiteY1" fmla="*/ 0 h 937317"/>
              <a:gd name="connsiteX2" fmla="*/ 1025957 w 2011680"/>
              <a:gd name="connsiteY2" fmla="*/ 0 h 937317"/>
              <a:gd name="connsiteX3" fmla="*/ 1548994 w 2011680"/>
              <a:gd name="connsiteY3" fmla="*/ 0 h 937317"/>
              <a:gd name="connsiteX4" fmla="*/ 2011680 w 2011680"/>
              <a:gd name="connsiteY4" fmla="*/ 0 h 937317"/>
              <a:gd name="connsiteX5" fmla="*/ 2011680 w 2011680"/>
              <a:gd name="connsiteY5" fmla="*/ 487405 h 937317"/>
              <a:gd name="connsiteX6" fmla="*/ 2011680 w 2011680"/>
              <a:gd name="connsiteY6" fmla="*/ 937317 h 937317"/>
              <a:gd name="connsiteX7" fmla="*/ 1468526 w 2011680"/>
              <a:gd name="connsiteY7" fmla="*/ 937317 h 937317"/>
              <a:gd name="connsiteX8" fmla="*/ 1005840 w 2011680"/>
              <a:gd name="connsiteY8" fmla="*/ 937317 h 937317"/>
              <a:gd name="connsiteX9" fmla="*/ 482803 w 2011680"/>
              <a:gd name="connsiteY9" fmla="*/ 937317 h 937317"/>
              <a:gd name="connsiteX10" fmla="*/ 0 w 2011680"/>
              <a:gd name="connsiteY10" fmla="*/ 937317 h 937317"/>
              <a:gd name="connsiteX11" fmla="*/ 0 w 2011680"/>
              <a:gd name="connsiteY11" fmla="*/ 496778 h 937317"/>
              <a:gd name="connsiteX12" fmla="*/ 0 w 2011680"/>
              <a:gd name="connsiteY12" fmla="*/ 0 h 9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37317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59629" y="217688"/>
                  <a:pt x="2001700" y="296126"/>
                  <a:pt x="2011680" y="487405"/>
                </a:cubicBezTo>
                <a:cubicBezTo>
                  <a:pt x="2021660" y="678685"/>
                  <a:pt x="1994381" y="758316"/>
                  <a:pt x="2011680" y="937317"/>
                </a:cubicBezTo>
                <a:cubicBezTo>
                  <a:pt x="1841158" y="952761"/>
                  <a:pt x="1602867" y="884160"/>
                  <a:pt x="1468526" y="937317"/>
                </a:cubicBezTo>
                <a:cubicBezTo>
                  <a:pt x="1334185" y="990474"/>
                  <a:pt x="1145917" y="935876"/>
                  <a:pt x="1005840" y="937317"/>
                </a:cubicBezTo>
                <a:cubicBezTo>
                  <a:pt x="865763" y="938758"/>
                  <a:pt x="724484" y="889835"/>
                  <a:pt x="482803" y="937317"/>
                </a:cubicBezTo>
                <a:cubicBezTo>
                  <a:pt x="241122" y="984799"/>
                  <a:pt x="235227" y="909356"/>
                  <a:pt x="0" y="937317"/>
                </a:cubicBezTo>
                <a:cubicBezTo>
                  <a:pt x="-17295" y="829871"/>
                  <a:pt x="15403" y="592928"/>
                  <a:pt x="0" y="496778"/>
                </a:cubicBezTo>
                <a:cubicBezTo>
                  <a:pt x="-15403" y="400628"/>
                  <a:pt x="15283" y="246865"/>
                  <a:pt x="0" y="0"/>
                </a:cubicBezTo>
                <a:close/>
              </a:path>
              <a:path w="2011680" h="937317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43567" y="238500"/>
                  <a:pt x="1960792" y="259254"/>
                  <a:pt x="2011680" y="478032"/>
                </a:cubicBezTo>
                <a:cubicBezTo>
                  <a:pt x="2062568" y="696810"/>
                  <a:pt x="1996245" y="769412"/>
                  <a:pt x="2011680" y="937317"/>
                </a:cubicBezTo>
                <a:cubicBezTo>
                  <a:pt x="1867239" y="960264"/>
                  <a:pt x="1705009" y="919928"/>
                  <a:pt x="1528877" y="937317"/>
                </a:cubicBezTo>
                <a:cubicBezTo>
                  <a:pt x="1352745" y="954706"/>
                  <a:pt x="1258505" y="927978"/>
                  <a:pt x="1086307" y="937317"/>
                </a:cubicBezTo>
                <a:cubicBezTo>
                  <a:pt x="914109" y="946656"/>
                  <a:pt x="709837" y="934726"/>
                  <a:pt x="563270" y="937317"/>
                </a:cubicBezTo>
                <a:cubicBezTo>
                  <a:pt x="416703" y="939908"/>
                  <a:pt x="223482" y="879666"/>
                  <a:pt x="0" y="937317"/>
                </a:cubicBezTo>
                <a:cubicBezTo>
                  <a:pt x="-11390" y="704085"/>
                  <a:pt x="48492" y="691109"/>
                  <a:pt x="0" y="449912"/>
                </a:cubicBezTo>
                <a:cubicBezTo>
                  <a:pt x="-48492" y="208716"/>
                  <a:pt x="4475" y="204002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given opportunity to attend medical appointments</a:t>
            </a:r>
            <a:endParaRPr lang="en-US" sz="2400" dirty="0">
              <a:solidFill>
                <a:srgbClr val="202C8F"/>
              </a:solidFill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2D14D1C-CFAB-44A4-919D-4F64EE3C8891}"/>
              </a:ext>
            </a:extLst>
          </p:cNvPr>
          <p:cNvSpPr txBox="1">
            <a:spLocks/>
          </p:cNvSpPr>
          <p:nvPr/>
        </p:nvSpPr>
        <p:spPr>
          <a:xfrm>
            <a:off x="6275072" y="3178013"/>
            <a:ext cx="2011680" cy="922076"/>
          </a:xfrm>
          <a:custGeom>
            <a:avLst/>
            <a:gdLst>
              <a:gd name="connsiteX0" fmla="*/ 0 w 2011680"/>
              <a:gd name="connsiteY0" fmla="*/ 0 h 922076"/>
              <a:gd name="connsiteX1" fmla="*/ 502920 w 2011680"/>
              <a:gd name="connsiteY1" fmla="*/ 0 h 922076"/>
              <a:gd name="connsiteX2" fmla="*/ 1025957 w 2011680"/>
              <a:gd name="connsiteY2" fmla="*/ 0 h 922076"/>
              <a:gd name="connsiteX3" fmla="*/ 1548994 w 2011680"/>
              <a:gd name="connsiteY3" fmla="*/ 0 h 922076"/>
              <a:gd name="connsiteX4" fmla="*/ 2011680 w 2011680"/>
              <a:gd name="connsiteY4" fmla="*/ 0 h 922076"/>
              <a:gd name="connsiteX5" fmla="*/ 2011680 w 2011680"/>
              <a:gd name="connsiteY5" fmla="*/ 479480 h 922076"/>
              <a:gd name="connsiteX6" fmla="*/ 2011680 w 2011680"/>
              <a:gd name="connsiteY6" fmla="*/ 922076 h 922076"/>
              <a:gd name="connsiteX7" fmla="*/ 1468526 w 2011680"/>
              <a:gd name="connsiteY7" fmla="*/ 922076 h 922076"/>
              <a:gd name="connsiteX8" fmla="*/ 1005840 w 2011680"/>
              <a:gd name="connsiteY8" fmla="*/ 922076 h 922076"/>
              <a:gd name="connsiteX9" fmla="*/ 482803 w 2011680"/>
              <a:gd name="connsiteY9" fmla="*/ 922076 h 922076"/>
              <a:gd name="connsiteX10" fmla="*/ 0 w 2011680"/>
              <a:gd name="connsiteY10" fmla="*/ 922076 h 922076"/>
              <a:gd name="connsiteX11" fmla="*/ 0 w 2011680"/>
              <a:gd name="connsiteY11" fmla="*/ 488700 h 922076"/>
              <a:gd name="connsiteX12" fmla="*/ 0 w 2011680"/>
              <a:gd name="connsiteY12" fmla="*/ 0 h 9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22076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47911" y="208895"/>
                  <a:pt x="2008635" y="350733"/>
                  <a:pt x="2011680" y="479480"/>
                </a:cubicBezTo>
                <a:cubicBezTo>
                  <a:pt x="2014725" y="608227"/>
                  <a:pt x="1967186" y="795298"/>
                  <a:pt x="2011680" y="922076"/>
                </a:cubicBezTo>
                <a:cubicBezTo>
                  <a:pt x="1841158" y="937520"/>
                  <a:pt x="1602867" y="868919"/>
                  <a:pt x="1468526" y="922076"/>
                </a:cubicBezTo>
                <a:cubicBezTo>
                  <a:pt x="1334185" y="975233"/>
                  <a:pt x="1145917" y="920635"/>
                  <a:pt x="1005840" y="922076"/>
                </a:cubicBezTo>
                <a:cubicBezTo>
                  <a:pt x="865763" y="923517"/>
                  <a:pt x="724484" y="874594"/>
                  <a:pt x="482803" y="922076"/>
                </a:cubicBezTo>
                <a:cubicBezTo>
                  <a:pt x="241122" y="969558"/>
                  <a:pt x="235227" y="894115"/>
                  <a:pt x="0" y="922076"/>
                </a:cubicBezTo>
                <a:cubicBezTo>
                  <a:pt x="-12326" y="748730"/>
                  <a:pt x="36214" y="600599"/>
                  <a:pt x="0" y="488700"/>
                </a:cubicBezTo>
                <a:cubicBezTo>
                  <a:pt x="-36214" y="376801"/>
                  <a:pt x="30111" y="164717"/>
                  <a:pt x="0" y="0"/>
                </a:cubicBezTo>
                <a:close/>
              </a:path>
              <a:path w="2011680" h="922076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24990" y="231529"/>
                  <a:pt x="1961203" y="265307"/>
                  <a:pt x="2011680" y="470259"/>
                </a:cubicBezTo>
                <a:cubicBezTo>
                  <a:pt x="2062157" y="675211"/>
                  <a:pt x="1973520" y="716954"/>
                  <a:pt x="2011680" y="922076"/>
                </a:cubicBezTo>
                <a:cubicBezTo>
                  <a:pt x="1867239" y="945023"/>
                  <a:pt x="1705009" y="904687"/>
                  <a:pt x="1528877" y="922076"/>
                </a:cubicBezTo>
                <a:cubicBezTo>
                  <a:pt x="1352745" y="939465"/>
                  <a:pt x="1258505" y="912737"/>
                  <a:pt x="1086307" y="922076"/>
                </a:cubicBezTo>
                <a:cubicBezTo>
                  <a:pt x="914109" y="931415"/>
                  <a:pt x="709837" y="919485"/>
                  <a:pt x="563270" y="922076"/>
                </a:cubicBezTo>
                <a:cubicBezTo>
                  <a:pt x="416703" y="924667"/>
                  <a:pt x="223482" y="864425"/>
                  <a:pt x="0" y="922076"/>
                </a:cubicBezTo>
                <a:cubicBezTo>
                  <a:pt x="-2501" y="802406"/>
                  <a:pt x="13623" y="658250"/>
                  <a:pt x="0" y="442596"/>
                </a:cubicBezTo>
                <a:cubicBezTo>
                  <a:pt x="-13623" y="226942"/>
                  <a:pt x="8248" y="198916"/>
                  <a:pt x="0" y="0"/>
                </a:cubicBezTo>
                <a:close/>
              </a:path>
            </a:pathLst>
          </a:custGeom>
          <a:ln w="38100">
            <a:solidFill>
              <a:srgbClr val="F5CDCE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 safety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6C3E5871-6B4D-4AD6-90C3-BA6648BB76E6}"/>
              </a:ext>
            </a:extLst>
          </p:cNvPr>
          <p:cNvSpPr txBox="1">
            <a:spLocks/>
          </p:cNvSpPr>
          <p:nvPr/>
        </p:nvSpPr>
        <p:spPr>
          <a:xfrm>
            <a:off x="6275072" y="4561747"/>
            <a:ext cx="2011680" cy="937317"/>
          </a:xfrm>
          <a:custGeom>
            <a:avLst/>
            <a:gdLst>
              <a:gd name="connsiteX0" fmla="*/ 0 w 2011680"/>
              <a:gd name="connsiteY0" fmla="*/ 0 h 937317"/>
              <a:gd name="connsiteX1" fmla="*/ 502920 w 2011680"/>
              <a:gd name="connsiteY1" fmla="*/ 0 h 937317"/>
              <a:gd name="connsiteX2" fmla="*/ 1025957 w 2011680"/>
              <a:gd name="connsiteY2" fmla="*/ 0 h 937317"/>
              <a:gd name="connsiteX3" fmla="*/ 1548994 w 2011680"/>
              <a:gd name="connsiteY3" fmla="*/ 0 h 937317"/>
              <a:gd name="connsiteX4" fmla="*/ 2011680 w 2011680"/>
              <a:gd name="connsiteY4" fmla="*/ 0 h 937317"/>
              <a:gd name="connsiteX5" fmla="*/ 2011680 w 2011680"/>
              <a:gd name="connsiteY5" fmla="*/ 487405 h 937317"/>
              <a:gd name="connsiteX6" fmla="*/ 2011680 w 2011680"/>
              <a:gd name="connsiteY6" fmla="*/ 937317 h 937317"/>
              <a:gd name="connsiteX7" fmla="*/ 1468526 w 2011680"/>
              <a:gd name="connsiteY7" fmla="*/ 937317 h 937317"/>
              <a:gd name="connsiteX8" fmla="*/ 1005840 w 2011680"/>
              <a:gd name="connsiteY8" fmla="*/ 937317 h 937317"/>
              <a:gd name="connsiteX9" fmla="*/ 482803 w 2011680"/>
              <a:gd name="connsiteY9" fmla="*/ 937317 h 937317"/>
              <a:gd name="connsiteX10" fmla="*/ 0 w 2011680"/>
              <a:gd name="connsiteY10" fmla="*/ 937317 h 937317"/>
              <a:gd name="connsiteX11" fmla="*/ 0 w 2011680"/>
              <a:gd name="connsiteY11" fmla="*/ 496778 h 937317"/>
              <a:gd name="connsiteX12" fmla="*/ 0 w 2011680"/>
              <a:gd name="connsiteY12" fmla="*/ 0 h 9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37317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59629" y="217688"/>
                  <a:pt x="2001700" y="296126"/>
                  <a:pt x="2011680" y="487405"/>
                </a:cubicBezTo>
                <a:cubicBezTo>
                  <a:pt x="2021660" y="678685"/>
                  <a:pt x="1994381" y="758316"/>
                  <a:pt x="2011680" y="937317"/>
                </a:cubicBezTo>
                <a:cubicBezTo>
                  <a:pt x="1841158" y="952761"/>
                  <a:pt x="1602867" y="884160"/>
                  <a:pt x="1468526" y="937317"/>
                </a:cubicBezTo>
                <a:cubicBezTo>
                  <a:pt x="1334185" y="990474"/>
                  <a:pt x="1145917" y="935876"/>
                  <a:pt x="1005840" y="937317"/>
                </a:cubicBezTo>
                <a:cubicBezTo>
                  <a:pt x="865763" y="938758"/>
                  <a:pt x="724484" y="889835"/>
                  <a:pt x="482803" y="937317"/>
                </a:cubicBezTo>
                <a:cubicBezTo>
                  <a:pt x="241122" y="984799"/>
                  <a:pt x="235227" y="909356"/>
                  <a:pt x="0" y="937317"/>
                </a:cubicBezTo>
                <a:cubicBezTo>
                  <a:pt x="-17295" y="829871"/>
                  <a:pt x="15403" y="592928"/>
                  <a:pt x="0" y="496778"/>
                </a:cubicBezTo>
                <a:cubicBezTo>
                  <a:pt x="-15403" y="400628"/>
                  <a:pt x="15283" y="246865"/>
                  <a:pt x="0" y="0"/>
                </a:cubicBezTo>
                <a:close/>
              </a:path>
              <a:path w="2011680" h="937317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43567" y="238500"/>
                  <a:pt x="1960792" y="259254"/>
                  <a:pt x="2011680" y="478032"/>
                </a:cubicBezTo>
                <a:cubicBezTo>
                  <a:pt x="2062568" y="696810"/>
                  <a:pt x="1996245" y="769412"/>
                  <a:pt x="2011680" y="937317"/>
                </a:cubicBezTo>
                <a:cubicBezTo>
                  <a:pt x="1867239" y="960264"/>
                  <a:pt x="1705009" y="919928"/>
                  <a:pt x="1528877" y="937317"/>
                </a:cubicBezTo>
                <a:cubicBezTo>
                  <a:pt x="1352745" y="954706"/>
                  <a:pt x="1258505" y="927978"/>
                  <a:pt x="1086307" y="937317"/>
                </a:cubicBezTo>
                <a:cubicBezTo>
                  <a:pt x="914109" y="946656"/>
                  <a:pt x="709837" y="934726"/>
                  <a:pt x="563270" y="937317"/>
                </a:cubicBezTo>
                <a:cubicBezTo>
                  <a:pt x="416703" y="939908"/>
                  <a:pt x="223482" y="879666"/>
                  <a:pt x="0" y="937317"/>
                </a:cubicBezTo>
                <a:cubicBezTo>
                  <a:pt x="-11390" y="704085"/>
                  <a:pt x="48492" y="691109"/>
                  <a:pt x="0" y="449912"/>
                </a:cubicBezTo>
                <a:cubicBezTo>
                  <a:pt x="-48492" y="208716"/>
                  <a:pt x="4475" y="204002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for self-screening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C7B92C0-4700-4732-9298-28DF0DC3E4F2}"/>
              </a:ext>
            </a:extLst>
          </p:cNvPr>
          <p:cNvSpPr txBox="1">
            <a:spLocks/>
          </p:cNvSpPr>
          <p:nvPr/>
        </p:nvSpPr>
        <p:spPr>
          <a:xfrm>
            <a:off x="3905250" y="4562923"/>
            <a:ext cx="2011680" cy="922076"/>
          </a:xfrm>
          <a:custGeom>
            <a:avLst/>
            <a:gdLst>
              <a:gd name="connsiteX0" fmla="*/ 0 w 2011680"/>
              <a:gd name="connsiteY0" fmla="*/ 0 h 922076"/>
              <a:gd name="connsiteX1" fmla="*/ 502920 w 2011680"/>
              <a:gd name="connsiteY1" fmla="*/ 0 h 922076"/>
              <a:gd name="connsiteX2" fmla="*/ 1025957 w 2011680"/>
              <a:gd name="connsiteY2" fmla="*/ 0 h 922076"/>
              <a:gd name="connsiteX3" fmla="*/ 1548994 w 2011680"/>
              <a:gd name="connsiteY3" fmla="*/ 0 h 922076"/>
              <a:gd name="connsiteX4" fmla="*/ 2011680 w 2011680"/>
              <a:gd name="connsiteY4" fmla="*/ 0 h 922076"/>
              <a:gd name="connsiteX5" fmla="*/ 2011680 w 2011680"/>
              <a:gd name="connsiteY5" fmla="*/ 479480 h 922076"/>
              <a:gd name="connsiteX6" fmla="*/ 2011680 w 2011680"/>
              <a:gd name="connsiteY6" fmla="*/ 922076 h 922076"/>
              <a:gd name="connsiteX7" fmla="*/ 1468526 w 2011680"/>
              <a:gd name="connsiteY7" fmla="*/ 922076 h 922076"/>
              <a:gd name="connsiteX8" fmla="*/ 1005840 w 2011680"/>
              <a:gd name="connsiteY8" fmla="*/ 922076 h 922076"/>
              <a:gd name="connsiteX9" fmla="*/ 482803 w 2011680"/>
              <a:gd name="connsiteY9" fmla="*/ 922076 h 922076"/>
              <a:gd name="connsiteX10" fmla="*/ 0 w 2011680"/>
              <a:gd name="connsiteY10" fmla="*/ 922076 h 922076"/>
              <a:gd name="connsiteX11" fmla="*/ 0 w 2011680"/>
              <a:gd name="connsiteY11" fmla="*/ 488700 h 922076"/>
              <a:gd name="connsiteX12" fmla="*/ 0 w 2011680"/>
              <a:gd name="connsiteY12" fmla="*/ 0 h 9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22076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47911" y="208895"/>
                  <a:pt x="2008635" y="350733"/>
                  <a:pt x="2011680" y="479480"/>
                </a:cubicBezTo>
                <a:cubicBezTo>
                  <a:pt x="2014725" y="608227"/>
                  <a:pt x="1967186" y="795298"/>
                  <a:pt x="2011680" y="922076"/>
                </a:cubicBezTo>
                <a:cubicBezTo>
                  <a:pt x="1841158" y="937520"/>
                  <a:pt x="1602867" y="868919"/>
                  <a:pt x="1468526" y="922076"/>
                </a:cubicBezTo>
                <a:cubicBezTo>
                  <a:pt x="1334185" y="975233"/>
                  <a:pt x="1145917" y="920635"/>
                  <a:pt x="1005840" y="922076"/>
                </a:cubicBezTo>
                <a:cubicBezTo>
                  <a:pt x="865763" y="923517"/>
                  <a:pt x="724484" y="874594"/>
                  <a:pt x="482803" y="922076"/>
                </a:cubicBezTo>
                <a:cubicBezTo>
                  <a:pt x="241122" y="969558"/>
                  <a:pt x="235227" y="894115"/>
                  <a:pt x="0" y="922076"/>
                </a:cubicBezTo>
                <a:cubicBezTo>
                  <a:pt x="-12326" y="748730"/>
                  <a:pt x="36214" y="600599"/>
                  <a:pt x="0" y="488700"/>
                </a:cubicBezTo>
                <a:cubicBezTo>
                  <a:pt x="-36214" y="376801"/>
                  <a:pt x="30111" y="164717"/>
                  <a:pt x="0" y="0"/>
                </a:cubicBezTo>
                <a:close/>
              </a:path>
              <a:path w="2011680" h="922076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24990" y="231529"/>
                  <a:pt x="1961203" y="265307"/>
                  <a:pt x="2011680" y="470259"/>
                </a:cubicBezTo>
                <a:cubicBezTo>
                  <a:pt x="2062157" y="675211"/>
                  <a:pt x="1973520" y="716954"/>
                  <a:pt x="2011680" y="922076"/>
                </a:cubicBezTo>
                <a:cubicBezTo>
                  <a:pt x="1867239" y="945023"/>
                  <a:pt x="1705009" y="904687"/>
                  <a:pt x="1528877" y="922076"/>
                </a:cubicBezTo>
                <a:cubicBezTo>
                  <a:pt x="1352745" y="939465"/>
                  <a:pt x="1258505" y="912737"/>
                  <a:pt x="1086307" y="922076"/>
                </a:cubicBezTo>
                <a:cubicBezTo>
                  <a:pt x="914109" y="931415"/>
                  <a:pt x="709837" y="919485"/>
                  <a:pt x="563270" y="922076"/>
                </a:cubicBezTo>
                <a:cubicBezTo>
                  <a:pt x="416703" y="924667"/>
                  <a:pt x="223482" y="864425"/>
                  <a:pt x="0" y="922076"/>
                </a:cubicBezTo>
                <a:cubicBezTo>
                  <a:pt x="-2501" y="802406"/>
                  <a:pt x="13623" y="658250"/>
                  <a:pt x="0" y="442596"/>
                </a:cubicBezTo>
                <a:cubicBezTo>
                  <a:pt x="-13623" y="226942"/>
                  <a:pt x="8248" y="198916"/>
                  <a:pt x="0" y="0"/>
                </a:cubicBezTo>
                <a:close/>
              </a:path>
            </a:pathLst>
          </a:custGeom>
          <a:ln w="38100">
            <a:solidFill>
              <a:srgbClr val="F5CDCE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 symptoms of burnout, depression and substance abuse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C310DCE-0626-41F9-954A-237FA72D6D32}"/>
              </a:ext>
            </a:extLst>
          </p:cNvPr>
          <p:cNvSpPr txBox="1">
            <a:spLocks/>
          </p:cNvSpPr>
          <p:nvPr/>
        </p:nvSpPr>
        <p:spPr>
          <a:xfrm>
            <a:off x="8644894" y="4558886"/>
            <a:ext cx="2011680" cy="922076"/>
          </a:xfrm>
          <a:custGeom>
            <a:avLst/>
            <a:gdLst>
              <a:gd name="connsiteX0" fmla="*/ 0 w 2011680"/>
              <a:gd name="connsiteY0" fmla="*/ 0 h 922076"/>
              <a:gd name="connsiteX1" fmla="*/ 502920 w 2011680"/>
              <a:gd name="connsiteY1" fmla="*/ 0 h 922076"/>
              <a:gd name="connsiteX2" fmla="*/ 1025957 w 2011680"/>
              <a:gd name="connsiteY2" fmla="*/ 0 h 922076"/>
              <a:gd name="connsiteX3" fmla="*/ 1548994 w 2011680"/>
              <a:gd name="connsiteY3" fmla="*/ 0 h 922076"/>
              <a:gd name="connsiteX4" fmla="*/ 2011680 w 2011680"/>
              <a:gd name="connsiteY4" fmla="*/ 0 h 922076"/>
              <a:gd name="connsiteX5" fmla="*/ 2011680 w 2011680"/>
              <a:gd name="connsiteY5" fmla="*/ 479480 h 922076"/>
              <a:gd name="connsiteX6" fmla="*/ 2011680 w 2011680"/>
              <a:gd name="connsiteY6" fmla="*/ 922076 h 922076"/>
              <a:gd name="connsiteX7" fmla="*/ 1468526 w 2011680"/>
              <a:gd name="connsiteY7" fmla="*/ 922076 h 922076"/>
              <a:gd name="connsiteX8" fmla="*/ 1005840 w 2011680"/>
              <a:gd name="connsiteY8" fmla="*/ 922076 h 922076"/>
              <a:gd name="connsiteX9" fmla="*/ 482803 w 2011680"/>
              <a:gd name="connsiteY9" fmla="*/ 922076 h 922076"/>
              <a:gd name="connsiteX10" fmla="*/ 0 w 2011680"/>
              <a:gd name="connsiteY10" fmla="*/ 922076 h 922076"/>
              <a:gd name="connsiteX11" fmla="*/ 0 w 2011680"/>
              <a:gd name="connsiteY11" fmla="*/ 488700 h 922076"/>
              <a:gd name="connsiteX12" fmla="*/ 0 w 2011680"/>
              <a:gd name="connsiteY12" fmla="*/ 0 h 9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22076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47911" y="208895"/>
                  <a:pt x="2008635" y="350733"/>
                  <a:pt x="2011680" y="479480"/>
                </a:cubicBezTo>
                <a:cubicBezTo>
                  <a:pt x="2014725" y="608227"/>
                  <a:pt x="1967186" y="795298"/>
                  <a:pt x="2011680" y="922076"/>
                </a:cubicBezTo>
                <a:cubicBezTo>
                  <a:pt x="1841158" y="937520"/>
                  <a:pt x="1602867" y="868919"/>
                  <a:pt x="1468526" y="922076"/>
                </a:cubicBezTo>
                <a:cubicBezTo>
                  <a:pt x="1334185" y="975233"/>
                  <a:pt x="1145917" y="920635"/>
                  <a:pt x="1005840" y="922076"/>
                </a:cubicBezTo>
                <a:cubicBezTo>
                  <a:pt x="865763" y="923517"/>
                  <a:pt x="724484" y="874594"/>
                  <a:pt x="482803" y="922076"/>
                </a:cubicBezTo>
                <a:cubicBezTo>
                  <a:pt x="241122" y="969558"/>
                  <a:pt x="235227" y="894115"/>
                  <a:pt x="0" y="922076"/>
                </a:cubicBezTo>
                <a:cubicBezTo>
                  <a:pt x="-12326" y="748730"/>
                  <a:pt x="36214" y="600599"/>
                  <a:pt x="0" y="488700"/>
                </a:cubicBezTo>
                <a:cubicBezTo>
                  <a:pt x="-36214" y="376801"/>
                  <a:pt x="30111" y="164717"/>
                  <a:pt x="0" y="0"/>
                </a:cubicBezTo>
                <a:close/>
              </a:path>
              <a:path w="2011680" h="922076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24990" y="231529"/>
                  <a:pt x="1961203" y="265307"/>
                  <a:pt x="2011680" y="470259"/>
                </a:cubicBezTo>
                <a:cubicBezTo>
                  <a:pt x="2062157" y="675211"/>
                  <a:pt x="1973520" y="716954"/>
                  <a:pt x="2011680" y="922076"/>
                </a:cubicBezTo>
                <a:cubicBezTo>
                  <a:pt x="1867239" y="945023"/>
                  <a:pt x="1705009" y="904687"/>
                  <a:pt x="1528877" y="922076"/>
                </a:cubicBezTo>
                <a:cubicBezTo>
                  <a:pt x="1352745" y="939465"/>
                  <a:pt x="1258505" y="912737"/>
                  <a:pt x="1086307" y="922076"/>
                </a:cubicBezTo>
                <a:cubicBezTo>
                  <a:pt x="914109" y="931415"/>
                  <a:pt x="709837" y="919485"/>
                  <a:pt x="563270" y="922076"/>
                </a:cubicBezTo>
                <a:cubicBezTo>
                  <a:pt x="416703" y="924667"/>
                  <a:pt x="223482" y="864425"/>
                  <a:pt x="0" y="922076"/>
                </a:cubicBezTo>
                <a:cubicBezTo>
                  <a:pt x="-2501" y="802406"/>
                  <a:pt x="13623" y="658250"/>
                  <a:pt x="0" y="442596"/>
                </a:cubicBezTo>
                <a:cubicBezTo>
                  <a:pt x="-13623" y="226942"/>
                  <a:pt x="8248" y="198916"/>
                  <a:pt x="0" y="0"/>
                </a:cubicBezTo>
                <a:close/>
              </a:path>
            </a:pathLst>
          </a:custGeom>
          <a:ln w="38100">
            <a:solidFill>
              <a:srgbClr val="F5CDCE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accessible affordable mental health assessment, counseling, and treatment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B2824598-80B2-4EAA-9861-09C542385DEB}"/>
              </a:ext>
            </a:extLst>
          </p:cNvPr>
          <p:cNvSpPr txBox="1">
            <a:spLocks/>
          </p:cNvSpPr>
          <p:nvPr/>
        </p:nvSpPr>
        <p:spPr>
          <a:xfrm>
            <a:off x="3905250" y="3169202"/>
            <a:ext cx="2011680" cy="937317"/>
          </a:xfrm>
          <a:custGeom>
            <a:avLst/>
            <a:gdLst>
              <a:gd name="connsiteX0" fmla="*/ 0 w 2011680"/>
              <a:gd name="connsiteY0" fmla="*/ 0 h 937317"/>
              <a:gd name="connsiteX1" fmla="*/ 502920 w 2011680"/>
              <a:gd name="connsiteY1" fmla="*/ 0 h 937317"/>
              <a:gd name="connsiteX2" fmla="*/ 1025957 w 2011680"/>
              <a:gd name="connsiteY2" fmla="*/ 0 h 937317"/>
              <a:gd name="connsiteX3" fmla="*/ 1548994 w 2011680"/>
              <a:gd name="connsiteY3" fmla="*/ 0 h 937317"/>
              <a:gd name="connsiteX4" fmla="*/ 2011680 w 2011680"/>
              <a:gd name="connsiteY4" fmla="*/ 0 h 937317"/>
              <a:gd name="connsiteX5" fmla="*/ 2011680 w 2011680"/>
              <a:gd name="connsiteY5" fmla="*/ 487405 h 937317"/>
              <a:gd name="connsiteX6" fmla="*/ 2011680 w 2011680"/>
              <a:gd name="connsiteY6" fmla="*/ 937317 h 937317"/>
              <a:gd name="connsiteX7" fmla="*/ 1468526 w 2011680"/>
              <a:gd name="connsiteY7" fmla="*/ 937317 h 937317"/>
              <a:gd name="connsiteX8" fmla="*/ 1005840 w 2011680"/>
              <a:gd name="connsiteY8" fmla="*/ 937317 h 937317"/>
              <a:gd name="connsiteX9" fmla="*/ 482803 w 2011680"/>
              <a:gd name="connsiteY9" fmla="*/ 937317 h 937317"/>
              <a:gd name="connsiteX10" fmla="*/ 0 w 2011680"/>
              <a:gd name="connsiteY10" fmla="*/ 937317 h 937317"/>
              <a:gd name="connsiteX11" fmla="*/ 0 w 2011680"/>
              <a:gd name="connsiteY11" fmla="*/ 496778 h 937317"/>
              <a:gd name="connsiteX12" fmla="*/ 0 w 2011680"/>
              <a:gd name="connsiteY12" fmla="*/ 0 h 9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37317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59629" y="217688"/>
                  <a:pt x="2001700" y="296126"/>
                  <a:pt x="2011680" y="487405"/>
                </a:cubicBezTo>
                <a:cubicBezTo>
                  <a:pt x="2021660" y="678685"/>
                  <a:pt x="1994381" y="758316"/>
                  <a:pt x="2011680" y="937317"/>
                </a:cubicBezTo>
                <a:cubicBezTo>
                  <a:pt x="1841158" y="952761"/>
                  <a:pt x="1602867" y="884160"/>
                  <a:pt x="1468526" y="937317"/>
                </a:cubicBezTo>
                <a:cubicBezTo>
                  <a:pt x="1334185" y="990474"/>
                  <a:pt x="1145917" y="935876"/>
                  <a:pt x="1005840" y="937317"/>
                </a:cubicBezTo>
                <a:cubicBezTo>
                  <a:pt x="865763" y="938758"/>
                  <a:pt x="724484" y="889835"/>
                  <a:pt x="482803" y="937317"/>
                </a:cubicBezTo>
                <a:cubicBezTo>
                  <a:pt x="241122" y="984799"/>
                  <a:pt x="235227" y="909356"/>
                  <a:pt x="0" y="937317"/>
                </a:cubicBezTo>
                <a:cubicBezTo>
                  <a:pt x="-17295" y="829871"/>
                  <a:pt x="15403" y="592928"/>
                  <a:pt x="0" y="496778"/>
                </a:cubicBezTo>
                <a:cubicBezTo>
                  <a:pt x="-15403" y="400628"/>
                  <a:pt x="15283" y="246865"/>
                  <a:pt x="0" y="0"/>
                </a:cubicBezTo>
                <a:close/>
              </a:path>
              <a:path w="2011680" h="937317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43567" y="238500"/>
                  <a:pt x="1960792" y="259254"/>
                  <a:pt x="2011680" y="478032"/>
                </a:cubicBezTo>
                <a:cubicBezTo>
                  <a:pt x="2062568" y="696810"/>
                  <a:pt x="1996245" y="769412"/>
                  <a:pt x="2011680" y="937317"/>
                </a:cubicBezTo>
                <a:cubicBezTo>
                  <a:pt x="1867239" y="960264"/>
                  <a:pt x="1705009" y="919928"/>
                  <a:pt x="1528877" y="937317"/>
                </a:cubicBezTo>
                <a:cubicBezTo>
                  <a:pt x="1352745" y="954706"/>
                  <a:pt x="1258505" y="927978"/>
                  <a:pt x="1086307" y="937317"/>
                </a:cubicBezTo>
                <a:cubicBezTo>
                  <a:pt x="914109" y="946656"/>
                  <a:pt x="709837" y="934726"/>
                  <a:pt x="563270" y="937317"/>
                </a:cubicBezTo>
                <a:cubicBezTo>
                  <a:pt x="416703" y="939908"/>
                  <a:pt x="223482" y="879666"/>
                  <a:pt x="0" y="937317"/>
                </a:cubicBezTo>
                <a:cubicBezTo>
                  <a:pt x="-11390" y="704085"/>
                  <a:pt x="48492" y="691109"/>
                  <a:pt x="0" y="449912"/>
                </a:cubicBezTo>
                <a:cubicBezTo>
                  <a:pt x="-48492" y="208716"/>
                  <a:pt x="4475" y="204002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promote autonomy/flexibility</a:t>
            </a:r>
            <a:endParaRPr lang="en-US" sz="2400" dirty="0">
              <a:solidFill>
                <a:srgbClr val="202C8F"/>
              </a:solidFill>
            </a:endParaRP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7BFF13D-2506-4E3B-8F7F-036976941AFD}"/>
              </a:ext>
            </a:extLst>
          </p:cNvPr>
          <p:cNvSpPr txBox="1">
            <a:spLocks/>
          </p:cNvSpPr>
          <p:nvPr/>
        </p:nvSpPr>
        <p:spPr>
          <a:xfrm>
            <a:off x="1535426" y="3187591"/>
            <a:ext cx="2011680" cy="922076"/>
          </a:xfrm>
          <a:custGeom>
            <a:avLst/>
            <a:gdLst>
              <a:gd name="connsiteX0" fmla="*/ 0 w 2011680"/>
              <a:gd name="connsiteY0" fmla="*/ 0 h 922076"/>
              <a:gd name="connsiteX1" fmla="*/ 502920 w 2011680"/>
              <a:gd name="connsiteY1" fmla="*/ 0 h 922076"/>
              <a:gd name="connsiteX2" fmla="*/ 1025957 w 2011680"/>
              <a:gd name="connsiteY2" fmla="*/ 0 h 922076"/>
              <a:gd name="connsiteX3" fmla="*/ 1548994 w 2011680"/>
              <a:gd name="connsiteY3" fmla="*/ 0 h 922076"/>
              <a:gd name="connsiteX4" fmla="*/ 2011680 w 2011680"/>
              <a:gd name="connsiteY4" fmla="*/ 0 h 922076"/>
              <a:gd name="connsiteX5" fmla="*/ 2011680 w 2011680"/>
              <a:gd name="connsiteY5" fmla="*/ 479480 h 922076"/>
              <a:gd name="connsiteX6" fmla="*/ 2011680 w 2011680"/>
              <a:gd name="connsiteY6" fmla="*/ 922076 h 922076"/>
              <a:gd name="connsiteX7" fmla="*/ 1468526 w 2011680"/>
              <a:gd name="connsiteY7" fmla="*/ 922076 h 922076"/>
              <a:gd name="connsiteX8" fmla="*/ 1005840 w 2011680"/>
              <a:gd name="connsiteY8" fmla="*/ 922076 h 922076"/>
              <a:gd name="connsiteX9" fmla="*/ 482803 w 2011680"/>
              <a:gd name="connsiteY9" fmla="*/ 922076 h 922076"/>
              <a:gd name="connsiteX10" fmla="*/ 0 w 2011680"/>
              <a:gd name="connsiteY10" fmla="*/ 922076 h 922076"/>
              <a:gd name="connsiteX11" fmla="*/ 0 w 2011680"/>
              <a:gd name="connsiteY11" fmla="*/ 488700 h 922076"/>
              <a:gd name="connsiteX12" fmla="*/ 0 w 2011680"/>
              <a:gd name="connsiteY12" fmla="*/ 0 h 9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22076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47911" y="208895"/>
                  <a:pt x="2008635" y="350733"/>
                  <a:pt x="2011680" y="479480"/>
                </a:cubicBezTo>
                <a:cubicBezTo>
                  <a:pt x="2014725" y="608227"/>
                  <a:pt x="1967186" y="795298"/>
                  <a:pt x="2011680" y="922076"/>
                </a:cubicBezTo>
                <a:cubicBezTo>
                  <a:pt x="1841158" y="937520"/>
                  <a:pt x="1602867" y="868919"/>
                  <a:pt x="1468526" y="922076"/>
                </a:cubicBezTo>
                <a:cubicBezTo>
                  <a:pt x="1334185" y="975233"/>
                  <a:pt x="1145917" y="920635"/>
                  <a:pt x="1005840" y="922076"/>
                </a:cubicBezTo>
                <a:cubicBezTo>
                  <a:pt x="865763" y="923517"/>
                  <a:pt x="724484" y="874594"/>
                  <a:pt x="482803" y="922076"/>
                </a:cubicBezTo>
                <a:cubicBezTo>
                  <a:pt x="241122" y="969558"/>
                  <a:pt x="235227" y="894115"/>
                  <a:pt x="0" y="922076"/>
                </a:cubicBezTo>
                <a:cubicBezTo>
                  <a:pt x="-12326" y="748730"/>
                  <a:pt x="36214" y="600599"/>
                  <a:pt x="0" y="488700"/>
                </a:cubicBezTo>
                <a:cubicBezTo>
                  <a:pt x="-36214" y="376801"/>
                  <a:pt x="30111" y="164717"/>
                  <a:pt x="0" y="0"/>
                </a:cubicBezTo>
                <a:close/>
              </a:path>
              <a:path w="2011680" h="922076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24990" y="231529"/>
                  <a:pt x="1961203" y="265307"/>
                  <a:pt x="2011680" y="470259"/>
                </a:cubicBezTo>
                <a:cubicBezTo>
                  <a:pt x="2062157" y="675211"/>
                  <a:pt x="1973520" y="716954"/>
                  <a:pt x="2011680" y="922076"/>
                </a:cubicBezTo>
                <a:cubicBezTo>
                  <a:pt x="1867239" y="945023"/>
                  <a:pt x="1705009" y="904687"/>
                  <a:pt x="1528877" y="922076"/>
                </a:cubicBezTo>
                <a:cubicBezTo>
                  <a:pt x="1352745" y="939465"/>
                  <a:pt x="1258505" y="912737"/>
                  <a:pt x="1086307" y="922076"/>
                </a:cubicBezTo>
                <a:cubicBezTo>
                  <a:pt x="914109" y="931415"/>
                  <a:pt x="709837" y="919485"/>
                  <a:pt x="563270" y="922076"/>
                </a:cubicBezTo>
                <a:cubicBezTo>
                  <a:pt x="416703" y="924667"/>
                  <a:pt x="223482" y="864425"/>
                  <a:pt x="0" y="922076"/>
                </a:cubicBezTo>
                <a:cubicBezTo>
                  <a:pt x="-2501" y="802406"/>
                  <a:pt x="13623" y="658250"/>
                  <a:pt x="0" y="442596"/>
                </a:cubicBezTo>
                <a:cubicBezTo>
                  <a:pt x="-13623" y="226942"/>
                  <a:pt x="8248" y="198916"/>
                  <a:pt x="0" y="0"/>
                </a:cubicBezTo>
                <a:close/>
              </a:path>
            </a:pathLst>
          </a:custGeom>
          <a:ln w="38100">
            <a:solidFill>
              <a:srgbClr val="F5CDCE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minimize non-physician obligations</a:t>
            </a: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FDB131B5-1E34-429E-A4CD-FF8A710246DC}"/>
              </a:ext>
            </a:extLst>
          </p:cNvPr>
          <p:cNvSpPr txBox="1">
            <a:spLocks/>
          </p:cNvSpPr>
          <p:nvPr/>
        </p:nvSpPr>
        <p:spPr>
          <a:xfrm>
            <a:off x="1535426" y="4561746"/>
            <a:ext cx="2011680" cy="937317"/>
          </a:xfrm>
          <a:custGeom>
            <a:avLst/>
            <a:gdLst>
              <a:gd name="connsiteX0" fmla="*/ 0 w 2011680"/>
              <a:gd name="connsiteY0" fmla="*/ 0 h 937317"/>
              <a:gd name="connsiteX1" fmla="*/ 502920 w 2011680"/>
              <a:gd name="connsiteY1" fmla="*/ 0 h 937317"/>
              <a:gd name="connsiteX2" fmla="*/ 1025957 w 2011680"/>
              <a:gd name="connsiteY2" fmla="*/ 0 h 937317"/>
              <a:gd name="connsiteX3" fmla="*/ 1548994 w 2011680"/>
              <a:gd name="connsiteY3" fmla="*/ 0 h 937317"/>
              <a:gd name="connsiteX4" fmla="*/ 2011680 w 2011680"/>
              <a:gd name="connsiteY4" fmla="*/ 0 h 937317"/>
              <a:gd name="connsiteX5" fmla="*/ 2011680 w 2011680"/>
              <a:gd name="connsiteY5" fmla="*/ 487405 h 937317"/>
              <a:gd name="connsiteX6" fmla="*/ 2011680 w 2011680"/>
              <a:gd name="connsiteY6" fmla="*/ 937317 h 937317"/>
              <a:gd name="connsiteX7" fmla="*/ 1468526 w 2011680"/>
              <a:gd name="connsiteY7" fmla="*/ 937317 h 937317"/>
              <a:gd name="connsiteX8" fmla="*/ 1005840 w 2011680"/>
              <a:gd name="connsiteY8" fmla="*/ 937317 h 937317"/>
              <a:gd name="connsiteX9" fmla="*/ 482803 w 2011680"/>
              <a:gd name="connsiteY9" fmla="*/ 937317 h 937317"/>
              <a:gd name="connsiteX10" fmla="*/ 0 w 2011680"/>
              <a:gd name="connsiteY10" fmla="*/ 937317 h 937317"/>
              <a:gd name="connsiteX11" fmla="*/ 0 w 2011680"/>
              <a:gd name="connsiteY11" fmla="*/ 496778 h 937317"/>
              <a:gd name="connsiteX12" fmla="*/ 0 w 2011680"/>
              <a:gd name="connsiteY12" fmla="*/ 0 h 9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937317" fill="none" extrusionOk="0">
                <a:moveTo>
                  <a:pt x="0" y="0"/>
                </a:moveTo>
                <a:cubicBezTo>
                  <a:pt x="230784" y="-64"/>
                  <a:pt x="384268" y="24147"/>
                  <a:pt x="502920" y="0"/>
                </a:cubicBezTo>
                <a:cubicBezTo>
                  <a:pt x="621572" y="-24147"/>
                  <a:pt x="856941" y="5972"/>
                  <a:pt x="1025957" y="0"/>
                </a:cubicBezTo>
                <a:cubicBezTo>
                  <a:pt x="1194973" y="-5972"/>
                  <a:pt x="1347066" y="37890"/>
                  <a:pt x="1548994" y="0"/>
                </a:cubicBezTo>
                <a:cubicBezTo>
                  <a:pt x="1750922" y="-37890"/>
                  <a:pt x="1912887" y="34258"/>
                  <a:pt x="2011680" y="0"/>
                </a:cubicBezTo>
                <a:cubicBezTo>
                  <a:pt x="2059629" y="217688"/>
                  <a:pt x="2001700" y="296126"/>
                  <a:pt x="2011680" y="487405"/>
                </a:cubicBezTo>
                <a:cubicBezTo>
                  <a:pt x="2021660" y="678685"/>
                  <a:pt x="1994381" y="758316"/>
                  <a:pt x="2011680" y="937317"/>
                </a:cubicBezTo>
                <a:cubicBezTo>
                  <a:pt x="1841158" y="952761"/>
                  <a:pt x="1602867" y="884160"/>
                  <a:pt x="1468526" y="937317"/>
                </a:cubicBezTo>
                <a:cubicBezTo>
                  <a:pt x="1334185" y="990474"/>
                  <a:pt x="1145917" y="935876"/>
                  <a:pt x="1005840" y="937317"/>
                </a:cubicBezTo>
                <a:cubicBezTo>
                  <a:pt x="865763" y="938758"/>
                  <a:pt x="724484" y="889835"/>
                  <a:pt x="482803" y="937317"/>
                </a:cubicBezTo>
                <a:cubicBezTo>
                  <a:pt x="241122" y="984799"/>
                  <a:pt x="235227" y="909356"/>
                  <a:pt x="0" y="937317"/>
                </a:cubicBezTo>
                <a:cubicBezTo>
                  <a:pt x="-17295" y="829871"/>
                  <a:pt x="15403" y="592928"/>
                  <a:pt x="0" y="496778"/>
                </a:cubicBezTo>
                <a:cubicBezTo>
                  <a:pt x="-15403" y="400628"/>
                  <a:pt x="15283" y="246865"/>
                  <a:pt x="0" y="0"/>
                </a:cubicBezTo>
                <a:close/>
              </a:path>
              <a:path w="2011680" h="937317" stroke="0" extrusionOk="0">
                <a:moveTo>
                  <a:pt x="0" y="0"/>
                </a:moveTo>
                <a:cubicBezTo>
                  <a:pt x="189287" y="-40928"/>
                  <a:pt x="244347" y="2755"/>
                  <a:pt x="482803" y="0"/>
                </a:cubicBezTo>
                <a:cubicBezTo>
                  <a:pt x="721259" y="-2755"/>
                  <a:pt x="735603" y="1819"/>
                  <a:pt x="945490" y="0"/>
                </a:cubicBezTo>
                <a:cubicBezTo>
                  <a:pt x="1155377" y="-1819"/>
                  <a:pt x="1212949" y="3026"/>
                  <a:pt x="1468526" y="0"/>
                </a:cubicBezTo>
                <a:cubicBezTo>
                  <a:pt x="1724103" y="-3026"/>
                  <a:pt x="1811392" y="59889"/>
                  <a:pt x="2011680" y="0"/>
                </a:cubicBezTo>
                <a:cubicBezTo>
                  <a:pt x="2043567" y="238500"/>
                  <a:pt x="1960792" y="259254"/>
                  <a:pt x="2011680" y="478032"/>
                </a:cubicBezTo>
                <a:cubicBezTo>
                  <a:pt x="2062568" y="696810"/>
                  <a:pt x="1996245" y="769412"/>
                  <a:pt x="2011680" y="937317"/>
                </a:cubicBezTo>
                <a:cubicBezTo>
                  <a:pt x="1867239" y="960264"/>
                  <a:pt x="1705009" y="919928"/>
                  <a:pt x="1528877" y="937317"/>
                </a:cubicBezTo>
                <a:cubicBezTo>
                  <a:pt x="1352745" y="954706"/>
                  <a:pt x="1258505" y="927978"/>
                  <a:pt x="1086307" y="937317"/>
                </a:cubicBezTo>
                <a:cubicBezTo>
                  <a:pt x="914109" y="946656"/>
                  <a:pt x="709837" y="934726"/>
                  <a:pt x="563270" y="937317"/>
                </a:cubicBezTo>
                <a:cubicBezTo>
                  <a:pt x="416703" y="939908"/>
                  <a:pt x="223482" y="879666"/>
                  <a:pt x="0" y="937317"/>
                </a:cubicBezTo>
                <a:cubicBezTo>
                  <a:pt x="-11390" y="704085"/>
                  <a:pt x="48492" y="691109"/>
                  <a:pt x="0" y="449912"/>
                </a:cubicBezTo>
                <a:cubicBezTo>
                  <a:pt x="-48492" y="208716"/>
                  <a:pt x="4475" y="204002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policies without fear of negative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9017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67" y="2818571"/>
            <a:ext cx="9579665" cy="2746960"/>
          </a:xfrm>
        </p:spPr>
        <p:txBody>
          <a:bodyPr/>
          <a:lstStyle/>
          <a:p>
            <a:r>
              <a:rPr lang="en-US" dirty="0"/>
              <a:t>Wellness related </a:t>
            </a:r>
            <a:r>
              <a:rPr lang="en-US" dirty="0">
                <a:solidFill>
                  <a:srgbClr val="DF8C8C"/>
                </a:solidFill>
              </a:rPr>
              <a:t>Resources</a:t>
            </a:r>
            <a:r>
              <a:rPr lang="en-US" dirty="0"/>
              <a:t> &amp; </a:t>
            </a:r>
            <a:r>
              <a:rPr lang="en-US" dirty="0">
                <a:solidFill>
                  <a:srgbClr val="DF8C8C"/>
                </a:solidFill>
              </a:rPr>
              <a:t>activities</a:t>
            </a:r>
            <a:br>
              <a:rPr lang="en-US" dirty="0"/>
            </a:br>
            <a:r>
              <a:rPr lang="en-US" dirty="0"/>
              <a:t>during my residency training</a:t>
            </a:r>
          </a:p>
        </p:txBody>
      </p:sp>
    </p:spTree>
    <p:extLst>
      <p:ext uri="{BB962C8B-B14F-4D97-AF65-F5344CB8AC3E}">
        <p14:creationId xmlns:p14="http://schemas.microsoft.com/office/powerpoint/2010/main" val="14299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09600" y="2140337"/>
            <a:ext cx="10972800" cy="1828800"/>
            <a:chOff x="0" y="85323"/>
            <a:chExt cx="422815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213709" cy="275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Policies to be compliant with ACGME requirements</a:t>
              </a:r>
            </a:p>
          </p:txBody>
        </p:sp>
      </p:grp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F710131C-A1CD-4514-964A-A3213B6B4E14}"/>
              </a:ext>
            </a:extLst>
          </p:cNvPr>
          <p:cNvSpPr txBox="1">
            <a:spLocks/>
          </p:cNvSpPr>
          <p:nvPr/>
        </p:nvSpPr>
        <p:spPr>
          <a:xfrm>
            <a:off x="647098" y="4058412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Sick leaves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policies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 responsibility to promote autonomy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educational videos on burnout, depression and substance</a:t>
            </a:r>
            <a:endParaRPr lang="en-US" sz="24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9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93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70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02C8F"/>
                  </a:solidFill>
                </a:rPr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530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26998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359152"/>
            <a:ext cx="7141464" cy="35158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Wellness in healthcare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ACGME accreditation and Wellness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Wellness related resources and activities during my residency training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609600" y="2115652"/>
            <a:ext cx="10972800" cy="1828800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Concerned and committed department leadership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325C58F1-043A-443E-B574-B445392DBDBF}"/>
              </a:ext>
            </a:extLst>
          </p:cNvPr>
          <p:cNvSpPr txBox="1">
            <a:spLocks/>
          </p:cNvSpPr>
          <p:nvPr/>
        </p:nvSpPr>
        <p:spPr>
          <a:xfrm>
            <a:off x="647098" y="4058412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 work environment – Family like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respect</a:t>
            </a:r>
          </a:p>
        </p:txBody>
      </p:sp>
    </p:spTree>
    <p:extLst>
      <p:ext uri="{BB962C8B-B14F-4D97-AF65-F5344CB8AC3E}">
        <p14:creationId xmlns:p14="http://schemas.microsoft.com/office/powerpoint/2010/main" val="2505296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65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02C8F"/>
                  </a:solidFill>
                </a:rPr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525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09600" y="2126279"/>
            <a:ext cx="10972800" cy="1828800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Wellness Director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CC90E43-D422-4AC7-BD3B-5C21DE4341E6}"/>
              </a:ext>
            </a:extLst>
          </p:cNvPr>
          <p:cNvSpPr txBox="1">
            <a:spLocks/>
          </p:cNvSpPr>
          <p:nvPr/>
        </p:nvSpPr>
        <p:spPr>
          <a:xfrm>
            <a:off x="647098" y="4058412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1-year appointment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resident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and organize wellness-related activities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8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43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02C8F"/>
                  </a:solidFill>
                </a:rPr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9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609600" y="2115652"/>
            <a:ext cx="10972800" cy="1828800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Wellness Sessions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CFB6BFB-0157-479B-BBE4-DD8A079C46FA}"/>
              </a:ext>
            </a:extLst>
          </p:cNvPr>
          <p:cNvSpPr txBox="1">
            <a:spLocks/>
          </p:cNvSpPr>
          <p:nvPr/>
        </p:nvSpPr>
        <p:spPr>
          <a:xfrm>
            <a:off x="647098" y="4058412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1-hour / month; 2</a:t>
            </a:r>
            <a:r>
              <a:rPr lang="en-US" sz="1400" baseline="300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Friday; 12 to 1 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 time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activities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pumpkin carving, painting, baking, competitive team games, seasonal activities (Secret Santa Christmas gift exchange)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609600" y="2115652"/>
            <a:ext cx="10972800" cy="1828800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Wellness Sessions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CFB6BFB-0157-479B-BBE4-DD8A079C46FA}"/>
              </a:ext>
            </a:extLst>
          </p:cNvPr>
          <p:cNvSpPr txBox="1">
            <a:spLocks/>
          </p:cNvSpPr>
          <p:nvPr/>
        </p:nvSpPr>
        <p:spPr>
          <a:xfrm>
            <a:off x="647098" y="4058412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1-hour / month; 2</a:t>
            </a:r>
            <a:r>
              <a:rPr lang="en-US" sz="1400" baseline="300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Friday; 12 to 1 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 time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activities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05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275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02C8F"/>
                  </a:solidFill>
                </a:rPr>
                <a:t>FOOD!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139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Wellness?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09600" y="4178532"/>
            <a:ext cx="10972800" cy="1828800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FOOD!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F3E48DE-A7D9-42BE-900F-67AF3DEF69B3}"/>
              </a:ext>
            </a:extLst>
          </p:cNvPr>
          <p:cNvSpPr txBox="1">
            <a:spLocks/>
          </p:cNvSpPr>
          <p:nvPr/>
        </p:nvSpPr>
        <p:spPr>
          <a:xfrm>
            <a:off x="773379" y="2260458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Breakfast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 Lunch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more….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1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590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202C8F"/>
                  </a:solidFill>
                </a:rPr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48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600234" y="4136414"/>
            <a:ext cx="10972800" cy="1828800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Feedback Fridays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395E93AE-7FC6-489A-BFD9-B3E331DAAF72}"/>
              </a:ext>
            </a:extLst>
          </p:cNvPr>
          <p:cNvSpPr txBox="1">
            <a:spLocks/>
          </p:cNvSpPr>
          <p:nvPr/>
        </p:nvSpPr>
        <p:spPr>
          <a:xfrm>
            <a:off x="764014" y="2199196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1-hour / month; 1</a:t>
            </a:r>
            <a:r>
              <a:rPr lang="en-US" sz="1400" baseline="300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Friday; 12 to 1 PM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 time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and Private environment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/ Stressors in the program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Communicated to leaderships in anonymous manner</a:t>
            </a:r>
          </a:p>
        </p:txBody>
      </p:sp>
    </p:spTree>
    <p:extLst>
      <p:ext uri="{BB962C8B-B14F-4D97-AF65-F5344CB8AC3E}">
        <p14:creationId xmlns:p14="http://schemas.microsoft.com/office/powerpoint/2010/main" val="189507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461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>
                  <a:solidFill>
                    <a:srgbClr val="202C8F"/>
                  </a:solidFill>
                </a:rPr>
                <a:t>Stipends / Funds / Reimbursement</a:t>
              </a:r>
              <a:endParaRPr lang="en-US" sz="1400" b="1" kern="1200" dirty="0">
                <a:solidFill>
                  <a:srgbClr val="202C8F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894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7F37FE-D2D5-4E74-95BA-3B83B554C17C}"/>
              </a:ext>
            </a:extLst>
          </p:cNvPr>
          <p:cNvSpPr txBox="1"/>
          <p:nvPr/>
        </p:nvSpPr>
        <p:spPr>
          <a:xfrm>
            <a:off x="7525127" y="5541710"/>
            <a:ext cx="6405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00" dirty="0"/>
              <a:t>Departmental </a:t>
            </a:r>
          </a:p>
          <a:p>
            <a:pPr lvl="0"/>
            <a:r>
              <a:rPr lang="en-US" sz="900" dirty="0"/>
              <a:t>Out-side of work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09600" y="4178812"/>
            <a:ext cx="10972800" cy="1828800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dirty="0">
                  <a:solidFill>
                    <a:srgbClr val="202C8F"/>
                  </a:solidFill>
                </a:rPr>
                <a:t>Stipends / Funds / Reimbursement</a:t>
              </a:r>
              <a:endParaRPr lang="en-US" sz="2800" b="1" kern="1200" dirty="0">
                <a:solidFill>
                  <a:srgbClr val="202C8F"/>
                </a:solidFill>
              </a:endParaRPr>
            </a:p>
          </p:txBody>
        </p:sp>
      </p:grp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B6934C05-C9BB-4214-B3E3-40D9ED1793D7}"/>
              </a:ext>
            </a:extLst>
          </p:cNvPr>
          <p:cNvSpPr txBox="1">
            <a:spLocks/>
          </p:cNvSpPr>
          <p:nvPr/>
        </p:nvSpPr>
        <p:spPr>
          <a:xfrm>
            <a:off x="764014" y="2199196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fund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funds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fees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expenses</a:t>
            </a:r>
          </a:p>
        </p:txBody>
      </p:sp>
    </p:spTree>
    <p:extLst>
      <p:ext uri="{BB962C8B-B14F-4D97-AF65-F5344CB8AC3E}">
        <p14:creationId xmlns:p14="http://schemas.microsoft.com/office/powerpoint/2010/main" val="49066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18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609600" y="4178532"/>
            <a:ext cx="10972800" cy="1828800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Social Events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D7CC55A3-96EE-45AC-ACF0-C486C10B85F3}"/>
              </a:ext>
            </a:extLst>
          </p:cNvPr>
          <p:cNvSpPr txBox="1">
            <a:spLocks/>
          </p:cNvSpPr>
          <p:nvPr/>
        </p:nvSpPr>
        <p:spPr>
          <a:xfrm>
            <a:off x="764014" y="2199196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Celebrations (Birthdays, Baby Showers, Bachelor’s party, graduations, etc.)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hours / seasonal parties</a:t>
            </a:r>
          </a:p>
        </p:txBody>
      </p:sp>
    </p:spTree>
    <p:extLst>
      <p:ext uri="{BB962C8B-B14F-4D97-AF65-F5344CB8AC3E}">
        <p14:creationId xmlns:p14="http://schemas.microsoft.com/office/powerpoint/2010/main" val="80953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609600" y="4178532"/>
            <a:ext cx="10972800" cy="1828800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202C8F"/>
                  </a:solidFill>
                </a:rPr>
                <a:t>Social Events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D7CC55A3-96EE-45AC-ACF0-C486C10B85F3}"/>
              </a:ext>
            </a:extLst>
          </p:cNvPr>
          <p:cNvSpPr txBox="1">
            <a:spLocks/>
          </p:cNvSpPr>
          <p:nvPr/>
        </p:nvSpPr>
        <p:spPr>
          <a:xfrm>
            <a:off x="764014" y="2199196"/>
            <a:ext cx="10645240" cy="1828800"/>
          </a:xfrm>
          <a:custGeom>
            <a:avLst/>
            <a:gdLst>
              <a:gd name="connsiteX0" fmla="*/ 0 w 10645240"/>
              <a:gd name="connsiteY0" fmla="*/ 0 h 1828800"/>
              <a:gd name="connsiteX1" fmla="*/ 272045 w 10645240"/>
              <a:gd name="connsiteY1" fmla="*/ 0 h 1828800"/>
              <a:gd name="connsiteX2" fmla="*/ 863447 w 10645240"/>
              <a:gd name="connsiteY2" fmla="*/ 0 h 1828800"/>
              <a:gd name="connsiteX3" fmla="*/ 1135492 w 10645240"/>
              <a:gd name="connsiteY3" fmla="*/ 0 h 1828800"/>
              <a:gd name="connsiteX4" fmla="*/ 1726894 w 10645240"/>
              <a:gd name="connsiteY4" fmla="*/ 0 h 1828800"/>
              <a:gd name="connsiteX5" fmla="*/ 2424749 w 10645240"/>
              <a:gd name="connsiteY5" fmla="*/ 0 h 1828800"/>
              <a:gd name="connsiteX6" fmla="*/ 3122604 w 10645240"/>
              <a:gd name="connsiteY6" fmla="*/ 0 h 1828800"/>
              <a:gd name="connsiteX7" fmla="*/ 3394649 w 10645240"/>
              <a:gd name="connsiteY7" fmla="*/ 0 h 1828800"/>
              <a:gd name="connsiteX8" fmla="*/ 3666694 w 10645240"/>
              <a:gd name="connsiteY8" fmla="*/ 0 h 1828800"/>
              <a:gd name="connsiteX9" fmla="*/ 4364548 w 10645240"/>
              <a:gd name="connsiteY9" fmla="*/ 0 h 1828800"/>
              <a:gd name="connsiteX10" fmla="*/ 4955951 w 10645240"/>
              <a:gd name="connsiteY10" fmla="*/ 0 h 1828800"/>
              <a:gd name="connsiteX11" fmla="*/ 5653805 w 10645240"/>
              <a:gd name="connsiteY11" fmla="*/ 0 h 1828800"/>
              <a:gd name="connsiteX12" fmla="*/ 5925850 w 10645240"/>
              <a:gd name="connsiteY12" fmla="*/ 0 h 1828800"/>
              <a:gd name="connsiteX13" fmla="*/ 6623705 w 10645240"/>
              <a:gd name="connsiteY13" fmla="*/ 0 h 1828800"/>
              <a:gd name="connsiteX14" fmla="*/ 7428012 w 10645240"/>
              <a:gd name="connsiteY14" fmla="*/ 0 h 1828800"/>
              <a:gd name="connsiteX15" fmla="*/ 8019414 w 10645240"/>
              <a:gd name="connsiteY15" fmla="*/ 0 h 1828800"/>
              <a:gd name="connsiteX16" fmla="*/ 8610816 w 10645240"/>
              <a:gd name="connsiteY16" fmla="*/ 0 h 1828800"/>
              <a:gd name="connsiteX17" fmla="*/ 9308671 w 10645240"/>
              <a:gd name="connsiteY17" fmla="*/ 0 h 1828800"/>
              <a:gd name="connsiteX18" fmla="*/ 9900073 w 10645240"/>
              <a:gd name="connsiteY18" fmla="*/ 0 h 1828800"/>
              <a:gd name="connsiteX19" fmla="*/ 10645240 w 10645240"/>
              <a:gd name="connsiteY19" fmla="*/ 0 h 1828800"/>
              <a:gd name="connsiteX20" fmla="*/ 10645240 w 10645240"/>
              <a:gd name="connsiteY20" fmla="*/ 420624 h 1828800"/>
              <a:gd name="connsiteX21" fmla="*/ 10645240 w 10645240"/>
              <a:gd name="connsiteY21" fmla="*/ 822960 h 1828800"/>
              <a:gd name="connsiteX22" fmla="*/ 10645240 w 10645240"/>
              <a:gd name="connsiteY22" fmla="*/ 1261872 h 1828800"/>
              <a:gd name="connsiteX23" fmla="*/ 10645240 w 10645240"/>
              <a:gd name="connsiteY23" fmla="*/ 1828800 h 1828800"/>
              <a:gd name="connsiteX24" fmla="*/ 10160290 w 10645240"/>
              <a:gd name="connsiteY24" fmla="*/ 1828800 h 1828800"/>
              <a:gd name="connsiteX25" fmla="*/ 9781793 w 10645240"/>
              <a:gd name="connsiteY25" fmla="*/ 1828800 h 1828800"/>
              <a:gd name="connsiteX26" fmla="*/ 9403295 w 10645240"/>
              <a:gd name="connsiteY26" fmla="*/ 1828800 h 1828800"/>
              <a:gd name="connsiteX27" fmla="*/ 8918346 w 10645240"/>
              <a:gd name="connsiteY27" fmla="*/ 1828800 h 1828800"/>
              <a:gd name="connsiteX28" fmla="*/ 8646300 w 10645240"/>
              <a:gd name="connsiteY28" fmla="*/ 1828800 h 1828800"/>
              <a:gd name="connsiteX29" fmla="*/ 8267803 w 10645240"/>
              <a:gd name="connsiteY29" fmla="*/ 1828800 h 1828800"/>
              <a:gd name="connsiteX30" fmla="*/ 7782853 w 10645240"/>
              <a:gd name="connsiteY30" fmla="*/ 1828800 h 1828800"/>
              <a:gd name="connsiteX31" fmla="*/ 6978546 w 10645240"/>
              <a:gd name="connsiteY31" fmla="*/ 1828800 h 1828800"/>
              <a:gd name="connsiteX32" fmla="*/ 6600049 w 10645240"/>
              <a:gd name="connsiteY32" fmla="*/ 1828800 h 1828800"/>
              <a:gd name="connsiteX33" fmla="*/ 5902194 w 10645240"/>
              <a:gd name="connsiteY33" fmla="*/ 1828800 h 1828800"/>
              <a:gd name="connsiteX34" fmla="*/ 5417244 w 10645240"/>
              <a:gd name="connsiteY34" fmla="*/ 1828800 h 1828800"/>
              <a:gd name="connsiteX35" fmla="*/ 4612937 w 10645240"/>
              <a:gd name="connsiteY35" fmla="*/ 1828800 h 1828800"/>
              <a:gd name="connsiteX36" fmla="*/ 4127988 w 10645240"/>
              <a:gd name="connsiteY36" fmla="*/ 1828800 h 1828800"/>
              <a:gd name="connsiteX37" fmla="*/ 3855942 w 10645240"/>
              <a:gd name="connsiteY37" fmla="*/ 1828800 h 1828800"/>
              <a:gd name="connsiteX38" fmla="*/ 3264540 w 10645240"/>
              <a:gd name="connsiteY38" fmla="*/ 1828800 h 1828800"/>
              <a:gd name="connsiteX39" fmla="*/ 2460233 w 10645240"/>
              <a:gd name="connsiteY39" fmla="*/ 1828800 h 1828800"/>
              <a:gd name="connsiteX40" fmla="*/ 1655926 w 10645240"/>
              <a:gd name="connsiteY40" fmla="*/ 1828800 h 1828800"/>
              <a:gd name="connsiteX41" fmla="*/ 1170976 w 10645240"/>
              <a:gd name="connsiteY41" fmla="*/ 1828800 h 1828800"/>
              <a:gd name="connsiteX42" fmla="*/ 686027 w 10645240"/>
              <a:gd name="connsiteY42" fmla="*/ 1828800 h 1828800"/>
              <a:gd name="connsiteX43" fmla="*/ 0 w 10645240"/>
              <a:gd name="connsiteY43" fmla="*/ 1828800 h 1828800"/>
              <a:gd name="connsiteX44" fmla="*/ 0 w 10645240"/>
              <a:gd name="connsiteY44" fmla="*/ 1426464 h 1828800"/>
              <a:gd name="connsiteX45" fmla="*/ 0 w 10645240"/>
              <a:gd name="connsiteY45" fmla="*/ 969264 h 1828800"/>
              <a:gd name="connsiteX46" fmla="*/ 0 w 10645240"/>
              <a:gd name="connsiteY46" fmla="*/ 493776 h 1828800"/>
              <a:gd name="connsiteX47" fmla="*/ 0 w 10645240"/>
              <a:gd name="connsiteY47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645240" h="1828800" fill="none" extrusionOk="0">
                <a:moveTo>
                  <a:pt x="0" y="0"/>
                </a:moveTo>
                <a:cubicBezTo>
                  <a:pt x="116944" y="-7186"/>
                  <a:pt x="215611" y="22327"/>
                  <a:pt x="272045" y="0"/>
                </a:cubicBezTo>
                <a:cubicBezTo>
                  <a:pt x="328480" y="-22327"/>
                  <a:pt x="683876" y="25097"/>
                  <a:pt x="863447" y="0"/>
                </a:cubicBezTo>
                <a:cubicBezTo>
                  <a:pt x="1043018" y="-25097"/>
                  <a:pt x="1027449" y="5559"/>
                  <a:pt x="1135492" y="0"/>
                </a:cubicBezTo>
                <a:cubicBezTo>
                  <a:pt x="1243536" y="-5559"/>
                  <a:pt x="1514511" y="25766"/>
                  <a:pt x="1726894" y="0"/>
                </a:cubicBezTo>
                <a:cubicBezTo>
                  <a:pt x="1939277" y="-25766"/>
                  <a:pt x="2231206" y="48363"/>
                  <a:pt x="2424749" y="0"/>
                </a:cubicBezTo>
                <a:cubicBezTo>
                  <a:pt x="2618292" y="-48363"/>
                  <a:pt x="2925053" y="31043"/>
                  <a:pt x="3122604" y="0"/>
                </a:cubicBezTo>
                <a:cubicBezTo>
                  <a:pt x="3320156" y="-31043"/>
                  <a:pt x="3313270" y="6629"/>
                  <a:pt x="3394649" y="0"/>
                </a:cubicBezTo>
                <a:cubicBezTo>
                  <a:pt x="3476028" y="-6629"/>
                  <a:pt x="3578617" y="21911"/>
                  <a:pt x="3666694" y="0"/>
                </a:cubicBezTo>
                <a:cubicBezTo>
                  <a:pt x="3754771" y="-21911"/>
                  <a:pt x="4136326" y="79525"/>
                  <a:pt x="4364548" y="0"/>
                </a:cubicBezTo>
                <a:cubicBezTo>
                  <a:pt x="4592770" y="-79525"/>
                  <a:pt x="4674222" y="16893"/>
                  <a:pt x="4955951" y="0"/>
                </a:cubicBezTo>
                <a:cubicBezTo>
                  <a:pt x="5237680" y="-16893"/>
                  <a:pt x="5352073" y="48014"/>
                  <a:pt x="5653805" y="0"/>
                </a:cubicBezTo>
                <a:cubicBezTo>
                  <a:pt x="5955537" y="-48014"/>
                  <a:pt x="5868032" y="1937"/>
                  <a:pt x="5925850" y="0"/>
                </a:cubicBezTo>
                <a:cubicBezTo>
                  <a:pt x="5983669" y="-1937"/>
                  <a:pt x="6408417" y="60393"/>
                  <a:pt x="6623705" y="0"/>
                </a:cubicBezTo>
                <a:cubicBezTo>
                  <a:pt x="6838993" y="-60393"/>
                  <a:pt x="7042045" y="93881"/>
                  <a:pt x="7428012" y="0"/>
                </a:cubicBezTo>
                <a:cubicBezTo>
                  <a:pt x="7813979" y="-93881"/>
                  <a:pt x="7775383" y="37727"/>
                  <a:pt x="8019414" y="0"/>
                </a:cubicBezTo>
                <a:cubicBezTo>
                  <a:pt x="8263445" y="-37727"/>
                  <a:pt x="8375131" y="52581"/>
                  <a:pt x="8610816" y="0"/>
                </a:cubicBezTo>
                <a:cubicBezTo>
                  <a:pt x="8846501" y="-52581"/>
                  <a:pt x="9050533" y="81021"/>
                  <a:pt x="9308671" y="0"/>
                </a:cubicBezTo>
                <a:cubicBezTo>
                  <a:pt x="9566809" y="-81021"/>
                  <a:pt x="9649726" y="29035"/>
                  <a:pt x="9900073" y="0"/>
                </a:cubicBezTo>
                <a:cubicBezTo>
                  <a:pt x="10150420" y="-29035"/>
                  <a:pt x="10391088" y="2000"/>
                  <a:pt x="10645240" y="0"/>
                </a:cubicBezTo>
                <a:cubicBezTo>
                  <a:pt x="10681590" y="103446"/>
                  <a:pt x="10618176" y="264112"/>
                  <a:pt x="10645240" y="420624"/>
                </a:cubicBezTo>
                <a:cubicBezTo>
                  <a:pt x="10672304" y="577136"/>
                  <a:pt x="10617632" y="727064"/>
                  <a:pt x="10645240" y="822960"/>
                </a:cubicBezTo>
                <a:cubicBezTo>
                  <a:pt x="10672848" y="918856"/>
                  <a:pt x="10624155" y="1089917"/>
                  <a:pt x="10645240" y="1261872"/>
                </a:cubicBezTo>
                <a:cubicBezTo>
                  <a:pt x="10666325" y="1433827"/>
                  <a:pt x="10622306" y="1605155"/>
                  <a:pt x="10645240" y="1828800"/>
                </a:cubicBezTo>
                <a:cubicBezTo>
                  <a:pt x="10416403" y="1867966"/>
                  <a:pt x="10294302" y="1813712"/>
                  <a:pt x="10160290" y="1828800"/>
                </a:cubicBezTo>
                <a:cubicBezTo>
                  <a:pt x="10026278" y="1843888"/>
                  <a:pt x="9900199" y="1812055"/>
                  <a:pt x="9781793" y="1828800"/>
                </a:cubicBezTo>
                <a:cubicBezTo>
                  <a:pt x="9663387" y="1845545"/>
                  <a:pt x="9499668" y="1792785"/>
                  <a:pt x="9403295" y="1828800"/>
                </a:cubicBezTo>
                <a:cubicBezTo>
                  <a:pt x="9306922" y="1864815"/>
                  <a:pt x="9112507" y="1826573"/>
                  <a:pt x="8918346" y="1828800"/>
                </a:cubicBezTo>
                <a:cubicBezTo>
                  <a:pt x="8724185" y="1831027"/>
                  <a:pt x="8734175" y="1807767"/>
                  <a:pt x="8646300" y="1828800"/>
                </a:cubicBezTo>
                <a:cubicBezTo>
                  <a:pt x="8558425" y="1849833"/>
                  <a:pt x="8446764" y="1785767"/>
                  <a:pt x="8267803" y="1828800"/>
                </a:cubicBezTo>
                <a:cubicBezTo>
                  <a:pt x="8088842" y="1871833"/>
                  <a:pt x="7908968" y="1771355"/>
                  <a:pt x="7782853" y="1828800"/>
                </a:cubicBezTo>
                <a:cubicBezTo>
                  <a:pt x="7656738" y="1886245"/>
                  <a:pt x="7346496" y="1807187"/>
                  <a:pt x="6978546" y="1828800"/>
                </a:cubicBezTo>
                <a:cubicBezTo>
                  <a:pt x="6610596" y="1850413"/>
                  <a:pt x="6707318" y="1808543"/>
                  <a:pt x="6600049" y="1828800"/>
                </a:cubicBezTo>
                <a:cubicBezTo>
                  <a:pt x="6492780" y="1849057"/>
                  <a:pt x="6230481" y="1769709"/>
                  <a:pt x="5902194" y="1828800"/>
                </a:cubicBezTo>
                <a:cubicBezTo>
                  <a:pt x="5573908" y="1887891"/>
                  <a:pt x="5638692" y="1804673"/>
                  <a:pt x="5417244" y="1828800"/>
                </a:cubicBezTo>
                <a:cubicBezTo>
                  <a:pt x="5195796" y="1852927"/>
                  <a:pt x="4840917" y="1737596"/>
                  <a:pt x="4612937" y="1828800"/>
                </a:cubicBezTo>
                <a:cubicBezTo>
                  <a:pt x="4384957" y="1920004"/>
                  <a:pt x="4268500" y="1792196"/>
                  <a:pt x="4127988" y="1828800"/>
                </a:cubicBezTo>
                <a:cubicBezTo>
                  <a:pt x="3987476" y="1865404"/>
                  <a:pt x="3955232" y="1801718"/>
                  <a:pt x="3855942" y="1828800"/>
                </a:cubicBezTo>
                <a:cubicBezTo>
                  <a:pt x="3756652" y="1855882"/>
                  <a:pt x="3383595" y="1809580"/>
                  <a:pt x="3264540" y="1828800"/>
                </a:cubicBezTo>
                <a:cubicBezTo>
                  <a:pt x="3145485" y="1848020"/>
                  <a:pt x="2828289" y="1787349"/>
                  <a:pt x="2460233" y="1828800"/>
                </a:cubicBezTo>
                <a:cubicBezTo>
                  <a:pt x="2092177" y="1870251"/>
                  <a:pt x="1819807" y="1771265"/>
                  <a:pt x="1655926" y="1828800"/>
                </a:cubicBezTo>
                <a:cubicBezTo>
                  <a:pt x="1492045" y="1886335"/>
                  <a:pt x="1381259" y="1793197"/>
                  <a:pt x="1170976" y="1828800"/>
                </a:cubicBezTo>
                <a:cubicBezTo>
                  <a:pt x="960693" y="1864403"/>
                  <a:pt x="902756" y="1773897"/>
                  <a:pt x="686027" y="1828800"/>
                </a:cubicBezTo>
                <a:cubicBezTo>
                  <a:pt x="469298" y="1883703"/>
                  <a:pt x="142011" y="1784086"/>
                  <a:pt x="0" y="1828800"/>
                </a:cubicBezTo>
                <a:cubicBezTo>
                  <a:pt x="-18546" y="1644790"/>
                  <a:pt x="27159" y="1626192"/>
                  <a:pt x="0" y="1426464"/>
                </a:cubicBezTo>
                <a:cubicBezTo>
                  <a:pt x="-27159" y="1226736"/>
                  <a:pt x="5393" y="1148689"/>
                  <a:pt x="0" y="969264"/>
                </a:cubicBezTo>
                <a:cubicBezTo>
                  <a:pt x="-5393" y="789839"/>
                  <a:pt x="9181" y="705126"/>
                  <a:pt x="0" y="493776"/>
                </a:cubicBezTo>
                <a:cubicBezTo>
                  <a:pt x="-9181" y="282426"/>
                  <a:pt x="12313" y="162313"/>
                  <a:pt x="0" y="0"/>
                </a:cubicBezTo>
                <a:close/>
              </a:path>
              <a:path w="10645240" h="1828800" stroke="0" extrusionOk="0">
                <a:moveTo>
                  <a:pt x="0" y="0"/>
                </a:moveTo>
                <a:cubicBezTo>
                  <a:pt x="161043" y="-27386"/>
                  <a:pt x="361519" y="7692"/>
                  <a:pt x="484950" y="0"/>
                </a:cubicBezTo>
                <a:cubicBezTo>
                  <a:pt x="608381" y="-7692"/>
                  <a:pt x="752458" y="33453"/>
                  <a:pt x="863447" y="0"/>
                </a:cubicBezTo>
                <a:cubicBezTo>
                  <a:pt x="974436" y="-33453"/>
                  <a:pt x="1249540" y="59062"/>
                  <a:pt x="1561302" y="0"/>
                </a:cubicBezTo>
                <a:cubicBezTo>
                  <a:pt x="1873065" y="-59062"/>
                  <a:pt x="2020793" y="3921"/>
                  <a:pt x="2152704" y="0"/>
                </a:cubicBezTo>
                <a:cubicBezTo>
                  <a:pt x="2284615" y="-3921"/>
                  <a:pt x="2607499" y="9914"/>
                  <a:pt x="2850559" y="0"/>
                </a:cubicBezTo>
                <a:cubicBezTo>
                  <a:pt x="3093620" y="-9914"/>
                  <a:pt x="3276342" y="9248"/>
                  <a:pt x="3654866" y="0"/>
                </a:cubicBezTo>
                <a:cubicBezTo>
                  <a:pt x="4033390" y="-9248"/>
                  <a:pt x="3904463" y="9902"/>
                  <a:pt x="4139816" y="0"/>
                </a:cubicBezTo>
                <a:cubicBezTo>
                  <a:pt x="4375169" y="-9902"/>
                  <a:pt x="4487923" y="8217"/>
                  <a:pt x="4731218" y="0"/>
                </a:cubicBezTo>
                <a:cubicBezTo>
                  <a:pt x="4974513" y="-8217"/>
                  <a:pt x="5171075" y="46421"/>
                  <a:pt x="5429072" y="0"/>
                </a:cubicBezTo>
                <a:cubicBezTo>
                  <a:pt x="5687069" y="-46421"/>
                  <a:pt x="5754169" y="3335"/>
                  <a:pt x="5914022" y="0"/>
                </a:cubicBezTo>
                <a:cubicBezTo>
                  <a:pt x="6073875" y="-3335"/>
                  <a:pt x="6127157" y="25329"/>
                  <a:pt x="6292520" y="0"/>
                </a:cubicBezTo>
                <a:cubicBezTo>
                  <a:pt x="6457883" y="-25329"/>
                  <a:pt x="6550760" y="21596"/>
                  <a:pt x="6671017" y="0"/>
                </a:cubicBezTo>
                <a:cubicBezTo>
                  <a:pt x="6791274" y="-21596"/>
                  <a:pt x="6836835" y="20530"/>
                  <a:pt x="6943062" y="0"/>
                </a:cubicBezTo>
                <a:cubicBezTo>
                  <a:pt x="7049290" y="-20530"/>
                  <a:pt x="7216181" y="20854"/>
                  <a:pt x="7428012" y="0"/>
                </a:cubicBezTo>
                <a:cubicBezTo>
                  <a:pt x="7639843" y="-20854"/>
                  <a:pt x="7808280" y="34703"/>
                  <a:pt x="8019414" y="0"/>
                </a:cubicBezTo>
                <a:cubicBezTo>
                  <a:pt x="8230548" y="-34703"/>
                  <a:pt x="8484545" y="54423"/>
                  <a:pt x="8610816" y="0"/>
                </a:cubicBezTo>
                <a:cubicBezTo>
                  <a:pt x="8737087" y="-54423"/>
                  <a:pt x="8882502" y="39318"/>
                  <a:pt x="8989314" y="0"/>
                </a:cubicBezTo>
                <a:cubicBezTo>
                  <a:pt x="9096126" y="-39318"/>
                  <a:pt x="9171709" y="23639"/>
                  <a:pt x="9261359" y="0"/>
                </a:cubicBezTo>
                <a:cubicBezTo>
                  <a:pt x="9351010" y="-23639"/>
                  <a:pt x="9421828" y="20958"/>
                  <a:pt x="9533404" y="0"/>
                </a:cubicBezTo>
                <a:cubicBezTo>
                  <a:pt x="9644981" y="-20958"/>
                  <a:pt x="10207765" y="100219"/>
                  <a:pt x="10645240" y="0"/>
                </a:cubicBezTo>
                <a:cubicBezTo>
                  <a:pt x="10666838" y="190292"/>
                  <a:pt x="10635798" y="363871"/>
                  <a:pt x="10645240" y="475488"/>
                </a:cubicBezTo>
                <a:cubicBezTo>
                  <a:pt x="10654682" y="587105"/>
                  <a:pt x="10636235" y="774847"/>
                  <a:pt x="10645240" y="914400"/>
                </a:cubicBezTo>
                <a:cubicBezTo>
                  <a:pt x="10654245" y="1053953"/>
                  <a:pt x="10631912" y="1194854"/>
                  <a:pt x="10645240" y="1408176"/>
                </a:cubicBezTo>
                <a:cubicBezTo>
                  <a:pt x="10658568" y="1621498"/>
                  <a:pt x="10606011" y="1685306"/>
                  <a:pt x="10645240" y="1828800"/>
                </a:cubicBezTo>
                <a:cubicBezTo>
                  <a:pt x="10559671" y="1849752"/>
                  <a:pt x="10499548" y="1797091"/>
                  <a:pt x="10373195" y="1828800"/>
                </a:cubicBezTo>
                <a:cubicBezTo>
                  <a:pt x="10246843" y="1860509"/>
                  <a:pt x="9955788" y="1759726"/>
                  <a:pt x="9675340" y="1828800"/>
                </a:cubicBezTo>
                <a:cubicBezTo>
                  <a:pt x="9394892" y="1897874"/>
                  <a:pt x="9211647" y="1740976"/>
                  <a:pt x="8871033" y="1828800"/>
                </a:cubicBezTo>
                <a:cubicBezTo>
                  <a:pt x="8530419" y="1916624"/>
                  <a:pt x="8565295" y="1786067"/>
                  <a:pt x="8279631" y="1828800"/>
                </a:cubicBezTo>
                <a:cubicBezTo>
                  <a:pt x="7993967" y="1871533"/>
                  <a:pt x="7783378" y="1795706"/>
                  <a:pt x="7581776" y="1828800"/>
                </a:cubicBezTo>
                <a:cubicBezTo>
                  <a:pt x="7380175" y="1861894"/>
                  <a:pt x="7150386" y="1788181"/>
                  <a:pt x="6883922" y="1828800"/>
                </a:cubicBezTo>
                <a:cubicBezTo>
                  <a:pt x="6617458" y="1869419"/>
                  <a:pt x="6362147" y="1823585"/>
                  <a:pt x="6079615" y="1828800"/>
                </a:cubicBezTo>
                <a:cubicBezTo>
                  <a:pt x="5797083" y="1834015"/>
                  <a:pt x="5832397" y="1788616"/>
                  <a:pt x="5701117" y="1828800"/>
                </a:cubicBezTo>
                <a:cubicBezTo>
                  <a:pt x="5569837" y="1868984"/>
                  <a:pt x="5073268" y="1773963"/>
                  <a:pt x="4896810" y="1828800"/>
                </a:cubicBezTo>
                <a:cubicBezTo>
                  <a:pt x="4720352" y="1883637"/>
                  <a:pt x="4465464" y="1820815"/>
                  <a:pt x="4305408" y="1828800"/>
                </a:cubicBezTo>
                <a:cubicBezTo>
                  <a:pt x="4145352" y="1836785"/>
                  <a:pt x="3823071" y="1805904"/>
                  <a:pt x="3501101" y="1828800"/>
                </a:cubicBezTo>
                <a:cubicBezTo>
                  <a:pt x="3179131" y="1851696"/>
                  <a:pt x="3210675" y="1789959"/>
                  <a:pt x="3016151" y="1828800"/>
                </a:cubicBezTo>
                <a:cubicBezTo>
                  <a:pt x="2821627" y="1867641"/>
                  <a:pt x="2744143" y="1802269"/>
                  <a:pt x="2637654" y="1828800"/>
                </a:cubicBezTo>
                <a:cubicBezTo>
                  <a:pt x="2531165" y="1855331"/>
                  <a:pt x="2362560" y="1777550"/>
                  <a:pt x="2152704" y="1828800"/>
                </a:cubicBezTo>
                <a:cubicBezTo>
                  <a:pt x="1942848" y="1880050"/>
                  <a:pt x="1957244" y="1824040"/>
                  <a:pt x="1774207" y="1828800"/>
                </a:cubicBezTo>
                <a:cubicBezTo>
                  <a:pt x="1591170" y="1833560"/>
                  <a:pt x="1305571" y="1751875"/>
                  <a:pt x="1076352" y="1828800"/>
                </a:cubicBezTo>
                <a:cubicBezTo>
                  <a:pt x="847134" y="1905725"/>
                  <a:pt x="737151" y="1796361"/>
                  <a:pt x="591402" y="1828800"/>
                </a:cubicBezTo>
                <a:cubicBezTo>
                  <a:pt x="445653" y="1861239"/>
                  <a:pt x="209050" y="1818765"/>
                  <a:pt x="0" y="1828800"/>
                </a:cubicBezTo>
                <a:cubicBezTo>
                  <a:pt x="-13550" y="1659649"/>
                  <a:pt x="25620" y="1537411"/>
                  <a:pt x="0" y="1335024"/>
                </a:cubicBezTo>
                <a:cubicBezTo>
                  <a:pt x="-25620" y="1132637"/>
                  <a:pt x="2827" y="1071646"/>
                  <a:pt x="0" y="932688"/>
                </a:cubicBezTo>
                <a:cubicBezTo>
                  <a:pt x="-2827" y="793730"/>
                  <a:pt x="43647" y="705129"/>
                  <a:pt x="0" y="493776"/>
                </a:cubicBezTo>
                <a:cubicBezTo>
                  <a:pt x="-43647" y="282423"/>
                  <a:pt x="1230" y="112307"/>
                  <a:pt x="0" y="0"/>
                </a:cubicBezTo>
                <a:close/>
              </a:path>
            </a:pathLst>
          </a:custGeom>
          <a:ln w="38100">
            <a:solidFill>
              <a:srgbClr val="AAC4E9"/>
            </a:solidFill>
            <a:extLst>
              <a:ext uri="{C807C97D-BFC1-408E-A445-0C87EB9F89A2}">
                <ask:lineSketchStyleProps xmlns:ask="http://schemas.microsoft.com/office/drawing/2018/sketchyshapes" sd="3362526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Celebrations</a:t>
            </a: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hours</a:t>
            </a:r>
          </a:p>
        </p:txBody>
      </p:sp>
    </p:spTree>
    <p:extLst>
      <p:ext uri="{BB962C8B-B14F-4D97-AF65-F5344CB8AC3E}">
        <p14:creationId xmlns:p14="http://schemas.microsoft.com/office/powerpoint/2010/main" val="287516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Wellness is the </a:t>
            </a:r>
            <a:r>
              <a:rPr lang="en-US" sz="3600" i="1" u="sng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active pursuit </a:t>
            </a:r>
            <a:r>
              <a:rPr lang="en-US" sz="3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activities, choices and lifestyles that lead to a state of </a:t>
            </a:r>
            <a:r>
              <a:rPr lang="en-US" sz="3600" i="1" u="sng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holistic health</a:t>
            </a:r>
            <a:r>
              <a:rPr lang="en-US" sz="36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8416" y="4208906"/>
            <a:ext cx="3280728" cy="58896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Global Wellness Institute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80202" y="3197479"/>
            <a:ext cx="768096" cy="1627632"/>
          </a:xfrm>
        </p:spPr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E3D90-EA71-44E8-92FC-E9E954DBDA9B}"/>
              </a:ext>
            </a:extLst>
          </p:cNvPr>
          <p:cNvSpPr txBox="1"/>
          <p:nvPr/>
        </p:nvSpPr>
        <p:spPr>
          <a:xfrm>
            <a:off x="2512483" y="661177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https://globalwellnessinstitute.org/what-is-wellness/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E4915-32D7-41A0-A23A-7B67655760A8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65F41-FED4-44C9-A326-1A97B0936B04}"/>
              </a:ext>
            </a:extLst>
          </p:cNvPr>
          <p:cNvGrpSpPr/>
          <p:nvPr/>
        </p:nvGrpSpPr>
        <p:grpSpPr>
          <a:xfrm>
            <a:off x="3524061" y="2115652"/>
            <a:ext cx="2301787" cy="1966866"/>
            <a:chOff x="0" y="85323"/>
            <a:chExt cx="4116388" cy="2960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770B-810F-4989-9B81-423A6E06F7F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4B030FB-5DB8-43B8-88CB-0E1FB961F15E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Concerned and committed department leadership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72B05-40A8-417E-81EB-02BBE7EC7798}"/>
              </a:ext>
            </a:extLst>
          </p:cNvPr>
          <p:cNvGrpSpPr/>
          <p:nvPr/>
        </p:nvGrpSpPr>
        <p:grpSpPr>
          <a:xfrm>
            <a:off x="6366154" y="2115652"/>
            <a:ext cx="2301787" cy="1966866"/>
            <a:chOff x="0" y="85323"/>
            <a:chExt cx="4116388" cy="29601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31563B-59B6-4D9F-8817-6801ECB32FA1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92474CAF-9810-472C-8BC1-FC93BE78E3BC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Director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F4DED-AA45-4B6E-A177-4539255670D8}"/>
              </a:ext>
            </a:extLst>
          </p:cNvPr>
          <p:cNvGrpSpPr/>
          <p:nvPr/>
        </p:nvGrpSpPr>
        <p:grpSpPr>
          <a:xfrm>
            <a:off x="9216327" y="2115652"/>
            <a:ext cx="2301787" cy="1966866"/>
            <a:chOff x="0" y="85323"/>
            <a:chExt cx="4116388" cy="2960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95AD58-AC1E-4042-80C4-7DE784F8BD12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3BE1137-4FD4-4B4E-9262-9DAB990A64A7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Wellness Sessions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C1FAF4-AE44-499A-B099-586414EAE227}"/>
              </a:ext>
            </a:extLst>
          </p:cNvPr>
          <p:cNvGrpSpPr/>
          <p:nvPr/>
        </p:nvGrpSpPr>
        <p:grpSpPr>
          <a:xfrm>
            <a:off x="9224407" y="4178532"/>
            <a:ext cx="2301787" cy="1966866"/>
            <a:chOff x="0" y="85323"/>
            <a:chExt cx="4116388" cy="2960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963C9E7-DD34-4712-A3E6-44024C52149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6FC4B192-B719-4377-A2AF-FD5414CC1BF8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Social Events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5BE5A-03AE-417C-9C92-58760BC27E11}"/>
              </a:ext>
            </a:extLst>
          </p:cNvPr>
          <p:cNvGrpSpPr/>
          <p:nvPr/>
        </p:nvGrpSpPr>
        <p:grpSpPr>
          <a:xfrm>
            <a:off x="3532141" y="4180494"/>
            <a:ext cx="2301787" cy="1966866"/>
            <a:chOff x="0" y="85323"/>
            <a:chExt cx="4116388" cy="2960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C65C07C-816A-4113-BAA4-5E23B0608B74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22A8E4A6-8ED8-476B-B479-6AC667947531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Feedback Fridays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956B4F-4154-484A-91B2-6EE08455D3CA}"/>
              </a:ext>
            </a:extLst>
          </p:cNvPr>
          <p:cNvGrpSpPr/>
          <p:nvPr/>
        </p:nvGrpSpPr>
        <p:grpSpPr>
          <a:xfrm>
            <a:off x="673886" y="4178532"/>
            <a:ext cx="2301787" cy="1966866"/>
            <a:chOff x="0" y="85323"/>
            <a:chExt cx="4116388" cy="29601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AF2C6D-CD4A-4DBB-8750-3E9A12A72B05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FF64B8B4-B3A8-44E1-88F4-7DA3C12CA6C2}"/>
                </a:ext>
              </a:extLst>
            </p:cNvPr>
            <p:cNvSpPr txBox="1"/>
            <p:nvPr/>
          </p:nvSpPr>
          <p:spPr>
            <a:xfrm>
              <a:off x="14450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Food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FC8989ED-D21F-44F0-A76D-1ADBA8CE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DEPARTMENTAL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BC6C0-3752-459C-93A8-5B500033DE63}"/>
              </a:ext>
            </a:extLst>
          </p:cNvPr>
          <p:cNvGrpSpPr/>
          <p:nvPr/>
        </p:nvGrpSpPr>
        <p:grpSpPr>
          <a:xfrm>
            <a:off x="6374234" y="4178812"/>
            <a:ext cx="2301787" cy="1966866"/>
            <a:chOff x="0" y="85323"/>
            <a:chExt cx="4116388" cy="29601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D9F5AD-9BFA-49A8-98B4-497985FCEB87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E21A4F5E-8BD2-414D-87F7-D71D572F545D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/>
                <a:t>Stipends / Funds / Reimbursement</a:t>
              </a:r>
              <a:endParaRPr lang="en-US" sz="1400" b="1" kern="12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B062D9-7AD3-4034-BB0D-6AEA1495482A}"/>
              </a:ext>
            </a:extLst>
          </p:cNvPr>
          <p:cNvGrpSpPr/>
          <p:nvPr/>
        </p:nvGrpSpPr>
        <p:grpSpPr>
          <a:xfrm>
            <a:off x="665806" y="2115652"/>
            <a:ext cx="2301787" cy="1966866"/>
            <a:chOff x="0" y="85323"/>
            <a:chExt cx="4116388" cy="29601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51677F3-00CE-4B29-8FF5-A3E6EC3E5C2D}"/>
                </a:ext>
              </a:extLst>
            </p:cNvPr>
            <p:cNvSpPr/>
            <p:nvPr/>
          </p:nvSpPr>
          <p:spPr>
            <a:xfrm>
              <a:off x="0" y="85323"/>
              <a:ext cx="4116388" cy="2960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4C45CB15-9898-425A-891F-D8E8FB6B3DEF}"/>
                </a:ext>
              </a:extLst>
            </p:cNvPr>
            <p:cNvSpPr txBox="1"/>
            <p:nvPr/>
          </p:nvSpPr>
          <p:spPr>
            <a:xfrm>
              <a:off x="14449" y="99773"/>
              <a:ext cx="4087488" cy="267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Policies to be compliant with ACGME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426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F00E6-149C-403B-A753-10F6B0772F83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E73FBD9-8E74-4B75-8C3F-5E5D4222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6ED5DA-F915-4962-98DF-6073E93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16" y="1845000"/>
            <a:ext cx="8723513" cy="399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4E2B5-886C-4976-BC87-5D4FB1A5BFA8}"/>
              </a:ext>
            </a:extLst>
          </p:cNvPr>
          <p:cNvSpPr txBox="1"/>
          <p:nvPr/>
        </p:nvSpPr>
        <p:spPr>
          <a:xfrm>
            <a:off x="-1656" y="6617657"/>
            <a:ext cx="109470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https://www.medstarhealth.org/innovation-and-research/medstar-institute-for-innovation/about-us/medstar-health-center-for-wellbeing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31067-A9B1-4E59-B278-7D72488F6A2A}"/>
              </a:ext>
            </a:extLst>
          </p:cNvPr>
          <p:cNvSpPr/>
          <p:nvPr/>
        </p:nvSpPr>
        <p:spPr>
          <a:xfrm>
            <a:off x="4876800" y="3400268"/>
            <a:ext cx="19050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8FC04-FFBB-439C-8E2B-B52501720D4B}"/>
              </a:ext>
            </a:extLst>
          </p:cNvPr>
          <p:cNvSpPr/>
          <p:nvPr/>
        </p:nvSpPr>
        <p:spPr>
          <a:xfrm>
            <a:off x="4876800" y="3815401"/>
            <a:ext cx="19050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225D22-FE59-457C-B5CA-58614CC7DB24}"/>
              </a:ext>
            </a:extLst>
          </p:cNvPr>
          <p:cNvSpPr/>
          <p:nvPr/>
        </p:nvSpPr>
        <p:spPr>
          <a:xfrm>
            <a:off x="7676891" y="5006026"/>
            <a:ext cx="2295783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FEEA994-FA7D-0E8C-7841-25EEAEEA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F00E6-149C-403B-A753-10F6B0772F83}"/>
              </a:ext>
            </a:extLst>
          </p:cNvPr>
          <p:cNvSpPr txBox="1"/>
          <p:nvPr/>
        </p:nvSpPr>
        <p:spPr>
          <a:xfrm>
            <a:off x="347869" y="583629"/>
            <a:ext cx="417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Wellness resources and activities</a:t>
            </a:r>
          </a:p>
          <a:p>
            <a:pPr algn="r"/>
            <a:r>
              <a:rPr lang="en-US" sz="18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my residency training</a:t>
            </a:r>
            <a:endParaRPr lang="en-US" b="1" dirty="0">
              <a:solidFill>
                <a:srgbClr val="202C8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E73FBD9-8E74-4B75-8C3F-5E5D4222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256" y="577580"/>
            <a:ext cx="4104136" cy="582578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4E2B5-886C-4976-BC87-5D4FB1A5BFA8}"/>
              </a:ext>
            </a:extLst>
          </p:cNvPr>
          <p:cNvSpPr txBox="1"/>
          <p:nvPr/>
        </p:nvSpPr>
        <p:spPr>
          <a:xfrm>
            <a:off x="-1656" y="6617657"/>
            <a:ext cx="109470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https://www.medstarhealth.org/innovation-and-research/medstar-institute-for-innovation/about-us/medstar-health-center-for-wellbeing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3434D-9583-4A08-9662-906DCB3D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44" y="2086781"/>
            <a:ext cx="9265512" cy="3175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BC324C-2913-4B69-9E25-B554C88D9D29}"/>
              </a:ext>
            </a:extLst>
          </p:cNvPr>
          <p:cNvSpPr/>
          <p:nvPr/>
        </p:nvSpPr>
        <p:spPr>
          <a:xfrm>
            <a:off x="2000250" y="3952561"/>
            <a:ext cx="2525006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7203440" cy="270052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Growing evidence of the importance and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ongoing efforts to ensure physician well-being.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Absence of standardized “curriculum” for wellness in residency.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Resources and activities that may seem insignificant may have a huge impact.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3429000"/>
            <a:ext cx="4169664" cy="1594104"/>
          </a:xfrm>
        </p:spPr>
        <p:txBody>
          <a:bodyPr/>
          <a:lstStyle/>
          <a:p>
            <a:pPr algn="ctr"/>
            <a:r>
              <a:rPr lang="en-US" dirty="0"/>
              <a:t>Byoung Uk Park​</a:t>
            </a:r>
          </a:p>
          <a:p>
            <a:pPr algn="ctr"/>
            <a:endParaRPr lang="en-US" sz="1800" dirty="0">
              <a:hlinkClick r:id="rId2"/>
            </a:endParaRPr>
          </a:p>
          <a:p>
            <a:pPr algn="ctr"/>
            <a:r>
              <a:rPr lang="en-US" sz="1400" dirty="0">
                <a:hlinkClick r:id="rId2"/>
              </a:rPr>
              <a:t>bpark8@stanford.edu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815" y="1478422"/>
            <a:ext cx="6766560" cy="685942"/>
          </a:xfrm>
        </p:spPr>
        <p:txBody>
          <a:bodyPr/>
          <a:lstStyle/>
          <a:p>
            <a:r>
              <a:rPr lang="en-US" dirty="0"/>
              <a:t>Multidimensional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815" y="457200"/>
            <a:ext cx="3200400" cy="274320"/>
          </a:xfrm>
        </p:spPr>
        <p:txBody>
          <a:bodyPr/>
          <a:lstStyle/>
          <a:p>
            <a:r>
              <a:rPr lang="en-US"/>
              <a:t>Wellness in residency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CDE5F-ED88-4866-925F-AA5BF3F3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814" y="2468323"/>
            <a:ext cx="8245105" cy="333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21E271-E481-435B-B17C-EDBF49149374}"/>
              </a:ext>
            </a:extLst>
          </p:cNvPr>
          <p:cNvSpPr txBox="1"/>
          <p:nvPr/>
        </p:nvSpPr>
        <p:spPr>
          <a:xfrm>
            <a:off x="9101270" y="5823471"/>
            <a:ext cx="28316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https://globalwellnessinstitute.org/what-is-wellness/</a:t>
            </a:r>
          </a:p>
        </p:txBody>
      </p:sp>
    </p:spTree>
    <p:extLst>
      <p:ext uri="{BB962C8B-B14F-4D97-AF65-F5344CB8AC3E}">
        <p14:creationId xmlns:p14="http://schemas.microsoft.com/office/powerpoint/2010/main" val="13781842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Wellness </a:t>
            </a:r>
            <a:r>
              <a:rPr lang="en-US" sz="4400" b="1" dirty="0">
                <a:solidFill>
                  <a:srgbClr val="DF8C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400" b="1" dirty="0">
                <a:solidFill>
                  <a:srgbClr val="DF8C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Healthcare?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902" y="1749154"/>
            <a:ext cx="4472708" cy="1423416"/>
          </a:xfrm>
        </p:spPr>
        <p:txBody>
          <a:bodyPr/>
          <a:lstStyle/>
          <a:p>
            <a:r>
              <a:rPr lang="en-US" dirty="0"/>
              <a:t>Wellness in healthcare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902" y="3426879"/>
            <a:ext cx="8000602" cy="210524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Per, a systematic review, the definition in the health community varied extensively:</a:t>
            </a:r>
          </a:p>
          <a:p>
            <a:pPr marL="971550" lvl="1" indent="-28575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971550" lvl="1" indent="-28575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</a:rPr>
              <a:t>Mental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</a:rPr>
              <a:t>Physical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</a:rPr>
              <a:t>Burnout*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</a:rPr>
              <a:t>Depression*</a:t>
            </a:r>
          </a:p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6902" y="472042"/>
            <a:ext cx="3200400" cy="274320"/>
          </a:xfrm>
        </p:spPr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4F79-6159-4E88-A1D5-F8E4DE1BE03A}"/>
              </a:ext>
            </a:extLst>
          </p:cNvPr>
          <p:cNvSpPr txBox="1"/>
          <p:nvPr/>
        </p:nvSpPr>
        <p:spPr>
          <a:xfrm>
            <a:off x="3389152" y="6452054"/>
            <a:ext cx="8685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Brady, K.J.S.,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Trockel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M.T., Khan, C.T. et al. What Do We Mean by Physician Wellness? A Systematic Review of Its Definition and Measurement.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Acad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Psychiatry 42, 94–108 (2018). </a:t>
            </a:r>
          </a:p>
        </p:txBody>
      </p:sp>
    </p:spTree>
    <p:extLst>
      <p:ext uri="{BB962C8B-B14F-4D97-AF65-F5344CB8AC3E}">
        <p14:creationId xmlns:p14="http://schemas.microsoft.com/office/powerpoint/2010/main" val="11865757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815340"/>
            <a:ext cx="10671048" cy="1123188"/>
          </a:xfrm>
        </p:spPr>
        <p:txBody>
          <a:bodyPr/>
          <a:lstStyle/>
          <a:p>
            <a:r>
              <a:rPr lang="en-US" sz="3600" dirty="0"/>
              <a:t>Wellness in healthcare - its importance</a:t>
            </a:r>
          </a:p>
        </p:txBody>
      </p:sp>
      <p:sp>
        <p:nvSpPr>
          <p:cNvPr id="101" name="Footer Placeholder 100">
            <a:extLst>
              <a:ext uri="{FF2B5EF4-FFF2-40B4-BE49-F238E27FC236}">
                <a16:creationId xmlns:a16="http://schemas.microsoft.com/office/drawing/2014/main" id="{A45E958A-ABCE-B639-C555-90CCC889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233521"/>
            <a:ext cx="3328416" cy="3557016"/>
          </a:xfrm>
        </p:spPr>
        <p:txBody>
          <a:bodyPr/>
          <a:lstStyle/>
          <a:p>
            <a:r>
              <a:rPr lang="en-US" dirty="0"/>
              <a:t>Patient care</a:t>
            </a:r>
            <a:r>
              <a:rPr lang="en-US" baseline="30000" dirty="0"/>
              <a:t> (1)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8700" y="3440529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Poor physician wellness </a:t>
            </a:r>
          </a:p>
          <a:p>
            <a:endParaRPr lang="en-US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en-US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-&gt; compromises the quality, safety, and efficiency of medical care for patients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560" y="2233521"/>
            <a:ext cx="3328416" cy="3557016"/>
          </a:xfrm>
        </p:spPr>
        <p:txBody>
          <a:bodyPr/>
          <a:lstStyle/>
          <a:p>
            <a:r>
              <a:rPr lang="en-US" dirty="0"/>
              <a:t>Medical errors</a:t>
            </a:r>
            <a:r>
              <a:rPr lang="en-US" baseline="30000" dirty="0"/>
              <a:t> (2)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9452" y="3440529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Unwell (e.g., “burned out,” depressed) physicians</a:t>
            </a:r>
          </a:p>
          <a:p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-&gt; </a:t>
            </a: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more likely to order unnecessary care, commit a medical error, and leave the medical profession early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9016" y="2233521"/>
            <a:ext cx="3328416" cy="3557016"/>
          </a:xfrm>
        </p:spPr>
        <p:txBody>
          <a:bodyPr/>
          <a:lstStyle/>
          <a:p>
            <a:r>
              <a:rPr lang="en-US" altLang="zh-CN" dirty="0"/>
              <a:t>Patient outcome</a:t>
            </a:r>
            <a:r>
              <a:rPr lang="en-US" baseline="30000" dirty="0"/>
              <a:t> (3)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07908" y="3440529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Patients of burned-out physicians may suffer from an </a:t>
            </a:r>
          </a:p>
          <a:p>
            <a:endParaRPr lang="en-US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-&gt; increased risk of patient mortality and longer post-discharge recovery times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6A3FF-E24F-4378-B641-09E13917DA18}"/>
              </a:ext>
            </a:extLst>
          </p:cNvPr>
          <p:cNvSpPr txBox="1"/>
          <p:nvPr/>
        </p:nvSpPr>
        <p:spPr>
          <a:xfrm>
            <a:off x="0" y="617458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Williams ES,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Manwell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LB, Konrad TR, Linzer M. The relationship of organizational culture, stress, satisfaction, and burnout with physician-reported error and suboptimal patient care: results from the MEMO study. Health Care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Rev. 2007;32(3):203–12</a:t>
            </a:r>
            <a:endParaRPr lang="en-US" sz="1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Fahrenkopf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Sectish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TC, Barger LK, et al. Rates of medication errors among depressed and burnt out residents: prospective cohort study. BMJ. 2008;336(7642):488–91.</a:t>
            </a:r>
            <a:endParaRPr lang="en-US" sz="1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Halbesleben JRB,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Rathert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C. Linking physician burnout and patient outcomes: exploring the dyadic relationship between physicians and patients. Health Care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Rev. 2008;33(1):29–39.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482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815340"/>
            <a:ext cx="10671048" cy="1123188"/>
          </a:xfrm>
        </p:spPr>
        <p:txBody>
          <a:bodyPr/>
          <a:lstStyle/>
          <a:p>
            <a:r>
              <a:rPr lang="en-US" sz="3600" dirty="0"/>
              <a:t>Wellness in healthcare - its importance</a:t>
            </a:r>
          </a:p>
        </p:txBody>
      </p:sp>
      <p:sp>
        <p:nvSpPr>
          <p:cNvPr id="101" name="Footer Placeholder 100">
            <a:extLst>
              <a:ext uri="{FF2B5EF4-FFF2-40B4-BE49-F238E27FC236}">
                <a16:creationId xmlns:a16="http://schemas.microsoft.com/office/drawing/2014/main" id="{A45E958A-ABCE-B639-C555-90CCC889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Wellness in residency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233521"/>
            <a:ext cx="3328416" cy="3557016"/>
          </a:xfrm>
        </p:spPr>
        <p:txBody>
          <a:bodyPr/>
          <a:lstStyle/>
          <a:p>
            <a:r>
              <a:rPr lang="en-US" dirty="0"/>
              <a:t>Patient care</a:t>
            </a:r>
            <a:r>
              <a:rPr lang="en-US" baseline="30000" dirty="0"/>
              <a:t> (1)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8700" y="3440529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Poor physician wellness </a:t>
            </a:r>
          </a:p>
          <a:p>
            <a:endParaRPr lang="en-US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compromises the </a:t>
            </a:r>
            <a:r>
              <a:rPr lang="en-US" i="1" u="sng" dirty="0">
                <a:solidFill>
                  <a:srgbClr val="DF8C8C"/>
                </a:solidFill>
                <a:effectLst/>
                <a:latin typeface="Georgia" panose="02040502050405020303" pitchFamily="18" charset="0"/>
              </a:rPr>
              <a:t>quality, safety, and efficiency of medical care </a:t>
            </a: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for patients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560" y="2233521"/>
            <a:ext cx="3328416" cy="3557016"/>
          </a:xfrm>
        </p:spPr>
        <p:txBody>
          <a:bodyPr/>
          <a:lstStyle/>
          <a:p>
            <a:r>
              <a:rPr lang="en-US" dirty="0"/>
              <a:t>Medical errors</a:t>
            </a:r>
            <a:r>
              <a:rPr lang="en-US" baseline="30000" dirty="0"/>
              <a:t> (2)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9452" y="3440529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Unwell (e.g., “burned out,” depressed) physicians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-&gt; </a:t>
            </a: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more likely to order unnecessary care, commit a </a:t>
            </a:r>
            <a:r>
              <a:rPr lang="en-US" i="1" u="sng" dirty="0">
                <a:solidFill>
                  <a:srgbClr val="DF8C8C"/>
                </a:solidFill>
                <a:effectLst/>
                <a:latin typeface="Georgia" panose="02040502050405020303" pitchFamily="18" charset="0"/>
              </a:rPr>
              <a:t>medical error</a:t>
            </a: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and leave the medical profession early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9016" y="2233521"/>
            <a:ext cx="3328416" cy="3557016"/>
          </a:xfrm>
        </p:spPr>
        <p:txBody>
          <a:bodyPr/>
          <a:lstStyle/>
          <a:p>
            <a:r>
              <a:rPr lang="en-US" altLang="zh-CN" dirty="0"/>
              <a:t>Patient outcome</a:t>
            </a:r>
            <a:r>
              <a:rPr lang="en-US" baseline="30000" dirty="0"/>
              <a:t> (3)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07908" y="3440529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Patients of burned-out physicians may suffer from an </a:t>
            </a:r>
          </a:p>
          <a:p>
            <a:endParaRPr lang="en-US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-&gt; increased risk of </a:t>
            </a:r>
            <a:r>
              <a:rPr lang="en-US" i="1" u="sng" dirty="0">
                <a:solidFill>
                  <a:srgbClr val="DF8C8C"/>
                </a:solidFill>
                <a:effectLst/>
                <a:latin typeface="Georgia" panose="02040502050405020303" pitchFamily="18" charset="0"/>
              </a:rPr>
              <a:t>patient mortality </a:t>
            </a:r>
            <a:r>
              <a:rPr lang="en-US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and longer post-discharge recovery times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6A3FF-E24F-4378-B641-09E13917DA18}"/>
              </a:ext>
            </a:extLst>
          </p:cNvPr>
          <p:cNvSpPr txBox="1"/>
          <p:nvPr/>
        </p:nvSpPr>
        <p:spPr>
          <a:xfrm>
            <a:off x="0" y="617458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Williams ES,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Manwell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LB, Konrad TR, Linzer M. The relationship of organizational culture, stress, satisfaction, and burnout with physician-reported error and suboptimal patient care: results from the MEMO study. Health Care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Rev. 2007;32(3):203–12</a:t>
            </a:r>
            <a:endParaRPr lang="en-US" sz="1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Fahrenkopf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Sectish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TC, Barger LK, et al. Rates of medication errors among depressed and burnt out residents: prospective cohort study. BMJ. 2008;336(7642):488–91.</a:t>
            </a:r>
            <a:endParaRPr lang="en-US" sz="1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Halbesleben JRB,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Rathert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C. Linking physician burnout and patient outcomes: exploring the dyadic relationship between physicians and patients. Health Care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Rev. 2008;33(1):29–39.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4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{6B327206-526C-4762-81EC-D939F52BFD72}tf78438558_win32</Template>
  <TotalTime>2135</TotalTime>
  <Words>1724</Words>
  <Application>Microsoft Office PowerPoint</Application>
  <PresentationFormat>Widescreen</PresentationFormat>
  <Paragraphs>400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Calibri</vt:lpstr>
      <vt:lpstr>Georgia</vt:lpstr>
      <vt:lpstr>Sabon Next LT</vt:lpstr>
      <vt:lpstr>Times New Roman</vt:lpstr>
      <vt:lpstr>Office Theme</vt:lpstr>
      <vt:lpstr>Wellness in residency </vt:lpstr>
      <vt:lpstr>AGENDA</vt:lpstr>
      <vt:lpstr>Wellness?</vt:lpstr>
      <vt:lpstr>Wellness is the active pursuit of activities, choices and lifestyles that lead to a state of holistic health.</vt:lpstr>
      <vt:lpstr>Multidimensional</vt:lpstr>
      <vt:lpstr>Wellness in Healthcare?</vt:lpstr>
      <vt:lpstr>Wellness in healthcare </vt:lpstr>
      <vt:lpstr>Wellness in healthcare - its importance</vt:lpstr>
      <vt:lpstr>Wellness in healthcare - its importance</vt:lpstr>
      <vt:lpstr>Wellness and ACGME Accreditation</vt:lpstr>
      <vt:lpstr>ACGME*</vt:lpstr>
      <vt:lpstr>ACGME Changes in 2017</vt:lpstr>
      <vt:lpstr>PowerPoint Presentation</vt:lpstr>
      <vt:lpstr>Wellness - ACGME common program requirement - </vt:lpstr>
      <vt:lpstr>Wellness related Resources &amp; activities during my residency training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DEPARTMENTAL</vt:lpstr>
      <vt:lpstr>Institutional</vt:lpstr>
      <vt:lpstr>Institutional</vt:lpstr>
      <vt:lpstr>SUMMARY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in residency</dc:title>
  <dc:subject/>
  <dc:creator>Park, Byoung Uk</dc:creator>
  <cp:lastModifiedBy>Park, Byoung Uk</cp:lastModifiedBy>
  <cp:revision>21</cp:revision>
  <dcterms:created xsi:type="dcterms:W3CDTF">2022-11-09T05:22:53Z</dcterms:created>
  <dcterms:modified xsi:type="dcterms:W3CDTF">2022-11-15T13:55:23Z</dcterms:modified>
</cp:coreProperties>
</file>