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  <p:sldId id="279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A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8" autoAdjust="0"/>
    <p:restoredTop sz="94660"/>
  </p:normalViewPr>
  <p:slideViewPr>
    <p:cSldViewPr snapToGrid="0" showGuides="1">
      <p:cViewPr varScale="1">
        <p:scale>
          <a:sx n="158" d="100"/>
          <a:sy n="158" d="100"/>
        </p:scale>
        <p:origin x="104" y="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84314605999855"/>
          <c:y val="6.029171168639459E-3"/>
          <c:w val="0.3089154773622047"/>
          <c:h val="0.4633731875385588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열2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1E-438D-ABD5-C2F1F16A5E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51E-438D-ABD5-C2F1F16A5E06}"/>
              </c:ext>
            </c:extLst>
          </c:dPt>
          <c:dPt>
            <c:idx val="2"/>
            <c:bubble3D val="0"/>
            <c:spPr>
              <a:solidFill>
                <a:srgbClr val="8238B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17-424F-9824-64C4B800DFC4}"/>
              </c:ext>
            </c:extLst>
          </c:dPt>
          <c:dPt>
            <c:idx val="3"/>
            <c:bubble3D val="0"/>
            <c:spPr>
              <a:solidFill>
                <a:srgbClr val="42A06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217-424F-9824-64C4B800DFC4}"/>
              </c:ext>
            </c:extLst>
          </c:dPt>
          <c:dPt>
            <c:idx val="4"/>
            <c:bubble3D val="0"/>
            <c:spPr>
              <a:solidFill>
                <a:srgbClr val="C4325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9D2-498D-9B0A-5ECED78B2EE7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D2-498D-9B0A-5ECED78B2EE7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9D2-498D-9B0A-5ECED78B2EE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ko-KR" dirty="0" smtClean="0"/>
                      <a:t>R1</a:t>
                    </a:r>
                    <a:endParaRPr lang="en-US" altLang="ko-KR" dirty="0"/>
                  </a:p>
                  <a:p>
                    <a:fld id="{8068EFE5-E055-4DB9-A9B1-75D8EE5D4DF0}" type="PERCENTAGE">
                      <a:rPr lang="en-US" altLang="ko-KR" smtClean="0"/>
                      <a:pPr/>
                      <a:t>[백분율]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ko-KR" dirty="0" smtClean="0"/>
                      <a:t>R2</a:t>
                    </a:r>
                    <a:endParaRPr lang="en-US" altLang="ko-KR" dirty="0"/>
                  </a:p>
                  <a:p>
                    <a:fld id="{E0F6A44B-A05D-4752-BB5D-87584235DA39}" type="PERCENTAGE">
                      <a:rPr lang="en-US" altLang="ko-KR" smtClean="0"/>
                      <a:pPr/>
                      <a:t>[백분율]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51E-438D-ABD5-C2F1F16A5E0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ko-KR" dirty="0" smtClean="0"/>
                      <a:t>R3</a:t>
                    </a:r>
                    <a:endParaRPr lang="en-US" altLang="ko-KR" dirty="0"/>
                  </a:p>
                  <a:p>
                    <a:fld id="{2F21F236-5528-4C1C-9971-C3D01242E5F4}" type="PERCENTAGE">
                      <a:rPr lang="en-US" altLang="ko-KR" smtClean="0"/>
                      <a:pPr/>
                      <a:t>[백분율]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217-424F-9824-64C4B800DFC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ko-KR" dirty="0" smtClean="0"/>
                      <a:t>R4</a:t>
                    </a:r>
                    <a:endParaRPr lang="en-US" altLang="ko-KR" dirty="0"/>
                  </a:p>
                  <a:p>
                    <a:fld id="{F7B2A39E-DCCD-4493-8C51-341325F7C5B5}" type="PERCENTAGE">
                      <a:rPr lang="en-US" altLang="ko-KR" smtClean="0"/>
                      <a:pPr/>
                      <a:t>[백분율]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217-424F-9824-64C4B800DFC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ko-KR" dirty="0" smtClean="0"/>
                      <a:t>PGY1</a:t>
                    </a:r>
                    <a:endParaRPr lang="en-US" altLang="ko-KR" dirty="0"/>
                  </a:p>
                  <a:p>
                    <a:fld id="{C9EBFD05-8166-40D8-A1CF-E0FFC0799A87}" type="PERCENTAGE">
                      <a:rPr lang="en-US" altLang="ko-KR" smtClean="0"/>
                      <a:pPr/>
                      <a:t>[백분율]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9D2-498D-9B0A-5ECED78B2EE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ko-KR" dirty="0" smtClean="0"/>
                      <a:t>PGY2</a:t>
                    </a:r>
                    <a:endParaRPr lang="en-US" altLang="ko-KR" dirty="0"/>
                  </a:p>
                  <a:p>
                    <a:r>
                      <a:rPr lang="en-US" altLang="ko-KR" dirty="0"/>
                      <a:t>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9D2-498D-9B0A-5ECED78B2E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ko-KR" dirty="0" smtClean="0"/>
                      <a:t>PGY3</a:t>
                    </a:r>
                    <a:endParaRPr lang="en-US" altLang="ko-KR" dirty="0"/>
                  </a:p>
                  <a:p>
                    <a:fld id="{8492BB63-A78F-43D2-BE83-10139903A916}" type="PERCENTAGE">
                      <a:rPr lang="en-US" altLang="ko-KR" smtClean="0"/>
                      <a:pPr/>
                      <a:t>[백분율]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9D2-498D-9B0A-5ECED78B2EE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전공의 1년차</c:v>
                </c:pt>
                <c:pt idx="1">
                  <c:v>전공의 2년차</c:v>
                </c:pt>
                <c:pt idx="2">
                  <c:v>전공의 3년차</c:v>
                </c:pt>
                <c:pt idx="3">
                  <c:v>전공의 4년차</c:v>
                </c:pt>
                <c:pt idx="4">
                  <c:v>전문의 1년차</c:v>
                </c:pt>
                <c:pt idx="5">
                  <c:v>전문의 2년차</c:v>
                </c:pt>
                <c:pt idx="6">
                  <c:v>전문의 3년차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0.16900000000000001</c:v>
                </c:pt>
                <c:pt idx="1">
                  <c:v>0.215</c:v>
                </c:pt>
                <c:pt idx="2">
                  <c:v>9.1999999999999998E-2</c:v>
                </c:pt>
                <c:pt idx="3">
                  <c:v>0.123</c:v>
                </c:pt>
                <c:pt idx="4">
                  <c:v>0.16900000000000001</c:v>
                </c:pt>
                <c:pt idx="5">
                  <c:v>4.5999999999999999E-2</c:v>
                </c:pt>
                <c:pt idx="6">
                  <c:v>0.185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1E-438D-ABD5-C2F1F16A5E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HY바다L" panose="02030600000101010101" pitchFamily="18" charset="-127"/>
          <a:ea typeface="HY바다L" panose="02030600000101010101" pitchFamily="18" charset="-127"/>
        </a:defRPr>
      </a:pPr>
      <a:endParaRPr lang="ko-K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R1</c:v>
                </c:pt>
              </c:strCache>
            </c:strRef>
          </c:tx>
          <c:spPr>
            <a:solidFill>
              <a:srgbClr val="1FD3C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EAE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45-47A4-832B-A1EE50184F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12시간 이상</c:v>
                </c:pt>
              </c:strCache>
            </c:strRef>
          </c:cat>
          <c:val>
            <c:numRef>
              <c:f>Sheet1!$B$3</c:f>
              <c:numCache>
                <c:formatCode>0.0%</c:formatCode>
                <c:ptCount val="1"/>
                <c:pt idx="0">
                  <c:v>0.90900000000000003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45-47A4-832B-A1EE50184F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R2</c:v>
                </c:pt>
              </c:strCache>
            </c:strRef>
          </c:tx>
          <c:spPr>
            <a:solidFill>
              <a:srgbClr val="1FD3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12시간 이상</c:v>
                </c:pt>
              </c:strCache>
            </c:strRef>
          </c:cat>
          <c:val>
            <c:numRef>
              <c:f>Sheet1!$C$3</c:f>
              <c:numCache>
                <c:formatCode>0.0%</c:formatCode>
                <c:ptCount val="1"/>
                <c:pt idx="0">
                  <c:v>0.64300000000000002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45-47A4-832B-A1EE50184F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R3</c:v>
                </c:pt>
              </c:strCache>
            </c:strRef>
          </c:tx>
          <c:spPr>
            <a:solidFill>
              <a:srgbClr val="19A8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12시간 이상</c:v>
                </c:pt>
              </c:strCache>
            </c:strRef>
          </c:cat>
          <c:val>
            <c:numRef>
              <c:f>Sheet1!$D$3</c:f>
              <c:numCache>
                <c:formatCode>0.0%</c:formatCode>
                <c:ptCount val="1"/>
                <c:pt idx="0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45-47A4-832B-A1EE50184F5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R4</c:v>
                </c:pt>
              </c:strCache>
            </c:strRef>
          </c:tx>
          <c:spPr>
            <a:solidFill>
              <a:srgbClr val="1175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12시간 이상</c:v>
                </c:pt>
              </c:strCache>
            </c:strRef>
          </c:cat>
          <c:val>
            <c:numRef>
              <c:f>Sheet1!$E$3</c:f>
              <c:numCache>
                <c:formatCode>0.0%</c:formatCode>
                <c:ptCount val="1"/>
                <c:pt idx="0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045-47A4-832B-A1EE50184F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6972048"/>
        <c:axId val="716972440"/>
      </c:barChart>
      <c:catAx>
        <c:axId val="716972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972440"/>
        <c:crosses val="autoZero"/>
        <c:auto val="1"/>
        <c:lblAlgn val="ctr"/>
        <c:lblOffset val="100"/>
        <c:noMultiLvlLbl val="0"/>
      </c:catAx>
      <c:valAx>
        <c:axId val="71697244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71697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Y바다L" panose="02030600000101010101" pitchFamily="18" charset="-127"/>
          <a:ea typeface="HY바다L" panose="02030600000101010101" pitchFamily="18" charset="-127"/>
        </a:defRPr>
      </a:pPr>
      <a:endParaRPr lang="ko-K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21488921726386E-2"/>
          <c:y val="9.9025695023601451E-2"/>
          <c:w val="0.89795702215654727"/>
          <c:h val="0.74218816246581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Seoul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12시간 이상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A4-4FB4-86CB-E074403ECE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19A8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12시간 이상</c:v>
                </c:pt>
              </c:strCache>
            </c:strRef>
          </c:cat>
          <c:val>
            <c:numRef>
              <c:f>Sheet1!$C$3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1A4-4FB4-86CB-E074403ECE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6976360"/>
        <c:axId val="716974400"/>
      </c:barChart>
      <c:catAx>
        <c:axId val="716976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6974400"/>
        <c:crosses val="autoZero"/>
        <c:auto val="1"/>
        <c:lblAlgn val="ctr"/>
        <c:lblOffset val="100"/>
        <c:noMultiLvlLbl val="0"/>
      </c:catAx>
      <c:valAx>
        <c:axId val="716974400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716976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HY바다L" panose="02030600000101010101" pitchFamily="18" charset="-127"/>
          <a:ea typeface="HY바다L" panose="02030600000101010101" pitchFamily="18" charset="-127"/>
        </a:defRPr>
      </a:pPr>
      <a:endParaRPr lang="ko-K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19131397637793"/>
          <c:y val="0"/>
          <c:w val="0.55724249507874013"/>
          <c:h val="0.83586369119933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rgbClr val="19A8A4"/>
            </a:solidFill>
          </c:spPr>
          <c:dPt>
            <c:idx val="0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B6-4384-9AC1-653E9559F4D2}"/>
              </c:ext>
            </c:extLst>
          </c:dPt>
          <c:dPt>
            <c:idx val="1"/>
            <c:bubble3D val="0"/>
            <c:spPr>
              <a:solidFill>
                <a:srgbClr val="19A8A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B6-4384-9AC1-653E9559F4D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0.63100000000000001</c:v>
                </c:pt>
                <c:pt idx="1">
                  <c:v>0.36899999999999999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B6-4384-9AC1-653E9559F4D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HY바다L" panose="02030600000101010101" pitchFamily="18" charset="-127"/>
          <a:ea typeface="HY바다L" panose="02030600000101010101" pitchFamily="18" charset="-127"/>
        </a:defRPr>
      </a:pPr>
      <a:endParaRPr lang="ko-K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80494885329704"/>
          <c:y val="2.0309641147564353E-2"/>
          <c:w val="0.4868274790590717"/>
          <c:h val="0.901300818079427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세로 막대형1</c:v>
                </c:pt>
              </c:strCache>
            </c:strRef>
          </c:tx>
          <c:spPr>
            <a:solidFill>
              <a:srgbClr val="19A8A4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19A8A4"/>
              </a:solidFill>
              <a:ln>
                <a:noFill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49-428A-B621-224A611DA05B}"/>
              </c:ext>
            </c:extLst>
          </c:dPt>
          <c:dPt>
            <c:idx val="1"/>
            <c:invertIfNegative val="0"/>
            <c:bubble3D val="0"/>
            <c:spPr>
              <a:solidFill>
                <a:srgbClr val="19A8A4"/>
              </a:solidFill>
              <a:ln>
                <a:noFill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49-428A-B621-224A611DA05B}"/>
              </c:ext>
            </c:extLst>
          </c:dPt>
          <c:dPt>
            <c:idx val="2"/>
            <c:invertIfNegative val="0"/>
            <c:bubble3D val="0"/>
            <c:spPr>
              <a:solidFill>
                <a:srgbClr val="19A8A4"/>
              </a:solidFill>
              <a:ln>
                <a:noFill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49-428A-B621-224A611DA05B}"/>
              </c:ext>
            </c:extLst>
          </c:dPt>
          <c:dPt>
            <c:idx val="3"/>
            <c:invertIfNegative val="0"/>
            <c:bubble3D val="0"/>
            <c:spPr>
              <a:solidFill>
                <a:srgbClr val="19A8A4"/>
              </a:solidFill>
              <a:ln>
                <a:noFill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49-428A-B621-224A611DA05B}"/>
              </c:ext>
            </c:extLst>
          </c:dPt>
          <c:dLbls>
            <c:dLbl>
              <c:idx val="7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E51-46E2-BBA8-FE90098301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Uncertain future (AI, you job killer!)</c:v>
                </c:pt>
                <c:pt idx="1">
                  <c:v>I find it hard making friends here</c:v>
                </c:pt>
                <c:pt idx="2">
                  <c:v>Nobody knows what I do as a pathologist</c:v>
                </c:pt>
                <c:pt idx="3">
                  <c:v>I don't like the training program </c:v>
                </c:pt>
                <c:pt idx="4">
                  <c:v>Too much to study, but not so much interesting </c:v>
                </c:pt>
                <c:pt idx="5">
                  <c:v>Uncertain future -- Job security </c:v>
                </c:pt>
                <c:pt idx="6">
                  <c:v>Too much work!</c:v>
                </c:pt>
                <c:pt idx="7">
                  <c:v>Low income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0.13800000000000001</c:v>
                </c:pt>
                <c:pt idx="1">
                  <c:v>0.217</c:v>
                </c:pt>
                <c:pt idx="2">
                  <c:v>0.24099999999999999</c:v>
                </c:pt>
                <c:pt idx="3">
                  <c:v>0.26100000000000001</c:v>
                </c:pt>
                <c:pt idx="4">
                  <c:v>0.31</c:v>
                </c:pt>
                <c:pt idx="5">
                  <c:v>0.39100000000000001</c:v>
                </c:pt>
                <c:pt idx="6">
                  <c:v>0.52200000000000002</c:v>
                </c:pt>
                <c:pt idx="7">
                  <c:v>0.72399999999999998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49-428A-B621-224A611DA0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16979496"/>
        <c:axId val="716972832"/>
      </c:barChart>
      <c:catAx>
        <c:axId val="716979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ko-KR"/>
          </a:p>
        </c:txPr>
        <c:crossAx val="716972832"/>
        <c:crosses val="autoZero"/>
        <c:auto val="1"/>
        <c:lblAlgn val="ctr"/>
        <c:lblOffset val="100"/>
        <c:noMultiLvlLbl val="0"/>
      </c:catAx>
      <c:valAx>
        <c:axId val="71697283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16979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algn="dist">
        <a:defRPr>
          <a:latin typeface="HY바다L" panose="02030600000101010101" pitchFamily="18" charset="-127"/>
          <a:ea typeface="HY바다L" panose="02030600000101010101" pitchFamily="18" charset="-127"/>
        </a:defRPr>
      </a:pPr>
      <a:endParaRPr lang="ko-K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9599885516288"/>
          <c:y val="2.3302131780102403E-2"/>
          <c:w val="0.49829358015391184"/>
          <c:h val="0.901300818079427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세로 막대형1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AC-4242-9664-886B0A45FD10}"/>
              </c:ext>
            </c:extLst>
          </c:dPt>
          <c:dPt>
            <c:idx val="1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AC-4242-9664-886B0A45FD10}"/>
              </c:ext>
            </c:extLst>
          </c:dPt>
          <c:dPt>
            <c:idx val="2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AC-4242-9664-886B0A45FD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Hopeful future</c:v>
                </c:pt>
                <c:pt idx="1">
                  <c:v>I like the training program</c:v>
                </c:pt>
                <c:pt idx="2">
                  <c:v>I love my people</c:v>
                </c:pt>
                <c:pt idx="3">
                  <c:v>I make difference in medicine </c:v>
                </c:pt>
                <c:pt idx="4">
                  <c:v>No direct interaction with patients </c:v>
                </c:pt>
                <c:pt idx="5">
                  <c:v>I like what I do </c:v>
                </c:pt>
                <c:pt idx="6">
                  <c:v>Flexible, predictable work schedule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0.214</c:v>
                </c:pt>
                <c:pt idx="1">
                  <c:v>0.31</c:v>
                </c:pt>
                <c:pt idx="2">
                  <c:v>0.38100000000000001</c:v>
                </c:pt>
                <c:pt idx="3">
                  <c:v>0.58299999999999996</c:v>
                </c:pt>
                <c:pt idx="4">
                  <c:v>0.73799999999999999</c:v>
                </c:pt>
                <c:pt idx="5">
                  <c:v>0.73799999999999999</c:v>
                </c:pt>
                <c:pt idx="6">
                  <c:v>0.88900000000000001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FAC-4242-9664-886B0A45FD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16973224"/>
        <c:axId val="716973616"/>
      </c:barChart>
      <c:catAx>
        <c:axId val="716973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ko-KR"/>
          </a:p>
        </c:txPr>
        <c:crossAx val="716973616"/>
        <c:crosses val="autoZero"/>
        <c:auto val="1"/>
        <c:lblAlgn val="ctr"/>
        <c:lblOffset val="100"/>
        <c:noMultiLvlLbl val="0"/>
      </c:catAx>
      <c:valAx>
        <c:axId val="7169736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16973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HY바다L" panose="02030600000101010101" pitchFamily="18" charset="-127"/>
          <a:ea typeface="HY바다L" panose="02030600000101010101" pitchFamily="18" charset="-127"/>
        </a:defRPr>
      </a:pPr>
      <a:endParaRPr lang="ko-K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80494885329704"/>
          <c:y val="2.0309641147564353E-2"/>
          <c:w val="0.4868274790590717"/>
          <c:h val="0.901300818079427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세로 막대형1</c:v>
                </c:pt>
              </c:strCache>
            </c:strRef>
          </c:tx>
          <c:spPr>
            <a:solidFill>
              <a:srgbClr val="19A8A4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19A8A4"/>
              </a:solidFill>
              <a:ln>
                <a:noFill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49-428A-B621-224A611DA05B}"/>
              </c:ext>
            </c:extLst>
          </c:dPt>
          <c:dPt>
            <c:idx val="1"/>
            <c:invertIfNegative val="0"/>
            <c:bubble3D val="0"/>
            <c:spPr>
              <a:solidFill>
                <a:srgbClr val="19A8A4"/>
              </a:solidFill>
              <a:ln>
                <a:noFill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49-428A-B621-224A611DA05B}"/>
              </c:ext>
            </c:extLst>
          </c:dPt>
          <c:dPt>
            <c:idx val="2"/>
            <c:invertIfNegative val="0"/>
            <c:bubble3D val="0"/>
            <c:spPr>
              <a:solidFill>
                <a:srgbClr val="19A8A4"/>
              </a:solidFill>
              <a:ln>
                <a:noFill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49-428A-B621-224A611DA05B}"/>
              </c:ext>
            </c:extLst>
          </c:dPt>
          <c:dPt>
            <c:idx val="3"/>
            <c:invertIfNegative val="0"/>
            <c:bubble3D val="0"/>
            <c:spPr>
              <a:solidFill>
                <a:srgbClr val="19A8A4"/>
              </a:solidFill>
              <a:ln>
                <a:noFill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49-428A-B621-224A611DA05B}"/>
              </c:ext>
            </c:extLst>
          </c:dPt>
          <c:dLbls>
            <c:dLbl>
              <c:idx val="7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E51-46E2-BBA8-FE90098301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Uncertain future (AI, you job killer!)</c:v>
                </c:pt>
                <c:pt idx="1">
                  <c:v>I find it hard making friends here</c:v>
                </c:pt>
                <c:pt idx="2">
                  <c:v>Nobody knows what I do as a pathologist</c:v>
                </c:pt>
                <c:pt idx="3">
                  <c:v>I don't like the training program </c:v>
                </c:pt>
                <c:pt idx="4">
                  <c:v>Too much to study, but not so much interesting </c:v>
                </c:pt>
                <c:pt idx="5">
                  <c:v>Uncertain future -- Job security </c:v>
                </c:pt>
                <c:pt idx="6">
                  <c:v>Too much work!</c:v>
                </c:pt>
                <c:pt idx="7">
                  <c:v>Low income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0.13800000000000001</c:v>
                </c:pt>
                <c:pt idx="1">
                  <c:v>0.217</c:v>
                </c:pt>
                <c:pt idx="2">
                  <c:v>0.24099999999999999</c:v>
                </c:pt>
                <c:pt idx="3">
                  <c:v>0.26100000000000001</c:v>
                </c:pt>
                <c:pt idx="4">
                  <c:v>0.31</c:v>
                </c:pt>
                <c:pt idx="5">
                  <c:v>0.39100000000000001</c:v>
                </c:pt>
                <c:pt idx="6">
                  <c:v>0.52200000000000002</c:v>
                </c:pt>
                <c:pt idx="7">
                  <c:v>0.72399999999999998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49-428A-B621-224A611DA0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16975576"/>
        <c:axId val="715294280"/>
      </c:barChart>
      <c:catAx>
        <c:axId val="716975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ko-KR"/>
          </a:p>
        </c:txPr>
        <c:crossAx val="715294280"/>
        <c:crosses val="autoZero"/>
        <c:auto val="1"/>
        <c:lblAlgn val="ctr"/>
        <c:lblOffset val="100"/>
        <c:noMultiLvlLbl val="0"/>
      </c:catAx>
      <c:valAx>
        <c:axId val="71529428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1697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algn="dist">
        <a:defRPr>
          <a:latin typeface="HY바다L" panose="02030600000101010101" pitchFamily="18" charset="-127"/>
          <a:ea typeface="HY바다L" panose="02030600000101010101" pitchFamily="18" charset="-127"/>
        </a:defRPr>
      </a:pPr>
      <a:endParaRPr lang="ko-K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9599885516288"/>
          <c:y val="2.3302131780102403E-2"/>
          <c:w val="0.49829358015391184"/>
          <c:h val="0.901300818079427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세로 막대형1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AC-4242-9664-886B0A45FD10}"/>
              </c:ext>
            </c:extLst>
          </c:dPt>
          <c:dPt>
            <c:idx val="1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AC-4242-9664-886B0A45FD10}"/>
              </c:ext>
            </c:extLst>
          </c:dPt>
          <c:dPt>
            <c:idx val="2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AC-4242-9664-886B0A45FD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Hopeful future</c:v>
                </c:pt>
                <c:pt idx="1">
                  <c:v>I like the training program</c:v>
                </c:pt>
                <c:pt idx="2">
                  <c:v>I love my people</c:v>
                </c:pt>
                <c:pt idx="3">
                  <c:v>I make difference in medicine </c:v>
                </c:pt>
                <c:pt idx="4">
                  <c:v>No direct interaction with patients </c:v>
                </c:pt>
                <c:pt idx="5">
                  <c:v>I like what I do </c:v>
                </c:pt>
                <c:pt idx="6">
                  <c:v>Flexible, predictable work schedule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0.214</c:v>
                </c:pt>
                <c:pt idx="1">
                  <c:v>0.31</c:v>
                </c:pt>
                <c:pt idx="2">
                  <c:v>0.38100000000000001</c:v>
                </c:pt>
                <c:pt idx="3">
                  <c:v>0.58299999999999996</c:v>
                </c:pt>
                <c:pt idx="4">
                  <c:v>0.73799999999999999</c:v>
                </c:pt>
                <c:pt idx="5">
                  <c:v>0.73799999999999999</c:v>
                </c:pt>
                <c:pt idx="6">
                  <c:v>0.88900000000000001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FAC-4242-9664-886B0A45FD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15295456"/>
        <c:axId val="715291928"/>
      </c:barChart>
      <c:catAx>
        <c:axId val="715295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ko-KR"/>
          </a:p>
        </c:txPr>
        <c:crossAx val="715291928"/>
        <c:crosses val="autoZero"/>
        <c:auto val="1"/>
        <c:lblAlgn val="ctr"/>
        <c:lblOffset val="100"/>
        <c:noMultiLvlLbl val="0"/>
      </c:catAx>
      <c:valAx>
        <c:axId val="71529192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1529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HY바다L" panose="02030600000101010101" pitchFamily="18" charset="-127"/>
          <a:ea typeface="HY바다L" panose="02030600000101010101" pitchFamily="18" charset="-127"/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19131397637793"/>
          <c:y val="0"/>
          <c:w val="0.55724249507874013"/>
          <c:h val="0.83586369119933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rgbClr val="19A8A4"/>
            </a:solidFill>
          </c:spPr>
          <c:dPt>
            <c:idx val="0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3D-4844-821C-1F16F261C23E}"/>
              </c:ext>
            </c:extLst>
          </c:dPt>
          <c:dPt>
            <c:idx val="1"/>
            <c:bubble3D val="0"/>
            <c:spPr>
              <a:solidFill>
                <a:srgbClr val="19A8A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3D-4844-821C-1F16F261C23E}"/>
              </c:ext>
            </c:extLst>
          </c:dPt>
          <c:cat>
            <c:strRef>
              <c:f>Sheet1!$A$2:$A$3</c:f>
              <c:strCache>
                <c:ptCount val="2"/>
                <c:pt idx="0">
                  <c:v>Seoul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55.4</c:v>
                </c:pt>
                <c:pt idx="1">
                  <c:v>44.6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03D-4844-821C-1F16F261C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3.2922399571127421E-2"/>
          <c:y val="0.57021386349072645"/>
          <c:w val="0.25218558071483604"/>
          <c:h val="0.212245282645749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19131397637793"/>
          <c:y val="0"/>
          <c:w val="0.55724249507874013"/>
          <c:h val="0.83586369119933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rgbClr val="19A8A4"/>
            </a:solidFill>
          </c:spPr>
          <c:dPt>
            <c:idx val="0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A6-4A42-B474-21BB30E1BCC8}"/>
              </c:ext>
            </c:extLst>
          </c:dPt>
          <c:dPt>
            <c:idx val="1"/>
            <c:bubble3D val="0"/>
            <c:spPr>
              <a:solidFill>
                <a:srgbClr val="19A8A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A6-4A42-B474-21BB30E1BCC8}"/>
              </c:ext>
            </c:extLst>
          </c:dPt>
          <c:cat>
            <c:strRef>
              <c:f>Sheet1!$A$2:$A$3</c:f>
              <c:strCache>
                <c:ptCount val="2"/>
                <c:pt idx="0">
                  <c:v>Big hospitals</c:v>
                </c:pt>
                <c:pt idx="1">
                  <c:v>Others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0.92300000000000004</c:v>
                </c:pt>
                <c:pt idx="1">
                  <c:v>7.6999999999999999E-2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A6-4A42-B474-21BB30E1B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87074617505555"/>
          <c:y val="0.20016327806463277"/>
          <c:w val="0.77652557588586668"/>
          <c:h val="0.680414698915104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A8A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72-4636-87BF-1A68DA64CA8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872-4636-87BF-1A68DA64CA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72-4636-87BF-1A68DA64CA85}"/>
              </c:ext>
            </c:extLst>
          </c:dPt>
          <c:dPt>
            <c:idx val="3"/>
            <c:invertIfNegative val="0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872-4636-87BF-1A68DA64CA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&gt; 16 hours </c:v>
                </c:pt>
                <c:pt idx="1">
                  <c:v>14-16 hours</c:v>
                </c:pt>
                <c:pt idx="2">
                  <c:v>12-14 hours</c:v>
                </c:pt>
                <c:pt idx="3">
                  <c:v>10-12 hours</c:v>
                </c:pt>
                <c:pt idx="4">
                  <c:v>8-10 hours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3.1E-2</c:v>
                </c:pt>
                <c:pt idx="1">
                  <c:v>0.13800000000000001</c:v>
                </c:pt>
                <c:pt idx="2">
                  <c:v>0.215</c:v>
                </c:pt>
                <c:pt idx="3">
                  <c:v>0.32300000000000001</c:v>
                </c:pt>
                <c:pt idx="4">
                  <c:v>0.29199999999999998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72-4636-87BF-1A68DA64C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456416"/>
        <c:axId val="490456808"/>
      </c:barChart>
      <c:valAx>
        <c:axId val="4904568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490456416"/>
        <c:crosses val="autoZero"/>
        <c:crossBetween val="between"/>
      </c:valAx>
      <c:catAx>
        <c:axId val="490456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ko-KR"/>
          </a:p>
        </c:txPr>
        <c:crossAx val="490456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HY바다L" panose="02030600000101010101" pitchFamily="18" charset="-127"/>
          <a:ea typeface="HY바다L" panose="02030600000101010101" pitchFamily="18" charset="-127"/>
        </a:defRPr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서울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6872824467064293E-3"/>
                  <c:y val="0.426878915975298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D4E-4ACD-B422-A0DF481858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12시간 이상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4E-4ACD-B422-A0DF481858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비서울</c:v>
                </c:pt>
              </c:strCache>
            </c:strRef>
          </c:tx>
          <c:spPr>
            <a:solidFill>
              <a:srgbClr val="19A8A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423893748730716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D4E-4ACD-B422-A0DF481858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12시간 이상</c:v>
                </c:pt>
              </c:strCache>
            </c:strRef>
          </c:cat>
          <c:val>
            <c:numRef>
              <c:f>Sheet1!$C$3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4E-4ACD-B422-A0DF481858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0455632"/>
        <c:axId val="490457984"/>
      </c:barChart>
      <c:catAx>
        <c:axId val="490455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0457984"/>
        <c:crosses val="autoZero"/>
        <c:auto val="1"/>
        <c:lblAlgn val="ctr"/>
        <c:lblOffset val="100"/>
        <c:noMultiLvlLbl val="0"/>
      </c:catAx>
      <c:valAx>
        <c:axId val="490457984"/>
        <c:scaling>
          <c:orientation val="minMax"/>
          <c:max val="0.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9045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HY바다L" panose="02030600000101010101" pitchFamily="18" charset="-127"/>
          <a:ea typeface="HY바다L" panose="02030600000101010101" pitchFamily="18" charset="-127"/>
        </a:defRPr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R1</c:v>
                </c:pt>
              </c:strCache>
            </c:strRef>
          </c:tx>
          <c:spPr>
            <a:solidFill>
              <a:srgbClr val="1FD3C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EAE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85-4FE1-BE00-29C599C73C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12시간 이상</c:v>
                </c:pt>
              </c:strCache>
            </c:strRef>
          </c:cat>
          <c:val>
            <c:numRef>
              <c:f>Sheet1!$B$3</c:f>
              <c:numCache>
                <c:formatCode>0.0%</c:formatCode>
                <c:ptCount val="1"/>
                <c:pt idx="0">
                  <c:v>9.0999999999999998E-2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85-4FE1-BE00-29C599C73C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R2</c:v>
                </c:pt>
              </c:strCache>
            </c:strRef>
          </c:tx>
          <c:spPr>
            <a:solidFill>
              <a:srgbClr val="1FD3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12시간 이상</c:v>
                </c:pt>
              </c:strCache>
            </c:strRef>
          </c:cat>
          <c:val>
            <c:numRef>
              <c:f>Sheet1!$C$3</c:f>
              <c:numCache>
                <c:formatCode>0.0%</c:formatCode>
                <c:ptCount val="1"/>
                <c:pt idx="0">
                  <c:v>0.42899999999999999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C85-4FE1-BE00-29C599C73C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R3</c:v>
                </c:pt>
              </c:strCache>
            </c:strRef>
          </c:tx>
          <c:spPr>
            <a:solidFill>
              <a:srgbClr val="19A8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12시간 이상</c:v>
                </c:pt>
              </c:strCache>
            </c:strRef>
          </c:cat>
          <c:val>
            <c:numRef>
              <c:f>Sheet1!$D$3</c:f>
              <c:numCache>
                <c:formatCode>0.0%</c:formatCode>
                <c:ptCount val="1"/>
                <c:pt idx="0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85-4FE1-BE00-29C599C73C1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R4</c:v>
                </c:pt>
              </c:strCache>
            </c:strRef>
          </c:tx>
          <c:spPr>
            <a:solidFill>
              <a:srgbClr val="1175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</c:f>
              <c:strCache>
                <c:ptCount val="1"/>
                <c:pt idx="0">
                  <c:v>12시간 이상</c:v>
                </c:pt>
              </c:strCache>
            </c:strRef>
          </c:cat>
          <c:val>
            <c:numRef>
              <c:f>Sheet1!$E$3</c:f>
              <c:numCache>
                <c:formatCode>0.0%</c:formatCode>
                <c:ptCount val="1"/>
                <c:pt idx="0">
                  <c:v>0.625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C85-4FE1-BE00-29C599C73C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0458376"/>
        <c:axId val="490460728"/>
      </c:barChart>
      <c:catAx>
        <c:axId val="490458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0460728"/>
        <c:crosses val="autoZero"/>
        <c:auto val="1"/>
        <c:lblAlgn val="ctr"/>
        <c:lblOffset val="100"/>
        <c:noMultiLvlLbl val="0"/>
      </c:catAx>
      <c:valAx>
        <c:axId val="4904607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9045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Y바다L" panose="02030600000101010101" pitchFamily="18" charset="-127"/>
          <a:ea typeface="HY바다L" panose="02030600000101010101" pitchFamily="18" charset="-127"/>
        </a:defRPr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0461120"/>
        <c:axId val="490461512"/>
      </c:barChart>
      <c:catAx>
        <c:axId val="490461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0461512"/>
        <c:crosses val="autoZero"/>
        <c:auto val="1"/>
        <c:lblAlgn val="ctr"/>
        <c:lblOffset val="100"/>
        <c:noMultiLvlLbl val="0"/>
      </c:catAx>
      <c:valAx>
        <c:axId val="490461512"/>
        <c:scaling>
          <c:orientation val="minMax"/>
          <c:max val="0.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9046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HY바다L" panose="02030600000101010101" pitchFamily="18" charset="-127"/>
          <a:ea typeface="HY바다L" panose="02030600000101010101" pitchFamily="18" charset="-127"/>
        </a:defRPr>
      </a:pPr>
      <a:endParaRPr lang="ko-K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19131397637793"/>
          <c:y val="0"/>
          <c:w val="0.55724249507874013"/>
          <c:h val="0.83586369119933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rgbClr val="19A8A4"/>
            </a:solidFill>
          </c:spPr>
          <c:dPt>
            <c:idx val="0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A3-4B0F-9471-F15E5C80EB37}"/>
              </c:ext>
            </c:extLst>
          </c:dPt>
          <c:dPt>
            <c:idx val="1"/>
            <c:bubble3D val="0"/>
            <c:spPr>
              <a:solidFill>
                <a:srgbClr val="19A8A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A3-4B0F-9471-F15E5C80EB3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A3-4B0F-9471-F15E5C80EB37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A3-4B0F-9471-F15E5C80EB37}"/>
              </c:ext>
            </c:extLst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3A3-4B0F-9471-F15E5C80EB3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0.63100000000000001</c:v>
                </c:pt>
                <c:pt idx="1">
                  <c:v>0.36899999999999999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3A3-4B0F-9471-F15E5C80E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HY바다L" panose="02030600000101010101" pitchFamily="18" charset="-127"/>
          <a:ea typeface="HY바다L" panose="02030600000101010101" pitchFamily="18" charset="-127"/>
        </a:defRPr>
      </a:pPr>
      <a:endParaRPr lang="ko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87074617505555"/>
          <c:y val="0.20016327806463277"/>
          <c:w val="0.77652557588586668"/>
          <c:h val="0.680414698915104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A8A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D1-4558-98A5-E097E946888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D1-4558-98A5-E097E94688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D1-4558-98A5-E097E946888F}"/>
              </c:ext>
            </c:extLst>
          </c:dPt>
          <c:dPt>
            <c:idx val="3"/>
            <c:invertIfNegative val="0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D1-4558-98A5-E097E94688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&gt;16 days</c:v>
                </c:pt>
                <c:pt idx="1">
                  <c:v>11-15 days</c:v>
                </c:pt>
                <c:pt idx="2">
                  <c:v>6-10 days</c:v>
                </c:pt>
                <c:pt idx="3">
                  <c:v>1-5 days</c:v>
                </c:pt>
                <c:pt idx="4">
                  <c:v>Never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0.215</c:v>
                </c:pt>
                <c:pt idx="1">
                  <c:v>0.108</c:v>
                </c:pt>
                <c:pt idx="2">
                  <c:v>0.13800000000000001</c:v>
                </c:pt>
                <c:pt idx="3">
                  <c:v>0.41599999999999998</c:v>
                </c:pt>
                <c:pt idx="4">
                  <c:v>0.123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FD1-4558-98A5-E097E9468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798104"/>
        <c:axId val="442798888"/>
      </c:barChart>
      <c:valAx>
        <c:axId val="4427988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442798104"/>
        <c:crosses val="autoZero"/>
        <c:crossBetween val="between"/>
      </c:valAx>
      <c:catAx>
        <c:axId val="442798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ko-KR"/>
          </a:p>
        </c:txPr>
        <c:crossAx val="442798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HY바다L" panose="02030600000101010101" pitchFamily="18" charset="-127"/>
          <a:ea typeface="HY바다L" panose="02030600000101010101" pitchFamily="18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0.28451</cdr:x>
      <cdr:y>0.11072</cdr:y>
    </cdr:from>
    <cdr:to>
      <cdr:x>0.45317</cdr:x>
      <cdr:y>0.36371</cdr:y>
    </cdr:to>
    <cdr:pic>
      <cdr:nvPicPr>
        <cdr:cNvPr id="4" name="그림 3">
          <a:extLst xmlns:a="http://schemas.openxmlformats.org/drawingml/2006/main">
            <a:ext uri="{FF2B5EF4-FFF2-40B4-BE49-F238E27FC236}">
              <a16:creationId xmlns:a16="http://schemas.microsoft.com/office/drawing/2014/main" xmlns="" id="{A44080C1-9839-4471-8355-B44F43C3F44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620418" y="685534"/>
          <a:ext cx="1553418" cy="156644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0.29522</cdr:x>
      <cdr:y>0.83595</cdr:y>
    </cdr:from>
    <cdr:to>
      <cdr:x>0.48113</cdr:x>
      <cdr:y>0.96383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8325" y="2341680"/>
          <a:ext cx="509047" cy="3582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100" dirty="0" smtClean="0"/>
            <a:t>Seoul</a:t>
          </a:r>
          <a:endParaRPr lang="ko-KR" altLang="en-US" sz="1100" dirty="0"/>
        </a:p>
      </cdr:txBody>
    </cdr:sp>
  </cdr:relSizeAnchor>
  <cdr:relSizeAnchor xmlns:cdr="http://schemas.openxmlformats.org/drawingml/2006/chartDrawing">
    <cdr:from>
      <cdr:x>0.53897</cdr:x>
      <cdr:y>0.84184</cdr:y>
    </cdr:from>
    <cdr:to>
      <cdr:x>0.75042</cdr:x>
      <cdr:y>0.96972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75723" y="2358184"/>
          <a:ext cx="578987" cy="3582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100" dirty="0" smtClean="0"/>
            <a:t>Other</a:t>
          </a:r>
          <a:endParaRPr lang="ko-KR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6CDCB-1409-4D58-83C6-D70A56DFD251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737A3-A70D-4E77-B1E1-DEF8B2CD24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38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설문조사에는 총 </a:t>
            </a:r>
            <a:r>
              <a:rPr lang="en-US" altLang="ko-KR" dirty="0"/>
              <a:t>65</a:t>
            </a:r>
            <a:r>
              <a:rPr lang="ko-KR" altLang="en-US" dirty="0"/>
              <a:t>명이 참여하여 약 </a:t>
            </a:r>
            <a:r>
              <a:rPr lang="en-US" altLang="ko-KR" dirty="0"/>
              <a:t>40%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응답률을 보였습니다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응답률이 높은 편은 아니었지만 응답해주신 선생님들께서 좋은 의견을 많이 주셨고</a:t>
            </a:r>
            <a:r>
              <a:rPr lang="en-US" altLang="ko-KR" dirty="0"/>
              <a:t>, </a:t>
            </a:r>
            <a:r>
              <a:rPr lang="ko-KR" altLang="en-US" dirty="0"/>
              <a:t>답변해 주셔서 감사드립니다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응답자의 분포를 보시면 전공의가 </a:t>
            </a:r>
            <a:r>
              <a:rPr lang="en-US" altLang="ko-KR" dirty="0"/>
              <a:t>60%, </a:t>
            </a:r>
            <a:r>
              <a:rPr lang="ko-KR" altLang="en-US" dirty="0"/>
              <a:t>신입전문의가 </a:t>
            </a:r>
            <a:r>
              <a:rPr lang="en-US" altLang="ko-KR" dirty="0"/>
              <a:t>40%</a:t>
            </a:r>
            <a:r>
              <a:rPr lang="ko-KR" altLang="en-US" dirty="0"/>
              <a:t>를 차지하고 있습니다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90% </a:t>
            </a:r>
            <a:r>
              <a:rPr lang="ko-KR" altLang="en-US" dirty="0"/>
              <a:t>이상이 대학병원에서 근무하고 있었으며</a:t>
            </a:r>
            <a:r>
              <a:rPr lang="en-US" altLang="ko-KR" dirty="0"/>
              <a:t>, </a:t>
            </a:r>
            <a:r>
              <a:rPr lang="ko-KR" altLang="en-US" dirty="0"/>
              <a:t>서울에 소재하는 기관에 근무하는 경우가 </a:t>
            </a:r>
            <a:r>
              <a:rPr lang="en-US" altLang="ko-KR" dirty="0"/>
              <a:t>55.4%</a:t>
            </a:r>
            <a:r>
              <a:rPr lang="ko-KR" altLang="en-US" dirty="0"/>
              <a:t>였습니다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종합병원 </a:t>
            </a:r>
            <a:r>
              <a:rPr lang="en-US" altLang="ko-KR" dirty="0"/>
              <a:t>2</a:t>
            </a:r>
          </a:p>
          <a:p>
            <a:r>
              <a:rPr lang="ko-KR" altLang="en-US" dirty="0"/>
              <a:t>검사센터 </a:t>
            </a:r>
            <a:r>
              <a:rPr lang="en-US" altLang="ko-KR" dirty="0"/>
              <a:t>1</a:t>
            </a:r>
          </a:p>
          <a:p>
            <a:r>
              <a:rPr lang="ko-KR" altLang="en-US" dirty="0"/>
              <a:t>개원의 </a:t>
            </a:r>
            <a:r>
              <a:rPr lang="en-US" altLang="ko-KR" dirty="0"/>
              <a:t>1</a:t>
            </a:r>
          </a:p>
          <a:p>
            <a:r>
              <a:rPr lang="ko-KR" altLang="en-US" dirty="0"/>
              <a:t>군의관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620A8-0B43-4ACF-A9F8-9682982F0BC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33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근무 시간에 대해 조사한 결과를 보시겠습니다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평일 평균 근무 시간을 조사한 문항에서는 </a:t>
            </a:r>
            <a:r>
              <a:rPr lang="en-US" altLang="ko-KR" dirty="0"/>
              <a:t>10-12</a:t>
            </a:r>
            <a:r>
              <a:rPr lang="ko-KR" altLang="en-US" dirty="0"/>
              <a:t>시간 근무하는 경우가 </a:t>
            </a:r>
            <a:r>
              <a:rPr lang="en-US" altLang="ko-KR" dirty="0"/>
              <a:t>32.3%</a:t>
            </a:r>
            <a:r>
              <a:rPr lang="ko-KR" altLang="en-US" dirty="0"/>
              <a:t>로</a:t>
            </a:r>
            <a:r>
              <a:rPr lang="en-US" altLang="ko-KR" dirty="0"/>
              <a:t> </a:t>
            </a:r>
            <a:r>
              <a:rPr lang="ko-KR" altLang="en-US" dirty="0"/>
              <a:t>가장 많았으며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평균적으로 약 </a:t>
            </a:r>
            <a:r>
              <a:rPr lang="en-US" altLang="ko-KR" dirty="0"/>
              <a:t>12</a:t>
            </a:r>
            <a:r>
              <a:rPr lang="ko-KR" altLang="en-US" dirty="0"/>
              <a:t>시간 정도 근무하는 것으로 확인되었습니다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오전 </a:t>
            </a:r>
            <a:r>
              <a:rPr lang="en-US" altLang="ko-KR" dirty="0"/>
              <a:t>8</a:t>
            </a:r>
            <a:r>
              <a:rPr lang="ko-KR" altLang="en-US" dirty="0"/>
              <a:t>시부터 근무한다고 하면 평균적으로 저녁 </a:t>
            </a:r>
            <a:r>
              <a:rPr lang="en-US" altLang="ko-KR" dirty="0"/>
              <a:t>9</a:t>
            </a:r>
            <a:r>
              <a:rPr lang="ko-KR" altLang="en-US" dirty="0"/>
              <a:t>시 정도까지 근무한다고 보시면 되겠습니다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평일 평균 </a:t>
            </a:r>
            <a:r>
              <a:rPr lang="en-US" altLang="ko-KR" dirty="0"/>
              <a:t>16</a:t>
            </a:r>
            <a:r>
              <a:rPr lang="ko-KR" altLang="en-US" dirty="0"/>
              <a:t>시간 이상 근무하여 주 </a:t>
            </a:r>
            <a:r>
              <a:rPr lang="en-US" altLang="ko-KR" dirty="0"/>
              <a:t>80</a:t>
            </a:r>
            <a:r>
              <a:rPr lang="ko-KR" altLang="en-US" dirty="0"/>
              <a:t>시간 이상 근무할 것으로 생각되는 비율은 </a:t>
            </a:r>
            <a:r>
              <a:rPr lang="en-US" altLang="ko-KR" dirty="0"/>
              <a:t>3.1%</a:t>
            </a:r>
            <a:r>
              <a:rPr lang="ko-KR" altLang="en-US" dirty="0"/>
              <a:t> 정도였습니다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평일 평균 근무시간인 </a:t>
            </a:r>
            <a:r>
              <a:rPr lang="en-US" altLang="ko-KR" dirty="0"/>
              <a:t>12</a:t>
            </a:r>
            <a:r>
              <a:rPr lang="ko-KR" altLang="en-US" dirty="0"/>
              <a:t>시간을 기준으로 그 이상 근무하는 전공의의 비율은 비교해보았습니다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서울과 </a:t>
            </a:r>
            <a:r>
              <a:rPr lang="ko-KR" altLang="en-US" dirty="0" err="1"/>
              <a:t>비서울</a:t>
            </a:r>
            <a:r>
              <a:rPr lang="ko-KR" altLang="en-US" dirty="0"/>
              <a:t> 소재지의 전공의들 간에 비교를 해보았을 때는 서울 소재의 기관이 </a:t>
            </a:r>
            <a:r>
              <a:rPr lang="en-US" altLang="ko-KR" dirty="0"/>
              <a:t>39%, </a:t>
            </a:r>
            <a:r>
              <a:rPr lang="ko-KR" altLang="en-US" dirty="0" err="1"/>
              <a:t>비서울</a:t>
            </a:r>
            <a:r>
              <a:rPr lang="ko-KR" altLang="en-US" dirty="0"/>
              <a:t> 소재의 기관이 </a:t>
            </a:r>
            <a:r>
              <a:rPr lang="en-US" altLang="ko-KR" dirty="0"/>
              <a:t>38%</a:t>
            </a:r>
            <a:r>
              <a:rPr lang="ko-KR" altLang="en-US" dirty="0"/>
              <a:t>로</a:t>
            </a:r>
            <a:r>
              <a:rPr lang="en-US" altLang="ko-KR" dirty="0"/>
              <a:t> </a:t>
            </a:r>
            <a:r>
              <a:rPr lang="ko-KR" altLang="en-US" dirty="0"/>
              <a:t>차이를 보이지 않았습니다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연차별로 비교를 해보았을 때는 평일 평균 </a:t>
            </a:r>
            <a:r>
              <a:rPr lang="en-US" altLang="ko-KR" dirty="0"/>
              <a:t>12</a:t>
            </a:r>
            <a:r>
              <a:rPr lang="ko-KR" altLang="en-US" dirty="0"/>
              <a:t>시간 이상 근무하는 비율이 </a:t>
            </a:r>
            <a:r>
              <a:rPr lang="en-US" altLang="ko-KR" dirty="0"/>
              <a:t>1</a:t>
            </a:r>
            <a:r>
              <a:rPr lang="ko-KR" altLang="en-US" dirty="0" err="1"/>
              <a:t>년차</a:t>
            </a:r>
            <a:r>
              <a:rPr lang="ko-KR" altLang="en-US" dirty="0"/>
              <a:t> </a:t>
            </a:r>
            <a:r>
              <a:rPr lang="en-US" altLang="ko-KR" dirty="0"/>
              <a:t>9.1% </a:t>
            </a:r>
            <a:r>
              <a:rPr lang="ko-KR" altLang="en-US" dirty="0"/>
              <a:t>에서 </a:t>
            </a:r>
            <a:r>
              <a:rPr lang="en-US" altLang="ko-KR" dirty="0"/>
              <a:t>4</a:t>
            </a:r>
            <a:r>
              <a:rPr lang="ko-KR" altLang="en-US" dirty="0" err="1"/>
              <a:t>년차가</a:t>
            </a:r>
            <a:r>
              <a:rPr lang="ko-KR" altLang="en-US" dirty="0"/>
              <a:t> 되면 </a:t>
            </a:r>
            <a:r>
              <a:rPr lang="en-US" altLang="ko-KR" dirty="0"/>
              <a:t>62.5%</a:t>
            </a:r>
            <a:r>
              <a:rPr lang="ko-KR" altLang="en-US" dirty="0"/>
              <a:t>로 연차가 올라감에 따라 증가하는 경향을 확인할 수 있었습니다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8-5</a:t>
            </a:r>
          </a:p>
          <a:p>
            <a:r>
              <a:rPr lang="en-US" altLang="ko-KR" dirty="0"/>
              <a:t>8-7</a:t>
            </a:r>
          </a:p>
          <a:p>
            <a:r>
              <a:rPr lang="en-US" altLang="ko-KR" dirty="0"/>
              <a:t>8-9</a:t>
            </a:r>
          </a:p>
          <a:p>
            <a:r>
              <a:rPr lang="en-US" altLang="ko-KR" dirty="0"/>
              <a:t>8-11</a:t>
            </a:r>
          </a:p>
          <a:p>
            <a:r>
              <a:rPr lang="en-US" altLang="ko-KR" dirty="0"/>
              <a:t>8</a:t>
            </a:r>
            <a:r>
              <a:rPr lang="ko-KR" altLang="en-US" dirty="0"/>
              <a:t>시부터 근무한다고 했을 때</a:t>
            </a:r>
            <a:r>
              <a:rPr lang="en-US" altLang="ko-KR" dirty="0"/>
              <a:t>, </a:t>
            </a:r>
            <a:r>
              <a:rPr lang="ko-KR" altLang="en-US" dirty="0"/>
              <a:t>평일 평균 </a:t>
            </a:r>
            <a:r>
              <a:rPr lang="en-US" altLang="ko-KR" dirty="0"/>
              <a:t>8</a:t>
            </a:r>
            <a:r>
              <a:rPr lang="ko-KR" altLang="en-US" dirty="0"/>
              <a:t>시까지 근무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10</a:t>
            </a:r>
            <a:r>
              <a:rPr lang="ko-KR" altLang="en-US" dirty="0"/>
              <a:t>시 이상까지 근무하는 비율 </a:t>
            </a:r>
            <a:r>
              <a:rPr lang="en-US" altLang="ko-KR" dirty="0"/>
              <a:t>16.9%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20A8-0B43-4ACF-A9F8-9682982F0BC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16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소진도와 관련된 질문에 대한 결과를 보시면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전공의 수련기간 혹은 지난 </a:t>
            </a:r>
            <a:r>
              <a:rPr lang="en-US" altLang="ko-KR" dirty="0"/>
              <a:t>1</a:t>
            </a:r>
            <a:r>
              <a:rPr lang="ko-KR" altLang="en-US" dirty="0"/>
              <a:t>년간 만성 피로나 소진증후군의 증상을 경험한 적이 있냐는 질문에 그렇다고 대답한 경우가 </a:t>
            </a:r>
            <a:r>
              <a:rPr lang="en-US" altLang="ko-KR" dirty="0"/>
              <a:t>63.1%</a:t>
            </a:r>
            <a:r>
              <a:rPr lang="ko-KR" altLang="en-US" dirty="0"/>
              <a:t>였습니다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아침에 일어나서 출근하기 힘들다고 느낀 적이 한 달 평균 몇 일이냐고 묻는 질문에는 </a:t>
            </a:r>
            <a:r>
              <a:rPr lang="en-US" altLang="ko-KR" dirty="0"/>
              <a:t>1-5</a:t>
            </a:r>
            <a:r>
              <a:rPr lang="ko-KR" altLang="en-US" dirty="0"/>
              <a:t>일이라고 응답한 경우가 </a:t>
            </a:r>
            <a:r>
              <a:rPr lang="en-US" altLang="ko-KR" dirty="0"/>
              <a:t>41.6%</a:t>
            </a:r>
            <a:r>
              <a:rPr lang="ko-KR" altLang="en-US" dirty="0"/>
              <a:t>로</a:t>
            </a:r>
            <a:r>
              <a:rPr lang="en-US" altLang="ko-KR" dirty="0"/>
              <a:t> </a:t>
            </a:r>
            <a:r>
              <a:rPr lang="ko-KR" altLang="en-US" dirty="0"/>
              <a:t>가장 많았으며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16</a:t>
            </a:r>
            <a:r>
              <a:rPr lang="ko-KR" altLang="en-US" dirty="0"/>
              <a:t>일 이상이라고 응답한 경우도 </a:t>
            </a:r>
            <a:r>
              <a:rPr lang="en-US" altLang="ko-KR" dirty="0"/>
              <a:t>21.5%</a:t>
            </a:r>
            <a:r>
              <a:rPr lang="ko-KR" altLang="en-US" dirty="0"/>
              <a:t>였습니다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620A8-0B43-4ACF-A9F8-9682982F0BC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93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620A8-0B43-4ACF-A9F8-9682982F0BC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75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병리과 수련 환경에 만족하는 이유로는 업무 패턴이 규칙적이고 시간을 탄력적으로 운용할 수 있다는 점이 </a:t>
            </a:r>
            <a:r>
              <a:rPr lang="en-US" altLang="ko-KR" dirty="0"/>
              <a:t>88.9%</a:t>
            </a:r>
            <a:r>
              <a:rPr lang="ko-KR" altLang="en-US" dirty="0"/>
              <a:t>로</a:t>
            </a:r>
            <a:r>
              <a:rPr lang="en-US" altLang="ko-KR" dirty="0"/>
              <a:t> </a:t>
            </a:r>
            <a:r>
              <a:rPr lang="ko-KR" altLang="en-US" dirty="0"/>
              <a:t>가장 많았고</a:t>
            </a:r>
            <a:r>
              <a:rPr lang="en-US" altLang="ko-KR" dirty="0"/>
              <a:t>, </a:t>
            </a:r>
            <a:r>
              <a:rPr lang="ko-KR" altLang="en-US" dirty="0"/>
              <a:t>응급이 없기 때문이라는 언급도 많았습니다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다음으로 </a:t>
            </a:r>
            <a:r>
              <a:rPr lang="en-US" altLang="ko-KR" dirty="0"/>
              <a:t>73.8%</a:t>
            </a:r>
            <a:r>
              <a:rPr lang="ko-KR" altLang="en-US" dirty="0"/>
              <a:t>가 업무가 적성에 맞아 만족스럽다고 대답하였고</a:t>
            </a:r>
            <a:r>
              <a:rPr lang="en-US" altLang="ko-KR" dirty="0"/>
              <a:t>,</a:t>
            </a:r>
            <a:r>
              <a:rPr lang="ko-KR" altLang="en-US" dirty="0"/>
              <a:t> 배운 것을 바로 적용할 수 있어 성장하는 느낌이 든다는 의견이 있었습니다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또한 환자를 직접 보지 않아 환자 대면에 대한 스트레스가 적으며 질병에 대해 가장 잘 알고 환자 진료에 결정적인 역할을 한다는 점에서 뿌듯함을 느낀다는 의견도 많았습니다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만족하지 않는 이유로는 많은 업무량에 비해 급여가 적다는 점이 </a:t>
            </a:r>
            <a:r>
              <a:rPr lang="en-US" altLang="ko-KR" dirty="0"/>
              <a:t>72.4%</a:t>
            </a:r>
            <a:r>
              <a:rPr lang="ko-KR" altLang="en-US" dirty="0"/>
              <a:t>로</a:t>
            </a:r>
            <a:r>
              <a:rPr lang="en-US" altLang="ko-KR" dirty="0"/>
              <a:t> </a:t>
            </a:r>
            <a:r>
              <a:rPr lang="ko-KR" altLang="en-US" dirty="0"/>
              <a:t>가장 많았고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주로 전공의 수 부족과 같은 인력 부족으로 인한 업무 과중으로 인해 전공의 교육이 비효율적으로 이루어지고 있다는 의견이 많았습니다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진로에 대한 정보가 부족하다는 응답도 많았습니다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620A8-0B43-4ACF-A9F8-9682982F0BC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48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병리과 수련 환경에 만족하는 이유로는 업무 패턴이 규칙적이고 시간을 탄력적으로 운용할 수 있다는 점이 </a:t>
            </a:r>
            <a:r>
              <a:rPr lang="en-US" altLang="ko-KR" dirty="0"/>
              <a:t>88.9%</a:t>
            </a:r>
            <a:r>
              <a:rPr lang="ko-KR" altLang="en-US" dirty="0"/>
              <a:t>로</a:t>
            </a:r>
            <a:r>
              <a:rPr lang="en-US" altLang="ko-KR" dirty="0"/>
              <a:t> </a:t>
            </a:r>
            <a:r>
              <a:rPr lang="ko-KR" altLang="en-US" dirty="0"/>
              <a:t>가장 많았고</a:t>
            </a:r>
            <a:r>
              <a:rPr lang="en-US" altLang="ko-KR" dirty="0"/>
              <a:t>, </a:t>
            </a:r>
            <a:r>
              <a:rPr lang="ko-KR" altLang="en-US" dirty="0"/>
              <a:t>응급이 없기 때문이라는 언급도 많았습니다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다음으로 </a:t>
            </a:r>
            <a:r>
              <a:rPr lang="en-US" altLang="ko-KR" dirty="0"/>
              <a:t>73.8%</a:t>
            </a:r>
            <a:r>
              <a:rPr lang="ko-KR" altLang="en-US" dirty="0"/>
              <a:t>가 업무가 적성에 맞아 만족스럽다고 대답하였고</a:t>
            </a:r>
            <a:r>
              <a:rPr lang="en-US" altLang="ko-KR" dirty="0"/>
              <a:t>,</a:t>
            </a:r>
            <a:r>
              <a:rPr lang="ko-KR" altLang="en-US" dirty="0"/>
              <a:t> 배운 것을 바로 적용할 수 있어 성장하는 느낌이 든다는 의견이 있었습니다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또한 환자를 직접 보지 않아 환자 대면에 대한 스트레스가 적으며 질병에 대해 가장 잘 알고 환자 진료에 결정적인 역할을 한다는 점에서 뿌듯함을 느낀다는 의견도 많았습니다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만족하지 않는 이유로는 많은 업무량에 비해 급여가 적다는 점이 </a:t>
            </a:r>
            <a:r>
              <a:rPr lang="en-US" altLang="ko-KR" dirty="0"/>
              <a:t>72.4%</a:t>
            </a:r>
            <a:r>
              <a:rPr lang="ko-KR" altLang="en-US" dirty="0"/>
              <a:t>로</a:t>
            </a:r>
            <a:r>
              <a:rPr lang="en-US" altLang="ko-KR" dirty="0"/>
              <a:t> </a:t>
            </a:r>
            <a:r>
              <a:rPr lang="ko-KR" altLang="en-US" dirty="0"/>
              <a:t>가장 많았고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주로 전공의 수 부족과 같은 인력 부족으로 인한 업무 과중으로 인해 전공의 교육이 비효율적으로 이루어지고 있다는 의견이 많았습니다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진로에 대한 정보가 부족하다는 응답도 많았습니다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620A8-0B43-4ACF-A9F8-9682982F0BC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78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B02-2AA7-491B-AF41-56DD65F01EE1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9FF3-52FB-4ABA-9B02-2A24F9144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22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B02-2AA7-491B-AF41-56DD65F01EE1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9FF3-52FB-4ABA-9B02-2A24F9144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50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B02-2AA7-491B-AF41-56DD65F01EE1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9FF3-52FB-4ABA-9B02-2A24F9144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92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B02-2AA7-491B-AF41-56DD65F01EE1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9FF3-52FB-4ABA-9B02-2A24F9144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5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B02-2AA7-491B-AF41-56DD65F01EE1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9FF3-52FB-4ABA-9B02-2A24F9144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63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B02-2AA7-491B-AF41-56DD65F01EE1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9FF3-52FB-4ABA-9B02-2A24F9144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94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B02-2AA7-491B-AF41-56DD65F01EE1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9FF3-52FB-4ABA-9B02-2A24F9144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769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B02-2AA7-491B-AF41-56DD65F01EE1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9FF3-52FB-4ABA-9B02-2A24F9144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47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B02-2AA7-491B-AF41-56DD65F01EE1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9FF3-52FB-4ABA-9B02-2A24F9144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52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B02-2AA7-491B-AF41-56DD65F01EE1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9FF3-52FB-4ABA-9B02-2A24F9144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11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5B02-2AA7-491B-AF41-56DD65F01EE1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9FF3-52FB-4ABA-9B02-2A24F9144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358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15B02-2AA7-491B-AF41-56DD65F01EE1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99FF3-52FB-4ABA-9B02-2A24F91447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84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647036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ko-KR" sz="5400" b="1" dirty="0" smtClean="0">
                <a:solidFill>
                  <a:schemeClr val="accent5"/>
                </a:solidFill>
              </a:rPr>
              <a:t>Seeking Wellness</a:t>
            </a:r>
            <a:br>
              <a:rPr lang="en-US" altLang="ko-KR" sz="5400" b="1" dirty="0" smtClean="0">
                <a:solidFill>
                  <a:schemeClr val="accent5"/>
                </a:solidFill>
              </a:rPr>
            </a:br>
            <a:r>
              <a:rPr lang="en-US" altLang="ko-KR" sz="5400" b="1" dirty="0" smtClean="0">
                <a:solidFill>
                  <a:schemeClr val="accent5"/>
                </a:solidFill>
              </a:rPr>
              <a:t>for Young Pathologists</a:t>
            </a:r>
            <a:endParaRPr lang="ko-KR" altLang="en-US" sz="5400" b="1" dirty="0">
              <a:solidFill>
                <a:schemeClr val="accent5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265339"/>
            <a:ext cx="9144000" cy="2343576"/>
          </a:xfrm>
        </p:spPr>
        <p:txBody>
          <a:bodyPr>
            <a:noAutofit/>
          </a:bodyPr>
          <a:lstStyle/>
          <a:p>
            <a:endParaRPr lang="en-US" altLang="ko-KR" sz="2000" dirty="0" smtClean="0"/>
          </a:p>
          <a:p>
            <a:r>
              <a:rPr lang="en-US" altLang="ko-KR" sz="3200" dirty="0" smtClean="0"/>
              <a:t>Jiwon Koh </a:t>
            </a:r>
          </a:p>
          <a:p>
            <a:endParaRPr lang="en-US" altLang="ko-KR" sz="2000" dirty="0"/>
          </a:p>
          <a:p>
            <a:r>
              <a:rPr lang="en-US" altLang="ko-KR" sz="2000" dirty="0"/>
              <a:t>Clinical Assistant Professor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/>
              <a:t>Department of Pathology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/>
              <a:t>Seoul National University Hospital</a:t>
            </a:r>
            <a:endParaRPr lang="en-US" altLang="ko-KR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040275" y="47001"/>
            <a:ext cx="406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KOPANA 2022 Virtual Fall Special Seminar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16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892" y="626439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January, 2016</a:t>
            </a:r>
          </a:p>
          <a:p>
            <a:r>
              <a:rPr lang="en-US" altLang="ko-KR" dirty="0" smtClean="0"/>
              <a:t>Seoul, Korea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88" y="2025825"/>
            <a:ext cx="8237824" cy="1758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0993" y="626437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January, 2016</a:t>
            </a:r>
          </a:p>
          <a:p>
            <a:r>
              <a:rPr lang="en-US" altLang="ko-KR" dirty="0" smtClean="0"/>
              <a:t>Boston, MA, USA</a:t>
            </a:r>
            <a:endParaRPr lang="ko-KR" altLang="en-US" dirty="0"/>
          </a:p>
        </p:txBody>
      </p:sp>
      <p:sp>
        <p:nvSpPr>
          <p:cNvPr id="8" name="자유형 7"/>
          <p:cNvSpPr/>
          <p:nvPr/>
        </p:nvSpPr>
        <p:spPr>
          <a:xfrm>
            <a:off x="672440" y="0"/>
            <a:ext cx="3101354" cy="42436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solidFill>
            <a:srgbClr val="19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/>
              <a:t>People</a:t>
            </a:r>
            <a:r>
              <a:rPr lang="en-US" altLang="ko-KR" dirty="0" smtClean="0"/>
              <a:t> are the cure – </a:t>
            </a:r>
            <a:r>
              <a:rPr lang="en-US" altLang="ko-KR" i="1" dirty="0" smtClean="0"/>
              <a:t>my</a:t>
            </a:r>
            <a:r>
              <a:rPr lang="en-US" altLang="ko-KR" dirty="0" smtClean="0"/>
              <a:t> story</a:t>
            </a: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59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892" y="626439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January, 2016</a:t>
            </a:r>
          </a:p>
          <a:p>
            <a:r>
              <a:rPr lang="en-US" altLang="ko-KR" dirty="0" smtClean="0"/>
              <a:t>Seoul, Korea</a:t>
            </a:r>
            <a:endParaRPr lang="ko-KR" altLang="en-US" dirty="0"/>
          </a:p>
        </p:txBody>
      </p:sp>
      <p:pic>
        <p:nvPicPr>
          <p:cNvPr id="1026" name="Picture 2" descr="Air mail envelope with postal stamp isolated on white background. Vector  stock illustration Stock Vector Image &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580" r="2095" b="11303"/>
          <a:stretch/>
        </p:blipFill>
        <p:spPr bwMode="auto">
          <a:xfrm>
            <a:off x="1937166" y="1200477"/>
            <a:ext cx="8023827" cy="56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60993" y="626437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January, 2016</a:t>
            </a:r>
          </a:p>
          <a:p>
            <a:r>
              <a:rPr lang="en-US" altLang="ko-KR" dirty="0" smtClean="0"/>
              <a:t>Boston, MA, USA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278421" y="3141200"/>
            <a:ext cx="74263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 You might not remember me; we've run into each other at </a:t>
            </a:r>
            <a:r>
              <a:rPr lang="en-US" altLang="ko-KR" dirty="0" err="1" smtClean="0"/>
              <a:t>Countway</a:t>
            </a:r>
            <a:r>
              <a:rPr lang="en-US" altLang="ko-KR" dirty="0" smtClean="0"/>
              <a:t> Library.</a:t>
            </a:r>
          </a:p>
          <a:p>
            <a:endParaRPr lang="en-US" altLang="ko-KR" dirty="0"/>
          </a:p>
          <a:p>
            <a:r>
              <a:rPr lang="en-US" altLang="ko-KR" dirty="0" smtClean="0"/>
              <a:t>…</a:t>
            </a:r>
          </a:p>
          <a:p>
            <a:endParaRPr lang="en-US" altLang="ko-KR" dirty="0"/>
          </a:p>
          <a:p>
            <a:r>
              <a:rPr lang="en-US" altLang="ko-KR" dirty="0"/>
              <a:t>and more importantly, I've became a pathology resident in Korea. 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…</a:t>
            </a:r>
          </a:p>
          <a:p>
            <a:endParaRPr lang="en-US" altLang="ko-KR" dirty="0"/>
          </a:p>
          <a:p>
            <a:r>
              <a:rPr lang="en-US" altLang="ko-KR" dirty="0"/>
              <a:t>Thank you for your help back at year 2011, and thank you again for all the motivation you gave me by your work. 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368" y="-353636"/>
            <a:ext cx="1856165" cy="1856165"/>
          </a:xfrm>
          <a:prstGeom prst="rect">
            <a:avLst/>
          </a:prstGeom>
        </p:spPr>
      </p:pic>
      <p:sp>
        <p:nvSpPr>
          <p:cNvPr id="8" name="자유형 7"/>
          <p:cNvSpPr/>
          <p:nvPr/>
        </p:nvSpPr>
        <p:spPr>
          <a:xfrm>
            <a:off x="672440" y="0"/>
            <a:ext cx="3101354" cy="42436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solidFill>
            <a:srgbClr val="19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/>
              <a:t>People</a:t>
            </a:r>
            <a:r>
              <a:rPr lang="en-US" altLang="ko-KR" dirty="0" smtClean="0"/>
              <a:t> are the cure – </a:t>
            </a:r>
            <a:r>
              <a:rPr lang="en-US" altLang="ko-KR" i="1" dirty="0" smtClean="0"/>
              <a:t>my</a:t>
            </a:r>
            <a:r>
              <a:rPr lang="en-US" altLang="ko-KR" dirty="0" smtClean="0"/>
              <a:t> story</a:t>
            </a: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3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892" y="626439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January, 2016</a:t>
            </a:r>
          </a:p>
          <a:p>
            <a:r>
              <a:rPr lang="en-US" altLang="ko-KR" dirty="0" smtClean="0"/>
              <a:t>Seoul, Korea</a:t>
            </a:r>
            <a:endParaRPr lang="ko-KR" altLang="en-US" dirty="0"/>
          </a:p>
        </p:txBody>
      </p:sp>
      <p:pic>
        <p:nvPicPr>
          <p:cNvPr id="1026" name="Picture 2" descr="Air mail envelope with postal stamp isolated on white background. Vector  stock illustration Stock Vector Image &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580" r="2095" b="11303"/>
          <a:stretch/>
        </p:blipFill>
        <p:spPr bwMode="auto">
          <a:xfrm>
            <a:off x="1937166" y="1200477"/>
            <a:ext cx="8023827" cy="56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60993" y="626437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January, 2016</a:t>
            </a:r>
          </a:p>
          <a:p>
            <a:r>
              <a:rPr lang="en-US" altLang="ko-KR" dirty="0" smtClean="0"/>
              <a:t>Boston, MA, USA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278421" y="3141200"/>
            <a:ext cx="7426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accent5"/>
                </a:solidFill>
              </a:rPr>
              <a:t>Of </a:t>
            </a:r>
            <a:r>
              <a:rPr lang="en-US" altLang="ko-KR" dirty="0">
                <a:solidFill>
                  <a:schemeClr val="accent5"/>
                </a:solidFill>
              </a:rPr>
              <a:t>course I remember you! I too have been wondering about you, and it is so great to hear that you are doing well</a:t>
            </a:r>
            <a:r>
              <a:rPr lang="en-US" altLang="ko-KR" dirty="0" smtClean="0">
                <a:solidFill>
                  <a:schemeClr val="accent5"/>
                </a:solidFill>
              </a:rPr>
              <a:t>.</a:t>
            </a:r>
          </a:p>
          <a:p>
            <a:endParaRPr lang="en-US" altLang="ko-KR" dirty="0">
              <a:solidFill>
                <a:schemeClr val="accent5"/>
              </a:solidFill>
            </a:endParaRPr>
          </a:p>
          <a:p>
            <a:r>
              <a:rPr lang="en-US" altLang="ko-KR" dirty="0">
                <a:solidFill>
                  <a:schemeClr val="accent5"/>
                </a:solidFill>
              </a:rPr>
              <a:t>I am so happy that you have chosen pathology.  An excellent choice</a:t>
            </a:r>
            <a:r>
              <a:rPr lang="en-US" altLang="ko-KR" dirty="0" smtClean="0">
                <a:solidFill>
                  <a:schemeClr val="accent5"/>
                </a:solidFill>
              </a:rPr>
              <a:t>!</a:t>
            </a:r>
          </a:p>
          <a:p>
            <a:endParaRPr lang="en-US" altLang="ko-KR" dirty="0">
              <a:solidFill>
                <a:schemeClr val="accent5"/>
              </a:solidFill>
            </a:endParaRPr>
          </a:p>
          <a:p>
            <a:r>
              <a:rPr lang="en-US" altLang="ko-KR" dirty="0">
                <a:solidFill>
                  <a:schemeClr val="accent5"/>
                </a:solidFill>
              </a:rPr>
              <a:t>I know that you have great potentials and bright career ahead of you.</a:t>
            </a:r>
          </a:p>
          <a:p>
            <a:r>
              <a:rPr lang="en-US" altLang="ko-KR" dirty="0">
                <a:solidFill>
                  <a:schemeClr val="accent5"/>
                </a:solidFill>
              </a:rPr>
              <a:t>I have no doubt that you will achieve many things way beyond mine.</a:t>
            </a:r>
          </a:p>
          <a:p>
            <a:endParaRPr lang="ko-KR" altLang="en-US" dirty="0">
              <a:solidFill>
                <a:schemeClr val="accent5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29368" y="-353636"/>
            <a:ext cx="1856165" cy="1856165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672440" y="0"/>
            <a:ext cx="3101354" cy="42436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solidFill>
            <a:srgbClr val="19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/>
              <a:t>People</a:t>
            </a:r>
            <a:r>
              <a:rPr lang="en-US" altLang="ko-KR" dirty="0" smtClean="0"/>
              <a:t> are the cure – </a:t>
            </a:r>
            <a:r>
              <a:rPr lang="en-US" altLang="ko-KR" i="1" dirty="0" smtClean="0"/>
              <a:t>my</a:t>
            </a:r>
            <a:r>
              <a:rPr lang="en-US" altLang="ko-KR" dirty="0" smtClean="0"/>
              <a:t> story</a:t>
            </a: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25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892" y="626439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January, 2016</a:t>
            </a:r>
          </a:p>
          <a:p>
            <a:r>
              <a:rPr lang="en-US" altLang="ko-KR" dirty="0" smtClean="0"/>
              <a:t>Seoul, Korea</a:t>
            </a:r>
            <a:endParaRPr lang="ko-KR" altLang="en-US" dirty="0"/>
          </a:p>
        </p:txBody>
      </p:sp>
      <p:pic>
        <p:nvPicPr>
          <p:cNvPr id="1026" name="Picture 2" descr="Air mail envelope with postal stamp isolated on white background. Vector  stock illustration Stock Vector Image &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580" r="2095" b="11303"/>
          <a:stretch/>
        </p:blipFill>
        <p:spPr bwMode="auto">
          <a:xfrm>
            <a:off x="1937166" y="1200477"/>
            <a:ext cx="8023827" cy="56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60993" y="626437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January, 2016</a:t>
            </a:r>
          </a:p>
          <a:p>
            <a:r>
              <a:rPr lang="en-US" altLang="ko-KR" dirty="0" smtClean="0"/>
              <a:t>Boston, MA, USA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278421" y="3141200"/>
            <a:ext cx="74263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I </a:t>
            </a:r>
            <a:r>
              <a:rPr lang="en-US" altLang="ko-KR" dirty="0"/>
              <a:t>don't know for sure right now which subspecialty to follow, but my primary goal during this residency program is becoming a fine general pathologist. </a:t>
            </a:r>
            <a:r>
              <a:rPr lang="en-US" altLang="ko-KR" dirty="0" smtClean="0"/>
              <a:t>:)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Since </a:t>
            </a:r>
            <a:r>
              <a:rPr lang="en-US" altLang="ko-KR" dirty="0"/>
              <a:t>the reason for choosing pathology was my consistent interest in oncology, I want to be in the academic position.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Due </a:t>
            </a:r>
            <a:r>
              <a:rPr lang="en-US" altLang="ko-KR" dirty="0"/>
              <a:t>to various reasons such as longstanding economic depression in South Korea, it is not so easy to get jobs even for </a:t>
            </a:r>
            <a:r>
              <a:rPr lang="en-US" altLang="ko-KR" dirty="0" smtClean="0"/>
              <a:t>doctors.</a:t>
            </a:r>
          </a:p>
          <a:p>
            <a:endParaRPr lang="en-US" altLang="ko-KR" dirty="0"/>
          </a:p>
          <a:p>
            <a:r>
              <a:rPr lang="en-US" altLang="ko-KR" dirty="0" smtClean="0"/>
              <a:t>It </a:t>
            </a:r>
            <a:r>
              <a:rPr lang="en-US" altLang="ko-KR" dirty="0"/>
              <a:t>is getting more and more competitive but I will do my best. :) 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368" y="-353636"/>
            <a:ext cx="1856165" cy="1856165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672440" y="0"/>
            <a:ext cx="3101354" cy="42436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solidFill>
            <a:srgbClr val="19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/>
              <a:t>People</a:t>
            </a:r>
            <a:r>
              <a:rPr lang="en-US" altLang="ko-KR" dirty="0" smtClean="0"/>
              <a:t> are the cure – </a:t>
            </a:r>
            <a:r>
              <a:rPr lang="en-US" altLang="ko-KR" i="1" dirty="0" smtClean="0"/>
              <a:t>my</a:t>
            </a:r>
            <a:r>
              <a:rPr lang="en-US" altLang="ko-KR" dirty="0" smtClean="0"/>
              <a:t> story</a:t>
            </a: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5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892" y="626439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January, 2016</a:t>
            </a:r>
          </a:p>
          <a:p>
            <a:r>
              <a:rPr lang="en-US" altLang="ko-KR" dirty="0" smtClean="0"/>
              <a:t>Seoul, Korea</a:t>
            </a:r>
            <a:endParaRPr lang="ko-KR" altLang="en-US" dirty="0"/>
          </a:p>
        </p:txBody>
      </p:sp>
      <p:pic>
        <p:nvPicPr>
          <p:cNvPr id="1026" name="Picture 2" descr="Air mail envelope with postal stamp isolated on white background. Vector  stock illustration Stock Vector Image &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580" r="2095" b="11303"/>
          <a:stretch/>
        </p:blipFill>
        <p:spPr bwMode="auto">
          <a:xfrm>
            <a:off x="1937166" y="1200477"/>
            <a:ext cx="8023827" cy="56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60993" y="626437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January, 2016</a:t>
            </a:r>
          </a:p>
          <a:p>
            <a:r>
              <a:rPr lang="en-US" altLang="ko-KR" dirty="0" smtClean="0"/>
              <a:t>Boston, MA, USA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278421" y="3141200"/>
            <a:ext cx="7426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As far as frustration part goes, I went through a very similar experience too, especially during my third and early fourth year ( I did AP/CP). </a:t>
            </a:r>
            <a:endParaRPr lang="en-US" altLang="ko-KR" dirty="0" smtClean="0">
              <a:solidFill>
                <a:schemeClr val="accent5"/>
              </a:solidFill>
            </a:endParaRPr>
          </a:p>
          <a:p>
            <a:endParaRPr lang="en-US" altLang="ko-KR" dirty="0">
              <a:solidFill>
                <a:schemeClr val="accent5"/>
              </a:solidFill>
            </a:endParaRPr>
          </a:p>
          <a:p>
            <a:r>
              <a:rPr lang="en-US" altLang="ko-KR" dirty="0" smtClean="0">
                <a:solidFill>
                  <a:schemeClr val="accent5"/>
                </a:solidFill>
              </a:rPr>
              <a:t>I </a:t>
            </a:r>
            <a:r>
              <a:rPr lang="en-US" altLang="ko-KR" dirty="0">
                <a:solidFill>
                  <a:schemeClr val="accent5"/>
                </a:solidFill>
              </a:rPr>
              <a:t>always felt like I should know more and be better, but I always felt like I was inadequate.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29368" y="-353636"/>
            <a:ext cx="1856165" cy="1856165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672440" y="0"/>
            <a:ext cx="3101354" cy="42436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solidFill>
            <a:srgbClr val="19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/>
              <a:t>People</a:t>
            </a:r>
            <a:r>
              <a:rPr lang="en-US" altLang="ko-KR" dirty="0" smtClean="0"/>
              <a:t> are the cure – </a:t>
            </a:r>
            <a:r>
              <a:rPr lang="en-US" altLang="ko-KR" i="1" dirty="0" smtClean="0"/>
              <a:t>my</a:t>
            </a:r>
            <a:r>
              <a:rPr lang="en-US" altLang="ko-KR" dirty="0" smtClean="0"/>
              <a:t> story</a:t>
            </a: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7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892" y="626439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January, 2016</a:t>
            </a:r>
          </a:p>
          <a:p>
            <a:r>
              <a:rPr lang="en-US" altLang="ko-KR" dirty="0" smtClean="0"/>
              <a:t>Seoul, Korea</a:t>
            </a:r>
            <a:endParaRPr lang="ko-KR" altLang="en-US" dirty="0"/>
          </a:p>
        </p:txBody>
      </p:sp>
      <p:pic>
        <p:nvPicPr>
          <p:cNvPr id="1026" name="Picture 2" descr="Air mail envelope with postal stamp isolated on white background. Vector  stock illustration Stock Vector Image &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580" r="2095" b="11303"/>
          <a:stretch/>
        </p:blipFill>
        <p:spPr bwMode="auto">
          <a:xfrm>
            <a:off x="1937166" y="1200477"/>
            <a:ext cx="8023827" cy="56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60993" y="626437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January, 2016</a:t>
            </a:r>
          </a:p>
          <a:p>
            <a:r>
              <a:rPr lang="en-US" altLang="ko-KR" dirty="0" smtClean="0"/>
              <a:t>Boston, MA, USA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278421" y="3141200"/>
            <a:ext cx="75829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accent5"/>
                </a:solidFill>
              </a:rPr>
              <a:t>I tried to figure out what was wrong with me. What I did not know was that I was burnt out from chronic fatigue. </a:t>
            </a:r>
          </a:p>
          <a:p>
            <a:endParaRPr lang="en-US" altLang="ko-KR" dirty="0">
              <a:solidFill>
                <a:schemeClr val="accent5"/>
              </a:solidFill>
            </a:endParaRPr>
          </a:p>
          <a:p>
            <a:r>
              <a:rPr lang="en-US" altLang="ko-KR" dirty="0" smtClean="0">
                <a:solidFill>
                  <a:schemeClr val="accent5"/>
                </a:solidFill>
              </a:rPr>
              <a:t>It’s </a:t>
            </a:r>
            <a:r>
              <a:rPr lang="en-US" altLang="ko-KR" dirty="0">
                <a:solidFill>
                  <a:schemeClr val="accent5"/>
                </a:solidFill>
              </a:rPr>
              <a:t>an odd thing, but when you are really burnt out, you don’t even </a:t>
            </a:r>
            <a:r>
              <a:rPr lang="en-US" altLang="ko-KR" dirty="0" smtClean="0">
                <a:solidFill>
                  <a:schemeClr val="accent5"/>
                </a:solidFill>
              </a:rPr>
              <a:t>realize </a:t>
            </a:r>
            <a:r>
              <a:rPr lang="en-US" altLang="ko-KR" dirty="0">
                <a:solidFill>
                  <a:schemeClr val="accent5"/>
                </a:solidFill>
              </a:rPr>
              <a:t>that you are burnt out.  When you are burnt out, you get very pessimistic about </a:t>
            </a:r>
            <a:r>
              <a:rPr lang="en-US" altLang="ko-KR" dirty="0" smtClean="0">
                <a:solidFill>
                  <a:schemeClr val="accent5"/>
                </a:solidFill>
              </a:rPr>
              <a:t>yourself </a:t>
            </a:r>
            <a:r>
              <a:rPr lang="en-US" altLang="ko-KR" dirty="0">
                <a:solidFill>
                  <a:schemeClr val="accent5"/>
                </a:solidFill>
              </a:rPr>
              <a:t>and doubt your abilities and potentials.  </a:t>
            </a:r>
            <a:endParaRPr lang="en-US" altLang="ko-KR" dirty="0" smtClean="0">
              <a:solidFill>
                <a:schemeClr val="accent5"/>
              </a:solidFill>
            </a:endParaRPr>
          </a:p>
          <a:p>
            <a:endParaRPr lang="en-US" altLang="ko-KR" dirty="0">
              <a:solidFill>
                <a:schemeClr val="accent5"/>
              </a:solidFill>
            </a:endParaRPr>
          </a:p>
          <a:p>
            <a:r>
              <a:rPr lang="en-US" altLang="ko-KR" dirty="0">
                <a:solidFill>
                  <a:schemeClr val="accent5"/>
                </a:solidFill>
              </a:rPr>
              <a:t>I am not sure, if this may be the case for you, but if this may be, then seriously, find time to take care of yourself.  </a:t>
            </a:r>
          </a:p>
          <a:p>
            <a:r>
              <a:rPr lang="en-US" altLang="ko-KR" b="1" i="1" u="sng" dirty="0">
                <a:solidFill>
                  <a:schemeClr val="accent6">
                    <a:lumMod val="75000"/>
                  </a:schemeClr>
                </a:solidFill>
              </a:rPr>
              <a:t>The fact of the matter is, you are probably doing very well.</a:t>
            </a:r>
            <a:r>
              <a:rPr lang="en-US" altLang="ko-KR" dirty="0">
                <a:solidFill>
                  <a:schemeClr val="accent5"/>
                </a:solidFill>
              </a:rPr>
              <a:t>  It is very likely that you are really tired and stressed out from residency </a:t>
            </a:r>
            <a:r>
              <a:rPr lang="en-US" altLang="ko-KR" dirty="0" smtClean="0">
                <a:solidFill>
                  <a:schemeClr val="accent5"/>
                </a:solidFill>
              </a:rPr>
              <a:t>training.</a:t>
            </a:r>
            <a:endParaRPr lang="en-US" altLang="ko-KR" dirty="0">
              <a:solidFill>
                <a:schemeClr val="accent5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29368" y="-353636"/>
            <a:ext cx="1856165" cy="1856165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672440" y="0"/>
            <a:ext cx="3101354" cy="42436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solidFill>
            <a:srgbClr val="19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/>
              <a:t>People</a:t>
            </a:r>
            <a:r>
              <a:rPr lang="en-US" altLang="ko-KR" dirty="0" smtClean="0"/>
              <a:t> are the cure – </a:t>
            </a:r>
            <a:r>
              <a:rPr lang="en-US" altLang="ko-KR" i="1" dirty="0" smtClean="0"/>
              <a:t>my</a:t>
            </a:r>
            <a:r>
              <a:rPr lang="en-US" altLang="ko-KR" dirty="0" smtClean="0"/>
              <a:t> story</a:t>
            </a: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1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892" y="626439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January, 2016</a:t>
            </a:r>
          </a:p>
          <a:p>
            <a:r>
              <a:rPr lang="en-US" altLang="ko-KR" dirty="0" smtClean="0"/>
              <a:t>Seoul, Korea</a:t>
            </a:r>
            <a:endParaRPr lang="ko-KR" altLang="en-US" dirty="0"/>
          </a:p>
        </p:txBody>
      </p:sp>
      <p:pic>
        <p:nvPicPr>
          <p:cNvPr id="1026" name="Picture 2" descr="Air mail envelope with postal stamp isolated on white background. Vector  stock illustration Stock Vector Image &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580" r="2095" b="11303"/>
          <a:stretch/>
        </p:blipFill>
        <p:spPr bwMode="auto">
          <a:xfrm>
            <a:off x="1937166" y="1200477"/>
            <a:ext cx="8023827" cy="56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60993" y="626437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January, 2016</a:t>
            </a:r>
          </a:p>
          <a:p>
            <a:r>
              <a:rPr lang="en-US" altLang="ko-KR" dirty="0" smtClean="0"/>
              <a:t>Boston, MA, USA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187487" y="2918912"/>
            <a:ext cx="7673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Also, during your </a:t>
            </a:r>
            <a:r>
              <a:rPr lang="en-US" altLang="ko-KR" b="1" i="1" dirty="0">
                <a:solidFill>
                  <a:schemeClr val="accent6"/>
                </a:solidFill>
              </a:rPr>
              <a:t>third year, things will start clicking together and start making sense.</a:t>
            </a:r>
            <a:r>
              <a:rPr lang="en-US" altLang="ko-KR" b="1" i="1" dirty="0">
                <a:solidFill>
                  <a:schemeClr val="accent5"/>
                </a:solidFill>
              </a:rPr>
              <a:t> </a:t>
            </a:r>
            <a:r>
              <a:rPr lang="en-US" altLang="ko-KR" dirty="0">
                <a:solidFill>
                  <a:schemeClr val="accent5"/>
                </a:solidFill>
              </a:rPr>
              <a:t>You will </a:t>
            </a:r>
            <a:r>
              <a:rPr lang="en-US" altLang="ko-KR" dirty="0" smtClean="0">
                <a:solidFill>
                  <a:schemeClr val="accent5"/>
                </a:solidFill>
              </a:rPr>
              <a:t>recognize </a:t>
            </a:r>
            <a:r>
              <a:rPr lang="en-US" altLang="ko-KR" dirty="0">
                <a:solidFill>
                  <a:schemeClr val="accent5"/>
                </a:solidFill>
              </a:rPr>
              <a:t>things you had not before.</a:t>
            </a:r>
          </a:p>
          <a:p>
            <a:r>
              <a:rPr lang="en-US" altLang="ko-KR" dirty="0">
                <a:solidFill>
                  <a:schemeClr val="accent5"/>
                </a:solidFill>
              </a:rPr>
              <a:t>Studying for the </a:t>
            </a:r>
            <a:r>
              <a:rPr lang="en-US" altLang="ko-KR" b="1" i="1" dirty="0">
                <a:solidFill>
                  <a:schemeClr val="accent6"/>
                </a:solidFill>
              </a:rPr>
              <a:t>boards</a:t>
            </a:r>
            <a:r>
              <a:rPr lang="en-US" altLang="ko-KR" dirty="0">
                <a:solidFill>
                  <a:schemeClr val="accent6"/>
                </a:solidFill>
              </a:rPr>
              <a:t> </a:t>
            </a:r>
            <a:r>
              <a:rPr lang="en-US" altLang="ko-KR" dirty="0">
                <a:solidFill>
                  <a:schemeClr val="accent5"/>
                </a:solidFill>
              </a:rPr>
              <a:t>will also help. It will help with </a:t>
            </a:r>
            <a:r>
              <a:rPr lang="en-US" altLang="ko-KR" b="1" i="1" dirty="0">
                <a:solidFill>
                  <a:schemeClr val="accent6"/>
                </a:solidFill>
              </a:rPr>
              <a:t>organizing your thoughts and reinforcing the knowledge</a:t>
            </a:r>
            <a:r>
              <a:rPr lang="en-US" altLang="ko-KR" dirty="0">
                <a:solidFill>
                  <a:schemeClr val="accent5"/>
                </a:solidFill>
              </a:rPr>
              <a:t> you already have retained.</a:t>
            </a:r>
          </a:p>
          <a:p>
            <a:r>
              <a:rPr lang="en-US" altLang="ko-KR" dirty="0">
                <a:solidFill>
                  <a:schemeClr val="accent5"/>
                </a:solidFill>
              </a:rPr>
              <a:t>I think “frustration” is not necessarily a bad thing, because it will make you try harder and better.</a:t>
            </a:r>
          </a:p>
          <a:p>
            <a:r>
              <a:rPr lang="en-US" altLang="ko-KR" dirty="0">
                <a:solidFill>
                  <a:schemeClr val="accent5"/>
                </a:solidFill>
              </a:rPr>
              <a:t>At the same time, don’t push yourself too hard.</a:t>
            </a:r>
          </a:p>
          <a:p>
            <a:r>
              <a:rPr lang="en-US" altLang="ko-KR" dirty="0">
                <a:solidFill>
                  <a:schemeClr val="accent5"/>
                </a:solidFill>
              </a:rPr>
              <a:t>Take a break, treat yourself with a relaxing vacation, and take care of yourself.</a:t>
            </a:r>
          </a:p>
          <a:p>
            <a:r>
              <a:rPr lang="en-US" altLang="ko-KR" b="1" i="1" dirty="0">
                <a:solidFill>
                  <a:schemeClr val="accent2"/>
                </a:solidFill>
              </a:rPr>
              <a:t>You are not alone in this. </a:t>
            </a:r>
          </a:p>
          <a:p>
            <a:r>
              <a:rPr lang="en-US" altLang="ko-KR" b="1" i="1" dirty="0">
                <a:solidFill>
                  <a:schemeClr val="accent2"/>
                </a:solidFill>
              </a:rPr>
              <a:t>Many residents at USA go through similar phases too.  </a:t>
            </a:r>
          </a:p>
          <a:p>
            <a:r>
              <a:rPr lang="en-US" altLang="ko-KR" b="1" i="1" dirty="0">
                <a:solidFill>
                  <a:schemeClr val="accent2"/>
                </a:solidFill>
              </a:rPr>
              <a:t>We all struggle with similar things.</a:t>
            </a:r>
          </a:p>
          <a:p>
            <a:r>
              <a:rPr lang="en-US" altLang="ko-KR" dirty="0">
                <a:solidFill>
                  <a:schemeClr val="accent5"/>
                </a:solidFill>
              </a:rPr>
              <a:t>Even experienced </a:t>
            </a:r>
            <a:r>
              <a:rPr lang="en-US" altLang="ko-KR" dirty="0" err="1">
                <a:solidFill>
                  <a:schemeClr val="accent5"/>
                </a:solidFill>
              </a:rPr>
              <a:t>attendings</a:t>
            </a:r>
            <a:r>
              <a:rPr lang="en-US" altLang="ko-KR" dirty="0">
                <a:solidFill>
                  <a:schemeClr val="accent5"/>
                </a:solidFill>
              </a:rPr>
              <a:t> and practicing pathologists make mistakes and have different opinions on cases.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29368" y="-353636"/>
            <a:ext cx="1856165" cy="1856165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672440" y="0"/>
            <a:ext cx="3101354" cy="42436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solidFill>
            <a:srgbClr val="19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/>
              <a:t>People</a:t>
            </a:r>
            <a:r>
              <a:rPr lang="en-US" altLang="ko-KR" dirty="0" smtClean="0"/>
              <a:t> are the cure – </a:t>
            </a:r>
            <a:r>
              <a:rPr lang="en-US" altLang="ko-KR" i="1" dirty="0" smtClean="0"/>
              <a:t>my</a:t>
            </a:r>
            <a:r>
              <a:rPr lang="en-US" altLang="ko-KR" dirty="0" smtClean="0"/>
              <a:t> story</a:t>
            </a: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17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892" y="626439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January, 2016</a:t>
            </a:r>
          </a:p>
          <a:p>
            <a:r>
              <a:rPr lang="en-US" altLang="ko-KR" dirty="0" smtClean="0"/>
              <a:t>Seoul, Korea</a:t>
            </a:r>
            <a:endParaRPr lang="ko-KR" altLang="en-US" dirty="0"/>
          </a:p>
        </p:txBody>
      </p:sp>
      <p:pic>
        <p:nvPicPr>
          <p:cNvPr id="1026" name="Picture 2" descr="Air mail envelope with postal stamp isolated on white background. Vector  stock illustration Stock Vector Image &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580" r="2095" b="11303"/>
          <a:stretch/>
        </p:blipFill>
        <p:spPr bwMode="auto">
          <a:xfrm>
            <a:off x="1937166" y="1200477"/>
            <a:ext cx="8023827" cy="56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60993" y="626437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January, 2016</a:t>
            </a:r>
          </a:p>
          <a:p>
            <a:r>
              <a:rPr lang="en-US" altLang="ko-KR" dirty="0" smtClean="0"/>
              <a:t>Boston, MA, USA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187487" y="2918912"/>
            <a:ext cx="7673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Also, during your </a:t>
            </a:r>
            <a:r>
              <a:rPr lang="en-US" altLang="ko-KR" b="1" i="1" dirty="0">
                <a:solidFill>
                  <a:schemeClr val="accent6"/>
                </a:solidFill>
              </a:rPr>
              <a:t>third year, things will start clicking together and start making sense.</a:t>
            </a:r>
            <a:r>
              <a:rPr lang="en-US" altLang="ko-KR" b="1" i="1" dirty="0">
                <a:solidFill>
                  <a:schemeClr val="accent5"/>
                </a:solidFill>
              </a:rPr>
              <a:t> </a:t>
            </a:r>
            <a:r>
              <a:rPr lang="en-US" altLang="ko-KR" dirty="0">
                <a:solidFill>
                  <a:schemeClr val="accent5"/>
                </a:solidFill>
              </a:rPr>
              <a:t>You will </a:t>
            </a:r>
            <a:r>
              <a:rPr lang="en-US" altLang="ko-KR" dirty="0" smtClean="0">
                <a:solidFill>
                  <a:schemeClr val="accent5"/>
                </a:solidFill>
              </a:rPr>
              <a:t>recognize </a:t>
            </a:r>
            <a:r>
              <a:rPr lang="en-US" altLang="ko-KR" dirty="0">
                <a:solidFill>
                  <a:schemeClr val="accent5"/>
                </a:solidFill>
              </a:rPr>
              <a:t>things you had not before.</a:t>
            </a:r>
          </a:p>
          <a:p>
            <a:r>
              <a:rPr lang="en-US" altLang="ko-KR" dirty="0">
                <a:solidFill>
                  <a:schemeClr val="accent5"/>
                </a:solidFill>
              </a:rPr>
              <a:t>Studying for the </a:t>
            </a:r>
            <a:r>
              <a:rPr lang="en-US" altLang="ko-KR" b="1" i="1" dirty="0">
                <a:solidFill>
                  <a:schemeClr val="accent6"/>
                </a:solidFill>
              </a:rPr>
              <a:t>boards</a:t>
            </a:r>
            <a:r>
              <a:rPr lang="en-US" altLang="ko-KR" dirty="0">
                <a:solidFill>
                  <a:schemeClr val="accent6"/>
                </a:solidFill>
              </a:rPr>
              <a:t> </a:t>
            </a:r>
            <a:r>
              <a:rPr lang="en-US" altLang="ko-KR" dirty="0">
                <a:solidFill>
                  <a:schemeClr val="accent5"/>
                </a:solidFill>
              </a:rPr>
              <a:t>will also help. It will help with </a:t>
            </a:r>
            <a:r>
              <a:rPr lang="en-US" altLang="ko-KR" b="1" i="1" dirty="0">
                <a:solidFill>
                  <a:schemeClr val="accent6"/>
                </a:solidFill>
              </a:rPr>
              <a:t>organizing your thoughts and reinforcing the knowledge</a:t>
            </a:r>
            <a:r>
              <a:rPr lang="en-US" altLang="ko-KR" dirty="0">
                <a:solidFill>
                  <a:schemeClr val="accent5"/>
                </a:solidFill>
              </a:rPr>
              <a:t> you already have retained.</a:t>
            </a:r>
          </a:p>
          <a:p>
            <a:r>
              <a:rPr lang="en-US" altLang="ko-KR" dirty="0">
                <a:solidFill>
                  <a:schemeClr val="accent5"/>
                </a:solidFill>
              </a:rPr>
              <a:t>I think “frustration” is not necessarily a bad thing, because it will make you try harder and better.</a:t>
            </a:r>
          </a:p>
          <a:p>
            <a:r>
              <a:rPr lang="en-US" altLang="ko-KR" dirty="0">
                <a:solidFill>
                  <a:schemeClr val="accent5"/>
                </a:solidFill>
              </a:rPr>
              <a:t>At the same time, don’t push yourself too hard.</a:t>
            </a:r>
          </a:p>
          <a:p>
            <a:r>
              <a:rPr lang="en-US" altLang="ko-KR" dirty="0">
                <a:solidFill>
                  <a:schemeClr val="accent5"/>
                </a:solidFill>
              </a:rPr>
              <a:t>Take a break, treat yourself with a relaxing vacation, and take care of yourself.</a:t>
            </a:r>
          </a:p>
          <a:p>
            <a:r>
              <a:rPr lang="en-US" altLang="ko-KR" b="1" i="1" dirty="0">
                <a:solidFill>
                  <a:schemeClr val="accent2"/>
                </a:solidFill>
              </a:rPr>
              <a:t>You are not alone in this. </a:t>
            </a:r>
          </a:p>
          <a:p>
            <a:r>
              <a:rPr lang="en-US" altLang="ko-KR" b="1" i="1" dirty="0">
                <a:solidFill>
                  <a:schemeClr val="accent2"/>
                </a:solidFill>
              </a:rPr>
              <a:t>Many residents at USA go through similar phases too.  </a:t>
            </a:r>
          </a:p>
          <a:p>
            <a:r>
              <a:rPr lang="en-US" altLang="ko-KR" b="1" i="1" dirty="0">
                <a:solidFill>
                  <a:schemeClr val="accent2"/>
                </a:solidFill>
              </a:rPr>
              <a:t>We all struggle with similar things.</a:t>
            </a:r>
          </a:p>
          <a:p>
            <a:r>
              <a:rPr lang="en-US" altLang="ko-KR" dirty="0">
                <a:solidFill>
                  <a:schemeClr val="accent5"/>
                </a:solidFill>
              </a:rPr>
              <a:t>Even experienced </a:t>
            </a:r>
            <a:r>
              <a:rPr lang="en-US" altLang="ko-KR" dirty="0" err="1">
                <a:solidFill>
                  <a:schemeClr val="accent5"/>
                </a:solidFill>
              </a:rPr>
              <a:t>attendings</a:t>
            </a:r>
            <a:r>
              <a:rPr lang="en-US" altLang="ko-KR" dirty="0">
                <a:solidFill>
                  <a:schemeClr val="accent5"/>
                </a:solidFill>
              </a:rPr>
              <a:t> and practicing pathologists make mistakes and have different opinions on cases.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29368" y="-353636"/>
            <a:ext cx="1856165" cy="1856165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672440" y="0"/>
            <a:ext cx="3101354" cy="42436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solidFill>
            <a:srgbClr val="19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/>
              <a:t>People</a:t>
            </a:r>
            <a:r>
              <a:rPr lang="en-US" altLang="ko-KR" dirty="0" smtClean="0"/>
              <a:t> are the cure – </a:t>
            </a:r>
            <a:r>
              <a:rPr lang="en-US" altLang="ko-KR" i="1" dirty="0" smtClean="0"/>
              <a:t>my</a:t>
            </a:r>
            <a:r>
              <a:rPr lang="en-US" altLang="ko-KR" dirty="0" smtClean="0"/>
              <a:t> story</a:t>
            </a:r>
            <a:endParaRPr lang="ko-KR" altLang="en-US" dirty="0">
              <a:latin typeface="+mj-l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109326" y="2627005"/>
            <a:ext cx="9679505" cy="3874833"/>
          </a:xfrm>
          <a:prstGeom prst="rect">
            <a:avLst/>
          </a:prstGeom>
          <a:solidFill>
            <a:srgbClr val="19A8A4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So this is me speaking.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You are not alone in this. </a:t>
            </a:r>
          </a:p>
          <a:p>
            <a:pPr algn="ctr"/>
            <a:r>
              <a:rPr lang="en-US" altLang="ko-KR" sz="2400" dirty="0" smtClean="0"/>
              <a:t>“Your attending” went through similar phases too. </a:t>
            </a:r>
          </a:p>
          <a:p>
            <a:pPr algn="ctr"/>
            <a:r>
              <a:rPr lang="en-US" altLang="ko-KR" sz="2400" dirty="0" smtClean="0"/>
              <a:t>We all struggle with similar things. </a:t>
            </a:r>
          </a:p>
          <a:p>
            <a:pPr algn="ctr"/>
            <a:endParaRPr lang="en-US" altLang="ko-KR" sz="2400" dirty="0"/>
          </a:p>
          <a:p>
            <a:pPr algn="ctr"/>
            <a:endParaRPr lang="en-US" altLang="ko-KR" sz="2400" dirty="0" smtClean="0"/>
          </a:p>
          <a:p>
            <a:pPr algn="ctr"/>
            <a:r>
              <a:rPr lang="en-US" altLang="ko-KR" sz="2400" dirty="0" smtClean="0"/>
              <a:t>I got this from my friend who was thousand miles away. </a:t>
            </a:r>
          </a:p>
          <a:p>
            <a:pPr algn="ctr"/>
            <a:r>
              <a:rPr lang="en-US" altLang="ko-KR" sz="2400" dirty="0" smtClean="0"/>
              <a:t>Imagine what I can get you right here. </a:t>
            </a:r>
          </a:p>
          <a:p>
            <a:pPr algn="ctr"/>
            <a:r>
              <a:rPr lang="en-US" altLang="ko-KR" sz="2400" dirty="0" smtClean="0"/>
              <a:t>Please reach out. Please do not suffer alone.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563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/>
          <p:cNvSpPr/>
          <p:nvPr/>
        </p:nvSpPr>
        <p:spPr>
          <a:xfrm>
            <a:off x="672440" y="0"/>
            <a:ext cx="3101354" cy="42436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/>
              <a:t>Other possible resolutions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235" y="471496"/>
            <a:ext cx="5015530" cy="6320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3794" y="598602"/>
            <a:ext cx="4724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i="1" dirty="0" smtClean="0"/>
              <a:t>We travel </a:t>
            </a:r>
          </a:p>
          <a:p>
            <a:pPr algn="ctr"/>
            <a:r>
              <a:rPr lang="en-US" altLang="ko-KR" sz="2000" b="1" i="1" dirty="0" smtClean="0"/>
              <a:t>Not to escape life</a:t>
            </a:r>
          </a:p>
          <a:p>
            <a:pPr algn="ctr"/>
            <a:r>
              <a:rPr lang="en-US" altLang="ko-KR" sz="2000" b="1" i="1" dirty="0" smtClean="0"/>
              <a:t>But for life not to escape us</a:t>
            </a:r>
            <a:endParaRPr lang="ko-KR" alt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41407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>
            <a:off x="672440" y="0"/>
            <a:ext cx="3101354" cy="42436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/>
              <a:t>Epilogue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72440" y="1491583"/>
            <a:ext cx="10818835" cy="3874833"/>
          </a:xfrm>
          <a:prstGeom prst="rect">
            <a:avLst/>
          </a:prstGeom>
          <a:solidFill>
            <a:schemeClr val="accent4">
              <a:lumMod val="5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So this is me speaking, again and again.</a:t>
            </a:r>
          </a:p>
          <a:p>
            <a:pPr algn="ctr"/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You are not alone in this. </a:t>
            </a:r>
          </a:p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“Your attending” went through similar phases too. </a:t>
            </a:r>
          </a:p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We all struggle with similar things. </a:t>
            </a:r>
          </a:p>
          <a:p>
            <a:pPr algn="ctr"/>
            <a:endParaRPr lang="en-US" altLang="ko-KR" sz="2400" dirty="0">
              <a:solidFill>
                <a:schemeClr val="tx1"/>
              </a:solidFill>
            </a:endParaRPr>
          </a:p>
          <a:p>
            <a:pPr algn="ctr"/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I got this from my friend who was thousand miles away. </a:t>
            </a:r>
          </a:p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Imagine what I can get you right here. </a:t>
            </a:r>
          </a:p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Please reach out. Please do not suffer alone. 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ko-KR" alt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 smtClean="0"/>
              <a:t>Part One: 2022 survey in Korea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/>
              <a:t>Part Two: </a:t>
            </a:r>
            <a:r>
              <a:rPr lang="en-US" altLang="ko-KR" i="1" dirty="0" smtClean="0"/>
              <a:t>People</a:t>
            </a:r>
            <a:r>
              <a:rPr lang="en-US" altLang="ko-KR" dirty="0" smtClean="0"/>
              <a:t> are the cure – </a:t>
            </a:r>
            <a:r>
              <a:rPr lang="en-US" altLang="ko-KR" i="1" dirty="0" smtClean="0"/>
              <a:t>my</a:t>
            </a:r>
            <a:r>
              <a:rPr lang="en-US" altLang="ko-KR" dirty="0" smtClean="0"/>
              <a:t> story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/>
              <a:t>Part Three: Other possible resolutions </a:t>
            </a:r>
          </a:p>
        </p:txBody>
      </p:sp>
    </p:spTree>
    <p:extLst>
      <p:ext uri="{BB962C8B-B14F-4D97-AF65-F5344CB8AC3E}">
        <p14:creationId xmlns:p14="http://schemas.microsoft.com/office/powerpoint/2010/main" val="10974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53440" y="1975568"/>
            <a:ext cx="10439400" cy="41051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graphicFrame>
        <p:nvGraphicFramePr>
          <p:cNvPr id="17" name="차트 16">
            <a:extLst>
              <a:ext uri="{FF2B5EF4-FFF2-40B4-BE49-F238E27FC236}">
                <a16:creationId xmlns:a16="http://schemas.microsoft.com/office/drawing/2014/main" xmlns="" id="{DE82BC79-4010-4C27-84F2-F52E11B6B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397226"/>
              </p:ext>
            </p:extLst>
          </p:nvPr>
        </p:nvGraphicFramePr>
        <p:xfrm>
          <a:off x="274320" y="2547566"/>
          <a:ext cx="9210352" cy="619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직선 연결선 7"/>
          <p:cNvCxnSpPr/>
          <p:nvPr/>
        </p:nvCxnSpPr>
        <p:spPr>
          <a:xfrm>
            <a:off x="6478220" y="2993906"/>
            <a:ext cx="0" cy="23317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33460" y="1515412"/>
            <a:ext cx="5391604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 b="1" spc="-100">
                <a:ln>
                  <a:solidFill>
                    <a:schemeClr val="tx1">
                      <a:alpha val="0"/>
                    </a:schemeClr>
                  </a:solidFill>
                </a:ln>
                <a:latin typeface="타이포_씨고딕 140" panose="02020503020101020101" pitchFamily="18" charset="-127"/>
                <a:ea typeface="타이포_씨고딕 140" panose="02020503020101020101" pitchFamily="18" charset="-127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65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responders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(response rate of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40%)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674322" y="578517"/>
            <a:ext cx="5314" cy="560819"/>
          </a:xfrm>
          <a:prstGeom prst="line">
            <a:avLst/>
          </a:prstGeom>
          <a:ln w="57150">
            <a:solidFill>
              <a:srgbClr val="19A8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9635" y="566538"/>
            <a:ext cx="2988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4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시월구일1" panose="02020600000000000000" pitchFamily="18" charset="-127"/>
                <a:ea typeface="a시월구일1" panose="02020600000000000000" pitchFamily="18" charset="-127"/>
              </a:defRPr>
            </a:lvl1pPr>
          </a:lstStyle>
          <a:p>
            <a:r>
              <a:rPr lang="en-US" altLang="ko-KR" sz="2800" dirty="0">
                <a:latin typeface="+mn-ea"/>
                <a:ea typeface="+mn-ea"/>
              </a:rPr>
              <a:t>  1. </a:t>
            </a:r>
            <a:r>
              <a:rPr lang="en-US" altLang="ko-KR" sz="2800" dirty="0" smtClean="0">
                <a:latin typeface="+mn-ea"/>
                <a:ea typeface="+mn-ea"/>
              </a:rPr>
              <a:t>Overview</a:t>
            </a:r>
            <a:endParaRPr lang="ko-KR" altLang="en-US" sz="2800" dirty="0">
              <a:latin typeface="+mn-ea"/>
              <a:ea typeface="+mn-ea"/>
            </a:endParaRPr>
          </a:p>
        </p:txBody>
      </p:sp>
      <p:sp>
        <p:nvSpPr>
          <p:cNvPr id="3" name="이등변 삼각형 2"/>
          <p:cNvSpPr/>
          <p:nvPr/>
        </p:nvSpPr>
        <p:spPr>
          <a:xfrm>
            <a:off x="1813034" y="1515412"/>
            <a:ext cx="220426" cy="460156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xmlns="" id="{436015FF-7726-4B0E-8AD0-3D3CB0AA7401}"/>
              </a:ext>
            </a:extLst>
          </p:cNvPr>
          <p:cNvCxnSpPr>
            <a:cxnSpLocks/>
          </p:cNvCxnSpPr>
          <p:nvPr/>
        </p:nvCxnSpPr>
        <p:spPr>
          <a:xfrm>
            <a:off x="3673510" y="2160397"/>
            <a:ext cx="0" cy="1061776"/>
          </a:xfrm>
          <a:prstGeom prst="line">
            <a:avLst/>
          </a:prstGeom>
          <a:ln w="57150" cap="sq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xmlns="" id="{6055C643-3DBD-4511-9CDF-269468A806E6}"/>
              </a:ext>
            </a:extLst>
          </p:cNvPr>
          <p:cNvCxnSpPr>
            <a:cxnSpLocks/>
          </p:cNvCxnSpPr>
          <p:nvPr/>
        </p:nvCxnSpPr>
        <p:spPr>
          <a:xfrm flipH="1">
            <a:off x="2625103" y="4672484"/>
            <a:ext cx="590370" cy="776016"/>
          </a:xfrm>
          <a:prstGeom prst="line">
            <a:avLst/>
          </a:prstGeom>
          <a:ln w="57150" cap="sq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D1B5E9E3-9106-407D-BF80-55E3445A9F1B}"/>
              </a:ext>
            </a:extLst>
          </p:cNvPr>
          <p:cNvSpPr/>
          <p:nvPr/>
        </p:nvSpPr>
        <p:spPr>
          <a:xfrm>
            <a:off x="5244750" y="4948814"/>
            <a:ext cx="12347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Residents</a:t>
            </a:r>
            <a:endParaRPr lang="en-US" altLang="ko-KR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latin typeface="+mn-ea"/>
              </a:rPr>
              <a:t> </a:t>
            </a:r>
            <a:r>
              <a:rPr lang="en-US" altLang="ko-KR" b="1" dirty="0">
                <a:solidFill>
                  <a:srgbClr val="FDBA1B"/>
                </a:solidFill>
                <a:latin typeface="+mn-ea"/>
              </a:rPr>
              <a:t>60%</a:t>
            </a:r>
            <a:r>
              <a:rPr lang="ko-KR" altLang="en-US" b="1" dirty="0">
                <a:solidFill>
                  <a:srgbClr val="FDBA1B"/>
                </a:solidFill>
                <a:latin typeface="+mn-ea"/>
              </a:rPr>
              <a:t> </a:t>
            </a:r>
            <a:endParaRPr lang="en-US" altLang="ko-KR" b="1" dirty="0">
              <a:solidFill>
                <a:srgbClr val="FDBA1B"/>
              </a:solidFill>
              <a:latin typeface="+mn-ea"/>
            </a:endParaRPr>
          </a:p>
        </p:txBody>
      </p:sp>
      <p:sp>
        <p:nvSpPr>
          <p:cNvPr id="27" name="화살표: 원형 26">
            <a:extLst>
              <a:ext uri="{FF2B5EF4-FFF2-40B4-BE49-F238E27FC236}">
                <a16:creationId xmlns:a16="http://schemas.microsoft.com/office/drawing/2014/main" xmlns="" id="{5193999D-33C0-4229-8DE1-37FA9CB006F5}"/>
              </a:ext>
            </a:extLst>
          </p:cNvPr>
          <p:cNvSpPr/>
          <p:nvPr/>
        </p:nvSpPr>
        <p:spPr>
          <a:xfrm rot="8070288">
            <a:off x="1531729" y="1663720"/>
            <a:ext cx="4021157" cy="4393631"/>
          </a:xfrm>
          <a:prstGeom prst="circularArrow">
            <a:avLst>
              <a:gd name="adj1" fmla="val 1858"/>
              <a:gd name="adj2" fmla="val 350620"/>
              <a:gd name="adj3" fmla="val 19366605"/>
              <a:gd name="adj4" fmla="val 10091687"/>
              <a:gd name="adj5" fmla="val 3543"/>
            </a:avLst>
          </a:prstGeom>
          <a:solidFill>
            <a:srgbClr val="FDBA1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9" name="화살표: 원형 28">
            <a:extLst>
              <a:ext uri="{FF2B5EF4-FFF2-40B4-BE49-F238E27FC236}">
                <a16:creationId xmlns:a16="http://schemas.microsoft.com/office/drawing/2014/main" xmlns="" id="{47F40E5B-B5DC-481B-9E24-499420B6322C}"/>
              </a:ext>
            </a:extLst>
          </p:cNvPr>
          <p:cNvSpPr/>
          <p:nvPr/>
        </p:nvSpPr>
        <p:spPr>
          <a:xfrm rot="15911128">
            <a:off x="1774561" y="1745784"/>
            <a:ext cx="4021157" cy="4393631"/>
          </a:xfrm>
          <a:prstGeom prst="circularArrow">
            <a:avLst>
              <a:gd name="adj1" fmla="val 1956"/>
              <a:gd name="adj2" fmla="val 350620"/>
              <a:gd name="adj3" fmla="val 20415269"/>
              <a:gd name="adj4" fmla="val 14272039"/>
              <a:gd name="adj5" fmla="val 3543"/>
            </a:avLst>
          </a:prstGeom>
          <a:solidFill>
            <a:srgbClr val="19A8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이등변 삼각형 29">
            <a:extLst>
              <a:ext uri="{FF2B5EF4-FFF2-40B4-BE49-F238E27FC236}">
                <a16:creationId xmlns:a16="http://schemas.microsoft.com/office/drawing/2014/main" xmlns="" id="{B9B44405-20D8-4914-A1C3-C90BEF55A39D}"/>
              </a:ext>
            </a:extLst>
          </p:cNvPr>
          <p:cNvSpPr/>
          <p:nvPr/>
        </p:nvSpPr>
        <p:spPr>
          <a:xfrm rot="8442405">
            <a:off x="2053000" y="5020842"/>
            <a:ext cx="252048" cy="193491"/>
          </a:xfrm>
          <a:prstGeom prst="triangle">
            <a:avLst/>
          </a:prstGeom>
          <a:solidFill>
            <a:srgbClr val="19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1" name="이등변 삼각형 30">
            <a:extLst>
              <a:ext uri="{FF2B5EF4-FFF2-40B4-BE49-F238E27FC236}">
                <a16:creationId xmlns:a16="http://schemas.microsoft.com/office/drawing/2014/main" xmlns="" id="{040A5954-E877-42F5-8408-5F52BAEE88E7}"/>
              </a:ext>
            </a:extLst>
          </p:cNvPr>
          <p:cNvSpPr/>
          <p:nvPr/>
        </p:nvSpPr>
        <p:spPr>
          <a:xfrm rot="18294914">
            <a:off x="4387578" y="2152712"/>
            <a:ext cx="252048" cy="193491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graphicFrame>
        <p:nvGraphicFramePr>
          <p:cNvPr id="34" name="차트 33">
            <a:extLst>
              <a:ext uri="{FF2B5EF4-FFF2-40B4-BE49-F238E27FC236}">
                <a16:creationId xmlns:a16="http://schemas.microsoft.com/office/drawing/2014/main" xmlns="" id="{1603EECF-C3AA-499A-B624-D7BA574D53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078025"/>
              </p:ext>
            </p:extLst>
          </p:nvPr>
        </p:nvGraphicFramePr>
        <p:xfrm>
          <a:off x="7697045" y="3951990"/>
          <a:ext cx="3857556" cy="237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차트 34">
            <a:extLst>
              <a:ext uri="{FF2B5EF4-FFF2-40B4-BE49-F238E27FC236}">
                <a16:creationId xmlns:a16="http://schemas.microsoft.com/office/drawing/2014/main" xmlns="" id="{FC37A744-0A47-4A16-9FA0-0483CEA72F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06495"/>
              </p:ext>
            </p:extLst>
          </p:nvPr>
        </p:nvGraphicFramePr>
        <p:xfrm>
          <a:off x="5778300" y="2108066"/>
          <a:ext cx="4216632" cy="237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83D31C-CBE0-4996-A327-B679D355AFDD}"/>
              </a:ext>
            </a:extLst>
          </p:cNvPr>
          <p:cNvSpPr txBox="1"/>
          <p:nvPr/>
        </p:nvSpPr>
        <p:spPr>
          <a:xfrm>
            <a:off x="7766761" y="3296659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92.3%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C3C6929-9369-44FB-8ADD-817D3C85611E}"/>
              </a:ext>
            </a:extLst>
          </p:cNvPr>
          <p:cNvSpPr txBox="1"/>
          <p:nvPr/>
        </p:nvSpPr>
        <p:spPr>
          <a:xfrm>
            <a:off x="9822417" y="4814347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55.4%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694C43C-80A7-44D1-8FD4-A23CFCF1B12F}"/>
              </a:ext>
            </a:extLst>
          </p:cNvPr>
          <p:cNvSpPr txBox="1"/>
          <p:nvPr/>
        </p:nvSpPr>
        <p:spPr>
          <a:xfrm>
            <a:off x="8818903" y="4716704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44.6%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23444F9-0E83-47AF-A198-AA6D61DB2AC8}"/>
              </a:ext>
            </a:extLst>
          </p:cNvPr>
          <p:cNvSpPr txBox="1"/>
          <p:nvPr/>
        </p:nvSpPr>
        <p:spPr>
          <a:xfrm>
            <a:off x="7442964" y="2116637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</a:rPr>
              <a:t>7.7%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7A21A72E-F956-4768-8494-C3CD2B55686A}"/>
              </a:ext>
            </a:extLst>
          </p:cNvPr>
          <p:cNvSpPr/>
          <p:nvPr/>
        </p:nvSpPr>
        <p:spPr>
          <a:xfrm>
            <a:off x="1096331" y="2246033"/>
            <a:ext cx="1534394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Practicing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Pathologists</a:t>
            </a:r>
            <a:endParaRPr lang="en-US" altLang="ko-KR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19A8A4"/>
                </a:solidFill>
                <a:latin typeface="+mn-ea"/>
              </a:rPr>
              <a:t> 40%</a:t>
            </a:r>
            <a:endParaRPr lang="ko-KR" altLang="en-US" b="1" dirty="0">
              <a:solidFill>
                <a:srgbClr val="19A8A4"/>
              </a:solidFill>
              <a:latin typeface="+mn-ea"/>
            </a:endParaRPr>
          </a:p>
        </p:txBody>
      </p:sp>
      <p:sp>
        <p:nvSpPr>
          <p:cNvPr id="24" name="자유형 23"/>
          <p:cNvSpPr/>
          <p:nvPr/>
        </p:nvSpPr>
        <p:spPr>
          <a:xfrm>
            <a:off x="672440" y="0"/>
            <a:ext cx="2828549" cy="42436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solidFill>
            <a:srgbClr val="19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2022 Survey in Korea</a:t>
            </a:r>
            <a:endParaRPr lang="ko-KR" altLang="en-US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04021" y="6461191"/>
            <a:ext cx="408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Courtesy of Dr. Yoon Jung Hwang @SNUH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31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4D858144-917B-4B30-9C3C-D3E246CEB099}"/>
              </a:ext>
            </a:extLst>
          </p:cNvPr>
          <p:cNvSpPr/>
          <p:nvPr/>
        </p:nvSpPr>
        <p:spPr>
          <a:xfrm>
            <a:off x="686637" y="5145806"/>
            <a:ext cx="5080143" cy="808975"/>
          </a:xfrm>
          <a:prstGeom prst="rect">
            <a:avLst/>
          </a:prstGeom>
          <a:solidFill>
            <a:srgbClr val="FFF1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674322" y="578517"/>
            <a:ext cx="5314" cy="560819"/>
          </a:xfrm>
          <a:prstGeom prst="line">
            <a:avLst/>
          </a:prstGeom>
          <a:ln w="57150">
            <a:solidFill>
              <a:srgbClr val="19A8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차트 17">
            <a:extLst>
              <a:ext uri="{FF2B5EF4-FFF2-40B4-BE49-F238E27FC236}">
                <a16:creationId xmlns:a16="http://schemas.microsoft.com/office/drawing/2014/main" xmlns="" id="{8D82D7E5-3CFD-47E1-84C7-2650885BAA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62616"/>
              </p:ext>
            </p:extLst>
          </p:nvPr>
        </p:nvGraphicFramePr>
        <p:xfrm>
          <a:off x="814364" y="1339019"/>
          <a:ext cx="4933293" cy="5195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033460" y="1515412"/>
            <a:ext cx="1558953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 b="1" spc="-100">
                <a:ln>
                  <a:solidFill>
                    <a:schemeClr val="tx1">
                      <a:alpha val="0"/>
                    </a:schemeClr>
                  </a:solidFill>
                </a:ln>
                <a:latin typeface="타이포_씨고딕 140" panose="02020503020101020101" pitchFamily="18" charset="-127"/>
                <a:ea typeface="타이포_씨고딕 140" panose="02020503020101020101" pitchFamily="18" charset="-127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Weekdays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5" name="이등변 삼각형 24"/>
          <p:cNvSpPr/>
          <p:nvPr/>
        </p:nvSpPr>
        <p:spPr>
          <a:xfrm>
            <a:off x="1813034" y="1515412"/>
            <a:ext cx="220426" cy="460156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87680" y="1975567"/>
            <a:ext cx="11125200" cy="45263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561FC639-45D0-4244-ADF6-59ECFB46C0CA}"/>
              </a:ext>
            </a:extLst>
          </p:cNvPr>
          <p:cNvSpPr/>
          <p:nvPr/>
        </p:nvSpPr>
        <p:spPr>
          <a:xfrm>
            <a:off x="2460898" y="5263301"/>
            <a:ext cx="2297781" cy="66862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31750"/>
          </a:effectLst>
        </p:spPr>
        <p:txBody>
          <a:bodyPr wrap="none" lIns="108000" tIns="72000" rIns="108000" bIns="7200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Working &gt;80 hours/week</a:t>
            </a:r>
          </a:p>
          <a:p>
            <a:pPr algn="ctr"/>
            <a:r>
              <a:rPr lang="en-US" altLang="ko-KR" sz="2000" b="1" dirty="0" smtClean="0">
                <a:solidFill>
                  <a:srgbClr val="19A8A4"/>
                </a:solidFill>
                <a:effectLst>
                  <a:outerShdw blurRad="50800" dist="508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</a:rPr>
              <a:t>3.1</a:t>
            </a:r>
            <a:r>
              <a:rPr lang="en-US" altLang="ko-KR" sz="2000" b="1" dirty="0">
                <a:solidFill>
                  <a:srgbClr val="19A8A4"/>
                </a:solidFill>
                <a:effectLst>
                  <a:outerShdw blurRad="50800" dist="508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</a:rPr>
              <a:t>%</a:t>
            </a:r>
          </a:p>
        </p:txBody>
      </p:sp>
      <p:graphicFrame>
        <p:nvGraphicFramePr>
          <p:cNvPr id="30" name="차트 29">
            <a:extLst>
              <a:ext uri="{FF2B5EF4-FFF2-40B4-BE49-F238E27FC236}">
                <a16:creationId xmlns:a16="http://schemas.microsoft.com/office/drawing/2014/main" xmlns="" id="{AF51E67D-1193-4F7C-813F-764C98471783}"/>
              </a:ext>
            </a:extLst>
          </p:cNvPr>
          <p:cNvGraphicFramePr/>
          <p:nvPr>
            <p:extLst/>
          </p:nvPr>
        </p:nvGraphicFramePr>
        <p:xfrm>
          <a:off x="5718677" y="3283414"/>
          <a:ext cx="2738062" cy="280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차트 30">
            <a:extLst>
              <a:ext uri="{FF2B5EF4-FFF2-40B4-BE49-F238E27FC236}">
                <a16:creationId xmlns:a16="http://schemas.microsoft.com/office/drawing/2014/main" xmlns="" id="{FCB678D5-F4E2-4A7C-A010-AD01CD6B5C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95371"/>
              </p:ext>
            </p:extLst>
          </p:nvPr>
        </p:nvGraphicFramePr>
        <p:xfrm>
          <a:off x="7869980" y="3077623"/>
          <a:ext cx="4069584" cy="299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8BB47DD2-961C-4E5C-875D-7E4AF3002917}"/>
              </a:ext>
            </a:extLst>
          </p:cNvPr>
          <p:cNvSpPr/>
          <p:nvPr/>
        </p:nvSpPr>
        <p:spPr>
          <a:xfrm>
            <a:off x="4009240" y="3612039"/>
            <a:ext cx="1736730" cy="79173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31750"/>
          </a:effectLst>
        </p:spPr>
        <p:txBody>
          <a:bodyPr wrap="none" lIns="108000" tIns="72000" rIns="108000" bIns="7200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CC00"/>
                </a:solidFill>
                <a:effectLst>
                  <a:outerShdw blurRad="50800" dist="508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</a:rPr>
              <a:t>12</a:t>
            </a:r>
            <a:r>
              <a:rPr lang="ko-KR" altLang="en-US" sz="2400" b="1" dirty="0">
                <a:solidFill>
                  <a:srgbClr val="FFCC00"/>
                </a:solidFill>
                <a:effectLst>
                  <a:outerShdw blurRad="50800" dist="508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CC00"/>
                </a:solidFill>
                <a:effectLst>
                  <a:outerShdw blurRad="50800" dist="508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</a:rPr>
              <a:t>hours</a:t>
            </a:r>
            <a:endParaRPr lang="en-US" altLang="ko-KR" sz="2000" b="1" dirty="0">
              <a:solidFill>
                <a:srgbClr val="FFCC00"/>
              </a:solidFill>
              <a:effectLst>
                <a:outerShdw blurRad="50800" dist="508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</a:endParaRPr>
          </a:p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 am to 9 pm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C978E8A-7DB0-4E2B-A4A7-AF7F3D34E895}"/>
              </a:ext>
            </a:extLst>
          </p:cNvPr>
          <p:cNvSpPr txBox="1"/>
          <p:nvPr/>
        </p:nvSpPr>
        <p:spPr>
          <a:xfrm>
            <a:off x="679635" y="566538"/>
            <a:ext cx="4197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4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시월구일1" panose="02020600000000000000" pitchFamily="18" charset="-127"/>
                <a:ea typeface="a시월구일1" panose="02020600000000000000" pitchFamily="18" charset="-127"/>
              </a:defRPr>
            </a:lvl1pPr>
          </a:lstStyle>
          <a:p>
            <a:r>
              <a:rPr lang="en-US" altLang="ko-KR" sz="2800" dirty="0">
                <a:latin typeface="+mn-ea"/>
                <a:ea typeface="+mn-ea"/>
              </a:rPr>
              <a:t>  2. </a:t>
            </a:r>
            <a:r>
              <a:rPr lang="en-US" altLang="ko-KR" sz="2800" dirty="0" smtClean="0">
                <a:latin typeface="+mn-ea"/>
                <a:ea typeface="+mn-ea"/>
              </a:rPr>
              <a:t>Work hours</a:t>
            </a:r>
            <a:endParaRPr lang="ko-KR" altLang="en-US" sz="2800" dirty="0">
              <a:latin typeface="+mn-ea"/>
              <a:ea typeface="+mn-ea"/>
            </a:endParaRPr>
          </a:p>
        </p:txBody>
      </p:sp>
      <p:graphicFrame>
        <p:nvGraphicFramePr>
          <p:cNvPr id="16" name="차트 15">
            <a:extLst>
              <a:ext uri="{FF2B5EF4-FFF2-40B4-BE49-F238E27FC236}">
                <a16:creationId xmlns:a16="http://schemas.microsoft.com/office/drawing/2014/main" xmlns="" id="{488FB773-CBE7-4E69-943D-313537775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61459"/>
              </p:ext>
            </p:extLst>
          </p:nvPr>
        </p:nvGraphicFramePr>
        <p:xfrm>
          <a:off x="5745970" y="3384745"/>
          <a:ext cx="2738062" cy="280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EFC47805-3C5F-461B-B83D-6F923AF721D3}"/>
              </a:ext>
            </a:extLst>
          </p:cNvPr>
          <p:cNvSpPr/>
          <p:nvPr/>
        </p:nvSpPr>
        <p:spPr>
          <a:xfrm>
            <a:off x="6187194" y="2621148"/>
            <a:ext cx="5380960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31750"/>
          </a:effectLst>
        </p:spPr>
        <p:txBody>
          <a:bodyPr wrap="non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Those who work more than 12 hours per day…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9" name="자유형 18"/>
          <p:cNvSpPr/>
          <p:nvPr/>
        </p:nvSpPr>
        <p:spPr>
          <a:xfrm>
            <a:off x="672440" y="0"/>
            <a:ext cx="2828549" cy="42436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solidFill>
            <a:srgbClr val="19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2022 Survey in Korea</a:t>
            </a:r>
            <a:endParaRPr lang="ko-KR" alt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04021" y="6461191"/>
            <a:ext cx="408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Courtesy of Dr. Yoon Jung Hwang @SNUH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96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자도 자도 계속 피곤하다면'…혹시 만성피로증후군? - 시사저널">
            <a:extLst>
              <a:ext uri="{FF2B5EF4-FFF2-40B4-BE49-F238E27FC236}">
                <a16:creationId xmlns:a16="http://schemas.microsoft.com/office/drawing/2014/main" xmlns="" id="{43438682-6355-48FB-936B-B57E9922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46" y="3817094"/>
            <a:ext cx="1918360" cy="118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차트 23">
            <a:extLst>
              <a:ext uri="{FF2B5EF4-FFF2-40B4-BE49-F238E27FC236}">
                <a16:creationId xmlns:a16="http://schemas.microsoft.com/office/drawing/2014/main" xmlns="" id="{44A3A793-A3E0-4D5C-BCDF-43F1B05A3A06}"/>
              </a:ext>
            </a:extLst>
          </p:cNvPr>
          <p:cNvGraphicFramePr/>
          <p:nvPr>
            <p:extLst/>
          </p:nvPr>
        </p:nvGraphicFramePr>
        <p:xfrm>
          <a:off x="327914" y="3135223"/>
          <a:ext cx="4251556" cy="307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직선 연결선 11"/>
          <p:cNvCxnSpPr/>
          <p:nvPr/>
        </p:nvCxnSpPr>
        <p:spPr>
          <a:xfrm>
            <a:off x="674322" y="578517"/>
            <a:ext cx="5314" cy="560819"/>
          </a:xfrm>
          <a:prstGeom prst="line">
            <a:avLst/>
          </a:prstGeom>
          <a:ln w="57150">
            <a:solidFill>
              <a:srgbClr val="19A8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679635" y="2809603"/>
            <a:ext cx="1014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19A8A4"/>
                </a:solidFill>
                <a:effectLst>
                  <a:outerShdw blurRad="50800" dist="508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</a:rPr>
              <a:t>NO</a:t>
            </a:r>
            <a:endParaRPr lang="ko-KR" altLang="en-US" sz="3600" dirty="0">
              <a:solidFill>
                <a:srgbClr val="19A8A4"/>
              </a:solidFill>
              <a:effectLst>
                <a:outerShdw blurRad="50800" dist="508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7680" y="1975567"/>
            <a:ext cx="11125200" cy="45263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339BE000-F209-40C6-96A0-FEDA7FC68AEA}"/>
              </a:ext>
            </a:extLst>
          </p:cNvPr>
          <p:cNvSpPr/>
          <p:nvPr/>
        </p:nvSpPr>
        <p:spPr>
          <a:xfrm>
            <a:off x="3270571" y="2822809"/>
            <a:ext cx="974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solidFill>
                  <a:srgbClr val="FFCC00"/>
                </a:solidFill>
                <a:effectLst>
                  <a:outerShdw blurRad="50800" dist="508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</a:rPr>
              <a:t>YES</a:t>
            </a:r>
            <a:endParaRPr lang="ko-KR" altLang="en-US" sz="3600" dirty="0">
              <a:solidFill>
                <a:srgbClr val="FFCC00"/>
              </a:solidFill>
              <a:effectLst>
                <a:outerShdw blurRad="50800" dist="508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F2B83CD8-6838-4DAD-82DA-65413C281869}"/>
              </a:ext>
            </a:extLst>
          </p:cNvPr>
          <p:cNvSpPr/>
          <p:nvPr/>
        </p:nvSpPr>
        <p:spPr>
          <a:xfrm>
            <a:off x="672441" y="1566101"/>
            <a:ext cx="3752963" cy="9977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n-ea"/>
              </a:rPr>
              <a:t>Q.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Have you experienced signs or symptoms of burn-out syndrome during the last one year?</a:t>
            </a:r>
            <a:endParaRPr lang="ko-KR" altLang="en-US" dirty="0">
              <a:latin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C0B39ABA-D89F-40CF-A4E9-B949EA242F92}"/>
              </a:ext>
            </a:extLst>
          </p:cNvPr>
          <p:cNvSpPr/>
          <p:nvPr/>
        </p:nvSpPr>
        <p:spPr>
          <a:xfrm>
            <a:off x="4656941" y="1714838"/>
            <a:ext cx="6630294" cy="7002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n-ea"/>
              </a:rPr>
              <a:t>Q.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How many days during the last year did you find it very difficult to start your work day?</a:t>
            </a:r>
            <a:endParaRPr lang="ko-KR" altLang="en-US" dirty="0">
              <a:latin typeface="+mn-ea"/>
            </a:endParaRPr>
          </a:p>
        </p:txBody>
      </p:sp>
      <p:graphicFrame>
        <p:nvGraphicFramePr>
          <p:cNvPr id="16" name="차트 15">
            <a:extLst>
              <a:ext uri="{FF2B5EF4-FFF2-40B4-BE49-F238E27FC236}">
                <a16:creationId xmlns:a16="http://schemas.microsoft.com/office/drawing/2014/main" xmlns="" id="{DA16AB63-1093-4ADE-9256-C57309E51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061578"/>
              </p:ext>
            </p:extLst>
          </p:nvPr>
        </p:nvGraphicFramePr>
        <p:xfrm>
          <a:off x="4599162" y="1925989"/>
          <a:ext cx="6514315" cy="4526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77B660-E6F3-4E7F-BB07-7DB95C7C7958}"/>
              </a:ext>
            </a:extLst>
          </p:cNvPr>
          <p:cNvSpPr txBox="1"/>
          <p:nvPr/>
        </p:nvSpPr>
        <p:spPr>
          <a:xfrm>
            <a:off x="679635" y="566538"/>
            <a:ext cx="4197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4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시월구일1" panose="02020600000000000000" pitchFamily="18" charset="-127"/>
                <a:ea typeface="a시월구일1" panose="02020600000000000000" pitchFamily="18" charset="-127"/>
              </a:defRPr>
            </a:lvl1pPr>
          </a:lstStyle>
          <a:p>
            <a:r>
              <a:rPr lang="en-US" altLang="ko-KR" sz="2800" dirty="0">
                <a:latin typeface="+mn-ea"/>
                <a:ea typeface="+mn-ea"/>
              </a:rPr>
              <a:t>  3. </a:t>
            </a:r>
            <a:r>
              <a:rPr lang="en-US" altLang="ko-KR" sz="2800" dirty="0" smtClean="0">
                <a:latin typeface="+mn-ea"/>
                <a:ea typeface="+mn-ea"/>
              </a:rPr>
              <a:t>Burn-out syndrome</a:t>
            </a:r>
            <a:endParaRPr lang="ko-KR" altLang="en-US" sz="2800" dirty="0">
              <a:latin typeface="+mn-ea"/>
              <a:ea typeface="+mn-ea"/>
            </a:endParaRPr>
          </a:p>
        </p:txBody>
      </p:sp>
      <p:sp>
        <p:nvSpPr>
          <p:cNvPr id="15" name="자유형 14"/>
          <p:cNvSpPr/>
          <p:nvPr/>
        </p:nvSpPr>
        <p:spPr>
          <a:xfrm>
            <a:off x="672440" y="0"/>
            <a:ext cx="2828549" cy="42436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solidFill>
            <a:srgbClr val="19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2022 Survey in Korea</a:t>
            </a:r>
            <a:endParaRPr lang="ko-KR" altLang="en-US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04021" y="6461191"/>
            <a:ext cx="408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Courtesy of Dr. Yoon Jung Hwang @SNUH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9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674322" y="578517"/>
            <a:ext cx="5314" cy="560819"/>
          </a:xfrm>
          <a:prstGeom prst="line">
            <a:avLst/>
          </a:prstGeom>
          <a:ln w="57150">
            <a:solidFill>
              <a:srgbClr val="19A8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487680" y="1975567"/>
            <a:ext cx="11125200" cy="45263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78BA919-04C4-4E39-93EC-8DAF5A7F95DF}"/>
              </a:ext>
            </a:extLst>
          </p:cNvPr>
          <p:cNvSpPr txBox="1"/>
          <p:nvPr/>
        </p:nvSpPr>
        <p:spPr>
          <a:xfrm>
            <a:off x="679636" y="578517"/>
            <a:ext cx="581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4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시월구일1" panose="02020600000000000000" pitchFamily="18" charset="-127"/>
                <a:ea typeface="a시월구일1" panose="02020600000000000000" pitchFamily="18" charset="-127"/>
              </a:defRPr>
            </a:lvl1pPr>
          </a:lstStyle>
          <a:p>
            <a:r>
              <a:rPr lang="en-US" altLang="ko-KR" sz="2800" dirty="0">
                <a:latin typeface="+mn-ea"/>
                <a:ea typeface="+mn-ea"/>
              </a:rPr>
              <a:t>  </a:t>
            </a:r>
            <a:r>
              <a:rPr lang="en-US" altLang="ko-KR" sz="2800" dirty="0" smtClean="0">
                <a:latin typeface="+mn-ea"/>
                <a:ea typeface="+mn-ea"/>
              </a:rPr>
              <a:t>4. Satisfaction Survey</a:t>
            </a:r>
            <a:endParaRPr lang="ko-KR" altLang="en-US" sz="2800" dirty="0">
              <a:latin typeface="+mn-ea"/>
              <a:ea typeface="+mn-ea"/>
            </a:endParaRPr>
          </a:p>
        </p:txBody>
      </p:sp>
      <p:graphicFrame>
        <p:nvGraphicFramePr>
          <p:cNvPr id="14" name="차트 13">
            <a:extLst>
              <a:ext uri="{FF2B5EF4-FFF2-40B4-BE49-F238E27FC236}">
                <a16:creationId xmlns:a16="http://schemas.microsoft.com/office/drawing/2014/main" xmlns="" id="{8A9DA869-8B2B-42E3-B475-DAC88DFFF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958537"/>
              </p:ext>
            </p:extLst>
          </p:nvPr>
        </p:nvGraphicFramePr>
        <p:xfrm>
          <a:off x="7044787" y="3077623"/>
          <a:ext cx="4069584" cy="299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차트 14">
            <a:extLst>
              <a:ext uri="{FF2B5EF4-FFF2-40B4-BE49-F238E27FC236}">
                <a16:creationId xmlns:a16="http://schemas.microsoft.com/office/drawing/2014/main" xmlns="" id="{7A5C8015-979E-4C60-B652-4F3D15F4C3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75612"/>
              </p:ext>
            </p:extLst>
          </p:nvPr>
        </p:nvGraphicFramePr>
        <p:xfrm>
          <a:off x="4307463" y="2990151"/>
          <a:ext cx="2738062" cy="307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57BCD56C-AEDD-44D2-B2AF-9177791EE583}"/>
              </a:ext>
            </a:extLst>
          </p:cNvPr>
          <p:cNvSpPr/>
          <p:nvPr/>
        </p:nvSpPr>
        <p:spPr>
          <a:xfrm>
            <a:off x="5658274" y="2442730"/>
            <a:ext cx="4007828" cy="400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31750"/>
          </a:effectLst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YES! I am satisfied and happy!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2ED9BDF5-1F35-4D4A-8FCD-93579DD7EF5F}"/>
              </a:ext>
            </a:extLst>
          </p:cNvPr>
          <p:cNvSpPr/>
          <p:nvPr/>
        </p:nvSpPr>
        <p:spPr>
          <a:xfrm>
            <a:off x="547578" y="1790054"/>
            <a:ext cx="2730268" cy="11757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Are you happy with your training?</a:t>
            </a:r>
            <a:endParaRPr lang="en-US" altLang="ko-KR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27" name="차트 26">
            <a:extLst>
              <a:ext uri="{FF2B5EF4-FFF2-40B4-BE49-F238E27FC236}">
                <a16:creationId xmlns:a16="http://schemas.microsoft.com/office/drawing/2014/main" xmlns="" id="{47C43515-86DC-4125-B7E5-B569C9E4DAB9}"/>
              </a:ext>
            </a:extLst>
          </p:cNvPr>
          <p:cNvGraphicFramePr/>
          <p:nvPr>
            <p:extLst/>
          </p:nvPr>
        </p:nvGraphicFramePr>
        <p:xfrm>
          <a:off x="33670" y="3324595"/>
          <a:ext cx="3761404" cy="307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자유형 10"/>
          <p:cNvSpPr/>
          <p:nvPr/>
        </p:nvSpPr>
        <p:spPr>
          <a:xfrm>
            <a:off x="672440" y="0"/>
            <a:ext cx="2828549" cy="42436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solidFill>
            <a:srgbClr val="19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2022 Survey in Korea</a:t>
            </a:r>
            <a:endParaRPr lang="ko-KR" altLang="en-US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04021" y="6461191"/>
            <a:ext cx="408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Courtesy of Dr. Yoon Jung Hwang @SNUH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01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4AADD0E9-3CA7-433A-BE73-27AEB13A62EE}"/>
              </a:ext>
            </a:extLst>
          </p:cNvPr>
          <p:cNvSpPr/>
          <p:nvPr/>
        </p:nvSpPr>
        <p:spPr>
          <a:xfrm>
            <a:off x="5966360" y="1379612"/>
            <a:ext cx="5640810" cy="5055830"/>
          </a:xfrm>
          <a:prstGeom prst="rect">
            <a:avLst/>
          </a:prstGeom>
          <a:solidFill>
            <a:srgbClr val="FFF6D1">
              <a:alpha val="89804"/>
            </a:srgb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84EE6DE8-A98A-4A88-9F68-5701DAFCB073}"/>
              </a:ext>
            </a:extLst>
          </p:cNvPr>
          <p:cNvSpPr/>
          <p:nvPr/>
        </p:nvSpPr>
        <p:spPr>
          <a:xfrm>
            <a:off x="509319" y="1390188"/>
            <a:ext cx="5490090" cy="5055830"/>
          </a:xfrm>
          <a:prstGeom prst="rect">
            <a:avLst/>
          </a:prstGeom>
          <a:solidFill>
            <a:srgbClr val="DEFAF9">
              <a:alpha val="89804"/>
            </a:srgb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23" name="图表 6">
            <a:extLst>
              <a:ext uri="{FF2B5EF4-FFF2-40B4-BE49-F238E27FC236}">
                <a16:creationId xmlns:a16="http://schemas.microsoft.com/office/drawing/2014/main" xmlns="" id="{C75C41A5-A31E-4ED3-804F-03AB3FCC30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585676"/>
              </p:ext>
            </p:extLst>
          </p:nvPr>
        </p:nvGraphicFramePr>
        <p:xfrm>
          <a:off x="607945" y="2012024"/>
          <a:ext cx="5261825" cy="471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자유형 12"/>
          <p:cNvSpPr/>
          <p:nvPr/>
        </p:nvSpPr>
        <p:spPr>
          <a:xfrm>
            <a:off x="672440" y="0"/>
            <a:ext cx="2828549" cy="42436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solidFill>
            <a:srgbClr val="19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2022 Survey in Korea</a:t>
            </a:r>
            <a:endParaRPr lang="ko-KR" altLang="en-US" dirty="0">
              <a:latin typeface="+mj-lt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674322" y="578517"/>
            <a:ext cx="5314" cy="560819"/>
          </a:xfrm>
          <a:prstGeom prst="line">
            <a:avLst/>
          </a:prstGeom>
          <a:ln w="57150">
            <a:solidFill>
              <a:srgbClr val="19A8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1418934" y="1431415"/>
            <a:ext cx="1416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rgbClr val="19A8A4"/>
                </a:solidFill>
                <a:effectLst>
                  <a:outerShdw blurRad="50800" dist="508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</a:rPr>
              <a:t>Dislike!</a:t>
            </a:r>
            <a:endParaRPr lang="ko-KR" altLang="en-US" sz="2800" b="1" dirty="0">
              <a:solidFill>
                <a:srgbClr val="19A8A4"/>
              </a:solidFill>
              <a:effectLst>
                <a:outerShdw blurRad="50800" dist="508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7680" y="1975567"/>
            <a:ext cx="11125200" cy="45263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D26B1A9-A1CF-459E-BB0A-4FD346F3FE5B}"/>
              </a:ext>
            </a:extLst>
          </p:cNvPr>
          <p:cNvSpPr txBox="1"/>
          <p:nvPr/>
        </p:nvSpPr>
        <p:spPr>
          <a:xfrm>
            <a:off x="679635" y="566538"/>
            <a:ext cx="5770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4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시월구일1" panose="02020600000000000000" pitchFamily="18" charset="-127"/>
                <a:ea typeface="a시월구일1" panose="02020600000000000000" pitchFamily="18" charset="-127"/>
              </a:defRPr>
            </a:lvl1pPr>
          </a:lstStyle>
          <a:p>
            <a:r>
              <a:rPr lang="en-US" altLang="ko-KR" sz="2800" dirty="0">
                <a:latin typeface="+mn-ea"/>
              </a:rPr>
              <a:t> 4. Satisfaction Survey</a:t>
            </a:r>
            <a:endParaRPr lang="ko-KR" altLang="en-US" sz="2800" dirty="0">
              <a:latin typeface="+mn-ea"/>
              <a:ea typeface="+mn-ea"/>
            </a:endParaRPr>
          </a:p>
        </p:txBody>
      </p:sp>
      <p:graphicFrame>
        <p:nvGraphicFramePr>
          <p:cNvPr id="26" name="图表 6">
            <a:extLst>
              <a:ext uri="{FF2B5EF4-FFF2-40B4-BE49-F238E27FC236}">
                <a16:creationId xmlns:a16="http://schemas.microsoft.com/office/drawing/2014/main" xmlns="" id="{7F1A3C4B-C9EB-424B-B204-EF9C806DE0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281710"/>
              </p:ext>
            </p:extLst>
          </p:nvPr>
        </p:nvGraphicFramePr>
        <p:xfrm>
          <a:off x="6217442" y="2202073"/>
          <a:ext cx="5583327" cy="424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45F20E10-64E9-4205-BEE3-12364F7AA33A}"/>
              </a:ext>
            </a:extLst>
          </p:cNvPr>
          <p:cNvSpPr/>
          <p:nvPr/>
        </p:nvSpPr>
        <p:spPr>
          <a:xfrm>
            <a:off x="6848271" y="1431415"/>
            <a:ext cx="2322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FFCC00"/>
                </a:solidFill>
                <a:effectLst>
                  <a:outerShdw blurRad="50800" dist="508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</a:rPr>
              <a:t>Like!</a:t>
            </a:r>
            <a:endParaRPr lang="ko-KR" altLang="en-US" sz="2800" b="1" dirty="0">
              <a:solidFill>
                <a:srgbClr val="FFCC00"/>
              </a:solidFill>
              <a:effectLst>
                <a:outerShdw blurRad="50800" dist="508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</a:endParaRPr>
          </a:p>
        </p:txBody>
      </p:sp>
      <p:pic>
        <p:nvPicPr>
          <p:cNvPr id="1026" name="Picture 2" descr="Social Media Icons, Social Media, Icons, Reactions">
            <a:extLst>
              <a:ext uri="{FF2B5EF4-FFF2-40B4-BE49-F238E27FC236}">
                <a16:creationId xmlns:a16="http://schemas.microsoft.com/office/drawing/2014/main" xmlns="" id="{9698A6F8-2D4F-4F55-A9D7-DBE2D8FBB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6" b="71363"/>
          <a:stretch/>
        </p:blipFill>
        <p:spPr bwMode="auto">
          <a:xfrm>
            <a:off x="6226429" y="1438127"/>
            <a:ext cx="690065" cy="52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ocial Media Icons, Social Media, Icons, Reactions">
            <a:extLst>
              <a:ext uri="{FF2B5EF4-FFF2-40B4-BE49-F238E27FC236}">
                <a16:creationId xmlns:a16="http://schemas.microsoft.com/office/drawing/2014/main" xmlns="" id="{95B8CE21-941D-4456-A0EF-4D8C38850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6" b="71363"/>
          <a:stretch/>
        </p:blipFill>
        <p:spPr bwMode="auto">
          <a:xfrm rot="10800000">
            <a:off x="745537" y="1429803"/>
            <a:ext cx="694750" cy="5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104021" y="6461191"/>
            <a:ext cx="408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Courtesy of Dr. Yoon Jung Hwang @SNUH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50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4AADD0E9-3CA7-433A-BE73-27AEB13A62EE}"/>
              </a:ext>
            </a:extLst>
          </p:cNvPr>
          <p:cNvSpPr/>
          <p:nvPr/>
        </p:nvSpPr>
        <p:spPr>
          <a:xfrm>
            <a:off x="5966360" y="1379612"/>
            <a:ext cx="5640810" cy="5055830"/>
          </a:xfrm>
          <a:prstGeom prst="rect">
            <a:avLst/>
          </a:prstGeom>
          <a:solidFill>
            <a:srgbClr val="FFF6D1">
              <a:alpha val="89804"/>
            </a:srgb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84EE6DE8-A98A-4A88-9F68-5701DAFCB073}"/>
              </a:ext>
            </a:extLst>
          </p:cNvPr>
          <p:cNvSpPr/>
          <p:nvPr/>
        </p:nvSpPr>
        <p:spPr>
          <a:xfrm>
            <a:off x="509319" y="1390188"/>
            <a:ext cx="5490090" cy="5055830"/>
          </a:xfrm>
          <a:prstGeom prst="rect">
            <a:avLst/>
          </a:prstGeom>
          <a:solidFill>
            <a:srgbClr val="DEFAF9">
              <a:alpha val="89804"/>
            </a:srgb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23" name="图表 6">
            <a:extLst>
              <a:ext uri="{FF2B5EF4-FFF2-40B4-BE49-F238E27FC236}">
                <a16:creationId xmlns:a16="http://schemas.microsoft.com/office/drawing/2014/main" xmlns="" id="{C75C41A5-A31E-4ED3-804F-03AB3FCC303E}"/>
              </a:ext>
            </a:extLst>
          </p:cNvPr>
          <p:cNvGraphicFramePr/>
          <p:nvPr>
            <p:extLst/>
          </p:nvPr>
        </p:nvGraphicFramePr>
        <p:xfrm>
          <a:off x="607945" y="2012024"/>
          <a:ext cx="5261825" cy="471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자유형 12"/>
          <p:cNvSpPr/>
          <p:nvPr/>
        </p:nvSpPr>
        <p:spPr>
          <a:xfrm>
            <a:off x="672440" y="0"/>
            <a:ext cx="2828549" cy="42436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solidFill>
            <a:srgbClr val="19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+mj-lt"/>
              </a:rPr>
              <a:t>2022 Survey in Korea</a:t>
            </a:r>
            <a:endParaRPr lang="ko-KR" altLang="en-US" dirty="0">
              <a:latin typeface="+mj-lt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674322" y="578517"/>
            <a:ext cx="5314" cy="560819"/>
          </a:xfrm>
          <a:prstGeom prst="line">
            <a:avLst/>
          </a:prstGeom>
          <a:ln w="57150">
            <a:solidFill>
              <a:srgbClr val="19A8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1418934" y="1431415"/>
            <a:ext cx="1416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rgbClr val="19A8A4"/>
                </a:solidFill>
                <a:effectLst>
                  <a:outerShdw blurRad="50800" dist="508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</a:rPr>
              <a:t>Dislike!</a:t>
            </a:r>
            <a:endParaRPr lang="ko-KR" altLang="en-US" sz="2800" b="1" dirty="0">
              <a:solidFill>
                <a:srgbClr val="19A8A4"/>
              </a:solidFill>
              <a:effectLst>
                <a:outerShdw blurRad="50800" dist="508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7680" y="1975567"/>
            <a:ext cx="11125200" cy="45263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D26B1A9-A1CF-459E-BB0A-4FD346F3FE5B}"/>
              </a:ext>
            </a:extLst>
          </p:cNvPr>
          <p:cNvSpPr txBox="1"/>
          <p:nvPr/>
        </p:nvSpPr>
        <p:spPr>
          <a:xfrm>
            <a:off x="679635" y="566538"/>
            <a:ext cx="5770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4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시월구일1" panose="02020600000000000000" pitchFamily="18" charset="-127"/>
                <a:ea typeface="a시월구일1" panose="02020600000000000000" pitchFamily="18" charset="-127"/>
              </a:defRPr>
            </a:lvl1pPr>
          </a:lstStyle>
          <a:p>
            <a:r>
              <a:rPr lang="en-US" altLang="ko-KR" sz="2800" dirty="0">
                <a:latin typeface="+mn-ea"/>
              </a:rPr>
              <a:t> 4. Satisfaction Survey</a:t>
            </a:r>
            <a:endParaRPr lang="ko-KR" altLang="en-US" sz="2800" dirty="0">
              <a:latin typeface="+mn-ea"/>
              <a:ea typeface="+mn-ea"/>
            </a:endParaRPr>
          </a:p>
        </p:txBody>
      </p:sp>
      <p:graphicFrame>
        <p:nvGraphicFramePr>
          <p:cNvPr id="26" name="图表 6">
            <a:extLst>
              <a:ext uri="{FF2B5EF4-FFF2-40B4-BE49-F238E27FC236}">
                <a16:creationId xmlns:a16="http://schemas.microsoft.com/office/drawing/2014/main" xmlns="" id="{7F1A3C4B-C9EB-424B-B204-EF9C806DE040}"/>
              </a:ext>
            </a:extLst>
          </p:cNvPr>
          <p:cNvGraphicFramePr/>
          <p:nvPr>
            <p:extLst/>
          </p:nvPr>
        </p:nvGraphicFramePr>
        <p:xfrm>
          <a:off x="6217442" y="2202073"/>
          <a:ext cx="5583327" cy="424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45F20E10-64E9-4205-BEE3-12364F7AA33A}"/>
              </a:ext>
            </a:extLst>
          </p:cNvPr>
          <p:cNvSpPr/>
          <p:nvPr/>
        </p:nvSpPr>
        <p:spPr>
          <a:xfrm>
            <a:off x="6848271" y="1431415"/>
            <a:ext cx="2322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FFCC00"/>
                </a:solidFill>
                <a:effectLst>
                  <a:outerShdw blurRad="50800" dist="508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</a:rPr>
              <a:t>Like!</a:t>
            </a:r>
            <a:endParaRPr lang="ko-KR" altLang="en-US" sz="2800" b="1" dirty="0">
              <a:solidFill>
                <a:srgbClr val="FFCC00"/>
              </a:solidFill>
              <a:effectLst>
                <a:outerShdw blurRad="50800" dist="508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</a:endParaRPr>
          </a:p>
        </p:txBody>
      </p:sp>
      <p:pic>
        <p:nvPicPr>
          <p:cNvPr id="1026" name="Picture 2" descr="Social Media Icons, Social Media, Icons, Reactions">
            <a:extLst>
              <a:ext uri="{FF2B5EF4-FFF2-40B4-BE49-F238E27FC236}">
                <a16:creationId xmlns:a16="http://schemas.microsoft.com/office/drawing/2014/main" xmlns="" id="{9698A6F8-2D4F-4F55-A9D7-DBE2D8FBB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6" b="71363"/>
          <a:stretch/>
        </p:blipFill>
        <p:spPr bwMode="auto">
          <a:xfrm>
            <a:off x="6226429" y="1438127"/>
            <a:ext cx="690065" cy="52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ocial Media Icons, Social Media, Icons, Reactions">
            <a:extLst>
              <a:ext uri="{FF2B5EF4-FFF2-40B4-BE49-F238E27FC236}">
                <a16:creationId xmlns:a16="http://schemas.microsoft.com/office/drawing/2014/main" xmlns="" id="{95B8CE21-941D-4456-A0EF-4D8C38850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6" b="71363"/>
          <a:stretch/>
        </p:blipFill>
        <p:spPr bwMode="auto">
          <a:xfrm rot="10800000">
            <a:off x="745537" y="1429803"/>
            <a:ext cx="694750" cy="5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104021" y="6461191"/>
            <a:ext cx="408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Courtesy of Dr. Yoon Jung Hwang @SNUH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607944" y="3647496"/>
            <a:ext cx="5261825" cy="2222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2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64204"/>
            <a:ext cx="5829300" cy="40671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92" y="1823669"/>
            <a:ext cx="5388059" cy="3948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892" y="62643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July, 2011</a:t>
            </a:r>
          </a:p>
          <a:p>
            <a:r>
              <a:rPr lang="en-US" altLang="ko-KR" dirty="0" smtClean="0"/>
              <a:t>Boston, MA, USA</a:t>
            </a:r>
            <a:endParaRPr lang="ko-KR" altLang="en-US" dirty="0"/>
          </a:p>
        </p:txBody>
      </p:sp>
      <p:sp>
        <p:nvSpPr>
          <p:cNvPr id="7" name="자유형 6"/>
          <p:cNvSpPr/>
          <p:nvPr/>
        </p:nvSpPr>
        <p:spPr>
          <a:xfrm>
            <a:off x="672440" y="0"/>
            <a:ext cx="3101354" cy="424362"/>
          </a:xfrm>
          <a:custGeom>
            <a:avLst/>
            <a:gdLst>
              <a:gd name="connsiteX0" fmla="*/ 0 w 1512820"/>
              <a:gd name="connsiteY0" fmla="*/ 0 h 255722"/>
              <a:gd name="connsiteX1" fmla="*/ 1512820 w 1512820"/>
              <a:gd name="connsiteY1" fmla="*/ 0 h 255722"/>
              <a:gd name="connsiteX2" fmla="*/ 1512820 w 1512820"/>
              <a:gd name="connsiteY2" fmla="*/ 170480 h 255722"/>
              <a:gd name="connsiteX3" fmla="*/ 1427578 w 1512820"/>
              <a:gd name="connsiteY3" fmla="*/ 255722 h 255722"/>
              <a:gd name="connsiteX4" fmla="*/ 85242 w 1512820"/>
              <a:gd name="connsiteY4" fmla="*/ 255722 h 255722"/>
              <a:gd name="connsiteX5" fmla="*/ 0 w 1512820"/>
              <a:gd name="connsiteY5" fmla="*/ 170480 h 2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820" h="255722">
                <a:moveTo>
                  <a:pt x="0" y="0"/>
                </a:moveTo>
                <a:lnTo>
                  <a:pt x="1512820" y="0"/>
                </a:lnTo>
                <a:lnTo>
                  <a:pt x="1512820" y="170480"/>
                </a:lnTo>
                <a:cubicBezTo>
                  <a:pt x="1512820" y="217558"/>
                  <a:pt x="1474656" y="255722"/>
                  <a:pt x="1427578" y="255722"/>
                </a:cubicBezTo>
                <a:lnTo>
                  <a:pt x="85242" y="255722"/>
                </a:lnTo>
                <a:cubicBezTo>
                  <a:pt x="38164" y="255722"/>
                  <a:pt x="0" y="217558"/>
                  <a:pt x="0" y="170480"/>
                </a:cubicBezTo>
                <a:close/>
              </a:path>
            </a:pathLst>
          </a:custGeom>
          <a:solidFill>
            <a:srgbClr val="19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dirty="0" smtClean="0"/>
              <a:t>People</a:t>
            </a:r>
            <a:r>
              <a:rPr lang="en-US" altLang="ko-KR" dirty="0" smtClean="0"/>
              <a:t> are the cure – </a:t>
            </a:r>
            <a:r>
              <a:rPr lang="en-US" altLang="ko-KR" i="1" dirty="0" smtClean="0"/>
              <a:t>my</a:t>
            </a:r>
            <a:r>
              <a:rPr lang="en-US" altLang="ko-KR" dirty="0" smtClean="0"/>
              <a:t> story</a:t>
            </a: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32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맑은 고딕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1584</Words>
  <Application>Microsoft Office PowerPoint</Application>
  <PresentationFormat>와이드스크린</PresentationFormat>
  <Paragraphs>234</Paragraphs>
  <Slides>19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a시월구일1</vt:lpstr>
      <vt:lpstr>맑은 고딕</vt:lpstr>
      <vt:lpstr>Arial</vt:lpstr>
      <vt:lpstr>Calibri</vt:lpstr>
      <vt:lpstr>Wingdings</vt:lpstr>
      <vt:lpstr>Office 테마</vt:lpstr>
      <vt:lpstr>Seeking Wellness for Young Pathologists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Jiwon Koh</dc:creator>
  <cp:lastModifiedBy>Jiwon Koh</cp:lastModifiedBy>
  <cp:revision>20</cp:revision>
  <dcterms:created xsi:type="dcterms:W3CDTF">2022-11-11T06:56:24Z</dcterms:created>
  <dcterms:modified xsi:type="dcterms:W3CDTF">2022-11-22T02:34:47Z</dcterms:modified>
</cp:coreProperties>
</file>