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256" r:id="rId2"/>
  </p:sldIdLst>
  <p:sldSz cx="9144000" cy="6858000" type="screen4x3"/>
  <p:notesSz cx="6950075" cy="9236075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09A2"/>
    <a:srgbClr val="6C5200"/>
    <a:srgbClr val="967200"/>
    <a:srgbClr val="54BA3C"/>
    <a:srgbClr val="39AD39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413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6263"/>
            <a:ext cx="5559425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413" y="8772525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C97A4E3-6670-4E7A-8152-B60D48F59C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7668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8CF669-0531-4520-8FA3-E894E00424EE}" type="slidenum">
              <a:rPr lang="es-ES" altLang="es-MX"/>
              <a:pPr/>
              <a:t>1</a:t>
            </a:fld>
            <a:endParaRPr lang="es-ES" altLang="es-MX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MX" dirty="0"/>
          </a:p>
        </p:txBody>
      </p:sp>
    </p:spTree>
    <p:extLst>
      <p:ext uri="{BB962C8B-B14F-4D97-AF65-F5344CB8AC3E}">
        <p14:creationId xmlns:p14="http://schemas.microsoft.com/office/powerpoint/2010/main" val="187200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6AD37-6F2A-4494-B5DD-7458E1A5502E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94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EB038-A7BC-4DEE-ACAC-3092B6398602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846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11DF6-3343-4EC9-B7BE-C4CA7D506B79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30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03F21-2D01-4657-B1EC-A95BB27BB74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542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B7370-751B-4C0B-BE25-D18C976E318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542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ABA4E-787C-4873-9E0A-CC39BE6D8388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641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7B203-A18C-47C4-8074-C1922D70167E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858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1214F-97F9-41C9-9B3C-A125B9CB4BA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03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B7F9C-692C-4647-981F-D1D3A7F2204B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8587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B5F43-3AE3-4D29-8E3B-607F624ECEB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2685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93676-AF98-4A7F-B155-3E8F1B3D2F9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245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 altLang="es-MX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altLang="es-MX"/>
              <a:t>Haga clic para modificar el estilo de texto del patrón</a:t>
            </a:r>
          </a:p>
          <a:p>
            <a:pPr lvl="1"/>
            <a:r>
              <a:rPr lang="es-MX" altLang="es-MX"/>
              <a:t>Segundo nivel</a:t>
            </a:r>
          </a:p>
          <a:p>
            <a:pPr lvl="2"/>
            <a:r>
              <a:rPr lang="es-MX" altLang="es-MX"/>
              <a:t>Tercer nivel</a:t>
            </a:r>
          </a:p>
          <a:p>
            <a:pPr lvl="3"/>
            <a:r>
              <a:rPr lang="es-MX" altLang="es-MX"/>
              <a:t>Cuarto nivel</a:t>
            </a:r>
          </a:p>
          <a:p>
            <a:pPr lvl="4"/>
            <a:r>
              <a:rPr lang="es-MX" altLang="es-MX"/>
              <a:t>Quinto nivel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E0D95E3-56F3-4A6E-A8A2-88577EF469F2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71"/>
          <p:cNvSpPr>
            <a:spLocks noChangeArrowheads="1"/>
          </p:cNvSpPr>
          <p:nvPr/>
        </p:nvSpPr>
        <p:spPr bwMode="auto">
          <a:xfrm>
            <a:off x="768611" y="2084388"/>
            <a:ext cx="7777162" cy="4165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1800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18335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1800"/>
          </a:p>
        </p:txBody>
      </p:sp>
      <p:sp>
        <p:nvSpPr>
          <p:cNvPr id="3076" name="Text Box 151"/>
          <p:cNvSpPr txBox="1">
            <a:spLocks noChangeArrowheads="1"/>
          </p:cNvSpPr>
          <p:nvPr/>
        </p:nvSpPr>
        <p:spPr bwMode="auto">
          <a:xfrm>
            <a:off x="684213" y="476250"/>
            <a:ext cx="3206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800" b="1" u="sng"/>
              <a:t>SEÑALAMIENTO DE OBRA:</a:t>
            </a:r>
            <a:endParaRPr lang="es-MX" altLang="es-MX" sz="1800" b="1" u="sng"/>
          </a:p>
        </p:txBody>
      </p:sp>
      <p:sp>
        <p:nvSpPr>
          <p:cNvPr id="3078" name="Text Box 154"/>
          <p:cNvSpPr txBox="1">
            <a:spLocks noChangeArrowheads="1"/>
          </p:cNvSpPr>
          <p:nvPr/>
        </p:nvSpPr>
        <p:spPr bwMode="auto">
          <a:xfrm>
            <a:off x="808038" y="1001713"/>
            <a:ext cx="75088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AutoNum type="arabicPeriod"/>
            </a:pPr>
            <a:r>
              <a:rPr lang="es-ES" altLang="es-MX" sz="1000" dirty="0"/>
              <a:t>El Contratista deberá de considerar dentro de los costos el suministro y colocación del señalamiento informativo (1 </a:t>
            </a:r>
            <a:r>
              <a:rPr lang="es-ES" altLang="es-MX" sz="1000" dirty="0" err="1"/>
              <a:t>pza</a:t>
            </a:r>
            <a:r>
              <a:rPr lang="es-ES" altLang="es-MX" sz="1000" dirty="0"/>
              <a:t>) de la obra con las siguientes características</a:t>
            </a:r>
          </a:p>
          <a:p>
            <a:pPr lvl="1" algn="just" eaLnBrk="1" hangingPunct="1">
              <a:spcBef>
                <a:spcPct val="0"/>
              </a:spcBef>
              <a:buFontTx/>
              <a:buAutoNum type="alphaLcPeriod"/>
            </a:pPr>
            <a:r>
              <a:rPr lang="es-ES" altLang="es-MX" sz="1000" dirty="0"/>
              <a:t>Letrero de 3.00 X 6.00 m (incluye estructura metálica para soporte, la cual deberá ser diseñada y propuesta por el Contratista).</a:t>
            </a:r>
          </a:p>
          <a:p>
            <a:pPr lvl="1" algn="just" eaLnBrk="1" hangingPunct="1">
              <a:spcBef>
                <a:spcPct val="0"/>
              </a:spcBef>
              <a:buFontTx/>
              <a:buAutoNum type="alphaLcPeriod"/>
            </a:pPr>
            <a:r>
              <a:rPr lang="es-ES" altLang="es-MX" sz="1000" dirty="0"/>
              <a:t>El señalamiento deberá colocarse al iniciar las obras en lugar visible.</a:t>
            </a:r>
          </a:p>
          <a:p>
            <a:pPr lvl="1" algn="just" eaLnBrk="1" hangingPunct="1">
              <a:spcBef>
                <a:spcPct val="0"/>
              </a:spcBef>
              <a:buFontTx/>
              <a:buAutoNum type="alphaLcPeriod"/>
            </a:pPr>
            <a:r>
              <a:rPr lang="es-ES" altLang="es-MX" sz="1000" dirty="0"/>
              <a:t>Deberá respetarse el esquema, color y tipografía del diseño que la dependencia entregue.</a:t>
            </a:r>
            <a:endParaRPr lang="es-MX" altLang="es-MX" sz="1000" dirty="0"/>
          </a:p>
        </p:txBody>
      </p:sp>
      <p:sp>
        <p:nvSpPr>
          <p:cNvPr id="3079" name="Freeform 38"/>
          <p:cNvSpPr>
            <a:spLocks/>
          </p:cNvSpPr>
          <p:nvPr/>
        </p:nvSpPr>
        <p:spPr bwMode="auto">
          <a:xfrm>
            <a:off x="2103438" y="5480050"/>
            <a:ext cx="9525" cy="47625"/>
          </a:xfrm>
          <a:custGeom>
            <a:avLst/>
            <a:gdLst>
              <a:gd name="T0" fmla="*/ 2147483646 w 1"/>
              <a:gd name="T1" fmla="*/ 2147483646 h 5"/>
              <a:gd name="T2" fmla="*/ 0 w 1"/>
              <a:gd name="T3" fmla="*/ 2147483646 h 5"/>
              <a:gd name="T4" fmla="*/ 0 w 1"/>
              <a:gd name="T5" fmla="*/ 2147483646 h 5"/>
              <a:gd name="T6" fmla="*/ 2147483646 w 1"/>
              <a:gd name="T7" fmla="*/ 2147483646 h 5"/>
              <a:gd name="T8" fmla="*/ 2147483646 w 1"/>
              <a:gd name="T9" fmla="*/ 2147483646 h 5"/>
              <a:gd name="T10" fmla="*/ 0 w 1"/>
              <a:gd name="T11" fmla="*/ 2147483646 h 5"/>
              <a:gd name="T12" fmla="*/ 0 w 1"/>
              <a:gd name="T13" fmla="*/ 2147483646 h 5"/>
              <a:gd name="T14" fmla="*/ 0 w 1"/>
              <a:gd name="T15" fmla="*/ 2147483646 h 5"/>
              <a:gd name="T16" fmla="*/ 0 w 1"/>
              <a:gd name="T17" fmla="*/ 0 h 5"/>
              <a:gd name="T18" fmla="*/ 0 w 1"/>
              <a:gd name="T19" fmla="*/ 0 h 5"/>
              <a:gd name="T20" fmla="*/ 0 w 1"/>
              <a:gd name="T21" fmla="*/ 0 h 5"/>
              <a:gd name="T22" fmla="*/ 2147483646 w 1"/>
              <a:gd name="T23" fmla="*/ 0 h 5"/>
              <a:gd name="T24" fmla="*/ 2147483646 w 1"/>
              <a:gd name="T25" fmla="*/ 0 h 5"/>
              <a:gd name="T26" fmla="*/ 0 w 1"/>
              <a:gd name="T27" fmla="*/ 0 h 5"/>
              <a:gd name="T28" fmla="*/ 0 w 1"/>
              <a:gd name="T29" fmla="*/ 2147483646 h 5"/>
              <a:gd name="T30" fmla="*/ 2147483646 w 1"/>
              <a:gd name="T31" fmla="*/ 2147483646 h 5"/>
              <a:gd name="T32" fmla="*/ 2147483646 w 1"/>
              <a:gd name="T33" fmla="*/ 2147483646 h 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"/>
              <a:gd name="T52" fmla="*/ 0 h 5"/>
              <a:gd name="T53" fmla="*/ 1 w 1"/>
              <a:gd name="T54" fmla="*/ 5 h 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" h="5">
                <a:moveTo>
                  <a:pt x="1" y="1"/>
                </a:moveTo>
                <a:lnTo>
                  <a:pt x="0" y="1"/>
                </a:lnTo>
                <a:lnTo>
                  <a:pt x="0" y="5"/>
                </a:lnTo>
                <a:lnTo>
                  <a:pt x="1" y="5"/>
                </a:lnTo>
                <a:lnTo>
                  <a:pt x="0" y="5"/>
                </a:lnTo>
                <a:lnTo>
                  <a:pt x="0" y="0"/>
                </a:lnTo>
                <a:lnTo>
                  <a:pt x="1" y="0"/>
                </a:lnTo>
                <a:lnTo>
                  <a:pt x="0" y="0"/>
                </a:lnTo>
                <a:lnTo>
                  <a:pt x="0" y="1"/>
                </a:lnTo>
                <a:lnTo>
                  <a:pt x="1" y="1"/>
                </a:lnTo>
              </a:path>
            </a:pathLst>
          </a:custGeom>
          <a:solidFill>
            <a:srgbClr val="4953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080" name="Rectangle 82"/>
          <p:cNvSpPr>
            <a:spLocks noChangeArrowheads="1"/>
          </p:cNvSpPr>
          <p:nvPr/>
        </p:nvSpPr>
        <p:spPr bwMode="auto">
          <a:xfrm>
            <a:off x="1797050" y="5051425"/>
            <a:ext cx="19050" cy="19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1800"/>
          </a:p>
        </p:txBody>
      </p:sp>
      <p:sp>
        <p:nvSpPr>
          <p:cNvPr id="3081" name="Rectangle 96"/>
          <p:cNvSpPr>
            <a:spLocks noChangeArrowheads="1"/>
          </p:cNvSpPr>
          <p:nvPr/>
        </p:nvSpPr>
        <p:spPr bwMode="auto">
          <a:xfrm>
            <a:off x="1884363" y="5051425"/>
            <a:ext cx="20637" cy="19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1800"/>
          </a:p>
        </p:txBody>
      </p:sp>
      <p:sp>
        <p:nvSpPr>
          <p:cNvPr id="3082" name="Rectangle 124"/>
          <p:cNvSpPr>
            <a:spLocks noChangeArrowheads="1"/>
          </p:cNvSpPr>
          <p:nvPr/>
        </p:nvSpPr>
        <p:spPr bwMode="auto">
          <a:xfrm>
            <a:off x="2082800" y="5051425"/>
            <a:ext cx="20638" cy="19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1800"/>
          </a:p>
        </p:txBody>
      </p:sp>
      <p:sp>
        <p:nvSpPr>
          <p:cNvPr id="3083" name="Freeform 134"/>
          <p:cNvSpPr>
            <a:spLocks/>
          </p:cNvSpPr>
          <p:nvPr/>
        </p:nvSpPr>
        <p:spPr bwMode="auto">
          <a:xfrm>
            <a:off x="1695450" y="4576763"/>
            <a:ext cx="79375" cy="106362"/>
          </a:xfrm>
          <a:custGeom>
            <a:avLst/>
            <a:gdLst>
              <a:gd name="T0" fmla="*/ 2147483646 w 8"/>
              <a:gd name="T1" fmla="*/ 2147483646 h 11"/>
              <a:gd name="T2" fmla="*/ 2147483646 w 8"/>
              <a:gd name="T3" fmla="*/ 2147483646 h 11"/>
              <a:gd name="T4" fmla="*/ 2147483646 w 8"/>
              <a:gd name="T5" fmla="*/ 2147483646 h 11"/>
              <a:gd name="T6" fmla="*/ 2147483646 w 8"/>
              <a:gd name="T7" fmla="*/ 2147483646 h 11"/>
              <a:gd name="T8" fmla="*/ 2147483646 w 8"/>
              <a:gd name="T9" fmla="*/ 2147483646 h 11"/>
              <a:gd name="T10" fmla="*/ 2147483646 w 8"/>
              <a:gd name="T11" fmla="*/ 2147483646 h 11"/>
              <a:gd name="T12" fmla="*/ 2147483646 w 8"/>
              <a:gd name="T13" fmla="*/ 2147483646 h 11"/>
              <a:gd name="T14" fmla="*/ 2147483646 w 8"/>
              <a:gd name="T15" fmla="*/ 2147483646 h 11"/>
              <a:gd name="T16" fmla="*/ 2147483646 w 8"/>
              <a:gd name="T17" fmla="*/ 2147483646 h 11"/>
              <a:gd name="T18" fmla="*/ 2147483646 w 8"/>
              <a:gd name="T19" fmla="*/ 2147483646 h 11"/>
              <a:gd name="T20" fmla="*/ 2147483646 w 8"/>
              <a:gd name="T21" fmla="*/ 2147483646 h 11"/>
              <a:gd name="T22" fmla="*/ 2147483646 w 8"/>
              <a:gd name="T23" fmla="*/ 2147483646 h 11"/>
              <a:gd name="T24" fmla="*/ 2147483646 w 8"/>
              <a:gd name="T25" fmla="*/ 2147483646 h 11"/>
              <a:gd name="T26" fmla="*/ 2147483646 w 8"/>
              <a:gd name="T27" fmla="*/ 2147483646 h 11"/>
              <a:gd name="T28" fmla="*/ 2147483646 w 8"/>
              <a:gd name="T29" fmla="*/ 2147483646 h 11"/>
              <a:gd name="T30" fmla="*/ 2147483646 w 8"/>
              <a:gd name="T31" fmla="*/ 2147483646 h 11"/>
              <a:gd name="T32" fmla="*/ 2147483646 w 8"/>
              <a:gd name="T33" fmla="*/ 2147483646 h 11"/>
              <a:gd name="T34" fmla="*/ 2147483646 w 8"/>
              <a:gd name="T35" fmla="*/ 2147483646 h 11"/>
              <a:gd name="T36" fmla="*/ 2147483646 w 8"/>
              <a:gd name="T37" fmla="*/ 2147483646 h 11"/>
              <a:gd name="T38" fmla="*/ 2147483646 w 8"/>
              <a:gd name="T39" fmla="*/ 2147483646 h 11"/>
              <a:gd name="T40" fmla="*/ 2147483646 w 8"/>
              <a:gd name="T41" fmla="*/ 2147483646 h 11"/>
              <a:gd name="T42" fmla="*/ 2147483646 w 8"/>
              <a:gd name="T43" fmla="*/ 2147483646 h 11"/>
              <a:gd name="T44" fmla="*/ 2147483646 w 8"/>
              <a:gd name="T45" fmla="*/ 2147483646 h 11"/>
              <a:gd name="T46" fmla="*/ 2147483646 w 8"/>
              <a:gd name="T47" fmla="*/ 2147483646 h 11"/>
              <a:gd name="T48" fmla="*/ 2147483646 w 8"/>
              <a:gd name="T49" fmla="*/ 2147483646 h 11"/>
              <a:gd name="T50" fmla="*/ 2147483646 w 8"/>
              <a:gd name="T51" fmla="*/ 2147483646 h 11"/>
              <a:gd name="T52" fmla="*/ 2147483646 w 8"/>
              <a:gd name="T53" fmla="*/ 2147483646 h 11"/>
              <a:gd name="T54" fmla="*/ 2147483646 w 8"/>
              <a:gd name="T55" fmla="*/ 2147483646 h 11"/>
              <a:gd name="T56" fmla="*/ 2147483646 w 8"/>
              <a:gd name="T57" fmla="*/ 2147483646 h 11"/>
              <a:gd name="T58" fmla="*/ 2147483646 w 8"/>
              <a:gd name="T59" fmla="*/ 2147483646 h 11"/>
              <a:gd name="T60" fmla="*/ 2147483646 w 8"/>
              <a:gd name="T61" fmla="*/ 2147483646 h 11"/>
              <a:gd name="T62" fmla="*/ 2147483646 w 8"/>
              <a:gd name="T63" fmla="*/ 2147483646 h 11"/>
              <a:gd name="T64" fmla="*/ 2147483646 w 8"/>
              <a:gd name="T65" fmla="*/ 2147483646 h 11"/>
              <a:gd name="T66" fmla="*/ 2147483646 w 8"/>
              <a:gd name="T67" fmla="*/ 2147483646 h 11"/>
              <a:gd name="T68" fmla="*/ 2147483646 w 8"/>
              <a:gd name="T69" fmla="*/ 2147483646 h 11"/>
              <a:gd name="T70" fmla="*/ 2147483646 w 8"/>
              <a:gd name="T71" fmla="*/ 2147483646 h 11"/>
              <a:gd name="T72" fmla="*/ 2147483646 w 8"/>
              <a:gd name="T73" fmla="*/ 2147483646 h 11"/>
              <a:gd name="T74" fmla="*/ 2147483646 w 8"/>
              <a:gd name="T75" fmla="*/ 2147483646 h 11"/>
              <a:gd name="T76" fmla="*/ 2147483646 w 8"/>
              <a:gd name="T77" fmla="*/ 2147483646 h 11"/>
              <a:gd name="T78" fmla="*/ 2147483646 w 8"/>
              <a:gd name="T79" fmla="*/ 2147483646 h 11"/>
              <a:gd name="T80" fmla="*/ 0 w 8"/>
              <a:gd name="T81" fmla="*/ 2147483646 h 11"/>
              <a:gd name="T82" fmla="*/ 2147483646 w 8"/>
              <a:gd name="T83" fmla="*/ 2147483646 h 11"/>
              <a:gd name="T84" fmla="*/ 2147483646 w 8"/>
              <a:gd name="T85" fmla="*/ 2147483646 h 11"/>
              <a:gd name="T86" fmla="*/ 2147483646 w 8"/>
              <a:gd name="T87" fmla="*/ 2147483646 h 11"/>
              <a:gd name="T88" fmla="*/ 2147483646 w 8"/>
              <a:gd name="T89" fmla="*/ 2147483646 h 11"/>
              <a:gd name="T90" fmla="*/ 2147483646 w 8"/>
              <a:gd name="T91" fmla="*/ 2147483646 h 11"/>
              <a:gd name="T92" fmla="*/ 2147483646 w 8"/>
              <a:gd name="T93" fmla="*/ 2147483646 h 11"/>
              <a:gd name="T94" fmla="*/ 2147483646 w 8"/>
              <a:gd name="T95" fmla="*/ 2147483646 h 11"/>
              <a:gd name="T96" fmla="*/ 2147483646 w 8"/>
              <a:gd name="T97" fmla="*/ 2147483646 h 11"/>
              <a:gd name="T98" fmla="*/ 2147483646 w 8"/>
              <a:gd name="T99" fmla="*/ 2147483646 h 11"/>
              <a:gd name="T100" fmla="*/ 2147483646 w 8"/>
              <a:gd name="T101" fmla="*/ 2147483646 h 11"/>
              <a:gd name="T102" fmla="*/ 2147483646 w 8"/>
              <a:gd name="T103" fmla="*/ 2147483646 h 11"/>
              <a:gd name="T104" fmla="*/ 2147483646 w 8"/>
              <a:gd name="T105" fmla="*/ 2147483646 h 11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8"/>
              <a:gd name="T160" fmla="*/ 0 h 11"/>
              <a:gd name="T161" fmla="*/ 8 w 8"/>
              <a:gd name="T162" fmla="*/ 11 h 11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8" h="11">
                <a:moveTo>
                  <a:pt x="3" y="11"/>
                </a:moveTo>
                <a:lnTo>
                  <a:pt x="3" y="11"/>
                </a:lnTo>
                <a:cubicBezTo>
                  <a:pt x="3" y="11"/>
                  <a:pt x="3" y="11"/>
                  <a:pt x="3" y="11"/>
                </a:cubicBezTo>
                <a:cubicBezTo>
                  <a:pt x="3" y="11"/>
                  <a:pt x="4" y="11"/>
                  <a:pt x="4" y="11"/>
                </a:cubicBezTo>
                <a:cubicBezTo>
                  <a:pt x="4" y="11"/>
                  <a:pt x="4" y="11"/>
                  <a:pt x="4" y="11"/>
                </a:cubicBezTo>
                <a:lnTo>
                  <a:pt x="5" y="11"/>
                </a:lnTo>
                <a:cubicBezTo>
                  <a:pt x="5" y="11"/>
                  <a:pt x="5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lnTo>
                  <a:pt x="7" y="10"/>
                </a:lnTo>
                <a:lnTo>
                  <a:pt x="7" y="11"/>
                </a:lnTo>
                <a:lnTo>
                  <a:pt x="8" y="11"/>
                </a:lnTo>
                <a:lnTo>
                  <a:pt x="8" y="10"/>
                </a:lnTo>
                <a:lnTo>
                  <a:pt x="8" y="9"/>
                </a:lnTo>
                <a:lnTo>
                  <a:pt x="7" y="9"/>
                </a:lnTo>
                <a:cubicBezTo>
                  <a:pt x="7" y="9"/>
                  <a:pt x="7" y="9"/>
                  <a:pt x="7" y="8"/>
                </a:cubicBezTo>
                <a:cubicBezTo>
                  <a:pt x="7" y="8"/>
                  <a:pt x="7" y="8"/>
                  <a:pt x="7" y="8"/>
                </a:cubicBezTo>
                <a:cubicBezTo>
                  <a:pt x="7" y="8"/>
                  <a:pt x="7" y="8"/>
                  <a:pt x="7" y="8"/>
                </a:cubicBezTo>
                <a:cubicBezTo>
                  <a:pt x="7" y="8"/>
                  <a:pt x="7" y="8"/>
                  <a:pt x="7" y="7"/>
                </a:cubicBezTo>
                <a:lnTo>
                  <a:pt x="8" y="7"/>
                </a:lnTo>
                <a:lnTo>
                  <a:pt x="8" y="6"/>
                </a:lnTo>
                <a:cubicBezTo>
                  <a:pt x="8" y="6"/>
                  <a:pt x="8" y="6"/>
                  <a:pt x="8" y="5"/>
                </a:cubicBezTo>
                <a:cubicBezTo>
                  <a:pt x="8" y="5"/>
                  <a:pt x="8" y="5"/>
                  <a:pt x="8" y="5"/>
                </a:cubicBezTo>
                <a:cubicBezTo>
                  <a:pt x="8" y="5"/>
                  <a:pt x="8" y="5"/>
                  <a:pt x="7" y="4"/>
                </a:cubicBezTo>
                <a:cubicBezTo>
                  <a:pt x="8" y="4"/>
                  <a:pt x="8" y="4"/>
                  <a:pt x="8" y="4"/>
                </a:cubicBezTo>
                <a:lnTo>
                  <a:pt x="8" y="3"/>
                </a:lnTo>
                <a:lnTo>
                  <a:pt x="8" y="2"/>
                </a:lnTo>
                <a:lnTo>
                  <a:pt x="8" y="1"/>
                </a:lnTo>
                <a:lnTo>
                  <a:pt x="7" y="0"/>
                </a:lnTo>
                <a:lnTo>
                  <a:pt x="6" y="1"/>
                </a:lnTo>
                <a:cubicBezTo>
                  <a:pt x="6" y="1"/>
                  <a:pt x="5" y="1"/>
                  <a:pt x="5" y="1"/>
                </a:cubicBezTo>
                <a:lnTo>
                  <a:pt x="4" y="1"/>
                </a:lnTo>
                <a:lnTo>
                  <a:pt x="3" y="1"/>
                </a:lnTo>
                <a:lnTo>
                  <a:pt x="2" y="1"/>
                </a:lnTo>
                <a:lnTo>
                  <a:pt x="2" y="2"/>
                </a:lnTo>
                <a:lnTo>
                  <a:pt x="1" y="2"/>
                </a:lnTo>
                <a:lnTo>
                  <a:pt x="1" y="3"/>
                </a:lnTo>
                <a:lnTo>
                  <a:pt x="1" y="4"/>
                </a:lnTo>
                <a:cubicBezTo>
                  <a:pt x="1" y="4"/>
                  <a:pt x="1" y="5"/>
                  <a:pt x="2" y="5"/>
                </a:cubicBezTo>
                <a:lnTo>
                  <a:pt x="0" y="6"/>
                </a:lnTo>
                <a:cubicBezTo>
                  <a:pt x="0" y="6"/>
                  <a:pt x="1" y="6"/>
                  <a:pt x="1" y="6"/>
                </a:cubicBezTo>
                <a:lnTo>
                  <a:pt x="2" y="6"/>
                </a:lnTo>
                <a:lnTo>
                  <a:pt x="2" y="7"/>
                </a:ln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cubicBezTo>
                  <a:pt x="2" y="8"/>
                  <a:pt x="1" y="9"/>
                  <a:pt x="1" y="9"/>
                </a:cubicBezTo>
                <a:lnTo>
                  <a:pt x="1" y="10"/>
                </a:lnTo>
                <a:lnTo>
                  <a:pt x="1" y="11"/>
                </a:lnTo>
                <a:lnTo>
                  <a:pt x="2" y="11"/>
                </a:lnTo>
                <a:cubicBezTo>
                  <a:pt x="2" y="11"/>
                  <a:pt x="3" y="11"/>
                  <a:pt x="3" y="11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084" name="Freeform 136"/>
          <p:cNvSpPr>
            <a:spLocks/>
          </p:cNvSpPr>
          <p:nvPr/>
        </p:nvSpPr>
        <p:spPr bwMode="auto">
          <a:xfrm>
            <a:off x="1925638" y="4576763"/>
            <a:ext cx="79375" cy="106362"/>
          </a:xfrm>
          <a:custGeom>
            <a:avLst/>
            <a:gdLst>
              <a:gd name="T0" fmla="*/ 2147483646 w 8"/>
              <a:gd name="T1" fmla="*/ 2147483646 h 11"/>
              <a:gd name="T2" fmla="*/ 2147483646 w 8"/>
              <a:gd name="T3" fmla="*/ 2147483646 h 11"/>
              <a:gd name="T4" fmla="*/ 2147483646 w 8"/>
              <a:gd name="T5" fmla="*/ 2147483646 h 11"/>
              <a:gd name="T6" fmla="*/ 2147483646 w 8"/>
              <a:gd name="T7" fmla="*/ 2147483646 h 11"/>
              <a:gd name="T8" fmla="*/ 2147483646 w 8"/>
              <a:gd name="T9" fmla="*/ 2147483646 h 11"/>
              <a:gd name="T10" fmla="*/ 2147483646 w 8"/>
              <a:gd name="T11" fmla="*/ 0 h 11"/>
              <a:gd name="T12" fmla="*/ 2147483646 w 8"/>
              <a:gd name="T13" fmla="*/ 0 h 11"/>
              <a:gd name="T14" fmla="*/ 2147483646 w 8"/>
              <a:gd name="T15" fmla="*/ 0 h 11"/>
              <a:gd name="T16" fmla="*/ 2147483646 w 8"/>
              <a:gd name="T17" fmla="*/ 0 h 11"/>
              <a:gd name="T18" fmla="*/ 2147483646 w 8"/>
              <a:gd name="T19" fmla="*/ 2147483646 h 11"/>
              <a:gd name="T20" fmla="*/ 2147483646 w 8"/>
              <a:gd name="T21" fmla="*/ 2147483646 h 11"/>
              <a:gd name="T22" fmla="*/ 2147483646 w 8"/>
              <a:gd name="T23" fmla="*/ 2147483646 h 11"/>
              <a:gd name="T24" fmla="*/ 2147483646 w 8"/>
              <a:gd name="T25" fmla="*/ 2147483646 h 11"/>
              <a:gd name="T26" fmla="*/ 2147483646 w 8"/>
              <a:gd name="T27" fmla="*/ 2147483646 h 11"/>
              <a:gd name="T28" fmla="*/ 2147483646 w 8"/>
              <a:gd name="T29" fmla="*/ 2147483646 h 11"/>
              <a:gd name="T30" fmla="*/ 2147483646 w 8"/>
              <a:gd name="T31" fmla="*/ 2147483646 h 11"/>
              <a:gd name="T32" fmla="*/ 2147483646 w 8"/>
              <a:gd name="T33" fmla="*/ 2147483646 h 11"/>
              <a:gd name="T34" fmla="*/ 2147483646 w 8"/>
              <a:gd name="T35" fmla="*/ 2147483646 h 11"/>
              <a:gd name="T36" fmla="*/ 2147483646 w 8"/>
              <a:gd name="T37" fmla="*/ 2147483646 h 11"/>
              <a:gd name="T38" fmla="*/ 2147483646 w 8"/>
              <a:gd name="T39" fmla="*/ 2147483646 h 11"/>
              <a:gd name="T40" fmla="*/ 2147483646 w 8"/>
              <a:gd name="T41" fmla="*/ 2147483646 h 11"/>
              <a:gd name="T42" fmla="*/ 2147483646 w 8"/>
              <a:gd name="T43" fmla="*/ 2147483646 h 11"/>
              <a:gd name="T44" fmla="*/ 2147483646 w 8"/>
              <a:gd name="T45" fmla="*/ 2147483646 h 11"/>
              <a:gd name="T46" fmla="*/ 2147483646 w 8"/>
              <a:gd name="T47" fmla="*/ 2147483646 h 11"/>
              <a:gd name="T48" fmla="*/ 2147483646 w 8"/>
              <a:gd name="T49" fmla="*/ 2147483646 h 11"/>
              <a:gd name="T50" fmla="*/ 2147483646 w 8"/>
              <a:gd name="T51" fmla="*/ 2147483646 h 11"/>
              <a:gd name="T52" fmla="*/ 2147483646 w 8"/>
              <a:gd name="T53" fmla="*/ 2147483646 h 11"/>
              <a:gd name="T54" fmla="*/ 2147483646 w 8"/>
              <a:gd name="T55" fmla="*/ 2147483646 h 11"/>
              <a:gd name="T56" fmla="*/ 2147483646 w 8"/>
              <a:gd name="T57" fmla="*/ 2147483646 h 11"/>
              <a:gd name="T58" fmla="*/ 2147483646 w 8"/>
              <a:gd name="T59" fmla="*/ 2147483646 h 11"/>
              <a:gd name="T60" fmla="*/ 2147483646 w 8"/>
              <a:gd name="T61" fmla="*/ 2147483646 h 11"/>
              <a:gd name="T62" fmla="*/ 2147483646 w 8"/>
              <a:gd name="T63" fmla="*/ 2147483646 h 11"/>
              <a:gd name="T64" fmla="*/ 2147483646 w 8"/>
              <a:gd name="T65" fmla="*/ 2147483646 h 11"/>
              <a:gd name="T66" fmla="*/ 2147483646 w 8"/>
              <a:gd name="T67" fmla="*/ 2147483646 h 11"/>
              <a:gd name="T68" fmla="*/ 2147483646 w 8"/>
              <a:gd name="T69" fmla="*/ 2147483646 h 11"/>
              <a:gd name="T70" fmla="*/ 2147483646 w 8"/>
              <a:gd name="T71" fmla="*/ 2147483646 h 11"/>
              <a:gd name="T72" fmla="*/ 2147483646 w 8"/>
              <a:gd name="T73" fmla="*/ 2147483646 h 11"/>
              <a:gd name="T74" fmla="*/ 2147483646 w 8"/>
              <a:gd name="T75" fmla="*/ 2147483646 h 11"/>
              <a:gd name="T76" fmla="*/ 2147483646 w 8"/>
              <a:gd name="T77" fmla="*/ 2147483646 h 11"/>
              <a:gd name="T78" fmla="*/ 2147483646 w 8"/>
              <a:gd name="T79" fmla="*/ 2147483646 h 11"/>
              <a:gd name="T80" fmla="*/ 2147483646 w 8"/>
              <a:gd name="T81" fmla="*/ 2147483646 h 11"/>
              <a:gd name="T82" fmla="*/ 2147483646 w 8"/>
              <a:gd name="T83" fmla="*/ 2147483646 h 11"/>
              <a:gd name="T84" fmla="*/ 2147483646 w 8"/>
              <a:gd name="T85" fmla="*/ 2147483646 h 11"/>
              <a:gd name="T86" fmla="*/ 0 w 8"/>
              <a:gd name="T87" fmla="*/ 2147483646 h 11"/>
              <a:gd name="T88" fmla="*/ 0 w 8"/>
              <a:gd name="T89" fmla="*/ 2147483646 h 11"/>
              <a:gd name="T90" fmla="*/ 0 w 8"/>
              <a:gd name="T91" fmla="*/ 2147483646 h 11"/>
              <a:gd name="T92" fmla="*/ 0 w 8"/>
              <a:gd name="T93" fmla="*/ 2147483646 h 11"/>
              <a:gd name="T94" fmla="*/ 2147483646 w 8"/>
              <a:gd name="T95" fmla="*/ 2147483646 h 11"/>
              <a:gd name="T96" fmla="*/ 2147483646 w 8"/>
              <a:gd name="T97" fmla="*/ 2147483646 h 11"/>
              <a:gd name="T98" fmla="*/ 2147483646 w 8"/>
              <a:gd name="T99" fmla="*/ 2147483646 h 11"/>
              <a:gd name="T100" fmla="*/ 2147483646 w 8"/>
              <a:gd name="T101" fmla="*/ 2147483646 h 11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"/>
              <a:gd name="T154" fmla="*/ 0 h 11"/>
              <a:gd name="T155" fmla="*/ 8 w 8"/>
              <a:gd name="T156" fmla="*/ 11 h 11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" h="11">
                <a:moveTo>
                  <a:pt x="1" y="3"/>
                </a:move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lnTo>
                  <a:pt x="2" y="1"/>
                </a:lnTo>
                <a:lnTo>
                  <a:pt x="3" y="1"/>
                </a:lnTo>
                <a:lnTo>
                  <a:pt x="3" y="0"/>
                </a:lnTo>
                <a:lnTo>
                  <a:pt x="4" y="0"/>
                </a:lnTo>
                <a:lnTo>
                  <a:pt x="5" y="0"/>
                </a:lnTo>
                <a:lnTo>
                  <a:pt x="6" y="1"/>
                </a:lnTo>
                <a:lnTo>
                  <a:pt x="7" y="1"/>
                </a:lnTo>
                <a:lnTo>
                  <a:pt x="7" y="2"/>
                </a:lnTo>
                <a:lnTo>
                  <a:pt x="8" y="2"/>
                </a:lnTo>
                <a:lnTo>
                  <a:pt x="8" y="4"/>
                </a:lnTo>
                <a:cubicBezTo>
                  <a:pt x="8" y="5"/>
                  <a:pt x="8" y="6"/>
                  <a:pt x="7" y="7"/>
                </a:cubicBezTo>
                <a:lnTo>
                  <a:pt x="8" y="7"/>
                </a:lnTo>
                <a:lnTo>
                  <a:pt x="8" y="8"/>
                </a:lnTo>
                <a:cubicBezTo>
                  <a:pt x="8" y="8"/>
                  <a:pt x="8" y="8"/>
                  <a:pt x="8" y="8"/>
                </a:cubicBezTo>
                <a:lnTo>
                  <a:pt x="8" y="9"/>
                </a:lnTo>
                <a:lnTo>
                  <a:pt x="7" y="9"/>
                </a:lnTo>
                <a:lnTo>
                  <a:pt x="6" y="9"/>
                </a:lnTo>
                <a:lnTo>
                  <a:pt x="6" y="10"/>
                </a:lnTo>
                <a:cubicBezTo>
                  <a:pt x="6" y="10"/>
                  <a:pt x="6" y="10"/>
                  <a:pt x="6" y="10"/>
                </a:cubicBezTo>
                <a:cubicBezTo>
                  <a:pt x="5" y="10"/>
                  <a:pt x="5" y="10"/>
                  <a:pt x="5" y="10"/>
                </a:cubicBezTo>
                <a:lnTo>
                  <a:pt x="4" y="11"/>
                </a:lnTo>
                <a:lnTo>
                  <a:pt x="1" y="10"/>
                </a:lnTo>
                <a:lnTo>
                  <a:pt x="3" y="8"/>
                </a:lnTo>
                <a:cubicBezTo>
                  <a:pt x="3" y="8"/>
                  <a:pt x="3" y="8"/>
                  <a:pt x="3" y="8"/>
                </a:cubicBezTo>
                <a:cubicBezTo>
                  <a:pt x="3" y="8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1" y="7"/>
                  <a:pt x="1" y="7"/>
                  <a:pt x="1" y="7"/>
                </a:cubicBezTo>
                <a:lnTo>
                  <a:pt x="1" y="6"/>
                </a:lnTo>
                <a:cubicBezTo>
                  <a:pt x="0" y="6"/>
                  <a:pt x="0" y="6"/>
                  <a:pt x="1" y="5"/>
                </a:cubicBezTo>
                <a:lnTo>
                  <a:pt x="0" y="5"/>
                </a:lnTo>
                <a:lnTo>
                  <a:pt x="1" y="4"/>
                </a:lnTo>
                <a:lnTo>
                  <a:pt x="1" y="3"/>
                </a:lnTo>
                <a:cubicBezTo>
                  <a:pt x="1" y="3"/>
                  <a:pt x="1" y="3"/>
                  <a:pt x="1" y="3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085" name="Rectangle 145"/>
          <p:cNvSpPr>
            <a:spLocks noChangeArrowheads="1"/>
          </p:cNvSpPr>
          <p:nvPr/>
        </p:nvSpPr>
        <p:spPr bwMode="auto">
          <a:xfrm>
            <a:off x="898749" y="5987882"/>
            <a:ext cx="156460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altLang="es-MX" sz="1300" dirty="0">
                <a:solidFill>
                  <a:srgbClr val="25221E"/>
                </a:solidFill>
                <a:latin typeface="AvantGarde Bk BT" charset="0"/>
              </a:rPr>
              <a:t>FONDO: BLANCO </a:t>
            </a:r>
            <a:endParaRPr lang="es-MX" altLang="es-MX" sz="1800" dirty="0"/>
          </a:p>
        </p:txBody>
      </p:sp>
      <p:sp>
        <p:nvSpPr>
          <p:cNvPr id="22" name="21 Rectángulo"/>
          <p:cNvSpPr/>
          <p:nvPr/>
        </p:nvSpPr>
        <p:spPr>
          <a:xfrm>
            <a:off x="768610" y="2276872"/>
            <a:ext cx="7777163" cy="101886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MX"/>
          </a:p>
        </p:txBody>
      </p:sp>
      <p:sp>
        <p:nvSpPr>
          <p:cNvPr id="3087" name="Text Box 4"/>
          <p:cNvSpPr txBox="1">
            <a:spLocks noChangeArrowheads="1"/>
          </p:cNvSpPr>
          <p:nvPr/>
        </p:nvSpPr>
        <p:spPr bwMode="auto">
          <a:xfrm>
            <a:off x="809490" y="2466256"/>
            <a:ext cx="75612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MX" sz="1600" b="1" dirty="0">
                <a:latin typeface="Verdana" panose="020B0604030504040204" pitchFamily="34" charset="0"/>
              </a:rPr>
              <a:t> </a:t>
            </a:r>
            <a:r>
              <a:rPr lang="es-ES" altLang="es-MX" sz="1600" b="1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</a:rPr>
              <a:t>PRESIDENCIA MUNICIPAL DE GALEANA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MX" sz="1600" b="1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</a:rPr>
              <a:t> CONSTRUYE: 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919163" y="3509446"/>
            <a:ext cx="738671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MX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OBRA: CONSTRUCCIÓN DE TANQUE ELEVADO PARA SUMINISTRO DE AGUA POTABLE EN LA CABECERA MUNICIPAL DE GALEANA, MUNICIPIO DE GALEANA, CHIHUAHUA</a:t>
            </a:r>
          </a:p>
        </p:txBody>
      </p:sp>
      <p:sp>
        <p:nvSpPr>
          <p:cNvPr id="3089" name="Rectangle 13"/>
          <p:cNvSpPr>
            <a:spLocks noChangeArrowheads="1"/>
          </p:cNvSpPr>
          <p:nvPr/>
        </p:nvSpPr>
        <p:spPr bwMode="auto">
          <a:xfrm>
            <a:off x="919163" y="4636111"/>
            <a:ext cx="27146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400" b="1" dirty="0">
                <a:solidFill>
                  <a:srgbClr val="000000"/>
                </a:solidFill>
                <a:latin typeface="Arial Narrow" panose="020B0606020202030204" pitchFamily="34" charset="0"/>
              </a:rPr>
              <a:t>INVERSION :  $ </a:t>
            </a:r>
            <a:endParaRPr lang="es-ES" altLang="es-MX" sz="1400" dirty="0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919163" y="5020674"/>
            <a:ext cx="27146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400" b="1" dirty="0">
                <a:solidFill>
                  <a:srgbClr val="000000"/>
                </a:solidFill>
                <a:latin typeface="Arial Narrow" panose="020B0606020202030204" pitchFamily="34" charset="0"/>
              </a:rPr>
              <a:t>CONTRATISTA:   </a:t>
            </a:r>
            <a:endParaRPr lang="es-ES" altLang="es-MX" sz="1400" dirty="0"/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919163" y="5405238"/>
            <a:ext cx="27146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400" b="1" dirty="0">
                <a:solidFill>
                  <a:srgbClr val="000000"/>
                </a:solidFill>
                <a:latin typeface="Arial Narrow" panose="020B0606020202030204" pitchFamily="34" charset="0"/>
              </a:rPr>
              <a:t>PERIODO DE EJECUCIÓN:   </a:t>
            </a:r>
            <a:endParaRPr lang="es-ES" altLang="es-MX" sz="1400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755576" y="2204864"/>
            <a:ext cx="7790197" cy="0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768610" y="3356992"/>
            <a:ext cx="7777163" cy="0"/>
          </a:xfrm>
          <a:prstGeom prst="line">
            <a:avLst/>
          </a:prstGeom>
          <a:ln w="762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CD1E9CFE-FCF9-8751-003B-B519FDF5C6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675" y="4606458"/>
            <a:ext cx="3585621" cy="12498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126</Words>
  <Application>Microsoft Office PowerPoint</Application>
  <PresentationFormat>Presentación en pantalla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AvantGarde Bk BT</vt:lpstr>
      <vt:lpstr>Verdana</vt:lpstr>
      <vt:lpstr>Diseño predeterminado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Anuncio de Obra</dc:title>
  <dc:subject>Licitación No. 38002003-008-08</dc:subject>
  <dc:creator>Departamento de Construcción (SCOP)</dc:creator>
  <cp:lastModifiedBy>Alfredo Holguín</cp:lastModifiedBy>
  <cp:revision>127</cp:revision>
  <cp:lastPrinted>2019-08-23T18:58:42Z</cp:lastPrinted>
  <dcterms:created xsi:type="dcterms:W3CDTF">2005-09-21T16:14:54Z</dcterms:created>
  <dcterms:modified xsi:type="dcterms:W3CDTF">2025-07-22T21:58:44Z</dcterms:modified>
</cp:coreProperties>
</file>