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342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79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23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21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93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07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6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6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62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4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23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96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09398166-DC63-4836-9DFC-E3A4924FFF26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2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398166-DC63-4836-9DFC-E3A4924FFF26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366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C45C6-FC0B-01EA-664D-3D6E05C0C0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8800" dirty="0"/>
              <a:t>APRN ADVANCED PHARMACOLOGY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1B6052-6CCE-BE0D-324C-038EC658C9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© Bullet Point Nursing 2023</a:t>
            </a:r>
          </a:p>
        </p:txBody>
      </p:sp>
    </p:spTree>
    <p:extLst>
      <p:ext uri="{BB962C8B-B14F-4D97-AF65-F5344CB8AC3E}">
        <p14:creationId xmlns:p14="http://schemas.microsoft.com/office/powerpoint/2010/main" val="1201954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BB943-D5B1-1B33-80B6-C0A10EE9F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3ADA8-1BDF-B70A-B47E-4D3F21965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774301"/>
            <a:ext cx="10554574" cy="3636511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Alpha one antagonists – Alfuzosin, prazosin, doxazosin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Alternative agents, also used to treat BPH 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Can cause ED, orthostatic hypotension, tachycardia, dizziness</a:t>
            </a:r>
          </a:p>
          <a:p>
            <a:r>
              <a:rPr lang="en-US" sz="2400" dirty="0">
                <a:solidFill>
                  <a:schemeClr val="bg1"/>
                </a:solidFill>
              </a:rPr>
              <a:t>Methyldopa – Alpha two agonist 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One of the most used drugs for HTN in pregnancy </a:t>
            </a:r>
          </a:p>
          <a:p>
            <a:r>
              <a:rPr lang="en-US" sz="2400" dirty="0">
                <a:solidFill>
                  <a:schemeClr val="bg1"/>
                </a:solidFill>
              </a:rPr>
              <a:t>Clonidine – Alpha two agonist 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Also used for ADHD, pain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Available for short term or long term management </a:t>
            </a:r>
          </a:p>
          <a:p>
            <a:r>
              <a:rPr lang="en-US" sz="2400" dirty="0">
                <a:solidFill>
                  <a:schemeClr val="bg1"/>
                </a:solidFill>
              </a:rPr>
              <a:t>Caution for rebound hypertension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9BF5AF-BC98-5624-5DA4-34FE752D750C}"/>
              </a:ext>
            </a:extLst>
          </p:cNvPr>
          <p:cNvSpPr txBox="1"/>
          <p:nvPr/>
        </p:nvSpPr>
        <p:spPr>
          <a:xfrm>
            <a:off x="810000" y="6226146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© Bullet Point Nursing 2023</a:t>
            </a:r>
          </a:p>
        </p:txBody>
      </p:sp>
    </p:spTree>
    <p:extLst>
      <p:ext uri="{BB962C8B-B14F-4D97-AF65-F5344CB8AC3E}">
        <p14:creationId xmlns:p14="http://schemas.microsoft.com/office/powerpoint/2010/main" val="1064331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BB943-D5B1-1B33-80B6-C0A10EE9F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3ADA8-1BDF-B70A-B47E-4D3F21965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774301"/>
            <a:ext cx="10554574" cy="3636511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2017 ACC/AHA/AAPA/ABC/ACPM/AGS/</a:t>
            </a:r>
            <a:r>
              <a:rPr lang="en-US" sz="2400" dirty="0" err="1">
                <a:solidFill>
                  <a:schemeClr val="bg1"/>
                </a:solidFill>
              </a:rPr>
              <a:t>APhA</a:t>
            </a:r>
            <a:r>
              <a:rPr lang="en-US" sz="2400" dirty="0">
                <a:solidFill>
                  <a:schemeClr val="bg1"/>
                </a:solidFill>
              </a:rPr>
              <a:t>/ASH/ASPC/NMA/PCNA Guideline for the Prevention, Detection, Evaluation, and Management of High Blood Pressure in Adults: A Report of the American College of Cardiology/American Heart Association Task Force on Clinical Practice Guidelines. (2018) Journal of the American College of Cardiology; 71: e127-e248</a:t>
            </a:r>
          </a:p>
          <a:p>
            <a:r>
              <a:rPr lang="en-US" sz="2400" dirty="0">
                <a:solidFill>
                  <a:schemeClr val="bg1"/>
                </a:solidFill>
              </a:rPr>
              <a:t>Goyal, A., Cusick, A.S., </a:t>
            </a:r>
            <a:r>
              <a:rPr lang="en-US" sz="2400" dirty="0" err="1">
                <a:solidFill>
                  <a:schemeClr val="bg1"/>
                </a:solidFill>
              </a:rPr>
              <a:t>Thielemier</a:t>
            </a:r>
            <a:r>
              <a:rPr lang="en-US" sz="2400" dirty="0">
                <a:solidFill>
                  <a:schemeClr val="bg1"/>
                </a:solidFill>
              </a:rPr>
              <a:t>, B., (2023) ACE Inhibitors. </a:t>
            </a:r>
            <a:r>
              <a:rPr lang="en-US" sz="2400" i="1" dirty="0">
                <a:solidFill>
                  <a:schemeClr val="bg1"/>
                </a:solidFill>
              </a:rPr>
              <a:t>StatPearls Publishing</a:t>
            </a:r>
            <a:r>
              <a:rPr lang="en-US" sz="2400" dirty="0">
                <a:solidFill>
                  <a:schemeClr val="bg1"/>
                </a:solidFill>
              </a:rPr>
              <a:t>; 2023. Available from: https://www.ncbi.nlm.nih.gov/books/NBK430896/</a:t>
            </a:r>
          </a:p>
          <a:p>
            <a:r>
              <a:rPr lang="en-US" sz="2400" dirty="0" err="1">
                <a:solidFill>
                  <a:schemeClr val="bg1"/>
                </a:solidFill>
              </a:rPr>
              <a:t>Podymow</a:t>
            </a:r>
            <a:r>
              <a:rPr lang="en-US" sz="2400" dirty="0">
                <a:solidFill>
                  <a:schemeClr val="bg1"/>
                </a:solidFill>
              </a:rPr>
              <a:t>, T., &amp; August, P., (2008) Update on the Use of antihypertensive drugs in pregnancy. </a:t>
            </a:r>
            <a:r>
              <a:rPr lang="en-US" sz="2400" i="1" dirty="0">
                <a:solidFill>
                  <a:schemeClr val="bg1"/>
                </a:solidFill>
              </a:rPr>
              <a:t>Hypertension. </a:t>
            </a:r>
            <a:r>
              <a:rPr lang="en-US" sz="2400" dirty="0">
                <a:solidFill>
                  <a:schemeClr val="bg1"/>
                </a:solidFill>
              </a:rPr>
              <a:t>51:4 p960-969</a:t>
            </a:r>
          </a:p>
          <a:p>
            <a:r>
              <a:rPr lang="en-US" sz="2400" dirty="0">
                <a:solidFill>
                  <a:schemeClr val="bg1"/>
                </a:solidFill>
              </a:rPr>
              <a:t>Mann, J., &amp; Flack, J., (2023) Choice of drug therapy in primary (essential) hypertension. UpToDate.com </a:t>
            </a:r>
          </a:p>
          <a:p>
            <a:r>
              <a:rPr lang="en-US" sz="2400" dirty="0">
                <a:solidFill>
                  <a:schemeClr val="bg1"/>
                </a:solidFill>
              </a:rPr>
              <a:t>Rosenthal, L. D., &amp; Burchum, J.R., (2021) Pharmacotherapeutics for advanced practice nurses and physician assistants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06BBE6-AB07-359F-F4E5-251C2256E521}"/>
              </a:ext>
            </a:extLst>
          </p:cNvPr>
          <p:cNvSpPr txBox="1"/>
          <p:nvPr/>
        </p:nvSpPr>
        <p:spPr>
          <a:xfrm>
            <a:off x="810000" y="6041480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© Bullet Point Nursing 2023</a:t>
            </a:r>
          </a:p>
        </p:txBody>
      </p:sp>
    </p:spTree>
    <p:extLst>
      <p:ext uri="{BB962C8B-B14F-4D97-AF65-F5344CB8AC3E}">
        <p14:creationId xmlns:p14="http://schemas.microsoft.com/office/powerpoint/2010/main" val="3546679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A89C2-CE64-5226-C1D2-626A74EE2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03722-F3EC-9A4D-F483-A1081CBE9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Risk factors </a:t>
            </a:r>
          </a:p>
          <a:p>
            <a:pPr lvl="1"/>
            <a:r>
              <a:rPr lang="en-US" sz="1800" dirty="0">
                <a:solidFill>
                  <a:schemeClr val="bg1"/>
                </a:solidFill>
              </a:rPr>
              <a:t>Age, gender, family history </a:t>
            </a:r>
          </a:p>
          <a:p>
            <a:pPr lvl="1"/>
            <a:r>
              <a:rPr lang="en-US" sz="1800" dirty="0">
                <a:solidFill>
                  <a:schemeClr val="bg1"/>
                </a:solidFill>
              </a:rPr>
              <a:t>Smoking, obesity, sedentary lifestyle, excess salt intake, caffeine and alcohol, OSA, DM, HLD</a:t>
            </a:r>
          </a:p>
          <a:p>
            <a:r>
              <a:rPr lang="en-US" sz="2400" dirty="0">
                <a:solidFill>
                  <a:schemeClr val="bg1"/>
                </a:solidFill>
              </a:rPr>
              <a:t>Diagnosis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Two office visits with readings above normal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Per the AHA 2017 guidelines: </a:t>
            </a:r>
          </a:p>
          <a:p>
            <a:pPr lvl="2"/>
            <a:r>
              <a:rPr lang="en-US" sz="2000" dirty="0">
                <a:solidFill>
                  <a:schemeClr val="bg1"/>
                </a:solidFill>
              </a:rPr>
              <a:t>Greater than 130 systolic </a:t>
            </a:r>
          </a:p>
          <a:p>
            <a:pPr lvl="2"/>
            <a:r>
              <a:rPr lang="en-US" sz="2000" dirty="0">
                <a:solidFill>
                  <a:schemeClr val="bg1"/>
                </a:solidFill>
              </a:rPr>
              <a:t>Greater than 80 diastolic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B3383A-D2DE-7B6A-EC37-D456C7393FD3}"/>
              </a:ext>
            </a:extLst>
          </p:cNvPr>
          <p:cNvSpPr txBox="1"/>
          <p:nvPr/>
        </p:nvSpPr>
        <p:spPr>
          <a:xfrm>
            <a:off x="818712" y="6130932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© Bullet Point Nursing 2023</a:t>
            </a:r>
          </a:p>
        </p:txBody>
      </p:sp>
    </p:spTree>
    <p:extLst>
      <p:ext uri="{BB962C8B-B14F-4D97-AF65-F5344CB8AC3E}">
        <p14:creationId xmlns:p14="http://schemas.microsoft.com/office/powerpoint/2010/main" val="2560986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BB943-D5B1-1B33-80B6-C0A10EE9F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3ADA8-1BDF-B70A-B47E-4D3F21965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774301"/>
            <a:ext cx="10554574" cy="3636511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Per ACC: 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Treat hypertension over 140/90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Utilize HBPM &amp; ABPM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Always incorporate non-pharm interventions/lifestyle modifications</a:t>
            </a:r>
          </a:p>
          <a:p>
            <a:r>
              <a:rPr lang="en-US" sz="2400" dirty="0">
                <a:solidFill>
                  <a:schemeClr val="bg1"/>
                </a:solidFill>
              </a:rPr>
              <a:t>Reassess in 30-90 days </a:t>
            </a:r>
          </a:p>
          <a:p>
            <a:r>
              <a:rPr lang="en-US" sz="2400" dirty="0">
                <a:solidFill>
                  <a:schemeClr val="bg1"/>
                </a:solidFill>
              </a:rPr>
              <a:t>Enter parameters </a:t>
            </a:r>
          </a:p>
          <a:p>
            <a:r>
              <a:rPr lang="en-US" sz="2400" dirty="0">
                <a:solidFill>
                  <a:schemeClr val="bg1"/>
                </a:solidFill>
              </a:rPr>
              <a:t>Resistant hypertension 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Ensure compliance 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Consider white coat syndrome 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Referral to a hypertension specialist 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857AC0-6DB4-CF96-827E-9A020FAB0D2A}"/>
              </a:ext>
            </a:extLst>
          </p:cNvPr>
          <p:cNvSpPr txBox="1"/>
          <p:nvPr/>
        </p:nvSpPr>
        <p:spPr>
          <a:xfrm>
            <a:off x="827426" y="6041480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© Bullet Point Nursing 2023</a:t>
            </a:r>
          </a:p>
        </p:txBody>
      </p:sp>
    </p:spTree>
    <p:extLst>
      <p:ext uri="{BB962C8B-B14F-4D97-AF65-F5344CB8AC3E}">
        <p14:creationId xmlns:p14="http://schemas.microsoft.com/office/powerpoint/2010/main" val="757490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BB943-D5B1-1B33-80B6-C0A10EE9F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an agent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3ADA8-1BDF-B70A-B47E-4D3F21965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774301"/>
            <a:ext cx="10554574" cy="3636511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Most patients require multiple BP lowering medications </a:t>
            </a:r>
          </a:p>
          <a:p>
            <a:r>
              <a:rPr lang="en-US" sz="2400" dirty="0">
                <a:solidFill>
                  <a:schemeClr val="bg1"/>
                </a:solidFill>
              </a:rPr>
              <a:t>First line agents are: ACEI, ARB, Thiazide diuretics, CCB (dihydropyridines) </a:t>
            </a:r>
          </a:p>
          <a:p>
            <a:r>
              <a:rPr lang="en-US" sz="2400" dirty="0">
                <a:solidFill>
                  <a:schemeClr val="bg1"/>
                </a:solidFill>
              </a:rPr>
              <a:t>Combination therapy may be the starting point in those with higher blood pressures </a:t>
            </a:r>
          </a:p>
          <a:p>
            <a:r>
              <a:rPr lang="en-US" sz="2400" dirty="0">
                <a:solidFill>
                  <a:schemeClr val="bg1"/>
                </a:solidFill>
              </a:rPr>
              <a:t>Post-MI patients may be started with a BB </a:t>
            </a:r>
          </a:p>
          <a:p>
            <a:r>
              <a:rPr lang="en-US" sz="2400" dirty="0">
                <a:solidFill>
                  <a:schemeClr val="bg1"/>
                </a:solidFill>
              </a:rPr>
              <a:t>Avoid ACEI/ARB in those that are or may become pregnant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5BC3AC-C939-BDD8-EC15-FBE0F38A33DF}"/>
              </a:ext>
            </a:extLst>
          </p:cNvPr>
          <p:cNvSpPr txBox="1"/>
          <p:nvPr/>
        </p:nvSpPr>
        <p:spPr>
          <a:xfrm>
            <a:off x="810000" y="6041480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© Bullet Point Nursing 2023</a:t>
            </a:r>
          </a:p>
        </p:txBody>
      </p:sp>
    </p:spTree>
    <p:extLst>
      <p:ext uri="{BB962C8B-B14F-4D97-AF65-F5344CB8AC3E}">
        <p14:creationId xmlns:p14="http://schemas.microsoft.com/office/powerpoint/2010/main" val="1966492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BB943-D5B1-1B33-80B6-C0A10EE9F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ACEI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3ADA8-1BDF-B70A-B47E-4D3F21965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774301"/>
            <a:ext cx="10554574" cy="3636511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Lisinopril, captopril, enalapril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Captopril has a shorter half life </a:t>
            </a:r>
          </a:p>
          <a:p>
            <a:r>
              <a:rPr lang="en-US" sz="2400" dirty="0">
                <a:solidFill>
                  <a:schemeClr val="bg1"/>
                </a:solidFill>
              </a:rPr>
              <a:t>Often available in combo with diuretic such as HCTZ</a:t>
            </a:r>
          </a:p>
          <a:p>
            <a:r>
              <a:rPr lang="en-US" sz="2400" dirty="0">
                <a:solidFill>
                  <a:schemeClr val="bg1"/>
                </a:solidFill>
              </a:rPr>
              <a:t>MOA: Inhibits the RASS</a:t>
            </a:r>
          </a:p>
          <a:p>
            <a:r>
              <a:rPr lang="en-US" sz="2400" dirty="0">
                <a:solidFill>
                  <a:schemeClr val="bg1"/>
                </a:solidFill>
              </a:rPr>
              <a:t>Teratogenic </a:t>
            </a:r>
          </a:p>
          <a:p>
            <a:r>
              <a:rPr lang="en-US" sz="2400" dirty="0">
                <a:solidFill>
                  <a:schemeClr val="bg1"/>
                </a:solidFill>
              </a:rPr>
              <a:t>Also used for ACS, CKD, CAD, HF, diabetic nephropathy</a:t>
            </a:r>
          </a:p>
          <a:p>
            <a:r>
              <a:rPr lang="en-US" sz="2400" dirty="0">
                <a:solidFill>
                  <a:schemeClr val="bg1"/>
                </a:solidFill>
              </a:rPr>
              <a:t>Adverse effects: Cough, angioedema, hyperkalemia, hypotension, </a:t>
            </a:r>
          </a:p>
          <a:p>
            <a:r>
              <a:rPr lang="en-US" sz="2400" dirty="0">
                <a:solidFill>
                  <a:schemeClr val="bg1"/>
                </a:solidFill>
              </a:rPr>
              <a:t>Monitor kidneys and potassium  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4069B7-7262-9AE1-1255-890271DEAEE8}"/>
              </a:ext>
            </a:extLst>
          </p:cNvPr>
          <p:cNvSpPr txBox="1"/>
          <p:nvPr/>
        </p:nvSpPr>
        <p:spPr>
          <a:xfrm>
            <a:off x="810000" y="6041480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© Bullet Point Nursing 2023</a:t>
            </a:r>
          </a:p>
        </p:txBody>
      </p:sp>
    </p:spTree>
    <p:extLst>
      <p:ext uri="{BB962C8B-B14F-4D97-AF65-F5344CB8AC3E}">
        <p14:creationId xmlns:p14="http://schemas.microsoft.com/office/powerpoint/2010/main" val="3895063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BB943-D5B1-1B33-80B6-C0A10EE9F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3ADA8-1BDF-B70A-B47E-4D3F21965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774301"/>
            <a:ext cx="10554574" cy="3636511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Losartan, valsartan, irbesartan </a:t>
            </a:r>
          </a:p>
          <a:p>
            <a:r>
              <a:rPr lang="en-US" sz="2400" dirty="0">
                <a:solidFill>
                  <a:schemeClr val="bg1"/>
                </a:solidFill>
              </a:rPr>
              <a:t>Often available in combo with diuretic such as HCTZ</a:t>
            </a:r>
          </a:p>
          <a:p>
            <a:r>
              <a:rPr lang="en-US" sz="2400" dirty="0">
                <a:solidFill>
                  <a:schemeClr val="bg1"/>
                </a:solidFill>
              </a:rPr>
              <a:t>MOA: Inhibits the RASS</a:t>
            </a:r>
          </a:p>
          <a:p>
            <a:r>
              <a:rPr lang="en-US" sz="2400" dirty="0">
                <a:solidFill>
                  <a:schemeClr val="bg1"/>
                </a:solidFill>
              </a:rPr>
              <a:t>Teratogenic </a:t>
            </a:r>
          </a:p>
          <a:p>
            <a:r>
              <a:rPr lang="en-US" sz="2400" dirty="0">
                <a:solidFill>
                  <a:schemeClr val="bg1"/>
                </a:solidFill>
              </a:rPr>
              <a:t>Also used for ACS, CKD, CAD, HF, diabetic nephropathy </a:t>
            </a:r>
          </a:p>
          <a:p>
            <a:r>
              <a:rPr lang="en-US" sz="2400" dirty="0">
                <a:solidFill>
                  <a:schemeClr val="bg1"/>
                </a:solidFill>
              </a:rPr>
              <a:t>Adverse effects: Hyperkalemia, angioedema, hypotension </a:t>
            </a:r>
          </a:p>
          <a:p>
            <a:r>
              <a:rPr lang="en-US" sz="2400" dirty="0">
                <a:solidFill>
                  <a:schemeClr val="bg1"/>
                </a:solidFill>
              </a:rPr>
              <a:t>Monitor kidneys and potassium  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E371CC-09E7-EC82-7E0D-BA80DBEF98E7}"/>
              </a:ext>
            </a:extLst>
          </p:cNvPr>
          <p:cNvSpPr txBox="1"/>
          <p:nvPr/>
        </p:nvSpPr>
        <p:spPr>
          <a:xfrm>
            <a:off x="810000" y="6041480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© Bullet Point Nursing 2023</a:t>
            </a:r>
          </a:p>
        </p:txBody>
      </p:sp>
    </p:spTree>
    <p:extLst>
      <p:ext uri="{BB962C8B-B14F-4D97-AF65-F5344CB8AC3E}">
        <p14:creationId xmlns:p14="http://schemas.microsoft.com/office/powerpoint/2010/main" val="262321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BB943-D5B1-1B33-80B6-C0A10EE9F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CCB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3ADA8-1BDF-B70A-B47E-4D3F21965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774301"/>
            <a:ext cx="10554574" cy="3636511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Amlodipine, nifedipine </a:t>
            </a:r>
          </a:p>
          <a:p>
            <a:r>
              <a:rPr lang="en-US" sz="2400" dirty="0">
                <a:solidFill>
                  <a:schemeClr val="bg1"/>
                </a:solidFill>
              </a:rPr>
              <a:t>MOA: Inhibits smooth muscle contraction by blocking calcium channels, resulting in muscle relaxation and vasodilation </a:t>
            </a:r>
          </a:p>
          <a:p>
            <a:r>
              <a:rPr lang="en-US" sz="2400" dirty="0">
                <a:solidFill>
                  <a:schemeClr val="bg1"/>
                </a:solidFill>
              </a:rPr>
              <a:t>Also used for angina prevention</a:t>
            </a:r>
          </a:p>
          <a:p>
            <a:r>
              <a:rPr lang="en-US" sz="2400" dirty="0">
                <a:solidFill>
                  <a:schemeClr val="bg1"/>
                </a:solidFill>
              </a:rPr>
              <a:t>Recommended in pregnancy by some sources</a:t>
            </a:r>
          </a:p>
          <a:p>
            <a:r>
              <a:rPr lang="en-US" sz="2400" dirty="0">
                <a:solidFill>
                  <a:schemeClr val="bg1"/>
                </a:solidFill>
              </a:rPr>
              <a:t>Adverse effects: Edema (less common flushing, palpitations and fatigue)  </a:t>
            </a:r>
          </a:p>
          <a:p>
            <a:r>
              <a:rPr lang="en-US" sz="2400" dirty="0">
                <a:solidFill>
                  <a:schemeClr val="bg1"/>
                </a:solidFill>
              </a:rPr>
              <a:t>Half-life of 30+ hours </a:t>
            </a:r>
          </a:p>
          <a:p>
            <a:r>
              <a:rPr lang="en-US" sz="2400" dirty="0">
                <a:solidFill>
                  <a:schemeClr val="bg1"/>
                </a:solidFill>
              </a:rPr>
              <a:t>Caution in those with perfusion problems 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EDE00B-FCD4-1816-E744-76471370521F}"/>
              </a:ext>
            </a:extLst>
          </p:cNvPr>
          <p:cNvSpPr txBox="1"/>
          <p:nvPr/>
        </p:nvSpPr>
        <p:spPr>
          <a:xfrm>
            <a:off x="810000" y="6041480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© Bullet Point Nursing 2023</a:t>
            </a:r>
          </a:p>
        </p:txBody>
      </p:sp>
    </p:spTree>
    <p:extLst>
      <p:ext uri="{BB962C8B-B14F-4D97-AF65-F5344CB8AC3E}">
        <p14:creationId xmlns:p14="http://schemas.microsoft.com/office/powerpoint/2010/main" val="873259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BB943-D5B1-1B33-80B6-C0A10EE9F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Thiazide diuretics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3ADA8-1BDF-B70A-B47E-4D3F21965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774301"/>
            <a:ext cx="10554574" cy="3636511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Chlorothiazide, hydrochlorothiazide, chlorthalidone </a:t>
            </a:r>
          </a:p>
          <a:p>
            <a:r>
              <a:rPr lang="en-US" sz="2400" dirty="0">
                <a:solidFill>
                  <a:schemeClr val="bg1"/>
                </a:solidFill>
              </a:rPr>
              <a:t>MOA: Inhibits sodium and chloride reabsorption in the DCT</a:t>
            </a:r>
          </a:p>
          <a:p>
            <a:r>
              <a:rPr lang="en-US" sz="2400" dirty="0">
                <a:solidFill>
                  <a:schemeClr val="bg1"/>
                </a:solidFill>
              </a:rPr>
              <a:t>Also used for edema</a:t>
            </a:r>
          </a:p>
          <a:p>
            <a:r>
              <a:rPr lang="en-US" sz="2400" dirty="0">
                <a:solidFill>
                  <a:schemeClr val="bg1"/>
                </a:solidFill>
              </a:rPr>
              <a:t>Generally considered safe in pregnancy</a:t>
            </a:r>
          </a:p>
          <a:p>
            <a:r>
              <a:rPr lang="en-US" sz="2400" dirty="0">
                <a:solidFill>
                  <a:schemeClr val="bg1"/>
                </a:solidFill>
              </a:rPr>
              <a:t>Adverse effects: Fluid/electrolyte imbalance 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Can cause gout attacks 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Chlorthalidone has longer action and more potency versus HCTZ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DED258-6225-9677-2FCB-97A579C44F5F}"/>
              </a:ext>
            </a:extLst>
          </p:cNvPr>
          <p:cNvSpPr txBox="1"/>
          <p:nvPr/>
        </p:nvSpPr>
        <p:spPr>
          <a:xfrm>
            <a:off x="810000" y="6226146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© Bullet Point Nursing 2023</a:t>
            </a:r>
          </a:p>
        </p:txBody>
      </p:sp>
    </p:spTree>
    <p:extLst>
      <p:ext uri="{BB962C8B-B14F-4D97-AF65-F5344CB8AC3E}">
        <p14:creationId xmlns:p14="http://schemas.microsoft.com/office/powerpoint/2010/main" val="321146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BB943-D5B1-1B33-80B6-C0A10EE9F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Beta blockers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3ADA8-1BDF-B70A-B47E-4D3F21965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774301"/>
            <a:ext cx="10554574" cy="3636511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Metoprolol, labetalol, esmolol, atenolol, propranolol </a:t>
            </a:r>
          </a:p>
          <a:p>
            <a:r>
              <a:rPr lang="en-US" sz="2400" dirty="0">
                <a:solidFill>
                  <a:schemeClr val="bg1"/>
                </a:solidFill>
              </a:rPr>
              <a:t>MOA: Blocks beta one actions </a:t>
            </a:r>
          </a:p>
          <a:p>
            <a:r>
              <a:rPr lang="en-US" sz="2400" dirty="0">
                <a:solidFill>
                  <a:schemeClr val="bg1"/>
                </a:solidFill>
              </a:rPr>
              <a:t>Divided into nonselective, cardioselective, and with vasodilating effects </a:t>
            </a:r>
          </a:p>
          <a:p>
            <a:r>
              <a:rPr lang="en-US" sz="2400" dirty="0">
                <a:solidFill>
                  <a:schemeClr val="bg1"/>
                </a:solidFill>
              </a:rPr>
              <a:t>Also used for angina prevention, HF, MI, dysrhythmias </a:t>
            </a:r>
          </a:p>
          <a:p>
            <a:r>
              <a:rPr lang="en-US" sz="2400" dirty="0">
                <a:solidFill>
                  <a:schemeClr val="bg1"/>
                </a:solidFill>
              </a:rPr>
              <a:t>Generally considered safe in pregnancy</a:t>
            </a:r>
          </a:p>
          <a:p>
            <a:r>
              <a:rPr lang="en-US" sz="2400" dirty="0">
                <a:solidFill>
                  <a:schemeClr val="bg1"/>
                </a:solidFill>
              </a:rPr>
              <a:t>Adverse effects: Fatigue, bradycardia, hypotension, nausea, dizziness, ED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Masks signs of hypoglycemia </a:t>
            </a:r>
          </a:p>
          <a:p>
            <a:r>
              <a:rPr lang="en-US" sz="2400" dirty="0">
                <a:solidFill>
                  <a:schemeClr val="bg1"/>
                </a:solidFill>
              </a:rPr>
              <a:t>Cannot be abruptly stopped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B16C69-2744-A65A-66A2-11E147B07356}"/>
              </a:ext>
            </a:extLst>
          </p:cNvPr>
          <p:cNvSpPr txBox="1"/>
          <p:nvPr/>
        </p:nvSpPr>
        <p:spPr>
          <a:xfrm>
            <a:off x="810000" y="6226146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© Bullet Point Nursing 2023</a:t>
            </a:r>
          </a:p>
        </p:txBody>
      </p:sp>
    </p:spTree>
    <p:extLst>
      <p:ext uri="{BB962C8B-B14F-4D97-AF65-F5344CB8AC3E}">
        <p14:creationId xmlns:p14="http://schemas.microsoft.com/office/powerpoint/2010/main" val="1842187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3023</TotalTime>
  <Words>734</Words>
  <Application>Microsoft Office PowerPoint</Application>
  <PresentationFormat>Widescreen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Century Gothic</vt:lpstr>
      <vt:lpstr>Wingdings 2</vt:lpstr>
      <vt:lpstr>Quotable</vt:lpstr>
      <vt:lpstr>APRN ADVANCED PHARMACOLOGY</vt:lpstr>
      <vt:lpstr>Background </vt:lpstr>
      <vt:lpstr>Treatment  </vt:lpstr>
      <vt:lpstr>Selecting an agent </vt:lpstr>
      <vt:lpstr>ACEI  </vt:lpstr>
      <vt:lpstr>ARB</vt:lpstr>
      <vt:lpstr>CCB</vt:lpstr>
      <vt:lpstr>Thiazide diuretics </vt:lpstr>
      <vt:lpstr>Beta blockers  </vt:lpstr>
      <vt:lpstr>Alternatives </vt:lpstr>
      <vt:lpstr>References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APRN ADVANCED PHARMACOLOGY</dc:title>
  <dc:creator>josh goldstein</dc:creator>
  <cp:lastModifiedBy>josh goldstein</cp:lastModifiedBy>
  <cp:revision>9</cp:revision>
  <dcterms:created xsi:type="dcterms:W3CDTF">2023-09-18T23:31:55Z</dcterms:created>
  <dcterms:modified xsi:type="dcterms:W3CDTF">2023-09-22T00:10:21Z</dcterms:modified>
</cp:coreProperties>
</file>