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5" r:id="rId4"/>
    <p:sldId id="276" r:id="rId5"/>
    <p:sldId id="274" r:id="rId6"/>
    <p:sldId id="277" r:id="rId7"/>
    <p:sldId id="279" r:id="rId8"/>
    <p:sldId id="280" r:id="rId9"/>
    <p:sldId id="278"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013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28079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250623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9398166-DC63-4836-9DFC-E3A4924FFF26}"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63692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494893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04007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6326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8278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98166-DC63-4836-9DFC-E3A4924FFF26}"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407446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98166-DC63-4836-9DFC-E3A4924FFF26}"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84466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98166-DC63-4836-9DFC-E3A4924FFF26}"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55394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98166-DC63-4836-9DFC-E3A4924FFF26}"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32723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79969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9398166-DC63-4836-9DFC-E3A4924FFF26}" type="datetimeFigureOut">
              <a:rPr lang="en-US" smtClean="0"/>
              <a:t>9/12/2024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84792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398166-DC63-4836-9DFC-E3A4924FFF26}" type="datetimeFigureOut">
              <a:rPr lang="en-US" smtClean="0"/>
              <a:t>9/12/2024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607635C-1412-45F0-9137-79D543478861}" type="slidenum">
              <a:rPr lang="en-US" smtClean="0"/>
              <a:t>‹#›</a:t>
            </a:fld>
            <a:endParaRPr lang="en-US"/>
          </a:p>
        </p:txBody>
      </p:sp>
    </p:spTree>
    <p:extLst>
      <p:ext uri="{BB962C8B-B14F-4D97-AF65-F5344CB8AC3E}">
        <p14:creationId xmlns:p14="http://schemas.microsoft.com/office/powerpoint/2010/main" val="36023366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ptodat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45C6-FC0B-01EA-664D-3D6E05C0C077}"/>
              </a:ext>
            </a:extLst>
          </p:cNvPr>
          <p:cNvSpPr>
            <a:spLocks noGrp="1"/>
          </p:cNvSpPr>
          <p:nvPr>
            <p:ph type="ctrTitle"/>
          </p:nvPr>
        </p:nvSpPr>
        <p:spPr/>
        <p:txBody>
          <a:bodyPr/>
          <a:lstStyle/>
          <a:p>
            <a:pPr algn="ctr"/>
            <a:r>
              <a:rPr lang="en-US" sz="8800" dirty="0"/>
              <a:t>APRN ADVANCED PHARMACOLOGY</a:t>
            </a:r>
            <a:endParaRPr lang="en-US" dirty="0"/>
          </a:p>
        </p:txBody>
      </p:sp>
      <p:sp>
        <p:nvSpPr>
          <p:cNvPr id="3" name="Subtitle 2">
            <a:extLst>
              <a:ext uri="{FF2B5EF4-FFF2-40B4-BE49-F238E27FC236}">
                <a16:creationId xmlns:a16="http://schemas.microsoft.com/office/drawing/2014/main" id="{9D1B6052-6CCE-BE0D-324C-038EC658C9D9}"/>
              </a:ext>
            </a:extLst>
          </p:cNvPr>
          <p:cNvSpPr>
            <a:spLocks noGrp="1"/>
          </p:cNvSpPr>
          <p:nvPr>
            <p:ph type="subTitle" idx="1"/>
          </p:nvPr>
        </p:nvSpPr>
        <p:spPr>
          <a:xfrm>
            <a:off x="810001" y="5280846"/>
            <a:ext cx="10572000" cy="1305483"/>
          </a:xfrm>
        </p:spPr>
        <p:txBody>
          <a:bodyPr>
            <a:normAutofit fontScale="92500" lnSpcReduction="20000"/>
          </a:bodyPr>
          <a:lstStyle/>
          <a:p>
            <a:r>
              <a:rPr lang="en-US" dirty="0"/>
              <a:t>© Bullet Point Nursing 2024</a:t>
            </a:r>
          </a:p>
          <a:p>
            <a:r>
              <a:rPr lang="en-US" dirty="0"/>
              <a:t>Disclaimer: These notes are designed to provide the key points of each topic and may not contain all necessary information. Every effort is made to ensure this content is up to date and accurate at the time of writing. No liability is assumed for the content or its relation to current standards and practices. This should not replace comprehensive APRN pharmacology educational resources.</a:t>
            </a:r>
          </a:p>
        </p:txBody>
      </p:sp>
    </p:spTree>
    <p:extLst>
      <p:ext uri="{BB962C8B-B14F-4D97-AF65-F5344CB8AC3E}">
        <p14:creationId xmlns:p14="http://schemas.microsoft.com/office/powerpoint/2010/main" val="1201954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r>
              <a:rPr lang="en-US" sz="2400" dirty="0">
                <a:solidFill>
                  <a:schemeClr val="bg1"/>
                </a:solidFill>
              </a:rPr>
              <a:t>Adams, M., Holland, N., &amp; Chang, S. (2024). Pharmacology for nurses; A pathophysiologic approach. Seventh edition. Pearson</a:t>
            </a:r>
          </a:p>
          <a:p>
            <a:r>
              <a:rPr lang="en-US" sz="2400" dirty="0">
                <a:solidFill>
                  <a:schemeClr val="bg1"/>
                </a:solidFill>
              </a:rPr>
              <a:t>Aiken, Rosenthal, L. D., &amp; Burchum, J.R., (2021) Pharmacotherapeutics for advanced practice nurses and physician assistants. </a:t>
            </a:r>
            <a:r>
              <a:rPr lang="en-US" sz="2400" i="1" dirty="0">
                <a:solidFill>
                  <a:schemeClr val="bg1"/>
                </a:solidFill>
              </a:rPr>
              <a:t>Elsevier </a:t>
            </a:r>
          </a:p>
          <a:p>
            <a:r>
              <a:rPr lang="en-US" sz="2400" dirty="0">
                <a:solidFill>
                  <a:schemeClr val="bg1"/>
                </a:solidFill>
              </a:rPr>
              <a:t>StatPearls Publishing </a:t>
            </a:r>
          </a:p>
          <a:p>
            <a:r>
              <a:rPr lang="en-US" sz="2400" dirty="0">
                <a:solidFill>
                  <a:schemeClr val="bg1"/>
                </a:solidFill>
                <a:hlinkClick r:id="rId2"/>
              </a:rPr>
              <a:t>www.uptodate.com</a:t>
            </a:r>
            <a:r>
              <a:rPr lang="en-US" sz="2400" dirty="0">
                <a:solidFill>
                  <a:schemeClr val="bg1"/>
                </a:solidFill>
              </a:rPr>
              <a:t> </a:t>
            </a:r>
          </a:p>
          <a:p>
            <a:endParaRPr lang="en-US" sz="24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406549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Diagnostics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r>
              <a:rPr lang="en-US" sz="2400" dirty="0">
                <a:solidFill>
                  <a:schemeClr val="bg1"/>
                </a:solidFill>
              </a:rPr>
              <a:t>Hemoglobin A1C </a:t>
            </a:r>
          </a:p>
          <a:p>
            <a:r>
              <a:rPr lang="en-US" sz="2400" dirty="0">
                <a:solidFill>
                  <a:schemeClr val="bg1"/>
                </a:solidFill>
              </a:rPr>
              <a:t>Fasting blood glucose (FBG)</a:t>
            </a:r>
          </a:p>
          <a:p>
            <a:r>
              <a:rPr lang="en-US" sz="2400" dirty="0">
                <a:solidFill>
                  <a:schemeClr val="bg1"/>
                </a:solidFill>
              </a:rPr>
              <a:t>Oral glucose tolerance test (OGTT) </a:t>
            </a:r>
          </a:p>
          <a:p>
            <a:r>
              <a:rPr lang="en-US" sz="2400" dirty="0">
                <a:solidFill>
                  <a:schemeClr val="bg1"/>
                </a:solidFill>
              </a:rPr>
              <a:t>Assess lipids, LFTs, Thyroid levels, Urine albumin </a:t>
            </a: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3787564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Initial treatment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2494421"/>
            <a:ext cx="10554574" cy="3636511"/>
          </a:xfrm>
        </p:spPr>
        <p:txBody>
          <a:bodyPr>
            <a:normAutofit/>
          </a:bodyPr>
          <a:lstStyle/>
          <a:p>
            <a:r>
              <a:rPr lang="en-US" sz="2400" dirty="0">
                <a:solidFill>
                  <a:schemeClr val="bg1"/>
                </a:solidFill>
              </a:rPr>
              <a:t>Educate patient </a:t>
            </a:r>
          </a:p>
          <a:p>
            <a:r>
              <a:rPr lang="en-US" sz="2400" dirty="0">
                <a:solidFill>
                  <a:schemeClr val="bg1"/>
                </a:solidFill>
              </a:rPr>
              <a:t>Referral to nutritionist, dietician, endocrinologist </a:t>
            </a:r>
          </a:p>
          <a:p>
            <a:r>
              <a:rPr lang="en-US" sz="2400" dirty="0">
                <a:solidFill>
                  <a:schemeClr val="bg1"/>
                </a:solidFill>
              </a:rPr>
              <a:t>Repeat A1C at 90 days </a:t>
            </a:r>
          </a:p>
          <a:p>
            <a:r>
              <a:rPr lang="en-US" sz="2400" dirty="0">
                <a:solidFill>
                  <a:schemeClr val="bg1"/>
                </a:solidFill>
              </a:rPr>
              <a:t>Routine eye and foot exams, monitor cardiac risks </a:t>
            </a:r>
          </a:p>
          <a:p>
            <a:r>
              <a:rPr lang="en-US" sz="2400" dirty="0">
                <a:solidFill>
                  <a:schemeClr val="bg1"/>
                </a:solidFill>
              </a:rPr>
              <a:t>Therapeutic Lifestyle Changes (TLC) should be started </a:t>
            </a:r>
          </a:p>
          <a:p>
            <a:pPr lvl="1"/>
            <a:r>
              <a:rPr lang="en-US" sz="1800" dirty="0">
                <a:solidFill>
                  <a:schemeClr val="bg1"/>
                </a:solidFill>
              </a:rPr>
              <a:t>With or without medication</a:t>
            </a:r>
          </a:p>
          <a:p>
            <a:pPr lvl="1"/>
            <a:r>
              <a:rPr lang="en-US" sz="1800" dirty="0">
                <a:solidFill>
                  <a:schemeClr val="bg1"/>
                </a:solidFill>
              </a:rPr>
              <a:t>Reassess in 90 days. Consider motivation level</a:t>
            </a: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67206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Metformin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668739"/>
            <a:ext cx="10554574" cy="7069541"/>
          </a:xfrm>
        </p:spPr>
        <p:txBody>
          <a:bodyPr>
            <a:normAutofit/>
          </a:bodyPr>
          <a:lstStyle/>
          <a:p>
            <a:r>
              <a:rPr lang="en-US" sz="2200" dirty="0">
                <a:solidFill>
                  <a:schemeClr val="bg1"/>
                </a:solidFill>
              </a:rPr>
              <a:t>Biguanides: Metformin (Glucophage) </a:t>
            </a:r>
          </a:p>
          <a:p>
            <a:r>
              <a:rPr lang="en-US" sz="2200" dirty="0">
                <a:solidFill>
                  <a:schemeClr val="bg1"/>
                </a:solidFill>
              </a:rPr>
              <a:t>MOA: Blocks glucose production in the liver and increases insulin sensitivity</a:t>
            </a:r>
          </a:p>
          <a:p>
            <a:r>
              <a:rPr lang="en-US" sz="2200" dirty="0">
                <a:solidFill>
                  <a:schemeClr val="bg1"/>
                </a:solidFill>
              </a:rPr>
              <a:t>Used in DM and gestational diabetes</a:t>
            </a:r>
          </a:p>
          <a:p>
            <a:pPr lvl="1"/>
            <a:r>
              <a:rPr lang="en-US" sz="2000" dirty="0">
                <a:solidFill>
                  <a:schemeClr val="bg1"/>
                </a:solidFill>
              </a:rPr>
              <a:t>Off-label use includes PCOS</a:t>
            </a:r>
          </a:p>
          <a:p>
            <a:pPr lvl="1"/>
            <a:r>
              <a:rPr lang="en-US" sz="2000" dirty="0">
                <a:solidFill>
                  <a:schemeClr val="bg1"/>
                </a:solidFill>
              </a:rPr>
              <a:t>Can be used to counteract metabolic effects of 2</a:t>
            </a:r>
            <a:r>
              <a:rPr lang="en-US" sz="2000" baseline="30000" dirty="0">
                <a:solidFill>
                  <a:schemeClr val="bg1"/>
                </a:solidFill>
              </a:rPr>
              <a:t>nd</a:t>
            </a:r>
            <a:r>
              <a:rPr lang="en-US" sz="2000" dirty="0">
                <a:solidFill>
                  <a:schemeClr val="bg1"/>
                </a:solidFill>
              </a:rPr>
              <a:t> Gen antipsychotics   </a:t>
            </a:r>
          </a:p>
          <a:p>
            <a:r>
              <a:rPr lang="en-US" sz="2200" dirty="0">
                <a:solidFill>
                  <a:schemeClr val="bg1"/>
                </a:solidFill>
              </a:rPr>
              <a:t>SE/AE: GI upset, Lactic acidosis, B12 deficiency </a:t>
            </a:r>
          </a:p>
          <a:p>
            <a:pPr lvl="1"/>
            <a:r>
              <a:rPr lang="en-US" sz="2000" dirty="0">
                <a:solidFill>
                  <a:schemeClr val="bg1"/>
                </a:solidFill>
              </a:rPr>
              <a:t>Consider risk in hepatic or renal issues </a:t>
            </a:r>
          </a:p>
          <a:p>
            <a:r>
              <a:rPr lang="en-US" sz="2200" dirty="0">
                <a:solidFill>
                  <a:schemeClr val="bg1"/>
                </a:solidFill>
              </a:rPr>
              <a:t>Alcohol should be avoided</a:t>
            </a: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239401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GLP 1 agonist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417638"/>
            <a:ext cx="10554574" cy="5082626"/>
          </a:xfrm>
        </p:spPr>
        <p:txBody>
          <a:bodyPr>
            <a:normAutofit/>
          </a:bodyPr>
          <a:lstStyle/>
          <a:p>
            <a:pPr marL="0" indent="0">
              <a:buNone/>
            </a:pPr>
            <a:endParaRPr lang="en-US" sz="2000" dirty="0">
              <a:solidFill>
                <a:schemeClr val="bg1"/>
              </a:solidFill>
            </a:endParaRPr>
          </a:p>
          <a:p>
            <a:r>
              <a:rPr lang="en-US" sz="2000" dirty="0" err="1">
                <a:solidFill>
                  <a:schemeClr val="bg1"/>
                </a:solidFill>
              </a:rPr>
              <a:t>Exentide</a:t>
            </a:r>
            <a:r>
              <a:rPr lang="en-US" sz="2000" dirty="0">
                <a:solidFill>
                  <a:schemeClr val="bg1"/>
                </a:solidFill>
              </a:rPr>
              <a:t> (Byetta), Liraglutide (Victoza), Dulaglutide (Trulicity), </a:t>
            </a:r>
            <a:r>
              <a:rPr lang="en-US" sz="2000" dirty="0" err="1">
                <a:solidFill>
                  <a:schemeClr val="bg1"/>
                </a:solidFill>
              </a:rPr>
              <a:t>Semaglutide</a:t>
            </a:r>
            <a:r>
              <a:rPr lang="en-US" sz="2000" dirty="0">
                <a:solidFill>
                  <a:schemeClr val="bg1"/>
                </a:solidFill>
              </a:rPr>
              <a:t> (Ozempic, </a:t>
            </a:r>
            <a:r>
              <a:rPr lang="en-US" sz="2000" dirty="0" err="1">
                <a:solidFill>
                  <a:schemeClr val="bg1"/>
                </a:solidFill>
              </a:rPr>
              <a:t>Wegovy</a:t>
            </a:r>
            <a:r>
              <a:rPr lang="en-US" sz="2000" dirty="0">
                <a:solidFill>
                  <a:schemeClr val="bg1"/>
                </a:solidFill>
              </a:rPr>
              <a:t>, </a:t>
            </a:r>
            <a:r>
              <a:rPr lang="en-US" sz="2000" dirty="0" err="1">
                <a:solidFill>
                  <a:schemeClr val="bg1"/>
                </a:solidFill>
              </a:rPr>
              <a:t>Rybelsus</a:t>
            </a:r>
            <a:r>
              <a:rPr lang="en-US" sz="2000" dirty="0">
                <a:solidFill>
                  <a:schemeClr val="bg1"/>
                </a:solidFill>
              </a:rPr>
              <a:t>)</a:t>
            </a:r>
          </a:p>
          <a:p>
            <a:r>
              <a:rPr lang="en-US" sz="2000" dirty="0">
                <a:solidFill>
                  <a:schemeClr val="bg1"/>
                </a:solidFill>
              </a:rPr>
              <a:t>Increases the effects of incretin which stimulates release of insulin, slows gastric emptying, blocks release of glucagon</a:t>
            </a:r>
          </a:p>
          <a:p>
            <a:r>
              <a:rPr lang="en-US" sz="2000" dirty="0">
                <a:solidFill>
                  <a:schemeClr val="bg1"/>
                </a:solidFill>
              </a:rPr>
              <a:t>Often used as a second line DM agent, some are approved for weight loss</a:t>
            </a:r>
          </a:p>
          <a:p>
            <a:r>
              <a:rPr lang="en-US" sz="2000" dirty="0">
                <a:solidFill>
                  <a:schemeClr val="bg1"/>
                </a:solidFill>
              </a:rPr>
              <a:t>Black Box warning: Thyroid C-cell cancer risk </a:t>
            </a:r>
          </a:p>
          <a:p>
            <a:r>
              <a:rPr lang="en-US" sz="2000" dirty="0">
                <a:solidFill>
                  <a:schemeClr val="bg1"/>
                </a:solidFill>
              </a:rPr>
              <a:t>SE/AE: GI effects</a:t>
            </a:r>
          </a:p>
          <a:p>
            <a:r>
              <a:rPr lang="en-US" sz="2000" dirty="0">
                <a:solidFill>
                  <a:schemeClr val="bg1"/>
                </a:solidFill>
              </a:rPr>
              <a:t>Caution in those with pancreatitis </a:t>
            </a:r>
            <a:endParaRPr lang="en-US" sz="1800" dirty="0">
              <a:solidFill>
                <a:schemeClr val="bg1"/>
              </a:solidFill>
            </a:endParaRPr>
          </a:p>
          <a:p>
            <a:r>
              <a:rPr lang="en-US" sz="2000" dirty="0">
                <a:solidFill>
                  <a:schemeClr val="bg1"/>
                </a:solidFill>
              </a:rPr>
              <a:t>Typically by subcutaneous weekly injection, ensure education on use </a:t>
            </a:r>
          </a:p>
          <a:p>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326859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SGLT-2 Inhibitors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2265528"/>
            <a:ext cx="10554574" cy="4145284"/>
          </a:xfrm>
        </p:spPr>
        <p:txBody>
          <a:bodyPr>
            <a:normAutofit fontScale="92500" lnSpcReduction="10000"/>
          </a:bodyPr>
          <a:lstStyle/>
          <a:p>
            <a:r>
              <a:rPr lang="en-US" sz="2000" dirty="0">
                <a:solidFill>
                  <a:schemeClr val="bg1"/>
                </a:solidFill>
              </a:rPr>
              <a:t>Dapagliflozin (</a:t>
            </a:r>
            <a:r>
              <a:rPr lang="en-US" sz="2000" dirty="0" err="1">
                <a:solidFill>
                  <a:schemeClr val="bg1"/>
                </a:solidFill>
              </a:rPr>
              <a:t>Farxiga</a:t>
            </a:r>
            <a:r>
              <a:rPr lang="en-US" sz="2000" dirty="0">
                <a:solidFill>
                  <a:schemeClr val="bg1"/>
                </a:solidFill>
              </a:rPr>
              <a:t>), Empagliflozin (Jardiance), Canagliflozin (Invokana)</a:t>
            </a:r>
          </a:p>
          <a:p>
            <a:r>
              <a:rPr lang="en-US" sz="2000" dirty="0">
                <a:solidFill>
                  <a:schemeClr val="bg1"/>
                </a:solidFill>
              </a:rPr>
              <a:t>MOA: Promote urinary glucose excretion (by blocking glucose reabsorption) </a:t>
            </a:r>
          </a:p>
          <a:p>
            <a:pPr lvl="1"/>
            <a:r>
              <a:rPr lang="en-US" sz="1800" dirty="0">
                <a:solidFill>
                  <a:schemeClr val="bg1"/>
                </a:solidFill>
              </a:rPr>
              <a:t>Reduced efficacy in those with reduced GFR, recommended in those with renal failure</a:t>
            </a:r>
          </a:p>
          <a:p>
            <a:pPr lvl="1"/>
            <a:r>
              <a:rPr lang="en-US" sz="1800" dirty="0">
                <a:solidFill>
                  <a:schemeClr val="bg1"/>
                </a:solidFill>
              </a:rPr>
              <a:t>Reduces preload and afterload to help with heart failure </a:t>
            </a:r>
            <a:endParaRPr lang="en-US" sz="1600" dirty="0">
              <a:solidFill>
                <a:schemeClr val="bg1"/>
              </a:solidFill>
            </a:endParaRPr>
          </a:p>
          <a:p>
            <a:r>
              <a:rPr lang="en-US" sz="2000" dirty="0">
                <a:solidFill>
                  <a:schemeClr val="bg1"/>
                </a:solidFill>
              </a:rPr>
              <a:t>Indications: Diabetes, Heart failure</a:t>
            </a:r>
          </a:p>
          <a:p>
            <a:pPr lvl="1"/>
            <a:r>
              <a:rPr lang="en-US" dirty="0">
                <a:solidFill>
                  <a:schemeClr val="bg1"/>
                </a:solidFill>
              </a:rPr>
              <a:t>Contraindicated in pregnancy and dialysis patients </a:t>
            </a:r>
          </a:p>
          <a:p>
            <a:pPr lvl="1"/>
            <a:r>
              <a:rPr lang="en-US" sz="1800" dirty="0">
                <a:solidFill>
                  <a:schemeClr val="bg1"/>
                </a:solidFill>
              </a:rPr>
              <a:t>Used off-label for weight loss </a:t>
            </a:r>
          </a:p>
          <a:p>
            <a:r>
              <a:rPr lang="en-US" sz="2000" dirty="0">
                <a:solidFill>
                  <a:schemeClr val="bg1"/>
                </a:solidFill>
              </a:rPr>
              <a:t>SE/AE: UTI in females, increased urination, weight loss </a:t>
            </a:r>
          </a:p>
          <a:p>
            <a:pPr lvl="1"/>
            <a:r>
              <a:rPr lang="en-US" sz="1800" dirty="0">
                <a:solidFill>
                  <a:schemeClr val="bg1"/>
                </a:solidFill>
              </a:rPr>
              <a:t>May not be recommended in those with frequent UTIs</a:t>
            </a:r>
          </a:p>
          <a:p>
            <a:pPr lvl="1"/>
            <a:r>
              <a:rPr lang="en-US" sz="1800" dirty="0">
                <a:solidFill>
                  <a:schemeClr val="bg1"/>
                </a:solidFill>
              </a:rPr>
              <a:t>Monitor kidneys, fluid, electrolytes</a:t>
            </a:r>
          </a:p>
          <a:p>
            <a:r>
              <a:rPr lang="en-US" sz="2000" dirty="0">
                <a:solidFill>
                  <a:schemeClr val="bg1"/>
                </a:solidFill>
              </a:rPr>
              <a:t>Increased risk of lower limb amputation and DKA</a:t>
            </a:r>
          </a:p>
          <a:p>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27823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Sulfonylureas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610435"/>
            <a:ext cx="10554574" cy="4248363"/>
          </a:xfrm>
        </p:spPr>
        <p:txBody>
          <a:bodyPr>
            <a:normAutofit/>
          </a:bodyPr>
          <a:lstStyle/>
          <a:p>
            <a:r>
              <a:rPr lang="en-US" sz="2000" dirty="0">
                <a:solidFill>
                  <a:schemeClr val="bg1"/>
                </a:solidFill>
              </a:rPr>
              <a:t>Glipizide(Glucotrol), Glimepiride</a:t>
            </a:r>
          </a:p>
          <a:p>
            <a:r>
              <a:rPr lang="en-US" sz="2000" dirty="0">
                <a:solidFill>
                  <a:schemeClr val="bg1"/>
                </a:solidFill>
              </a:rPr>
              <a:t>Low cost, widely available, commonly used around the world</a:t>
            </a:r>
          </a:p>
          <a:p>
            <a:r>
              <a:rPr lang="en-US" sz="2000" dirty="0">
                <a:solidFill>
                  <a:schemeClr val="bg1"/>
                </a:solidFill>
              </a:rPr>
              <a:t>Stimulates insulin secretion  </a:t>
            </a:r>
          </a:p>
          <a:p>
            <a:pPr lvl="1"/>
            <a:r>
              <a:rPr lang="en-US" sz="1800" dirty="0">
                <a:solidFill>
                  <a:schemeClr val="bg1"/>
                </a:solidFill>
              </a:rPr>
              <a:t>These occurs during times of normal BG, risking hypoglycemia (Most common SE)</a:t>
            </a:r>
          </a:p>
          <a:p>
            <a:pPr lvl="2"/>
            <a:r>
              <a:rPr lang="en-US" sz="1600" dirty="0">
                <a:solidFill>
                  <a:schemeClr val="bg1"/>
                </a:solidFill>
              </a:rPr>
              <a:t>Increased risk in those with decreased kidney function </a:t>
            </a:r>
          </a:p>
          <a:p>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65461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Additional options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610435"/>
            <a:ext cx="10554574" cy="4248363"/>
          </a:xfrm>
        </p:spPr>
        <p:txBody>
          <a:bodyPr>
            <a:normAutofit/>
          </a:bodyPr>
          <a:lstStyle/>
          <a:p>
            <a:r>
              <a:rPr lang="en-US" sz="2000" dirty="0">
                <a:solidFill>
                  <a:schemeClr val="bg1"/>
                </a:solidFill>
              </a:rPr>
              <a:t>DPP-4 Inhibitors </a:t>
            </a:r>
          </a:p>
          <a:p>
            <a:r>
              <a:rPr lang="en-US" sz="2000" dirty="0">
                <a:solidFill>
                  <a:schemeClr val="bg1"/>
                </a:solidFill>
              </a:rPr>
              <a:t>Alpha-glucosidase inhibitor</a:t>
            </a:r>
          </a:p>
          <a:p>
            <a:r>
              <a:rPr lang="en-US" sz="2000" dirty="0">
                <a:solidFill>
                  <a:schemeClr val="bg1"/>
                </a:solidFill>
              </a:rPr>
              <a:t>Meglitinides</a:t>
            </a:r>
          </a:p>
          <a:p>
            <a:r>
              <a:rPr lang="en-US" sz="2000" dirty="0">
                <a:solidFill>
                  <a:schemeClr val="bg1"/>
                </a:solidFill>
              </a:rPr>
              <a:t>Insulin </a:t>
            </a: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173753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Notes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2019869"/>
            <a:ext cx="10554574" cy="4390943"/>
          </a:xfrm>
        </p:spPr>
        <p:txBody>
          <a:bodyPr>
            <a:normAutofit/>
          </a:bodyPr>
          <a:lstStyle/>
          <a:p>
            <a:r>
              <a:rPr lang="en-US" sz="2400" dirty="0">
                <a:solidFill>
                  <a:schemeClr val="bg1"/>
                </a:solidFill>
              </a:rPr>
              <a:t>Basal / Prandial </a:t>
            </a:r>
          </a:p>
          <a:p>
            <a:r>
              <a:rPr lang="en-US" sz="2400" dirty="0">
                <a:solidFill>
                  <a:schemeClr val="bg1"/>
                </a:solidFill>
              </a:rPr>
              <a:t>Recommend / Educate on home glucose monitoring </a:t>
            </a:r>
          </a:p>
          <a:p>
            <a:r>
              <a:rPr lang="en-US" sz="2400" dirty="0">
                <a:solidFill>
                  <a:schemeClr val="bg1"/>
                </a:solidFill>
              </a:rPr>
              <a:t>Manage blood pressure, kidney disease, and cholesterol </a:t>
            </a:r>
          </a:p>
          <a:p>
            <a:r>
              <a:rPr lang="en-US" sz="2400" dirty="0">
                <a:solidFill>
                  <a:schemeClr val="bg1"/>
                </a:solidFill>
              </a:rPr>
              <a:t>Leading cause of amputations </a:t>
            </a:r>
          </a:p>
          <a:p>
            <a:r>
              <a:rPr lang="en-US" sz="2400" dirty="0">
                <a:solidFill>
                  <a:schemeClr val="bg1"/>
                </a:solidFill>
              </a:rPr>
              <a:t>Metabolic syndrome</a:t>
            </a:r>
          </a:p>
          <a:p>
            <a:r>
              <a:rPr lang="en-US" sz="2400" dirty="0">
                <a:solidFill>
                  <a:schemeClr val="bg1"/>
                </a:solidFill>
              </a:rPr>
              <a:t>Most medications can lower the A1C 1-2 points  </a:t>
            </a:r>
          </a:p>
          <a:p>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3615678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19812</TotalTime>
  <Words>599</Words>
  <Application>Microsoft Office PowerPoint</Application>
  <PresentationFormat>Widescreen</PresentationFormat>
  <Paragraphs>78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Century Gothic</vt:lpstr>
      <vt:lpstr>Wingdings 2</vt:lpstr>
      <vt:lpstr>Quotable</vt:lpstr>
      <vt:lpstr>APRN ADVANCED PHARMACOLOGY</vt:lpstr>
      <vt:lpstr>Diagnostics </vt:lpstr>
      <vt:lpstr>Initial treatment   </vt:lpstr>
      <vt:lpstr>Metformin   </vt:lpstr>
      <vt:lpstr>GLP 1 agonist  </vt:lpstr>
      <vt:lpstr>SGLT-2 Inhibitors  </vt:lpstr>
      <vt:lpstr>Sulfonylureas  </vt:lpstr>
      <vt:lpstr>Additional options  </vt:lpstr>
      <vt:lpstr>Notes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APRN ADVANCED PHARMACOLOGY</dc:title>
  <dc:creator>josh goldstein</dc:creator>
  <cp:lastModifiedBy>josh goldstein</cp:lastModifiedBy>
  <cp:revision>39</cp:revision>
  <dcterms:created xsi:type="dcterms:W3CDTF">2023-09-18T23:31:55Z</dcterms:created>
  <dcterms:modified xsi:type="dcterms:W3CDTF">2024-09-12T16:35:32Z</dcterms:modified>
</cp:coreProperties>
</file>