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2" r:id="rId4"/>
    <p:sldId id="270" r:id="rId5"/>
    <p:sldId id="274" r:id="rId6"/>
    <p:sldId id="273" r:id="rId7"/>
    <p:sldId id="276" r:id="rId8"/>
    <p:sldId id="271" r:id="rId9"/>
    <p:sldId id="277" r:id="rId10"/>
    <p:sldId id="278"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105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340134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398166-DC63-4836-9DFC-E3A4924FFF26}"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1280795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2250623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09398166-DC63-4836-9DFC-E3A4924FFF26}" type="datetimeFigureOut">
              <a:rPr lang="en-US" smtClean="0"/>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3636921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2494893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3040078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346326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398166-DC63-4836-9DFC-E3A4924FFF26}"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28278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398166-DC63-4836-9DFC-E3A4924FFF26}"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4074460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398166-DC63-4836-9DFC-E3A4924FFF26}" type="datetimeFigureOut">
              <a:rPr lang="en-US" smtClean="0"/>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1844662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398166-DC63-4836-9DFC-E3A4924FFF26}" type="datetimeFigureOut">
              <a:rPr lang="en-US" smtClean="0"/>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155394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98166-DC63-4836-9DFC-E3A4924FFF26}" type="datetimeFigureOut">
              <a:rPr lang="en-US" smtClean="0"/>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2327239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398166-DC63-4836-9DFC-E3A4924FFF26}"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2799696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09398166-DC63-4836-9DFC-E3A4924FFF26}" type="datetimeFigureOut">
              <a:rPr lang="en-US" smtClean="0"/>
              <a:t>10/9/2025</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F607635C-1412-45F0-9137-79D543478861}" type="slidenum">
              <a:rPr lang="en-US" smtClean="0"/>
              <a:t>‹#›</a:t>
            </a:fld>
            <a:endParaRPr lang="en-US"/>
          </a:p>
        </p:txBody>
      </p:sp>
    </p:spTree>
    <p:extLst>
      <p:ext uri="{BB962C8B-B14F-4D97-AF65-F5344CB8AC3E}">
        <p14:creationId xmlns:p14="http://schemas.microsoft.com/office/powerpoint/2010/main" val="384792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398166-DC63-4836-9DFC-E3A4924FFF26}" type="datetimeFigureOut">
              <a:rPr lang="en-US" smtClean="0"/>
              <a:t>10/9/2025</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F607635C-1412-45F0-9137-79D543478861}" type="slidenum">
              <a:rPr lang="en-US" smtClean="0"/>
              <a:t>‹#›</a:t>
            </a:fld>
            <a:endParaRPr lang="en-US"/>
          </a:p>
        </p:txBody>
      </p:sp>
    </p:spTree>
    <p:extLst>
      <p:ext uri="{BB962C8B-B14F-4D97-AF65-F5344CB8AC3E}">
        <p14:creationId xmlns:p14="http://schemas.microsoft.com/office/powerpoint/2010/main" val="36023366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C45C6-FC0B-01EA-664D-3D6E05C0C077}"/>
              </a:ext>
            </a:extLst>
          </p:cNvPr>
          <p:cNvSpPr>
            <a:spLocks noGrp="1"/>
          </p:cNvSpPr>
          <p:nvPr>
            <p:ph type="ctrTitle"/>
          </p:nvPr>
        </p:nvSpPr>
        <p:spPr/>
        <p:txBody>
          <a:bodyPr/>
          <a:lstStyle/>
          <a:p>
            <a:pPr algn="ctr"/>
            <a:r>
              <a:rPr lang="en-US" sz="8800" dirty="0"/>
              <a:t>APRN ADVANCED PHARMACOLOGY</a:t>
            </a:r>
            <a:endParaRPr lang="en-US" dirty="0"/>
          </a:p>
        </p:txBody>
      </p:sp>
      <p:sp>
        <p:nvSpPr>
          <p:cNvPr id="3" name="Subtitle 2">
            <a:extLst>
              <a:ext uri="{FF2B5EF4-FFF2-40B4-BE49-F238E27FC236}">
                <a16:creationId xmlns:a16="http://schemas.microsoft.com/office/drawing/2014/main" id="{9D1B6052-6CCE-BE0D-324C-038EC658C9D9}"/>
              </a:ext>
            </a:extLst>
          </p:cNvPr>
          <p:cNvSpPr>
            <a:spLocks noGrp="1"/>
          </p:cNvSpPr>
          <p:nvPr>
            <p:ph type="subTitle" idx="1"/>
          </p:nvPr>
        </p:nvSpPr>
        <p:spPr>
          <a:xfrm>
            <a:off x="810001" y="5280846"/>
            <a:ext cx="10572000" cy="1305483"/>
          </a:xfrm>
        </p:spPr>
        <p:txBody>
          <a:bodyPr>
            <a:normAutofit fontScale="92500" lnSpcReduction="20000"/>
          </a:bodyPr>
          <a:lstStyle/>
          <a:p>
            <a:r>
              <a:rPr lang="en-US" dirty="0"/>
              <a:t>© Bullet Point Nursing 2025</a:t>
            </a:r>
          </a:p>
          <a:p>
            <a:r>
              <a:rPr lang="en-US" dirty="0"/>
              <a:t>Disclaimer: These notes are designed to provide the key points of each topic and may not contain all necessary information. Every effort is made to ensure this content is up to date and accurate at the time of writing. No liability is assumed for the content or its relation to current standards and practices. This should not replace comprehensive APRN pharmacology educational resources.</a:t>
            </a:r>
          </a:p>
        </p:txBody>
      </p:sp>
    </p:spTree>
    <p:extLst>
      <p:ext uri="{BB962C8B-B14F-4D97-AF65-F5344CB8AC3E}">
        <p14:creationId xmlns:p14="http://schemas.microsoft.com/office/powerpoint/2010/main" val="1201954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3392A3D2-F5D2-5475-852B-AB632AD86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F9FEB-B6C7-91BB-3488-C1772875EBE7}"/>
              </a:ext>
            </a:extLst>
          </p:cNvPr>
          <p:cNvSpPr>
            <a:spLocks noGrp="1"/>
          </p:cNvSpPr>
          <p:nvPr>
            <p:ph type="title"/>
          </p:nvPr>
        </p:nvSpPr>
        <p:spPr/>
        <p:txBody>
          <a:bodyPr/>
          <a:lstStyle/>
          <a:p>
            <a:r>
              <a:rPr lang="en-US" dirty="0"/>
              <a:t>Other anti-epileptic drugs (3 of 3)   </a:t>
            </a:r>
          </a:p>
        </p:txBody>
      </p:sp>
      <p:sp>
        <p:nvSpPr>
          <p:cNvPr id="3" name="Content Placeholder 2">
            <a:extLst>
              <a:ext uri="{FF2B5EF4-FFF2-40B4-BE49-F238E27FC236}">
                <a16:creationId xmlns:a16="http://schemas.microsoft.com/office/drawing/2014/main" id="{799047A1-E6ED-8A88-053A-0BFB8425302D}"/>
              </a:ext>
            </a:extLst>
          </p:cNvPr>
          <p:cNvSpPr>
            <a:spLocks noGrp="1"/>
          </p:cNvSpPr>
          <p:nvPr>
            <p:ph idx="1"/>
          </p:nvPr>
        </p:nvSpPr>
        <p:spPr/>
        <p:txBody>
          <a:bodyPr>
            <a:normAutofit/>
          </a:bodyPr>
          <a:lstStyle/>
          <a:p>
            <a:r>
              <a:rPr lang="en-US" sz="2200" b="1" dirty="0">
                <a:solidFill>
                  <a:schemeClr val="bg1"/>
                </a:solidFill>
              </a:rPr>
              <a:t>Phenobarbital </a:t>
            </a:r>
            <a:r>
              <a:rPr lang="en-US" sz="2200" dirty="0">
                <a:solidFill>
                  <a:schemeClr val="bg1"/>
                </a:solidFill>
              </a:rPr>
              <a:t> – Increases GABA </a:t>
            </a:r>
          </a:p>
          <a:p>
            <a:r>
              <a:rPr lang="en-US" sz="2200" dirty="0">
                <a:solidFill>
                  <a:schemeClr val="bg1"/>
                </a:solidFill>
              </a:rPr>
              <a:t>Therapeutic level 10-40 </a:t>
            </a:r>
            <a:r>
              <a:rPr lang="el-GR" sz="2200" dirty="0">
                <a:solidFill>
                  <a:schemeClr val="bg1"/>
                </a:solidFill>
              </a:rPr>
              <a:t>μ</a:t>
            </a:r>
            <a:r>
              <a:rPr lang="en-US" sz="2200" dirty="0">
                <a:solidFill>
                  <a:schemeClr val="bg1"/>
                </a:solidFill>
              </a:rPr>
              <a:t>g/</a:t>
            </a:r>
            <a:r>
              <a:rPr lang="en-US" sz="2200" dirty="0" err="1">
                <a:solidFill>
                  <a:schemeClr val="bg1"/>
                </a:solidFill>
              </a:rPr>
              <a:t>Ml</a:t>
            </a:r>
            <a:r>
              <a:rPr lang="en-US" sz="2200" dirty="0">
                <a:solidFill>
                  <a:schemeClr val="bg1"/>
                </a:solidFill>
              </a:rPr>
              <a:t>, high risk of addiction</a:t>
            </a:r>
          </a:p>
          <a:p>
            <a:r>
              <a:rPr lang="en-US" sz="2200" dirty="0">
                <a:solidFill>
                  <a:schemeClr val="bg1"/>
                </a:solidFill>
              </a:rPr>
              <a:t>Caution for respiratory depression, hypotension, and sedation </a:t>
            </a:r>
          </a:p>
          <a:p>
            <a:r>
              <a:rPr lang="en-US" sz="2200" dirty="0">
                <a:solidFill>
                  <a:schemeClr val="bg1"/>
                </a:solidFill>
              </a:rPr>
              <a:t>Avoid in pregnancy, reduces OCP efficacy </a:t>
            </a:r>
          </a:p>
          <a:p>
            <a:r>
              <a:rPr lang="en-US" sz="2200" b="1" dirty="0">
                <a:solidFill>
                  <a:schemeClr val="bg1"/>
                </a:solidFill>
              </a:rPr>
              <a:t>Lacosamide</a:t>
            </a:r>
            <a:r>
              <a:rPr lang="en-US" sz="2200" dirty="0">
                <a:solidFill>
                  <a:schemeClr val="bg1"/>
                </a:solidFill>
              </a:rPr>
              <a:t> – Narrow spectrum </a:t>
            </a:r>
          </a:p>
          <a:p>
            <a:r>
              <a:rPr lang="en-US" sz="2200" dirty="0">
                <a:solidFill>
                  <a:schemeClr val="bg1"/>
                </a:solidFill>
              </a:rPr>
              <a:t>Mechanism: Stabilizes sodium channels</a:t>
            </a:r>
          </a:p>
          <a:p>
            <a:r>
              <a:rPr lang="en-US" sz="2200" dirty="0">
                <a:solidFill>
                  <a:schemeClr val="bg1"/>
                </a:solidFill>
              </a:rPr>
              <a:t>Caution for prolonged PR interval </a:t>
            </a:r>
          </a:p>
          <a:p>
            <a:endParaRPr lang="en-US" sz="2200" dirty="0">
              <a:solidFill>
                <a:schemeClr val="bg1"/>
              </a:solidFill>
            </a:endParaRPr>
          </a:p>
        </p:txBody>
      </p:sp>
      <p:sp>
        <p:nvSpPr>
          <p:cNvPr id="5" name="TextBox 4">
            <a:extLst>
              <a:ext uri="{FF2B5EF4-FFF2-40B4-BE49-F238E27FC236}">
                <a16:creationId xmlns:a16="http://schemas.microsoft.com/office/drawing/2014/main" id="{9CE2762A-8C95-CA30-6C28-CE432FCA9C13}"/>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2150944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89C2-CE64-5226-C1D2-626A74EE204F}"/>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68903722-F3EC-9A4D-F483-A1081CBE923A}"/>
              </a:ext>
            </a:extLst>
          </p:cNvPr>
          <p:cNvSpPr>
            <a:spLocks noGrp="1"/>
          </p:cNvSpPr>
          <p:nvPr>
            <p:ph idx="1"/>
          </p:nvPr>
        </p:nvSpPr>
        <p:spPr/>
        <p:txBody>
          <a:bodyPr>
            <a:normAutofit/>
          </a:bodyPr>
          <a:lstStyle/>
          <a:p>
            <a:endParaRPr lang="en-US" sz="2400" dirty="0">
              <a:solidFill>
                <a:schemeClr val="bg1"/>
              </a:solidFill>
            </a:endParaRPr>
          </a:p>
          <a:p>
            <a:r>
              <a:rPr lang="en-US" sz="2400" dirty="0">
                <a:solidFill>
                  <a:schemeClr val="bg1"/>
                </a:solidFill>
              </a:rPr>
              <a:t>Rosenthal, L. D., &amp; Burchum, J.R., (2021) Pharmacotherapeutics for advanced practice nurses and physician assistants. </a:t>
            </a:r>
            <a:r>
              <a:rPr lang="en-US" sz="2400" i="1" dirty="0">
                <a:solidFill>
                  <a:schemeClr val="bg1"/>
                </a:solidFill>
              </a:rPr>
              <a:t>Elsevier </a:t>
            </a:r>
          </a:p>
          <a:p>
            <a:r>
              <a:rPr lang="en-US" sz="2400" dirty="0">
                <a:solidFill>
                  <a:schemeClr val="bg1"/>
                </a:solidFill>
              </a:rPr>
              <a:t>Subbarao, B.S., Silverman, A., &amp; Eapen, B.C., (2023) Seizure Medications. </a:t>
            </a:r>
            <a:r>
              <a:rPr lang="en-US" sz="2400" i="1" dirty="0">
                <a:solidFill>
                  <a:schemeClr val="bg1"/>
                </a:solidFill>
              </a:rPr>
              <a:t>StatPearls Publishing</a:t>
            </a:r>
          </a:p>
          <a:p>
            <a:r>
              <a:rPr lang="en-US" sz="2400" dirty="0">
                <a:solidFill>
                  <a:schemeClr val="bg1"/>
                </a:solidFill>
              </a:rPr>
              <a:t>UpToDate (2025) </a:t>
            </a:r>
            <a:r>
              <a:rPr lang="en-US" sz="2400" i="1" dirty="0">
                <a:solidFill>
                  <a:schemeClr val="bg1"/>
                </a:solidFill>
              </a:rPr>
              <a:t>Wolters Kluwer </a:t>
            </a:r>
            <a:br>
              <a:rPr lang="en-US" sz="2400" dirty="0"/>
            </a:br>
            <a:endParaRPr lang="en-US" sz="2400" dirty="0">
              <a:solidFill>
                <a:schemeClr val="bg1"/>
              </a:solidFill>
            </a:endParaRPr>
          </a:p>
          <a:p>
            <a:endParaRPr lang="en-US" sz="2400" dirty="0">
              <a:solidFill>
                <a:schemeClr val="bg1"/>
              </a:solidFill>
            </a:endParaRPr>
          </a:p>
        </p:txBody>
      </p:sp>
      <p:sp>
        <p:nvSpPr>
          <p:cNvPr id="5" name="TextBox 4">
            <a:extLst>
              <a:ext uri="{FF2B5EF4-FFF2-40B4-BE49-F238E27FC236}">
                <a16:creationId xmlns:a16="http://schemas.microsoft.com/office/drawing/2014/main" id="{6CB3383A-D2DE-7B6A-EC37-D456C7393FD3}"/>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4065491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89C2-CE64-5226-C1D2-626A74EE204F}"/>
              </a:ext>
            </a:extLst>
          </p:cNvPr>
          <p:cNvSpPr>
            <a:spLocks noGrp="1"/>
          </p:cNvSpPr>
          <p:nvPr>
            <p:ph type="title"/>
          </p:nvPr>
        </p:nvSpPr>
        <p:spPr/>
        <p:txBody>
          <a:bodyPr/>
          <a:lstStyle/>
          <a:p>
            <a:r>
              <a:rPr lang="en-US" dirty="0"/>
              <a:t>Active Seizure  </a:t>
            </a:r>
          </a:p>
        </p:txBody>
      </p:sp>
      <p:sp>
        <p:nvSpPr>
          <p:cNvPr id="3" name="Content Placeholder 2">
            <a:extLst>
              <a:ext uri="{FF2B5EF4-FFF2-40B4-BE49-F238E27FC236}">
                <a16:creationId xmlns:a16="http://schemas.microsoft.com/office/drawing/2014/main" id="{68903722-F3EC-9A4D-F483-A1081CBE923A}"/>
              </a:ext>
            </a:extLst>
          </p:cNvPr>
          <p:cNvSpPr>
            <a:spLocks noGrp="1"/>
          </p:cNvSpPr>
          <p:nvPr>
            <p:ph idx="1"/>
          </p:nvPr>
        </p:nvSpPr>
        <p:spPr/>
        <p:txBody>
          <a:bodyPr>
            <a:normAutofit lnSpcReduction="10000"/>
          </a:bodyPr>
          <a:lstStyle/>
          <a:p>
            <a:r>
              <a:rPr lang="en-US" sz="2400" dirty="0">
                <a:solidFill>
                  <a:schemeClr val="bg1"/>
                </a:solidFill>
              </a:rPr>
              <a:t>Most seizures self-resolve in &lt;2 min</a:t>
            </a:r>
          </a:p>
          <a:p>
            <a:r>
              <a:rPr lang="en-US" sz="2400" dirty="0">
                <a:solidFill>
                  <a:schemeClr val="bg1"/>
                </a:solidFill>
              </a:rPr>
              <a:t>Assess reversible causes: electrolytes, toxins, withdrawal, infection, trauma, stroke, tumor, fever</a:t>
            </a:r>
          </a:p>
          <a:p>
            <a:r>
              <a:rPr lang="en-US" sz="2400" dirty="0">
                <a:solidFill>
                  <a:schemeClr val="bg1"/>
                </a:solidFill>
              </a:rPr>
              <a:t>Identify seizure type: focal, generalized, absence</a:t>
            </a:r>
          </a:p>
          <a:p>
            <a:r>
              <a:rPr lang="en-US" sz="2400" dirty="0">
                <a:solidFill>
                  <a:schemeClr val="bg1"/>
                </a:solidFill>
              </a:rPr>
              <a:t>First-line: benzodiazepines (lorazepam)</a:t>
            </a:r>
          </a:p>
          <a:p>
            <a:r>
              <a:rPr lang="en-US" sz="2400" dirty="0">
                <a:solidFill>
                  <a:schemeClr val="bg1"/>
                </a:solidFill>
              </a:rPr>
              <a:t>Second-line: </a:t>
            </a:r>
            <a:r>
              <a:rPr lang="en-US" sz="2400" dirty="0" err="1">
                <a:solidFill>
                  <a:schemeClr val="bg1"/>
                </a:solidFill>
              </a:rPr>
              <a:t>fosphenytoin</a:t>
            </a:r>
            <a:r>
              <a:rPr lang="en-US" sz="2400" dirty="0">
                <a:solidFill>
                  <a:schemeClr val="bg1"/>
                </a:solidFill>
              </a:rPr>
              <a:t>, valproic acid, levetiracetam, phenobarbital</a:t>
            </a:r>
          </a:p>
          <a:p>
            <a:r>
              <a:rPr lang="en-US" sz="2400" dirty="0">
                <a:solidFill>
                  <a:schemeClr val="bg1"/>
                </a:solidFill>
              </a:rPr>
              <a:t>Status epilepticus: may require intubation &amp; paralytics</a:t>
            </a:r>
          </a:p>
        </p:txBody>
      </p:sp>
      <p:sp>
        <p:nvSpPr>
          <p:cNvPr id="5" name="TextBox 4">
            <a:extLst>
              <a:ext uri="{FF2B5EF4-FFF2-40B4-BE49-F238E27FC236}">
                <a16:creationId xmlns:a16="http://schemas.microsoft.com/office/drawing/2014/main" id="{6CB3383A-D2DE-7B6A-EC37-D456C7393FD3}"/>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2961905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1FDD20B-1523-D2B4-27D6-B256C0216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9D807-5AA8-50CC-4F7C-0D286071DCDC}"/>
              </a:ext>
            </a:extLst>
          </p:cNvPr>
          <p:cNvSpPr>
            <a:spLocks noGrp="1"/>
          </p:cNvSpPr>
          <p:nvPr>
            <p:ph type="title"/>
          </p:nvPr>
        </p:nvSpPr>
        <p:spPr/>
        <p:txBody>
          <a:bodyPr/>
          <a:lstStyle/>
          <a:p>
            <a:r>
              <a:rPr lang="en-US" dirty="0"/>
              <a:t>Epilepsy (Seizure disorder)   </a:t>
            </a:r>
          </a:p>
        </p:txBody>
      </p:sp>
      <p:sp>
        <p:nvSpPr>
          <p:cNvPr id="3" name="Content Placeholder 2">
            <a:extLst>
              <a:ext uri="{FF2B5EF4-FFF2-40B4-BE49-F238E27FC236}">
                <a16:creationId xmlns:a16="http://schemas.microsoft.com/office/drawing/2014/main" id="{B0B0F877-5A53-A471-9231-B204DDD3DB82}"/>
              </a:ext>
            </a:extLst>
          </p:cNvPr>
          <p:cNvSpPr>
            <a:spLocks noGrp="1"/>
          </p:cNvSpPr>
          <p:nvPr>
            <p:ph idx="1"/>
          </p:nvPr>
        </p:nvSpPr>
        <p:spPr>
          <a:xfrm>
            <a:off x="810000" y="2494421"/>
            <a:ext cx="10554574" cy="3636511"/>
          </a:xfrm>
        </p:spPr>
        <p:txBody>
          <a:bodyPr>
            <a:normAutofit/>
          </a:bodyPr>
          <a:lstStyle/>
          <a:p>
            <a:r>
              <a:rPr lang="en-US" sz="2400" dirty="0">
                <a:solidFill>
                  <a:schemeClr val="bg1"/>
                </a:solidFill>
              </a:rPr>
              <a:t>≥2 unprovoked seizures, &gt;24 hours apart</a:t>
            </a:r>
          </a:p>
          <a:p>
            <a:r>
              <a:rPr lang="en-US" sz="2400" dirty="0">
                <a:solidFill>
                  <a:schemeClr val="bg1"/>
                </a:solidFill>
              </a:rPr>
              <a:t>Lifelong therapy often required, taper when discontinuing </a:t>
            </a:r>
          </a:p>
          <a:p>
            <a:r>
              <a:rPr lang="en-US" sz="2400" dirty="0">
                <a:solidFill>
                  <a:schemeClr val="bg1"/>
                </a:solidFill>
              </a:rPr>
              <a:t>Goal: increase seizure threshold; monotherapy vs combo</a:t>
            </a:r>
          </a:p>
          <a:p>
            <a:r>
              <a:rPr lang="en-US" sz="2400" dirty="0">
                <a:solidFill>
                  <a:schemeClr val="bg1"/>
                </a:solidFill>
              </a:rPr>
              <a:t>Educate on seizure triggers and medication compliance </a:t>
            </a:r>
          </a:p>
          <a:p>
            <a:r>
              <a:rPr lang="en-US" sz="2400" dirty="0">
                <a:solidFill>
                  <a:schemeClr val="bg1"/>
                </a:solidFill>
              </a:rPr>
              <a:t>Monitor drug efficacy &amp; side effects</a:t>
            </a:r>
          </a:p>
          <a:p>
            <a:r>
              <a:rPr lang="en-US" sz="2400" dirty="0">
                <a:solidFill>
                  <a:schemeClr val="bg1"/>
                </a:solidFill>
              </a:rPr>
              <a:t>Consider quality of life impacts (Driving, water activities)</a:t>
            </a:r>
          </a:p>
          <a:p>
            <a:r>
              <a:rPr lang="en-US" sz="2400" dirty="0">
                <a:solidFill>
                  <a:schemeClr val="bg1"/>
                </a:solidFill>
              </a:rPr>
              <a:t>Pregnancy: avoid valproic acid, recommend folic acid  </a:t>
            </a:r>
          </a:p>
          <a:p>
            <a:endParaRPr lang="en-US" sz="2400" dirty="0">
              <a:solidFill>
                <a:schemeClr val="bg1"/>
              </a:solidFill>
            </a:endParaRPr>
          </a:p>
        </p:txBody>
      </p:sp>
      <p:sp>
        <p:nvSpPr>
          <p:cNvPr id="5" name="TextBox 4">
            <a:extLst>
              <a:ext uri="{FF2B5EF4-FFF2-40B4-BE49-F238E27FC236}">
                <a16:creationId xmlns:a16="http://schemas.microsoft.com/office/drawing/2014/main" id="{EB077BCC-E7D1-B93B-2561-183F7E8AE58C}"/>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1052962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89C2-CE64-5226-C1D2-626A74EE204F}"/>
              </a:ext>
            </a:extLst>
          </p:cNvPr>
          <p:cNvSpPr>
            <a:spLocks noGrp="1"/>
          </p:cNvSpPr>
          <p:nvPr>
            <p:ph type="title"/>
          </p:nvPr>
        </p:nvSpPr>
        <p:spPr/>
        <p:txBody>
          <a:bodyPr/>
          <a:lstStyle/>
          <a:p>
            <a:r>
              <a:rPr lang="en-US" dirty="0"/>
              <a:t>Benzodiazepines </a:t>
            </a:r>
          </a:p>
        </p:txBody>
      </p:sp>
      <p:sp>
        <p:nvSpPr>
          <p:cNvPr id="3" name="Content Placeholder 2">
            <a:extLst>
              <a:ext uri="{FF2B5EF4-FFF2-40B4-BE49-F238E27FC236}">
                <a16:creationId xmlns:a16="http://schemas.microsoft.com/office/drawing/2014/main" id="{68903722-F3EC-9A4D-F483-A1081CBE923A}"/>
              </a:ext>
            </a:extLst>
          </p:cNvPr>
          <p:cNvSpPr>
            <a:spLocks noGrp="1"/>
          </p:cNvSpPr>
          <p:nvPr>
            <p:ph idx="1"/>
          </p:nvPr>
        </p:nvSpPr>
        <p:spPr/>
        <p:txBody>
          <a:bodyPr>
            <a:normAutofit lnSpcReduction="10000"/>
          </a:bodyPr>
          <a:lstStyle/>
          <a:p>
            <a:r>
              <a:rPr lang="en-US" sz="2400" dirty="0">
                <a:solidFill>
                  <a:schemeClr val="bg1"/>
                </a:solidFill>
              </a:rPr>
              <a:t>Lorazepam (Ativan), midazolam (Versed), diazepam (Valium)</a:t>
            </a:r>
          </a:p>
          <a:p>
            <a:r>
              <a:rPr lang="en-US" sz="2400" dirty="0">
                <a:solidFill>
                  <a:schemeClr val="bg1"/>
                </a:solidFill>
              </a:rPr>
              <a:t>Mechanism: GABA receptor agonist </a:t>
            </a:r>
          </a:p>
          <a:p>
            <a:r>
              <a:rPr lang="en-US" sz="2400" dirty="0">
                <a:solidFill>
                  <a:schemeClr val="bg1"/>
                </a:solidFill>
              </a:rPr>
              <a:t>Indications: Anxiety, sedation, seizures</a:t>
            </a:r>
          </a:p>
          <a:p>
            <a:r>
              <a:rPr lang="en-US" sz="2400" dirty="0">
                <a:solidFill>
                  <a:schemeClr val="bg1"/>
                </a:solidFill>
              </a:rPr>
              <a:t>Off-label: </a:t>
            </a:r>
            <a:r>
              <a:rPr lang="en-US" sz="2200" dirty="0">
                <a:solidFill>
                  <a:schemeClr val="bg1"/>
                </a:solidFill>
              </a:rPr>
              <a:t>W</a:t>
            </a:r>
            <a:r>
              <a:rPr lang="en-US" sz="2400" dirty="0">
                <a:solidFill>
                  <a:schemeClr val="bg1"/>
                </a:solidFill>
              </a:rPr>
              <a:t>ithdrawal, n/v related to chemo, as a muscle relaxant</a:t>
            </a:r>
          </a:p>
          <a:p>
            <a:r>
              <a:rPr lang="en-US" sz="2400" dirty="0">
                <a:solidFill>
                  <a:schemeClr val="bg1"/>
                </a:solidFill>
              </a:rPr>
              <a:t>Side effects: Sedation, amnesia, CNS effects, respiratory depression</a:t>
            </a:r>
            <a:r>
              <a:rPr lang="en-US" sz="2400">
                <a:solidFill>
                  <a:schemeClr val="bg1"/>
                </a:solidFill>
              </a:rPr>
              <a:t>, hypotension</a:t>
            </a:r>
            <a:endParaRPr lang="en-US" sz="2400" dirty="0">
              <a:solidFill>
                <a:schemeClr val="bg1"/>
              </a:solidFill>
            </a:endParaRPr>
          </a:p>
          <a:p>
            <a:r>
              <a:rPr lang="en-US" sz="2400" dirty="0">
                <a:solidFill>
                  <a:schemeClr val="bg1"/>
                </a:solidFill>
              </a:rPr>
              <a:t>Caution: Elderly, pregnant, long-term use </a:t>
            </a:r>
          </a:p>
          <a:p>
            <a:r>
              <a:rPr lang="en-US" sz="2400" dirty="0">
                <a:solidFill>
                  <a:schemeClr val="bg1"/>
                </a:solidFill>
              </a:rPr>
              <a:t>Can be reversed with flumazenil, controlled substance (IV)</a:t>
            </a:r>
          </a:p>
        </p:txBody>
      </p:sp>
      <p:sp>
        <p:nvSpPr>
          <p:cNvPr id="5" name="TextBox 4">
            <a:extLst>
              <a:ext uri="{FF2B5EF4-FFF2-40B4-BE49-F238E27FC236}">
                <a16:creationId xmlns:a16="http://schemas.microsoft.com/office/drawing/2014/main" id="{6CB3383A-D2DE-7B6A-EC37-D456C7393FD3}"/>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619138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E9E9B91-1A67-D463-F7F3-552C69CC79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966CA-03E9-364B-0279-F7264DCD07B9}"/>
              </a:ext>
            </a:extLst>
          </p:cNvPr>
          <p:cNvSpPr>
            <a:spLocks noGrp="1"/>
          </p:cNvSpPr>
          <p:nvPr>
            <p:ph type="title"/>
          </p:nvPr>
        </p:nvSpPr>
        <p:spPr/>
        <p:txBody>
          <a:bodyPr/>
          <a:lstStyle/>
          <a:p>
            <a:r>
              <a:rPr lang="en-US" sz="3600" dirty="0"/>
              <a:t>Phenytoin (Dilantin) / </a:t>
            </a:r>
            <a:r>
              <a:rPr lang="en-US" sz="3600" dirty="0" err="1"/>
              <a:t>Fosphenytoin</a:t>
            </a:r>
            <a:r>
              <a:rPr lang="en-US" sz="3600" dirty="0"/>
              <a:t> (</a:t>
            </a:r>
            <a:r>
              <a:rPr lang="en-US" sz="3600" dirty="0" err="1"/>
              <a:t>Cerebyx</a:t>
            </a:r>
            <a:r>
              <a:rPr lang="en-US" sz="3600" dirty="0"/>
              <a:t>)</a:t>
            </a:r>
          </a:p>
        </p:txBody>
      </p:sp>
      <p:sp>
        <p:nvSpPr>
          <p:cNvPr id="3" name="Content Placeholder 2">
            <a:extLst>
              <a:ext uri="{FF2B5EF4-FFF2-40B4-BE49-F238E27FC236}">
                <a16:creationId xmlns:a16="http://schemas.microsoft.com/office/drawing/2014/main" id="{A292781D-24A1-9576-C740-F9E451A9291E}"/>
              </a:ext>
            </a:extLst>
          </p:cNvPr>
          <p:cNvSpPr>
            <a:spLocks noGrp="1"/>
          </p:cNvSpPr>
          <p:nvPr>
            <p:ph idx="1"/>
          </p:nvPr>
        </p:nvSpPr>
        <p:spPr/>
        <p:txBody>
          <a:bodyPr>
            <a:normAutofit fontScale="92500" lnSpcReduction="10000"/>
          </a:bodyPr>
          <a:lstStyle/>
          <a:p>
            <a:r>
              <a:rPr lang="en-US" sz="2400" dirty="0">
                <a:solidFill>
                  <a:schemeClr val="bg1"/>
                </a:solidFill>
              </a:rPr>
              <a:t>Hydantoins stabilize</a:t>
            </a:r>
            <a:r>
              <a:rPr lang="en-US" sz="2600" dirty="0">
                <a:solidFill>
                  <a:schemeClr val="bg1"/>
                </a:solidFill>
              </a:rPr>
              <a:t> sodium channels</a:t>
            </a:r>
          </a:p>
          <a:p>
            <a:r>
              <a:rPr lang="en-US" sz="2600" dirty="0" err="1">
                <a:solidFill>
                  <a:schemeClr val="bg1"/>
                </a:solidFill>
              </a:rPr>
              <a:t>Fosphenytoin</a:t>
            </a:r>
            <a:r>
              <a:rPr lang="en-US" sz="2600" dirty="0">
                <a:solidFill>
                  <a:schemeClr val="bg1"/>
                </a:solidFill>
              </a:rPr>
              <a:t> is used for status epilepticus</a:t>
            </a:r>
          </a:p>
          <a:p>
            <a:r>
              <a:rPr lang="en-US" sz="2600" dirty="0">
                <a:solidFill>
                  <a:schemeClr val="bg1"/>
                </a:solidFill>
              </a:rPr>
              <a:t>Slow IV push  </a:t>
            </a:r>
          </a:p>
          <a:p>
            <a:r>
              <a:rPr lang="en-US" sz="2400" dirty="0">
                <a:solidFill>
                  <a:schemeClr val="bg1"/>
                </a:solidFill>
              </a:rPr>
              <a:t>Contraindicated in pregnancy </a:t>
            </a:r>
          </a:p>
          <a:p>
            <a:pPr lvl="1"/>
            <a:r>
              <a:rPr lang="en-US" sz="2200" dirty="0">
                <a:solidFill>
                  <a:schemeClr val="bg1"/>
                </a:solidFill>
              </a:rPr>
              <a:t>Reduces efficacy of OCP</a:t>
            </a:r>
          </a:p>
          <a:p>
            <a:r>
              <a:rPr lang="en-US" sz="2400" dirty="0">
                <a:solidFill>
                  <a:schemeClr val="bg1"/>
                </a:solidFill>
              </a:rPr>
              <a:t>Drug level should be 10-20mcg/mL </a:t>
            </a:r>
          </a:p>
          <a:p>
            <a:pPr lvl="1"/>
            <a:r>
              <a:rPr lang="en-US" sz="2200" dirty="0">
                <a:solidFill>
                  <a:schemeClr val="bg1"/>
                </a:solidFill>
              </a:rPr>
              <a:t>Early sign is nystagmus, can be </a:t>
            </a:r>
            <a:r>
              <a:rPr lang="en-US" sz="2200" dirty="0" err="1">
                <a:solidFill>
                  <a:schemeClr val="bg1"/>
                </a:solidFill>
              </a:rPr>
              <a:t>cardiodepressive</a:t>
            </a:r>
            <a:endParaRPr lang="en-US" sz="2200" dirty="0">
              <a:solidFill>
                <a:schemeClr val="bg1"/>
              </a:solidFill>
            </a:endParaRPr>
          </a:p>
          <a:p>
            <a:pPr lvl="2"/>
            <a:r>
              <a:rPr lang="en-US" sz="2000" dirty="0">
                <a:solidFill>
                  <a:schemeClr val="bg1"/>
                </a:solidFill>
              </a:rPr>
              <a:t>Available oral or IV infusion (must be given slowly) </a:t>
            </a:r>
          </a:p>
        </p:txBody>
      </p:sp>
      <p:sp>
        <p:nvSpPr>
          <p:cNvPr id="5" name="TextBox 4">
            <a:extLst>
              <a:ext uri="{FF2B5EF4-FFF2-40B4-BE49-F238E27FC236}">
                <a16:creationId xmlns:a16="http://schemas.microsoft.com/office/drawing/2014/main" id="{22DF80B5-5547-24BE-71FE-7C583CC3D96A}"/>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363053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86A896D-CB74-2088-1739-6C1F16550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66E1C-B15E-5C50-27BC-BEC25DEED7AB}"/>
              </a:ext>
            </a:extLst>
          </p:cNvPr>
          <p:cNvSpPr>
            <a:spLocks noGrp="1"/>
          </p:cNvSpPr>
          <p:nvPr>
            <p:ph type="title"/>
          </p:nvPr>
        </p:nvSpPr>
        <p:spPr/>
        <p:txBody>
          <a:bodyPr/>
          <a:lstStyle/>
          <a:p>
            <a:r>
              <a:rPr lang="en-US" dirty="0"/>
              <a:t>Valproic acid (Depakote)   </a:t>
            </a:r>
          </a:p>
        </p:txBody>
      </p:sp>
      <p:sp>
        <p:nvSpPr>
          <p:cNvPr id="3" name="Content Placeholder 2">
            <a:extLst>
              <a:ext uri="{FF2B5EF4-FFF2-40B4-BE49-F238E27FC236}">
                <a16:creationId xmlns:a16="http://schemas.microsoft.com/office/drawing/2014/main" id="{2C4736A8-BBDB-E51F-E9CA-BD2664E16726}"/>
              </a:ext>
            </a:extLst>
          </p:cNvPr>
          <p:cNvSpPr>
            <a:spLocks noGrp="1"/>
          </p:cNvSpPr>
          <p:nvPr>
            <p:ph idx="1"/>
          </p:nvPr>
        </p:nvSpPr>
        <p:spPr/>
        <p:txBody>
          <a:bodyPr>
            <a:normAutofit/>
          </a:bodyPr>
          <a:lstStyle/>
          <a:p>
            <a:r>
              <a:rPr lang="en-US" altLang="en-US" sz="2400" dirty="0">
                <a:solidFill>
                  <a:schemeClr val="bg1"/>
                </a:solidFill>
                <a:latin typeface="+mj-lt"/>
              </a:rPr>
              <a:t>Broad-spectrum anti-seizure agent</a:t>
            </a:r>
          </a:p>
          <a:p>
            <a:r>
              <a:rPr lang="en-US" altLang="en-US" sz="2400" dirty="0">
                <a:solidFill>
                  <a:schemeClr val="bg1"/>
                </a:solidFill>
                <a:latin typeface="+mj-lt"/>
              </a:rPr>
              <a:t>Indications: seizures, bipolar, migraine prophylaxis</a:t>
            </a:r>
          </a:p>
          <a:p>
            <a:r>
              <a:rPr lang="en-US" altLang="en-US" sz="2400" dirty="0">
                <a:solidFill>
                  <a:schemeClr val="bg1"/>
                </a:solidFill>
                <a:latin typeface="+mj-lt"/>
              </a:rPr>
              <a:t>Mechanism: Increased GABA effects, stabilizes sodium channels</a:t>
            </a:r>
          </a:p>
          <a:p>
            <a:r>
              <a:rPr lang="en-US" altLang="en-US" sz="2400" dirty="0">
                <a:solidFill>
                  <a:schemeClr val="bg1"/>
                </a:solidFill>
                <a:latin typeface="+mj-lt"/>
              </a:rPr>
              <a:t>Contraindicated in pregnancy, hepatic disease</a:t>
            </a:r>
          </a:p>
          <a:p>
            <a:r>
              <a:rPr lang="en-US" altLang="en-US" sz="2400" dirty="0">
                <a:solidFill>
                  <a:schemeClr val="bg1"/>
                </a:solidFill>
                <a:latin typeface="+mj-lt"/>
              </a:rPr>
              <a:t>Monitor LFTs, CBC, Valproate level</a:t>
            </a:r>
          </a:p>
          <a:p>
            <a:r>
              <a:rPr lang="en-US" sz="2400" dirty="0">
                <a:solidFill>
                  <a:schemeClr val="bg1"/>
                </a:solidFill>
              </a:rPr>
              <a:t>Hepatotoxicity, teratogenicity, pancreatitis </a:t>
            </a:r>
          </a:p>
          <a:p>
            <a:r>
              <a:rPr lang="en-US" sz="2400" dirty="0">
                <a:solidFill>
                  <a:schemeClr val="bg1"/>
                </a:solidFill>
              </a:rPr>
              <a:t>Therapeutic level: 50–100 mcg/mL</a:t>
            </a:r>
          </a:p>
        </p:txBody>
      </p:sp>
      <p:sp>
        <p:nvSpPr>
          <p:cNvPr id="5" name="TextBox 4">
            <a:extLst>
              <a:ext uri="{FF2B5EF4-FFF2-40B4-BE49-F238E27FC236}">
                <a16:creationId xmlns:a16="http://schemas.microsoft.com/office/drawing/2014/main" id="{FC157E3A-EAB6-A4DC-472D-70F8BC72D027}"/>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232633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838A27F-0F3C-C2DD-B415-F3CFDD9FA7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70C4B-ED68-67FD-8217-8A6E56ACBA49}"/>
              </a:ext>
            </a:extLst>
          </p:cNvPr>
          <p:cNvSpPr>
            <a:spLocks noGrp="1"/>
          </p:cNvSpPr>
          <p:nvPr>
            <p:ph type="title"/>
          </p:nvPr>
        </p:nvSpPr>
        <p:spPr/>
        <p:txBody>
          <a:bodyPr/>
          <a:lstStyle/>
          <a:p>
            <a:r>
              <a:rPr lang="en-US" dirty="0"/>
              <a:t>Levetiracetam (Keppra)     </a:t>
            </a:r>
          </a:p>
        </p:txBody>
      </p:sp>
      <p:sp>
        <p:nvSpPr>
          <p:cNvPr id="3" name="Content Placeholder 2">
            <a:extLst>
              <a:ext uri="{FF2B5EF4-FFF2-40B4-BE49-F238E27FC236}">
                <a16:creationId xmlns:a16="http://schemas.microsoft.com/office/drawing/2014/main" id="{5CD50FDF-960C-D68B-4916-B17F4B273877}"/>
              </a:ext>
            </a:extLst>
          </p:cNvPr>
          <p:cNvSpPr>
            <a:spLocks noGrp="1"/>
          </p:cNvSpPr>
          <p:nvPr>
            <p:ph idx="1"/>
          </p:nvPr>
        </p:nvSpPr>
        <p:spPr/>
        <p:txBody>
          <a:bodyPr>
            <a:normAutofit/>
          </a:bodyPr>
          <a:lstStyle/>
          <a:p>
            <a:r>
              <a:rPr lang="en-US" sz="2400" dirty="0">
                <a:solidFill>
                  <a:schemeClr val="bg1"/>
                </a:solidFill>
              </a:rPr>
              <a:t>Broad spectrum </a:t>
            </a:r>
            <a:r>
              <a:rPr lang="en-US" altLang="en-US" sz="2400" dirty="0">
                <a:solidFill>
                  <a:schemeClr val="bg1"/>
                </a:solidFill>
              </a:rPr>
              <a:t>anti-seizure agent</a:t>
            </a:r>
            <a:endParaRPr lang="en-US" sz="2400" dirty="0">
              <a:solidFill>
                <a:schemeClr val="bg1"/>
              </a:solidFill>
            </a:endParaRPr>
          </a:p>
          <a:p>
            <a:r>
              <a:rPr lang="en-US" sz="2400" dirty="0">
                <a:solidFill>
                  <a:schemeClr val="bg1"/>
                </a:solidFill>
              </a:rPr>
              <a:t>Indications: partial &amp; generalized seizures, status epilepticus</a:t>
            </a:r>
          </a:p>
          <a:p>
            <a:r>
              <a:rPr lang="en-US" sz="2400" dirty="0">
                <a:solidFill>
                  <a:schemeClr val="bg1"/>
                </a:solidFill>
              </a:rPr>
              <a:t>Mechanism: binds SV2A, modulates neurotransmitter release</a:t>
            </a:r>
          </a:p>
          <a:p>
            <a:r>
              <a:rPr lang="en-US" sz="2400" dirty="0">
                <a:solidFill>
                  <a:schemeClr val="bg1"/>
                </a:solidFill>
              </a:rPr>
              <a:t>Minimal drug interactions; renally excreted</a:t>
            </a:r>
          </a:p>
          <a:p>
            <a:r>
              <a:rPr lang="en-US" sz="2400" dirty="0">
                <a:solidFill>
                  <a:schemeClr val="bg1"/>
                </a:solidFill>
              </a:rPr>
              <a:t>Available oral and IV formulations</a:t>
            </a:r>
          </a:p>
          <a:p>
            <a:r>
              <a:rPr lang="en-US" sz="2400" dirty="0">
                <a:solidFill>
                  <a:schemeClr val="bg1"/>
                </a:solidFill>
              </a:rPr>
              <a:t>Safety profile: Reduced effects, interactions, toxicity, monitoring</a:t>
            </a:r>
          </a:p>
        </p:txBody>
      </p:sp>
      <p:sp>
        <p:nvSpPr>
          <p:cNvPr id="5" name="TextBox 4">
            <a:extLst>
              <a:ext uri="{FF2B5EF4-FFF2-40B4-BE49-F238E27FC236}">
                <a16:creationId xmlns:a16="http://schemas.microsoft.com/office/drawing/2014/main" id="{05054A60-111C-883C-84E2-B3BF0A5D31A0}"/>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20742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89C2-CE64-5226-C1D2-626A74EE204F}"/>
              </a:ext>
            </a:extLst>
          </p:cNvPr>
          <p:cNvSpPr>
            <a:spLocks noGrp="1"/>
          </p:cNvSpPr>
          <p:nvPr>
            <p:ph type="title"/>
          </p:nvPr>
        </p:nvSpPr>
        <p:spPr/>
        <p:txBody>
          <a:bodyPr/>
          <a:lstStyle/>
          <a:p>
            <a:r>
              <a:rPr lang="en-US" dirty="0"/>
              <a:t>Other anti-epileptic drugs (1 of 3)  </a:t>
            </a:r>
          </a:p>
        </p:txBody>
      </p:sp>
      <p:sp>
        <p:nvSpPr>
          <p:cNvPr id="3" name="Content Placeholder 2">
            <a:extLst>
              <a:ext uri="{FF2B5EF4-FFF2-40B4-BE49-F238E27FC236}">
                <a16:creationId xmlns:a16="http://schemas.microsoft.com/office/drawing/2014/main" id="{68903722-F3EC-9A4D-F483-A1081CBE923A}"/>
              </a:ext>
            </a:extLst>
          </p:cNvPr>
          <p:cNvSpPr>
            <a:spLocks noGrp="1"/>
          </p:cNvSpPr>
          <p:nvPr>
            <p:ph idx="1"/>
          </p:nvPr>
        </p:nvSpPr>
        <p:spPr/>
        <p:txBody>
          <a:bodyPr>
            <a:normAutofit/>
          </a:bodyPr>
          <a:lstStyle/>
          <a:p>
            <a:r>
              <a:rPr lang="en-US" sz="2200" b="1" dirty="0">
                <a:solidFill>
                  <a:schemeClr val="bg1"/>
                </a:solidFill>
              </a:rPr>
              <a:t>Ethosuximide</a:t>
            </a:r>
            <a:r>
              <a:rPr lang="en-US" sz="2200" dirty="0">
                <a:solidFill>
                  <a:schemeClr val="bg1"/>
                </a:solidFill>
              </a:rPr>
              <a:t> – used specifically for absence seizures</a:t>
            </a:r>
          </a:p>
          <a:p>
            <a:r>
              <a:rPr lang="en-US" sz="2200" dirty="0">
                <a:solidFill>
                  <a:schemeClr val="bg1"/>
                </a:solidFill>
              </a:rPr>
              <a:t>Oral treatment for management (generally pediatric) </a:t>
            </a:r>
          </a:p>
          <a:p>
            <a:r>
              <a:rPr lang="en-US" sz="2200" b="1" dirty="0">
                <a:solidFill>
                  <a:schemeClr val="bg1"/>
                </a:solidFill>
              </a:rPr>
              <a:t>Topiramate</a:t>
            </a:r>
            <a:r>
              <a:rPr lang="en-US" sz="2200" dirty="0">
                <a:solidFill>
                  <a:schemeClr val="bg1"/>
                </a:solidFill>
              </a:rPr>
              <a:t> – broad-spectrum agent</a:t>
            </a:r>
          </a:p>
          <a:p>
            <a:r>
              <a:rPr lang="en-US" sz="2200" dirty="0">
                <a:solidFill>
                  <a:schemeClr val="bg1"/>
                </a:solidFill>
              </a:rPr>
              <a:t>Indications: Seizures, migraine prevention, weight loss</a:t>
            </a:r>
          </a:p>
          <a:p>
            <a:r>
              <a:rPr lang="en-US" sz="2200" dirty="0">
                <a:solidFill>
                  <a:schemeClr val="bg1"/>
                </a:solidFill>
              </a:rPr>
              <a:t>Side effects: cognitive slowing, weight loss, paresthesia </a:t>
            </a:r>
          </a:p>
          <a:p>
            <a:pPr lvl="1"/>
            <a:r>
              <a:rPr lang="en-US" sz="2000" dirty="0">
                <a:solidFill>
                  <a:schemeClr val="bg1"/>
                </a:solidFill>
              </a:rPr>
              <a:t>Is part of two-drug weight loss combo</a:t>
            </a:r>
          </a:p>
        </p:txBody>
      </p:sp>
      <p:sp>
        <p:nvSpPr>
          <p:cNvPr id="5" name="TextBox 4">
            <a:extLst>
              <a:ext uri="{FF2B5EF4-FFF2-40B4-BE49-F238E27FC236}">
                <a16:creationId xmlns:a16="http://schemas.microsoft.com/office/drawing/2014/main" id="{6CB3383A-D2DE-7B6A-EC37-D456C7393FD3}"/>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402594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B08120D2-1376-B7A5-F603-292AF1290F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3B53AF-C69B-14BF-8097-00D3FA328F58}"/>
              </a:ext>
            </a:extLst>
          </p:cNvPr>
          <p:cNvSpPr>
            <a:spLocks noGrp="1"/>
          </p:cNvSpPr>
          <p:nvPr>
            <p:ph type="title"/>
          </p:nvPr>
        </p:nvSpPr>
        <p:spPr/>
        <p:txBody>
          <a:bodyPr/>
          <a:lstStyle/>
          <a:p>
            <a:r>
              <a:rPr lang="en-US" dirty="0"/>
              <a:t>Other anti-epileptic drugs (2 of 3)   </a:t>
            </a:r>
          </a:p>
        </p:txBody>
      </p:sp>
      <p:sp>
        <p:nvSpPr>
          <p:cNvPr id="3" name="Content Placeholder 2">
            <a:extLst>
              <a:ext uri="{FF2B5EF4-FFF2-40B4-BE49-F238E27FC236}">
                <a16:creationId xmlns:a16="http://schemas.microsoft.com/office/drawing/2014/main" id="{BEB6E0D6-80F8-AD9F-DC59-0ACECCC4D943}"/>
              </a:ext>
            </a:extLst>
          </p:cNvPr>
          <p:cNvSpPr>
            <a:spLocks noGrp="1"/>
          </p:cNvSpPr>
          <p:nvPr>
            <p:ph idx="1"/>
          </p:nvPr>
        </p:nvSpPr>
        <p:spPr/>
        <p:txBody>
          <a:bodyPr>
            <a:normAutofit/>
          </a:bodyPr>
          <a:lstStyle/>
          <a:p>
            <a:r>
              <a:rPr lang="en-US" sz="2200" b="1" dirty="0">
                <a:solidFill>
                  <a:schemeClr val="bg1"/>
                </a:solidFill>
              </a:rPr>
              <a:t>Carbamazepine</a:t>
            </a:r>
            <a:r>
              <a:rPr lang="en-US" sz="2200" dirty="0">
                <a:solidFill>
                  <a:schemeClr val="bg1"/>
                </a:solidFill>
              </a:rPr>
              <a:t> – focal seizures, trigeminal neuralgia, bipolar</a:t>
            </a:r>
          </a:p>
          <a:p>
            <a:r>
              <a:rPr lang="en-US" sz="2200" dirty="0">
                <a:solidFill>
                  <a:schemeClr val="bg1"/>
                </a:solidFill>
              </a:rPr>
              <a:t>Monitor: CBC, LFTs, sodium, therapeutic level 4–12 mcg/</a:t>
            </a:r>
            <a:r>
              <a:rPr lang="en-US" sz="2200" dirty="0" err="1">
                <a:solidFill>
                  <a:schemeClr val="bg1"/>
                </a:solidFill>
              </a:rPr>
              <a:t>Ml</a:t>
            </a:r>
            <a:endParaRPr lang="en-US" sz="2200" dirty="0">
              <a:solidFill>
                <a:schemeClr val="bg1"/>
              </a:solidFill>
            </a:endParaRPr>
          </a:p>
          <a:p>
            <a:r>
              <a:rPr lang="en-US" sz="2200" dirty="0">
                <a:solidFill>
                  <a:schemeClr val="bg1"/>
                </a:solidFill>
              </a:rPr>
              <a:t>Caution for rash (SJS/TEN)</a:t>
            </a:r>
          </a:p>
          <a:p>
            <a:r>
              <a:rPr lang="en-US" sz="2200" dirty="0">
                <a:solidFill>
                  <a:schemeClr val="bg1"/>
                </a:solidFill>
              </a:rPr>
              <a:t>Interactions: CYP450</a:t>
            </a:r>
          </a:p>
          <a:p>
            <a:r>
              <a:rPr lang="en-US" sz="2200" b="1" dirty="0">
                <a:solidFill>
                  <a:schemeClr val="bg1"/>
                </a:solidFill>
              </a:rPr>
              <a:t>Lamotrigine</a:t>
            </a:r>
            <a:r>
              <a:rPr lang="en-US" sz="2200" dirty="0">
                <a:solidFill>
                  <a:schemeClr val="bg1"/>
                </a:solidFill>
              </a:rPr>
              <a:t> – broad-spectrum</a:t>
            </a:r>
          </a:p>
          <a:p>
            <a:r>
              <a:rPr lang="en-US" sz="2200" dirty="0">
                <a:solidFill>
                  <a:schemeClr val="bg1"/>
                </a:solidFill>
              </a:rPr>
              <a:t>Mechanism: stabilizes sodium channels, inhibits glutamate</a:t>
            </a:r>
          </a:p>
          <a:p>
            <a:r>
              <a:rPr lang="en-US" sz="2200" dirty="0">
                <a:solidFill>
                  <a:schemeClr val="bg1"/>
                </a:solidFill>
              </a:rPr>
              <a:t>Caution for rash (SJS/TEN)</a:t>
            </a:r>
          </a:p>
          <a:p>
            <a:endParaRPr lang="en-US" sz="2200" dirty="0">
              <a:solidFill>
                <a:schemeClr val="bg1"/>
              </a:solidFill>
            </a:endParaRPr>
          </a:p>
        </p:txBody>
      </p:sp>
      <p:sp>
        <p:nvSpPr>
          <p:cNvPr id="5" name="TextBox 4">
            <a:extLst>
              <a:ext uri="{FF2B5EF4-FFF2-40B4-BE49-F238E27FC236}">
                <a16:creationId xmlns:a16="http://schemas.microsoft.com/office/drawing/2014/main" id="{5F1BF9CF-4351-565D-1C9B-59CA79DAB664}"/>
              </a:ext>
            </a:extLst>
          </p:cNvPr>
          <p:cNvSpPr txBox="1"/>
          <p:nvPr/>
        </p:nvSpPr>
        <p:spPr>
          <a:xfrm>
            <a:off x="818712" y="6130932"/>
            <a:ext cx="6102626" cy="369332"/>
          </a:xfrm>
          <a:prstGeom prst="rect">
            <a:avLst/>
          </a:prstGeom>
          <a:noFill/>
        </p:spPr>
        <p:txBody>
          <a:bodyPr wrap="square">
            <a:spAutoFit/>
          </a:bodyPr>
          <a:lstStyle/>
          <a:p>
            <a:r>
              <a:rPr lang="en-US" dirty="0">
                <a:solidFill>
                  <a:schemeClr val="bg1"/>
                </a:solidFill>
              </a:rPr>
              <a:t>© Bullet Point Nursing 2025</a:t>
            </a:r>
          </a:p>
        </p:txBody>
      </p:sp>
    </p:spTree>
    <p:extLst>
      <p:ext uri="{BB962C8B-B14F-4D97-AF65-F5344CB8AC3E}">
        <p14:creationId xmlns:p14="http://schemas.microsoft.com/office/powerpoint/2010/main" val="3036857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22235</TotalTime>
  <Words>703</Words>
  <Application>Microsoft Office PowerPoint</Application>
  <PresentationFormat>Widescreen</PresentationFormat>
  <Paragraphs>88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2</vt:lpstr>
      <vt:lpstr>Quotable</vt:lpstr>
      <vt:lpstr>APRN ADVANCED PHARMACOLOGY</vt:lpstr>
      <vt:lpstr>Active Seizure  </vt:lpstr>
      <vt:lpstr>Epilepsy (Seizure disorder)   </vt:lpstr>
      <vt:lpstr>Benzodiazepines </vt:lpstr>
      <vt:lpstr>Phenytoin (Dilantin) / Fosphenytoin (Cerebyx)</vt:lpstr>
      <vt:lpstr>Valproic acid (Depakote)   </vt:lpstr>
      <vt:lpstr>Levetiracetam (Keppra)     </vt:lpstr>
      <vt:lpstr>Other anti-epileptic drugs (1 of 3)  </vt:lpstr>
      <vt:lpstr>Other anti-epileptic drugs (2 of 3)   </vt:lpstr>
      <vt:lpstr>Other anti-epileptic drugs (3 of 3)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APRN ADVANCED PHARMACOLOGY</dc:title>
  <dc:creator>josh goldstein</dc:creator>
  <cp:lastModifiedBy>josh goldstein</cp:lastModifiedBy>
  <cp:revision>34</cp:revision>
  <dcterms:created xsi:type="dcterms:W3CDTF">2023-09-18T23:31:55Z</dcterms:created>
  <dcterms:modified xsi:type="dcterms:W3CDTF">2025-10-19T12:42:01Z</dcterms:modified>
</cp:coreProperties>
</file>