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64" r:id="rId4"/>
    <p:sldId id="265" r:id="rId5"/>
    <p:sldId id="266" r:id="rId6"/>
    <p:sldId id="268" r:id="rId7"/>
    <p:sldId id="267" r:id="rId8"/>
    <p:sldId id="269" r:id="rId9"/>
    <p:sldId id="263"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1" name="Freeform 6"/>
          <p:cNvSpPr/>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10001" y="1449147"/>
            <a:ext cx="10572000" cy="2971051"/>
          </a:xfrm>
        </p:spPr>
        <p:txBody>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810001" y="5280847"/>
            <a:ext cx="10572000"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9398166-DC63-4836-9DFC-E3A4924FFF26}" type="datetimeFigureOut">
              <a:rPr lang="en-US" smtClean="0"/>
              <a:t>10/5/2023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07635C-1412-45F0-9137-79D543478861}" type="slidenum">
              <a:rPr lang="en-US" smtClean="0"/>
              <a:t>‹#›</a:t>
            </a:fld>
            <a:endParaRPr lang="en-US"/>
          </a:p>
        </p:txBody>
      </p:sp>
    </p:spTree>
    <p:extLst>
      <p:ext uri="{BB962C8B-B14F-4D97-AF65-F5344CB8AC3E}">
        <p14:creationId xmlns:p14="http://schemas.microsoft.com/office/powerpoint/2010/main" val="34013423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0000" y="4800600"/>
            <a:ext cx="10561418" cy="566738"/>
          </a:xfrm>
        </p:spPr>
        <p:txBody>
          <a:bodyPr anchor="b">
            <a:normAutofit/>
          </a:bodyPr>
          <a:lstStyle>
            <a:lvl1pPr algn="l">
              <a:defRPr sz="2400" b="0"/>
            </a:lvl1pPr>
          </a:lstStyle>
          <a:p>
            <a:r>
              <a:rPr lang="en-US"/>
              <a:t>Click to edit Master title style</a:t>
            </a:r>
            <a:endParaRPr lang="en-US" dirty="0"/>
          </a:p>
        </p:txBody>
      </p:sp>
      <p:sp>
        <p:nvSpPr>
          <p:cNvPr id="15" name="Picture Placeholder 14"/>
          <p:cNvSpPr>
            <a:spLocks noGrp="1" noChangeAspect="1"/>
          </p:cNvSpPr>
          <p:nvPr>
            <p:ph type="pic" sz="quarter" idx="13"/>
          </p:nvPr>
        </p:nvSpPr>
        <p:spPr bwMode="auto">
          <a:xfrm>
            <a:off x="0" y="0"/>
            <a:ext cx="12192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en-US"/>
              <a:t>Click icon to add picture</a:t>
            </a:r>
            <a:endParaRPr lang="en-US" dirty="0"/>
          </a:p>
        </p:txBody>
      </p:sp>
      <p:sp>
        <p:nvSpPr>
          <p:cNvPr id="4" name="Text Placeholder 3"/>
          <p:cNvSpPr>
            <a:spLocks noGrp="1"/>
          </p:cNvSpPr>
          <p:nvPr>
            <p:ph type="body" sz="half" idx="2"/>
          </p:nvPr>
        </p:nvSpPr>
        <p:spPr>
          <a:xfrm>
            <a:off x="810000" y="5367338"/>
            <a:ext cx="10561418"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9398166-DC63-4836-9DFC-E3A4924FFF26}" type="datetimeFigureOut">
              <a:rPr lang="en-US" smtClean="0"/>
              <a:t>10/5/2023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07635C-1412-45F0-9137-79D543478861}" type="slidenum">
              <a:rPr lang="en-US" smtClean="0"/>
              <a:t>‹#›</a:t>
            </a:fld>
            <a:endParaRPr lang="en-US"/>
          </a:p>
        </p:txBody>
      </p:sp>
    </p:spTree>
    <p:extLst>
      <p:ext uri="{BB962C8B-B14F-4D97-AF65-F5344CB8AC3E}">
        <p14:creationId xmlns:p14="http://schemas.microsoft.com/office/powerpoint/2010/main" val="12807959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8" name="Freeform 6"/>
          <p:cNvSpPr>
            <a:spLocks noChangeAspect="1"/>
          </p:cNvSpPr>
          <p:nvPr/>
        </p:nvSpPr>
        <p:spPr bwMode="auto">
          <a:xfrm>
            <a:off x="631697" y="1081456"/>
            <a:ext cx="6332416"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50985" y="1238502"/>
            <a:ext cx="5893840" cy="2645912"/>
          </a:xfrm>
        </p:spPr>
        <p:txBody>
          <a:bodyPr anchor="b"/>
          <a:lstStyle>
            <a:lvl1pPr algn="l">
              <a:defRPr sz="4200" b="1" cap="none"/>
            </a:lvl1pPr>
          </a:lstStyle>
          <a:p>
            <a:r>
              <a:rPr lang="en-US"/>
              <a:t>Click to edit Master title style</a:t>
            </a:r>
            <a:endParaRPr lang="en-US" dirty="0"/>
          </a:p>
        </p:txBody>
      </p:sp>
      <p:sp>
        <p:nvSpPr>
          <p:cNvPr id="3" name="Text Placeholder 2"/>
          <p:cNvSpPr>
            <a:spLocks noGrp="1"/>
          </p:cNvSpPr>
          <p:nvPr>
            <p:ph type="body" idx="1"/>
          </p:nvPr>
        </p:nvSpPr>
        <p:spPr>
          <a:xfrm>
            <a:off x="853190" y="4443680"/>
            <a:ext cx="5891636"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9" name="Text Placeholder 5"/>
          <p:cNvSpPr>
            <a:spLocks noGrp="1"/>
          </p:cNvSpPr>
          <p:nvPr>
            <p:ph type="body" sz="quarter" idx="16"/>
          </p:nvPr>
        </p:nvSpPr>
        <p:spPr>
          <a:xfrm>
            <a:off x="7574642" y="1081456"/>
            <a:ext cx="3810001" cy="4075465"/>
          </a:xfrm>
        </p:spPr>
        <p:txBody>
          <a:bodyPr anchor="t"/>
          <a:lstStyle>
            <a:lvl1pPr marL="0" indent="0">
              <a:buFontTx/>
              <a:buNone/>
              <a:defRPr/>
            </a:lvl1pPr>
          </a:lstStyle>
          <a:p>
            <a:pPr lvl="0"/>
            <a:r>
              <a:rPr lang="en-US"/>
              <a:t>Click to edit Master text styles</a:t>
            </a:r>
          </a:p>
        </p:txBody>
      </p:sp>
      <p:sp>
        <p:nvSpPr>
          <p:cNvPr id="4" name="Date Placeholder 3"/>
          <p:cNvSpPr>
            <a:spLocks noGrp="1"/>
          </p:cNvSpPr>
          <p:nvPr>
            <p:ph type="dt" sz="half" idx="10"/>
          </p:nvPr>
        </p:nvSpPr>
        <p:spPr/>
        <p:txBody>
          <a:bodyPr/>
          <a:lstStyle/>
          <a:p>
            <a:fld id="{09398166-DC63-4836-9DFC-E3A4924FFF26}" type="datetimeFigureOut">
              <a:rPr lang="en-US" smtClean="0"/>
              <a:t>10/5/2023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07635C-1412-45F0-9137-79D543478861}" type="slidenum">
              <a:rPr lang="en-US" smtClean="0"/>
              <a:t>‹#›</a:t>
            </a:fld>
            <a:endParaRPr lang="en-US"/>
          </a:p>
        </p:txBody>
      </p:sp>
    </p:spTree>
    <p:extLst>
      <p:ext uri="{BB962C8B-B14F-4D97-AF65-F5344CB8AC3E}">
        <p14:creationId xmlns:p14="http://schemas.microsoft.com/office/powerpoint/2010/main" val="22506238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9" name="Freeform 6"/>
          <p:cNvSpPr>
            <a:spLocks noChangeAspect="1"/>
          </p:cNvSpPr>
          <p:nvPr/>
        </p:nvSpPr>
        <p:spPr bwMode="auto">
          <a:xfrm>
            <a:off x="1140884" y="2286585"/>
            <a:ext cx="4895115"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357089" y="2435957"/>
            <a:ext cx="4382521" cy="2007789"/>
          </a:xfrm>
        </p:spPr>
        <p:txBody>
          <a:bodyPr/>
          <a:lstStyle>
            <a:lvl1pPr>
              <a:defRPr sz="3200"/>
            </a:lvl1pPr>
          </a:lstStyle>
          <a:p>
            <a:r>
              <a:rPr lang="en-US"/>
              <a:t>Click to edit Master title style</a:t>
            </a:r>
            <a:endParaRPr lang="en-US" dirty="0"/>
          </a:p>
        </p:txBody>
      </p:sp>
      <p:sp>
        <p:nvSpPr>
          <p:cNvPr id="6" name="Text Placeholder 5"/>
          <p:cNvSpPr>
            <a:spLocks noGrp="1"/>
          </p:cNvSpPr>
          <p:nvPr>
            <p:ph type="body" sz="quarter" idx="16"/>
          </p:nvPr>
        </p:nvSpPr>
        <p:spPr>
          <a:xfrm>
            <a:off x="6156000" y="2286000"/>
            <a:ext cx="4880300" cy="2295525"/>
          </a:xfrm>
        </p:spPr>
        <p:txBody>
          <a:bodyPr anchor="t"/>
          <a:lstStyle>
            <a:lvl1pPr marL="0" indent="0">
              <a:buFontTx/>
              <a:buNone/>
              <a:defRPr/>
            </a:lvl1pPr>
          </a:lstStyle>
          <a:p>
            <a:pPr lvl="0"/>
            <a:r>
              <a:rPr lang="en-US"/>
              <a:t>Click to edit Master text styles</a:t>
            </a:r>
          </a:p>
        </p:txBody>
      </p:sp>
      <p:sp>
        <p:nvSpPr>
          <p:cNvPr id="2" name="Date Placeholder 1"/>
          <p:cNvSpPr>
            <a:spLocks noGrp="1"/>
          </p:cNvSpPr>
          <p:nvPr>
            <p:ph type="dt" sz="half" idx="10"/>
          </p:nvPr>
        </p:nvSpPr>
        <p:spPr/>
        <p:txBody>
          <a:bodyPr/>
          <a:lstStyle/>
          <a:p>
            <a:fld id="{09398166-DC63-4836-9DFC-E3A4924FFF26}" type="datetimeFigureOut">
              <a:rPr lang="en-US" smtClean="0"/>
              <a:t>10/5/2023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607635C-1412-45F0-9137-79D543478861}" type="slidenum">
              <a:rPr lang="en-US" smtClean="0"/>
              <a:t>‹#›</a:t>
            </a:fld>
            <a:endParaRPr lang="en-US"/>
          </a:p>
        </p:txBody>
      </p:sp>
    </p:spTree>
    <p:extLst>
      <p:ext uri="{BB962C8B-B14F-4D97-AF65-F5344CB8AC3E}">
        <p14:creationId xmlns:p14="http://schemas.microsoft.com/office/powerpoint/2010/main" val="36369217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9398166-DC63-4836-9DFC-E3A4924FFF26}" type="datetimeFigureOut">
              <a:rPr lang="en-US" smtClean="0"/>
              <a:t>10/5/2023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07635C-1412-45F0-9137-79D543478861}" type="slidenum">
              <a:rPr lang="en-US" smtClean="0"/>
              <a:t>‹#›</a:t>
            </a:fld>
            <a:endParaRPr lang="en-US"/>
          </a:p>
        </p:txBody>
      </p:sp>
    </p:spTree>
    <p:extLst>
      <p:ext uri="{BB962C8B-B14F-4D97-AF65-F5344CB8AC3E}">
        <p14:creationId xmlns:p14="http://schemas.microsoft.com/office/powerpoint/2010/main" val="249489315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2" name="Freeform 6"/>
          <p:cNvSpPr>
            <a:spLocks noChangeAspect="1"/>
          </p:cNvSpPr>
          <p:nvPr/>
        </p:nvSpPr>
        <p:spPr bwMode="auto">
          <a:xfrm>
            <a:off x="7669651" y="446089"/>
            <a:ext cx="4522349"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183540" y="586171"/>
            <a:ext cx="2494791" cy="51347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10001" y="446089"/>
            <a:ext cx="6611540" cy="5414962"/>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9398166-DC63-4836-9DFC-E3A4924FFF26}" type="datetimeFigureOut">
              <a:rPr lang="en-US" smtClean="0"/>
              <a:t>10/5/2023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07635C-1412-45F0-9137-79D543478861}" type="slidenum">
              <a:rPr lang="en-US" smtClean="0"/>
              <a:t>‹#›</a:t>
            </a:fld>
            <a:endParaRPr lang="en-US"/>
          </a:p>
        </p:txBody>
      </p:sp>
    </p:spTree>
    <p:extLst>
      <p:ext uri="{BB962C8B-B14F-4D97-AF65-F5344CB8AC3E}">
        <p14:creationId xmlns:p14="http://schemas.microsoft.com/office/powerpoint/2010/main" val="30400782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1"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447188"/>
            <a:ext cx="10571998" cy="970450"/>
          </a:xfrm>
        </p:spPr>
        <p:txBody>
          <a:bodyPr/>
          <a:lstStyle/>
          <a:p>
            <a:r>
              <a:rPr lang="en-US"/>
              <a:t>Click to edit Master title style</a:t>
            </a:r>
            <a:endParaRPr lang="en-US" dirty="0"/>
          </a:p>
        </p:txBody>
      </p:sp>
      <p:sp>
        <p:nvSpPr>
          <p:cNvPr id="3" name="Content Placeholder 2"/>
          <p:cNvSpPr>
            <a:spLocks noGrp="1"/>
          </p:cNvSpPr>
          <p:nvPr>
            <p:ph idx="1"/>
          </p:nvPr>
        </p:nvSpPr>
        <p:spPr>
          <a:xfrm>
            <a:off x="818712" y="2222287"/>
            <a:ext cx="10554574" cy="363651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9398166-DC63-4836-9DFC-E3A4924FFF26}" type="datetimeFigureOut">
              <a:rPr lang="en-US" smtClean="0"/>
              <a:t>10/5/2023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07635C-1412-45F0-9137-79D543478861}" type="slidenum">
              <a:rPr lang="en-US" smtClean="0"/>
              <a:t>‹#›</a:t>
            </a:fld>
            <a:endParaRPr lang="en-US"/>
          </a:p>
        </p:txBody>
      </p:sp>
    </p:spTree>
    <p:extLst>
      <p:ext uri="{BB962C8B-B14F-4D97-AF65-F5344CB8AC3E}">
        <p14:creationId xmlns:p14="http://schemas.microsoft.com/office/powerpoint/2010/main" val="34632623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 name="Freeform 7"/>
          <p:cNvSpPr/>
          <p:nvPr/>
        </p:nvSpPr>
        <p:spPr bwMode="auto">
          <a:xfrm>
            <a:off x="0" y="1"/>
            <a:ext cx="12192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2951396"/>
            <a:ext cx="10561418" cy="1468800"/>
          </a:xfrm>
        </p:spPr>
        <p:txBody>
          <a:bodyPr anchor="b"/>
          <a:lstStyle>
            <a:lvl1pPr algn="r">
              <a:defRPr sz="4800" b="1" cap="none"/>
            </a:lvl1pPr>
          </a:lstStyle>
          <a:p>
            <a:r>
              <a:rPr lang="en-US"/>
              <a:t>Click to edit Master title style</a:t>
            </a:r>
            <a:endParaRPr lang="en-US" dirty="0"/>
          </a:p>
        </p:txBody>
      </p:sp>
      <p:sp>
        <p:nvSpPr>
          <p:cNvPr id="3" name="Text Placeholder 2"/>
          <p:cNvSpPr>
            <a:spLocks noGrp="1"/>
          </p:cNvSpPr>
          <p:nvPr>
            <p:ph type="body" idx="1"/>
          </p:nvPr>
        </p:nvSpPr>
        <p:spPr>
          <a:xfrm>
            <a:off x="810000" y="5281201"/>
            <a:ext cx="10561418"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9398166-DC63-4836-9DFC-E3A4924FFF26}" type="datetimeFigureOut">
              <a:rPr lang="en-US" smtClean="0"/>
              <a:t>10/5/2023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07635C-1412-45F0-9137-79D543478861}" type="slidenum">
              <a:rPr lang="en-US" smtClean="0"/>
              <a:t>‹#›</a:t>
            </a:fld>
            <a:endParaRPr lang="en-US"/>
          </a:p>
        </p:txBody>
      </p:sp>
    </p:spTree>
    <p:extLst>
      <p:ext uri="{BB962C8B-B14F-4D97-AF65-F5344CB8AC3E}">
        <p14:creationId xmlns:p14="http://schemas.microsoft.com/office/powerpoint/2010/main" val="2827805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18712" y="2222287"/>
            <a:ext cx="5185873" cy="363876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87415" y="2222287"/>
            <a:ext cx="5194583" cy="3638764"/>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9398166-DC63-4836-9DFC-E3A4924FFF26}" type="datetimeFigureOut">
              <a:rPr lang="en-US" smtClean="0"/>
              <a:t>10/5/2023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07635C-1412-45F0-9137-79D543478861}" type="slidenum">
              <a:rPr lang="en-US" smtClean="0"/>
              <a:t>‹#›</a:t>
            </a:fld>
            <a:endParaRPr lang="en-US"/>
          </a:p>
        </p:txBody>
      </p:sp>
    </p:spTree>
    <p:extLst>
      <p:ext uri="{BB962C8B-B14F-4D97-AF65-F5344CB8AC3E}">
        <p14:creationId xmlns:p14="http://schemas.microsoft.com/office/powerpoint/2010/main" val="40744600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814728" y="2174875"/>
            <a:ext cx="5189857"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14729" y="2751138"/>
            <a:ext cx="5189856" cy="3109913"/>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87415" y="2174875"/>
            <a:ext cx="519458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87415" y="2751138"/>
            <a:ext cx="5194583" cy="3109913"/>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9398166-DC63-4836-9DFC-E3A4924FFF26}" type="datetimeFigureOut">
              <a:rPr lang="en-US" smtClean="0"/>
              <a:t>10/5/2023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607635C-1412-45F0-9137-79D543478861}" type="slidenum">
              <a:rPr lang="en-US" smtClean="0"/>
              <a:t>‹#›</a:t>
            </a:fld>
            <a:endParaRPr lang="en-US"/>
          </a:p>
        </p:txBody>
      </p:sp>
    </p:spTree>
    <p:extLst>
      <p:ext uri="{BB962C8B-B14F-4D97-AF65-F5344CB8AC3E}">
        <p14:creationId xmlns:p14="http://schemas.microsoft.com/office/powerpoint/2010/main" val="18446625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9398166-DC63-4836-9DFC-E3A4924FFF26}" type="datetimeFigureOut">
              <a:rPr lang="en-US" smtClean="0"/>
              <a:t>10/5/2023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607635C-1412-45F0-9137-79D543478861}" type="slidenum">
              <a:rPr lang="en-US" smtClean="0"/>
              <a:t>‹#›</a:t>
            </a:fld>
            <a:endParaRPr lang="en-US"/>
          </a:p>
        </p:txBody>
      </p:sp>
    </p:spTree>
    <p:extLst>
      <p:ext uri="{BB962C8B-B14F-4D97-AF65-F5344CB8AC3E}">
        <p14:creationId xmlns:p14="http://schemas.microsoft.com/office/powerpoint/2010/main" val="15539480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9398166-DC63-4836-9DFC-E3A4924FFF26}" type="datetimeFigureOut">
              <a:rPr lang="en-US" smtClean="0"/>
              <a:t>10/5/2023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607635C-1412-45F0-9137-79D543478861}" type="slidenum">
              <a:rPr lang="en-US" smtClean="0"/>
              <a:t>‹#›</a:t>
            </a:fld>
            <a:endParaRPr lang="en-US"/>
          </a:p>
        </p:txBody>
      </p:sp>
    </p:spTree>
    <p:extLst>
      <p:ext uri="{BB962C8B-B14F-4D97-AF65-F5344CB8AC3E}">
        <p14:creationId xmlns:p14="http://schemas.microsoft.com/office/powerpoint/2010/main" val="23272394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2" name="Freeform 6"/>
          <p:cNvSpPr>
            <a:spLocks noChangeAspect="1"/>
          </p:cNvSpPr>
          <p:nvPr/>
        </p:nvSpPr>
        <p:spPr bwMode="auto">
          <a:xfrm>
            <a:off x="1073151" y="446087"/>
            <a:ext cx="3547533"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073151" y="446088"/>
            <a:ext cx="3547533" cy="1618396"/>
          </a:xfrm>
        </p:spPr>
        <p:txBody>
          <a:bodyPr anchor="b"/>
          <a:lstStyle>
            <a:lvl1pPr algn="l">
              <a:defRPr sz="2000" b="1"/>
            </a:lvl1pPr>
          </a:lstStyle>
          <a:p>
            <a:r>
              <a:rPr lang="en-US"/>
              <a:t>Click to edit Master title style</a:t>
            </a:r>
            <a:endParaRPr lang="en-US" dirty="0"/>
          </a:p>
        </p:txBody>
      </p:sp>
      <p:sp>
        <p:nvSpPr>
          <p:cNvPr id="3" name="Content Placeholder 2"/>
          <p:cNvSpPr>
            <a:spLocks noGrp="1"/>
          </p:cNvSpPr>
          <p:nvPr>
            <p:ph idx="1"/>
          </p:nvPr>
        </p:nvSpPr>
        <p:spPr>
          <a:xfrm>
            <a:off x="4855633" y="446088"/>
            <a:ext cx="6252633" cy="541496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73151" y="2260738"/>
            <a:ext cx="3547533"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9398166-DC63-4836-9DFC-E3A4924FFF26}" type="datetimeFigureOut">
              <a:rPr lang="en-US" smtClean="0"/>
              <a:t>10/5/2023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07635C-1412-45F0-9137-79D543478861}" type="slidenum">
              <a:rPr lang="en-US" smtClean="0"/>
              <a:t>‹#›</a:t>
            </a:fld>
            <a:endParaRPr lang="en-US"/>
          </a:p>
        </p:txBody>
      </p:sp>
    </p:spTree>
    <p:extLst>
      <p:ext uri="{BB962C8B-B14F-4D97-AF65-F5344CB8AC3E}">
        <p14:creationId xmlns:p14="http://schemas.microsoft.com/office/powerpoint/2010/main" val="27996963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4728" y="727522"/>
            <a:ext cx="4852988" cy="1617163"/>
          </a:xfrm>
        </p:spPr>
        <p:txBody>
          <a:bodyPr anchor="b">
            <a:normAutofit/>
          </a:bodyPr>
          <a:lstStyle>
            <a:lvl1pPr algn="l">
              <a:defRPr sz="2400" b="0"/>
            </a:lvl1pPr>
          </a:lstStyle>
          <a:p>
            <a:r>
              <a:rPr lang="en-US"/>
              <a:t>Click to edit Master title style</a:t>
            </a:r>
            <a:endParaRPr lang="en-US" dirty="0"/>
          </a:p>
        </p:txBody>
      </p:sp>
      <p:sp>
        <p:nvSpPr>
          <p:cNvPr id="9" name="Picture Placeholder 11"/>
          <p:cNvSpPr>
            <a:spLocks noGrp="1" noChangeAspect="1"/>
          </p:cNvSpPr>
          <p:nvPr>
            <p:ph type="pic" sz="quarter" idx="13"/>
          </p:nvPr>
        </p:nvSpPr>
        <p:spPr bwMode="auto">
          <a:xfrm>
            <a:off x="6098117" y="0"/>
            <a:ext cx="6093883"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en-US"/>
              <a:t>Click icon to add picture</a:t>
            </a:r>
            <a:endParaRPr lang="en-US" dirty="0"/>
          </a:p>
        </p:txBody>
      </p:sp>
      <p:sp>
        <p:nvSpPr>
          <p:cNvPr id="4" name="Text Placeholder 3"/>
          <p:cNvSpPr>
            <a:spLocks noGrp="1"/>
          </p:cNvSpPr>
          <p:nvPr>
            <p:ph type="body" sz="half" idx="2"/>
          </p:nvPr>
        </p:nvSpPr>
        <p:spPr>
          <a:xfrm>
            <a:off x="814728" y="2344684"/>
            <a:ext cx="485298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3885810" y="6041362"/>
            <a:ext cx="976879" cy="365125"/>
          </a:xfrm>
        </p:spPr>
        <p:txBody>
          <a:bodyPr/>
          <a:lstStyle/>
          <a:p>
            <a:fld id="{09398166-DC63-4836-9DFC-E3A4924FFF26}" type="datetimeFigureOut">
              <a:rPr lang="en-US" smtClean="0"/>
              <a:t>10/5/2023</a:t>
            </a:fld>
            <a:endParaRPr lang="en-US"/>
          </a:p>
        </p:txBody>
      </p:sp>
      <p:sp>
        <p:nvSpPr>
          <p:cNvPr id="6" name="Footer Placeholder 5"/>
          <p:cNvSpPr>
            <a:spLocks noGrp="1"/>
          </p:cNvSpPr>
          <p:nvPr>
            <p:ph type="ftr" sz="quarter" idx="11"/>
          </p:nvPr>
        </p:nvSpPr>
        <p:spPr>
          <a:xfrm>
            <a:off x="590396" y="6041362"/>
            <a:ext cx="3295413" cy="365125"/>
          </a:xfrm>
        </p:spPr>
        <p:txBody>
          <a:bodyPr/>
          <a:lstStyle/>
          <a:p>
            <a:endParaRPr lang="en-US"/>
          </a:p>
        </p:txBody>
      </p:sp>
      <p:sp>
        <p:nvSpPr>
          <p:cNvPr id="7" name="Slide Number Placeholder 6"/>
          <p:cNvSpPr>
            <a:spLocks noGrp="1"/>
          </p:cNvSpPr>
          <p:nvPr>
            <p:ph type="sldNum" sz="quarter" idx="12"/>
          </p:nvPr>
        </p:nvSpPr>
        <p:spPr>
          <a:xfrm>
            <a:off x="4862689" y="5915888"/>
            <a:ext cx="1062155" cy="490599"/>
          </a:xfrm>
        </p:spPr>
        <p:txBody>
          <a:bodyPr/>
          <a:lstStyle/>
          <a:p>
            <a:fld id="{F607635C-1412-45F0-9137-79D543478861}" type="slidenum">
              <a:rPr lang="en-US" smtClean="0"/>
              <a:t>‹#›</a:t>
            </a:fld>
            <a:endParaRPr lang="en-US"/>
          </a:p>
        </p:txBody>
      </p:sp>
    </p:spTree>
    <p:extLst>
      <p:ext uri="{BB962C8B-B14F-4D97-AF65-F5344CB8AC3E}">
        <p14:creationId xmlns:p14="http://schemas.microsoft.com/office/powerpoint/2010/main" val="38479246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0000" y="447188"/>
            <a:ext cx="10571998"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en-US"/>
              <a:t>Click to edit Master title style</a:t>
            </a:r>
            <a:endParaRPr lang="en-US" dirty="0"/>
          </a:p>
        </p:txBody>
      </p:sp>
      <p:sp>
        <p:nvSpPr>
          <p:cNvPr id="3" name="Text Placeholder 2"/>
          <p:cNvSpPr>
            <a:spLocks noGrp="1"/>
          </p:cNvSpPr>
          <p:nvPr>
            <p:ph type="body" idx="1"/>
          </p:nvPr>
        </p:nvSpPr>
        <p:spPr>
          <a:xfrm>
            <a:off x="810000" y="2184401"/>
            <a:ext cx="10563285"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3"/>
          </p:nvPr>
        </p:nvSpPr>
        <p:spPr>
          <a:xfrm>
            <a:off x="451514" y="6041362"/>
            <a:ext cx="8644320" cy="365125"/>
          </a:xfrm>
          <a:prstGeom prst="rect">
            <a:avLst/>
          </a:prstGeom>
        </p:spPr>
        <p:txBody>
          <a:bodyPr vert="horz" lIns="91440" tIns="45720" rIns="91440" bIns="45720" rtlCol="0" anchor="b"/>
          <a:lstStyle>
            <a:lvl1pPr algn="l">
              <a:defRPr sz="900">
                <a:solidFill>
                  <a:schemeClr val="tx1"/>
                </a:solidFill>
              </a:defRPr>
            </a:lvl1pPr>
          </a:lstStyle>
          <a:p>
            <a:endParaRPr lang="en-US"/>
          </a:p>
        </p:txBody>
      </p:sp>
      <p:sp>
        <p:nvSpPr>
          <p:cNvPr id="4" name="Date Placeholder 3"/>
          <p:cNvSpPr>
            <a:spLocks noGrp="1"/>
          </p:cNvSpPr>
          <p:nvPr>
            <p:ph type="dt" sz="half" idx="2"/>
          </p:nvPr>
        </p:nvSpPr>
        <p:spPr>
          <a:xfrm>
            <a:off x="9334626" y="6041362"/>
            <a:ext cx="1343706" cy="365125"/>
          </a:xfrm>
          <a:prstGeom prst="rect">
            <a:avLst/>
          </a:prstGeom>
        </p:spPr>
        <p:txBody>
          <a:bodyPr vert="horz" lIns="91440" tIns="45720" rIns="91440" bIns="45720" rtlCol="0" anchor="b"/>
          <a:lstStyle>
            <a:lvl1pPr algn="r">
              <a:defRPr sz="900">
                <a:solidFill>
                  <a:schemeClr val="tx1"/>
                </a:solidFill>
              </a:defRPr>
            </a:lvl1pPr>
          </a:lstStyle>
          <a:p>
            <a:fld id="{09398166-DC63-4836-9DFC-E3A4924FFF26}" type="datetimeFigureOut">
              <a:rPr lang="en-US" smtClean="0"/>
              <a:t>10/5/2023</a:t>
            </a:fld>
            <a:endParaRPr lang="en-US"/>
          </a:p>
        </p:txBody>
      </p:sp>
      <p:sp>
        <p:nvSpPr>
          <p:cNvPr id="6" name="Slide Number Placeholder 5"/>
          <p:cNvSpPr>
            <a:spLocks noGrp="1"/>
          </p:cNvSpPr>
          <p:nvPr>
            <p:ph type="sldNum" sz="quarter" idx="4"/>
          </p:nvPr>
        </p:nvSpPr>
        <p:spPr>
          <a:xfrm>
            <a:off x="10678331" y="5915888"/>
            <a:ext cx="1062155" cy="490599"/>
          </a:xfrm>
          <a:prstGeom prst="rect">
            <a:avLst/>
          </a:prstGeom>
        </p:spPr>
        <p:txBody>
          <a:bodyPr vert="horz" lIns="91440" tIns="45720" rIns="91440" bIns="10800" rtlCol="0" anchor="b"/>
          <a:lstStyle>
            <a:lvl1pPr algn="r">
              <a:defRPr sz="2000">
                <a:solidFill>
                  <a:schemeClr val="accent1"/>
                </a:solidFill>
              </a:defRPr>
            </a:lvl1pPr>
          </a:lstStyle>
          <a:p>
            <a:fld id="{F607635C-1412-45F0-9137-79D543478861}" type="slidenum">
              <a:rPr lang="en-US" smtClean="0"/>
              <a:t>‹#›</a:t>
            </a:fld>
            <a:endParaRPr lang="en-US"/>
          </a:p>
        </p:txBody>
      </p:sp>
    </p:spTree>
    <p:extLst>
      <p:ext uri="{BB962C8B-B14F-4D97-AF65-F5344CB8AC3E}">
        <p14:creationId xmlns:p14="http://schemas.microsoft.com/office/powerpoint/2010/main" val="3602336629"/>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Lst>
  <p:txStyles>
    <p:title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uptodate.com/" TargetMode="External"/><Relationship Id="rId2" Type="http://schemas.openxmlformats.org/officeDocument/2006/relationships/hyperlink" Target="https://doi.org/10.1161/CIR.0000000000001063" TargetMode="External"/><Relationship Id="rId1" Type="http://schemas.openxmlformats.org/officeDocument/2006/relationships/slideLayout" Target="../slideLayouts/slideLayout2.xml"/><Relationship Id="rId6" Type="http://schemas.openxmlformats.org/officeDocument/2006/relationships/hyperlink" Target="https://www.ncbi.nlm.nih.gov/books/NBK576405/" TargetMode="External"/><Relationship Id="rId5" Type="http://schemas.openxmlformats.org/officeDocument/2006/relationships/hyperlink" Target="https://www.ncbi.nlm.nih.gov/books/NBK507904/" TargetMode="External"/><Relationship Id="rId4" Type="http://schemas.openxmlformats.org/officeDocument/2006/relationships/hyperlink" Target="https://www.ncbi.nlm.nih.gov/books/NBK43087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2C45C6-FC0B-01EA-664D-3D6E05C0C077}"/>
              </a:ext>
            </a:extLst>
          </p:cNvPr>
          <p:cNvSpPr>
            <a:spLocks noGrp="1"/>
          </p:cNvSpPr>
          <p:nvPr>
            <p:ph type="ctrTitle"/>
          </p:nvPr>
        </p:nvSpPr>
        <p:spPr/>
        <p:txBody>
          <a:bodyPr/>
          <a:lstStyle/>
          <a:p>
            <a:pPr algn="ctr"/>
            <a:r>
              <a:rPr lang="en-US" sz="8800" dirty="0"/>
              <a:t>APRN ADVANCED PHARMACOLOGY</a:t>
            </a:r>
            <a:endParaRPr lang="en-US" dirty="0"/>
          </a:p>
        </p:txBody>
      </p:sp>
      <p:sp>
        <p:nvSpPr>
          <p:cNvPr id="3" name="Subtitle 2">
            <a:extLst>
              <a:ext uri="{FF2B5EF4-FFF2-40B4-BE49-F238E27FC236}">
                <a16:creationId xmlns:a16="http://schemas.microsoft.com/office/drawing/2014/main" id="{9D1B6052-6CCE-BE0D-324C-038EC658C9D9}"/>
              </a:ext>
            </a:extLst>
          </p:cNvPr>
          <p:cNvSpPr>
            <a:spLocks noGrp="1"/>
          </p:cNvSpPr>
          <p:nvPr>
            <p:ph type="subTitle" idx="1"/>
          </p:nvPr>
        </p:nvSpPr>
        <p:spPr>
          <a:xfrm>
            <a:off x="810001" y="5280846"/>
            <a:ext cx="10572000" cy="1305483"/>
          </a:xfrm>
        </p:spPr>
        <p:txBody>
          <a:bodyPr>
            <a:normAutofit fontScale="92500" lnSpcReduction="20000"/>
          </a:bodyPr>
          <a:lstStyle/>
          <a:p>
            <a:r>
              <a:rPr lang="en-US" dirty="0"/>
              <a:t>© Bullet Point Nursing 2023</a:t>
            </a:r>
          </a:p>
          <a:p>
            <a:r>
              <a:rPr lang="en-US" dirty="0"/>
              <a:t>Disclaimer: These notes are designed to provide the key points of each topic and may not contain all necessary information. Every effort is made to ensure this content is up to date and accurate at the time of writing. No liability is assumed for the content or its relation to current standards and practices. This should not replace comprehensive APRN pharmacology educational resources.</a:t>
            </a:r>
          </a:p>
        </p:txBody>
      </p:sp>
    </p:spTree>
    <p:extLst>
      <p:ext uri="{BB962C8B-B14F-4D97-AF65-F5344CB8AC3E}">
        <p14:creationId xmlns:p14="http://schemas.microsoft.com/office/powerpoint/2010/main" val="12019549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0A89C2-CE64-5226-C1D2-626A74EE204F}"/>
              </a:ext>
            </a:extLst>
          </p:cNvPr>
          <p:cNvSpPr>
            <a:spLocks noGrp="1"/>
          </p:cNvSpPr>
          <p:nvPr>
            <p:ph type="title"/>
          </p:nvPr>
        </p:nvSpPr>
        <p:spPr/>
        <p:txBody>
          <a:bodyPr/>
          <a:lstStyle/>
          <a:p>
            <a:r>
              <a:rPr lang="en-US" dirty="0"/>
              <a:t>Stages and Classes </a:t>
            </a:r>
          </a:p>
        </p:txBody>
      </p:sp>
      <p:sp>
        <p:nvSpPr>
          <p:cNvPr id="3" name="Content Placeholder 2">
            <a:extLst>
              <a:ext uri="{FF2B5EF4-FFF2-40B4-BE49-F238E27FC236}">
                <a16:creationId xmlns:a16="http://schemas.microsoft.com/office/drawing/2014/main" id="{68903722-F3EC-9A4D-F483-A1081CBE923A}"/>
              </a:ext>
            </a:extLst>
          </p:cNvPr>
          <p:cNvSpPr>
            <a:spLocks noGrp="1"/>
          </p:cNvSpPr>
          <p:nvPr>
            <p:ph idx="1"/>
          </p:nvPr>
        </p:nvSpPr>
        <p:spPr/>
        <p:txBody>
          <a:bodyPr>
            <a:normAutofit lnSpcReduction="10000"/>
          </a:bodyPr>
          <a:lstStyle/>
          <a:p>
            <a:endParaRPr lang="en-US" sz="2400" dirty="0">
              <a:solidFill>
                <a:schemeClr val="bg1"/>
              </a:solidFill>
            </a:endParaRPr>
          </a:p>
          <a:p>
            <a:r>
              <a:rPr lang="en-US" sz="2400" dirty="0">
                <a:solidFill>
                  <a:schemeClr val="bg1"/>
                </a:solidFill>
              </a:rPr>
              <a:t>Heart failure stages  </a:t>
            </a:r>
          </a:p>
          <a:p>
            <a:pPr lvl="1"/>
            <a:r>
              <a:rPr lang="en-US" sz="1800" dirty="0">
                <a:solidFill>
                  <a:schemeClr val="bg1"/>
                </a:solidFill>
              </a:rPr>
              <a:t>Stage A – At risk </a:t>
            </a:r>
          </a:p>
          <a:p>
            <a:pPr lvl="1"/>
            <a:r>
              <a:rPr lang="en-US" sz="1800" dirty="0">
                <a:solidFill>
                  <a:schemeClr val="bg1"/>
                </a:solidFill>
              </a:rPr>
              <a:t>Stage B – Pre HF </a:t>
            </a:r>
          </a:p>
          <a:p>
            <a:pPr lvl="1"/>
            <a:r>
              <a:rPr lang="en-US" sz="1800" dirty="0">
                <a:solidFill>
                  <a:schemeClr val="bg1"/>
                </a:solidFill>
              </a:rPr>
              <a:t>Stage C – Symptomatic </a:t>
            </a:r>
          </a:p>
          <a:p>
            <a:pPr lvl="1"/>
            <a:r>
              <a:rPr lang="en-US" sz="1800" dirty="0">
                <a:solidFill>
                  <a:schemeClr val="bg1"/>
                </a:solidFill>
              </a:rPr>
              <a:t>Stage D – Advanced </a:t>
            </a:r>
          </a:p>
          <a:p>
            <a:r>
              <a:rPr lang="en-US" sz="2400" dirty="0">
                <a:solidFill>
                  <a:schemeClr val="bg1"/>
                </a:solidFill>
              </a:rPr>
              <a:t>NYHA classification</a:t>
            </a:r>
          </a:p>
          <a:p>
            <a:pPr lvl="1"/>
            <a:r>
              <a:rPr lang="en-US" sz="2200" dirty="0">
                <a:solidFill>
                  <a:schemeClr val="bg1"/>
                </a:solidFill>
              </a:rPr>
              <a:t>Class 1-4</a:t>
            </a:r>
          </a:p>
          <a:p>
            <a:endParaRPr lang="en-US" sz="1600" dirty="0">
              <a:solidFill>
                <a:schemeClr val="bg1"/>
              </a:solidFill>
            </a:endParaRPr>
          </a:p>
        </p:txBody>
      </p:sp>
      <p:sp>
        <p:nvSpPr>
          <p:cNvPr id="5" name="TextBox 4">
            <a:extLst>
              <a:ext uri="{FF2B5EF4-FFF2-40B4-BE49-F238E27FC236}">
                <a16:creationId xmlns:a16="http://schemas.microsoft.com/office/drawing/2014/main" id="{6CB3383A-D2DE-7B6A-EC37-D456C7393FD3}"/>
              </a:ext>
            </a:extLst>
          </p:cNvPr>
          <p:cNvSpPr txBox="1"/>
          <p:nvPr/>
        </p:nvSpPr>
        <p:spPr>
          <a:xfrm>
            <a:off x="818712" y="6130932"/>
            <a:ext cx="6102626" cy="369332"/>
          </a:xfrm>
          <a:prstGeom prst="rect">
            <a:avLst/>
          </a:prstGeom>
          <a:noFill/>
        </p:spPr>
        <p:txBody>
          <a:bodyPr wrap="square">
            <a:spAutoFit/>
          </a:bodyPr>
          <a:lstStyle/>
          <a:p>
            <a:r>
              <a:rPr lang="en-US" dirty="0">
                <a:solidFill>
                  <a:schemeClr val="bg1"/>
                </a:solidFill>
              </a:rPr>
              <a:t>© Bullet Point Nursing 2023</a:t>
            </a:r>
          </a:p>
        </p:txBody>
      </p:sp>
    </p:spTree>
    <p:extLst>
      <p:ext uri="{BB962C8B-B14F-4D97-AF65-F5344CB8AC3E}">
        <p14:creationId xmlns:p14="http://schemas.microsoft.com/office/powerpoint/2010/main" val="8239714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0A89C2-CE64-5226-C1D2-626A74EE204F}"/>
              </a:ext>
            </a:extLst>
          </p:cNvPr>
          <p:cNvSpPr>
            <a:spLocks noGrp="1"/>
          </p:cNvSpPr>
          <p:nvPr>
            <p:ph type="title"/>
          </p:nvPr>
        </p:nvSpPr>
        <p:spPr/>
        <p:txBody>
          <a:bodyPr/>
          <a:lstStyle/>
          <a:p>
            <a:r>
              <a:rPr lang="en-US" dirty="0"/>
              <a:t>Diagnosis  </a:t>
            </a:r>
          </a:p>
        </p:txBody>
      </p:sp>
      <p:sp>
        <p:nvSpPr>
          <p:cNvPr id="3" name="Content Placeholder 2">
            <a:extLst>
              <a:ext uri="{FF2B5EF4-FFF2-40B4-BE49-F238E27FC236}">
                <a16:creationId xmlns:a16="http://schemas.microsoft.com/office/drawing/2014/main" id="{68903722-F3EC-9A4D-F483-A1081CBE923A}"/>
              </a:ext>
            </a:extLst>
          </p:cNvPr>
          <p:cNvSpPr>
            <a:spLocks noGrp="1"/>
          </p:cNvSpPr>
          <p:nvPr>
            <p:ph idx="1"/>
          </p:nvPr>
        </p:nvSpPr>
        <p:spPr/>
        <p:txBody>
          <a:bodyPr>
            <a:normAutofit/>
          </a:bodyPr>
          <a:lstStyle/>
          <a:p>
            <a:pPr marL="0" indent="0">
              <a:buNone/>
            </a:pPr>
            <a:endParaRPr lang="en-US" sz="2400" dirty="0">
              <a:solidFill>
                <a:schemeClr val="bg1"/>
              </a:solidFill>
            </a:endParaRPr>
          </a:p>
          <a:p>
            <a:r>
              <a:rPr lang="en-US" sz="2400" dirty="0">
                <a:solidFill>
                  <a:schemeClr val="bg1"/>
                </a:solidFill>
              </a:rPr>
              <a:t>BNP, TTE </a:t>
            </a:r>
          </a:p>
          <a:p>
            <a:r>
              <a:rPr lang="en-US" sz="2400" dirty="0" err="1">
                <a:solidFill>
                  <a:schemeClr val="bg1"/>
                </a:solidFill>
              </a:rPr>
              <a:t>HFrEF</a:t>
            </a:r>
            <a:endParaRPr lang="en-US" sz="2400" dirty="0">
              <a:solidFill>
                <a:schemeClr val="bg1"/>
              </a:solidFill>
            </a:endParaRPr>
          </a:p>
          <a:p>
            <a:pPr lvl="1"/>
            <a:r>
              <a:rPr lang="en-US" sz="2200" dirty="0">
                <a:solidFill>
                  <a:schemeClr val="bg1"/>
                </a:solidFill>
              </a:rPr>
              <a:t>≤ 40%</a:t>
            </a:r>
          </a:p>
          <a:p>
            <a:r>
              <a:rPr lang="en-US" sz="2400" dirty="0" err="1">
                <a:solidFill>
                  <a:schemeClr val="bg1"/>
                </a:solidFill>
              </a:rPr>
              <a:t>HFpEF</a:t>
            </a:r>
            <a:endParaRPr lang="en-US" sz="2400" dirty="0">
              <a:solidFill>
                <a:schemeClr val="bg1"/>
              </a:solidFill>
            </a:endParaRPr>
          </a:p>
          <a:p>
            <a:pPr lvl="1"/>
            <a:r>
              <a:rPr lang="en-US" sz="2200" dirty="0">
                <a:solidFill>
                  <a:schemeClr val="bg1"/>
                </a:solidFill>
              </a:rPr>
              <a:t>≥ 50%</a:t>
            </a:r>
          </a:p>
          <a:p>
            <a:endParaRPr lang="en-US" sz="1600" dirty="0">
              <a:solidFill>
                <a:schemeClr val="bg1"/>
              </a:solidFill>
            </a:endParaRPr>
          </a:p>
        </p:txBody>
      </p:sp>
      <p:sp>
        <p:nvSpPr>
          <p:cNvPr id="5" name="TextBox 4">
            <a:extLst>
              <a:ext uri="{FF2B5EF4-FFF2-40B4-BE49-F238E27FC236}">
                <a16:creationId xmlns:a16="http://schemas.microsoft.com/office/drawing/2014/main" id="{6CB3383A-D2DE-7B6A-EC37-D456C7393FD3}"/>
              </a:ext>
            </a:extLst>
          </p:cNvPr>
          <p:cNvSpPr txBox="1"/>
          <p:nvPr/>
        </p:nvSpPr>
        <p:spPr>
          <a:xfrm>
            <a:off x="818712" y="6130932"/>
            <a:ext cx="6102626" cy="369332"/>
          </a:xfrm>
          <a:prstGeom prst="rect">
            <a:avLst/>
          </a:prstGeom>
          <a:noFill/>
        </p:spPr>
        <p:txBody>
          <a:bodyPr wrap="square">
            <a:spAutoFit/>
          </a:bodyPr>
          <a:lstStyle/>
          <a:p>
            <a:r>
              <a:rPr lang="en-US" dirty="0">
                <a:solidFill>
                  <a:schemeClr val="bg1"/>
                </a:solidFill>
              </a:rPr>
              <a:t>© Bullet Point Nursing 2023</a:t>
            </a:r>
          </a:p>
        </p:txBody>
      </p:sp>
    </p:spTree>
    <p:extLst>
      <p:ext uri="{BB962C8B-B14F-4D97-AF65-F5344CB8AC3E}">
        <p14:creationId xmlns:p14="http://schemas.microsoft.com/office/powerpoint/2010/main" val="16231531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0A89C2-CE64-5226-C1D2-626A74EE204F}"/>
              </a:ext>
            </a:extLst>
          </p:cNvPr>
          <p:cNvSpPr>
            <a:spLocks noGrp="1"/>
          </p:cNvSpPr>
          <p:nvPr>
            <p:ph type="title"/>
          </p:nvPr>
        </p:nvSpPr>
        <p:spPr/>
        <p:txBody>
          <a:bodyPr/>
          <a:lstStyle/>
          <a:p>
            <a:r>
              <a:rPr lang="en-US" dirty="0"/>
              <a:t>Management   </a:t>
            </a:r>
          </a:p>
        </p:txBody>
      </p:sp>
      <p:sp>
        <p:nvSpPr>
          <p:cNvPr id="3" name="Content Placeholder 2">
            <a:extLst>
              <a:ext uri="{FF2B5EF4-FFF2-40B4-BE49-F238E27FC236}">
                <a16:creationId xmlns:a16="http://schemas.microsoft.com/office/drawing/2014/main" id="{68903722-F3EC-9A4D-F483-A1081CBE923A}"/>
              </a:ext>
            </a:extLst>
          </p:cNvPr>
          <p:cNvSpPr>
            <a:spLocks noGrp="1"/>
          </p:cNvSpPr>
          <p:nvPr>
            <p:ph idx="1"/>
          </p:nvPr>
        </p:nvSpPr>
        <p:spPr/>
        <p:txBody>
          <a:bodyPr>
            <a:normAutofit fontScale="70000" lnSpcReduction="20000"/>
          </a:bodyPr>
          <a:lstStyle/>
          <a:p>
            <a:pPr marL="0" indent="0">
              <a:buNone/>
            </a:pPr>
            <a:endParaRPr lang="en-US" sz="2400" dirty="0">
              <a:solidFill>
                <a:schemeClr val="bg1"/>
              </a:solidFill>
            </a:endParaRPr>
          </a:p>
          <a:p>
            <a:r>
              <a:rPr lang="en-US" sz="2400" dirty="0">
                <a:solidFill>
                  <a:schemeClr val="bg1"/>
                </a:solidFill>
              </a:rPr>
              <a:t>Lifestyle modification </a:t>
            </a:r>
          </a:p>
          <a:p>
            <a:pPr lvl="1"/>
            <a:r>
              <a:rPr lang="en-US" sz="2200" dirty="0">
                <a:solidFill>
                  <a:schemeClr val="bg1"/>
                </a:solidFill>
              </a:rPr>
              <a:t>Diet, exercise, control HTN, manage DM, smoking cessation </a:t>
            </a:r>
          </a:p>
          <a:p>
            <a:r>
              <a:rPr lang="en-US" sz="2400" dirty="0">
                <a:solidFill>
                  <a:schemeClr val="bg1"/>
                </a:solidFill>
              </a:rPr>
              <a:t>Combination pharmacotherapy </a:t>
            </a:r>
          </a:p>
          <a:p>
            <a:pPr lvl="1"/>
            <a:r>
              <a:rPr lang="en-US" sz="2200" dirty="0">
                <a:solidFill>
                  <a:schemeClr val="bg1"/>
                </a:solidFill>
              </a:rPr>
              <a:t>RAAS Antagonist</a:t>
            </a:r>
          </a:p>
          <a:p>
            <a:pPr lvl="2"/>
            <a:r>
              <a:rPr lang="en-US" sz="2000" dirty="0">
                <a:solidFill>
                  <a:schemeClr val="bg1"/>
                </a:solidFill>
              </a:rPr>
              <a:t>ACEI, ARB, ARNI</a:t>
            </a:r>
          </a:p>
          <a:p>
            <a:pPr lvl="1"/>
            <a:r>
              <a:rPr lang="en-US" sz="2200" dirty="0">
                <a:solidFill>
                  <a:schemeClr val="bg1"/>
                </a:solidFill>
              </a:rPr>
              <a:t>Beta Blocker </a:t>
            </a:r>
          </a:p>
          <a:p>
            <a:pPr lvl="2"/>
            <a:r>
              <a:rPr lang="en-US" sz="2000" dirty="0">
                <a:solidFill>
                  <a:schemeClr val="bg1"/>
                </a:solidFill>
              </a:rPr>
              <a:t>Carvedilol </a:t>
            </a:r>
          </a:p>
          <a:p>
            <a:pPr lvl="1"/>
            <a:r>
              <a:rPr lang="en-US" sz="2200" dirty="0">
                <a:solidFill>
                  <a:schemeClr val="bg1"/>
                </a:solidFill>
              </a:rPr>
              <a:t>Diuretic</a:t>
            </a:r>
          </a:p>
          <a:p>
            <a:pPr lvl="2"/>
            <a:r>
              <a:rPr lang="en-US" sz="2000" dirty="0">
                <a:solidFill>
                  <a:schemeClr val="bg1"/>
                </a:solidFill>
              </a:rPr>
              <a:t>Spironolactone </a:t>
            </a:r>
          </a:p>
          <a:p>
            <a:pPr lvl="1"/>
            <a:r>
              <a:rPr lang="en-US" sz="2200" dirty="0">
                <a:solidFill>
                  <a:schemeClr val="bg1"/>
                </a:solidFill>
              </a:rPr>
              <a:t>Not all started at once</a:t>
            </a:r>
          </a:p>
          <a:p>
            <a:endParaRPr lang="en-US" sz="2200" dirty="0">
              <a:solidFill>
                <a:schemeClr val="bg1"/>
              </a:solidFill>
            </a:endParaRPr>
          </a:p>
          <a:p>
            <a:endParaRPr lang="en-US" sz="1600" dirty="0">
              <a:solidFill>
                <a:schemeClr val="bg1"/>
              </a:solidFill>
            </a:endParaRPr>
          </a:p>
        </p:txBody>
      </p:sp>
      <p:sp>
        <p:nvSpPr>
          <p:cNvPr id="5" name="TextBox 4">
            <a:extLst>
              <a:ext uri="{FF2B5EF4-FFF2-40B4-BE49-F238E27FC236}">
                <a16:creationId xmlns:a16="http://schemas.microsoft.com/office/drawing/2014/main" id="{6CB3383A-D2DE-7B6A-EC37-D456C7393FD3}"/>
              </a:ext>
            </a:extLst>
          </p:cNvPr>
          <p:cNvSpPr txBox="1"/>
          <p:nvPr/>
        </p:nvSpPr>
        <p:spPr>
          <a:xfrm>
            <a:off x="818712" y="6130932"/>
            <a:ext cx="6102626" cy="369332"/>
          </a:xfrm>
          <a:prstGeom prst="rect">
            <a:avLst/>
          </a:prstGeom>
          <a:noFill/>
        </p:spPr>
        <p:txBody>
          <a:bodyPr wrap="square">
            <a:spAutoFit/>
          </a:bodyPr>
          <a:lstStyle/>
          <a:p>
            <a:r>
              <a:rPr lang="en-US" dirty="0">
                <a:solidFill>
                  <a:schemeClr val="bg1"/>
                </a:solidFill>
              </a:rPr>
              <a:t>© Bullet Point Nursing 2023</a:t>
            </a:r>
          </a:p>
        </p:txBody>
      </p:sp>
    </p:spTree>
    <p:extLst>
      <p:ext uri="{BB962C8B-B14F-4D97-AF65-F5344CB8AC3E}">
        <p14:creationId xmlns:p14="http://schemas.microsoft.com/office/powerpoint/2010/main" val="11213946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0A89C2-CE64-5226-C1D2-626A74EE204F}"/>
              </a:ext>
            </a:extLst>
          </p:cNvPr>
          <p:cNvSpPr>
            <a:spLocks noGrp="1"/>
          </p:cNvSpPr>
          <p:nvPr>
            <p:ph type="title"/>
          </p:nvPr>
        </p:nvSpPr>
        <p:spPr/>
        <p:txBody>
          <a:bodyPr/>
          <a:lstStyle/>
          <a:p>
            <a:r>
              <a:rPr lang="en-US" dirty="0"/>
              <a:t>Primary Medications</a:t>
            </a:r>
          </a:p>
        </p:txBody>
      </p:sp>
      <p:sp>
        <p:nvSpPr>
          <p:cNvPr id="3" name="Content Placeholder 2">
            <a:extLst>
              <a:ext uri="{FF2B5EF4-FFF2-40B4-BE49-F238E27FC236}">
                <a16:creationId xmlns:a16="http://schemas.microsoft.com/office/drawing/2014/main" id="{68903722-F3EC-9A4D-F483-A1081CBE923A}"/>
              </a:ext>
            </a:extLst>
          </p:cNvPr>
          <p:cNvSpPr>
            <a:spLocks noGrp="1"/>
          </p:cNvSpPr>
          <p:nvPr>
            <p:ph idx="1"/>
          </p:nvPr>
        </p:nvSpPr>
        <p:spPr/>
        <p:txBody>
          <a:bodyPr>
            <a:normAutofit fontScale="85000" lnSpcReduction="20000"/>
          </a:bodyPr>
          <a:lstStyle/>
          <a:p>
            <a:r>
              <a:rPr lang="en-US" sz="2400" dirty="0">
                <a:solidFill>
                  <a:schemeClr val="bg1"/>
                </a:solidFill>
              </a:rPr>
              <a:t>Sacubitril – Valsartan (Entresto) </a:t>
            </a:r>
          </a:p>
          <a:p>
            <a:pPr lvl="1"/>
            <a:r>
              <a:rPr lang="en-US" sz="2200" dirty="0">
                <a:solidFill>
                  <a:schemeClr val="bg1"/>
                </a:solidFill>
              </a:rPr>
              <a:t>Not to be taken with other ACEI/ARB – Allow 36 hours between transition </a:t>
            </a:r>
          </a:p>
          <a:p>
            <a:pPr lvl="1"/>
            <a:r>
              <a:rPr lang="en-US" sz="2200" dirty="0">
                <a:solidFill>
                  <a:schemeClr val="bg1"/>
                </a:solidFill>
              </a:rPr>
              <a:t>Contraindicated in pregnancy </a:t>
            </a:r>
          </a:p>
          <a:p>
            <a:r>
              <a:rPr lang="en-US" sz="2400" dirty="0">
                <a:solidFill>
                  <a:schemeClr val="bg1"/>
                </a:solidFill>
              </a:rPr>
              <a:t>Spironolactone (Aldosterone antagonist) </a:t>
            </a:r>
          </a:p>
          <a:p>
            <a:pPr lvl="1"/>
            <a:r>
              <a:rPr lang="en-US" sz="2200" dirty="0">
                <a:solidFill>
                  <a:schemeClr val="bg1"/>
                </a:solidFill>
              </a:rPr>
              <a:t>Indications: Ascites, </a:t>
            </a:r>
            <a:r>
              <a:rPr lang="en-US" sz="2200" dirty="0" err="1">
                <a:solidFill>
                  <a:schemeClr val="bg1"/>
                </a:solidFill>
              </a:rPr>
              <a:t>HFrEF</a:t>
            </a:r>
            <a:r>
              <a:rPr lang="en-US" sz="2200" dirty="0">
                <a:solidFill>
                  <a:schemeClr val="bg1"/>
                </a:solidFill>
              </a:rPr>
              <a:t>, HTN </a:t>
            </a:r>
          </a:p>
          <a:p>
            <a:pPr lvl="2"/>
            <a:r>
              <a:rPr lang="en-US" sz="2000" dirty="0">
                <a:solidFill>
                  <a:schemeClr val="bg1"/>
                </a:solidFill>
              </a:rPr>
              <a:t>Also used off-label for ACNE and hair loss in women, hirsutism, </a:t>
            </a:r>
            <a:r>
              <a:rPr lang="en-US" sz="2000" dirty="0" err="1">
                <a:solidFill>
                  <a:schemeClr val="bg1"/>
                </a:solidFill>
              </a:rPr>
              <a:t>HFpEF</a:t>
            </a:r>
            <a:endParaRPr lang="en-US" sz="2000" dirty="0">
              <a:solidFill>
                <a:schemeClr val="bg1"/>
              </a:solidFill>
            </a:endParaRPr>
          </a:p>
          <a:p>
            <a:pPr lvl="2"/>
            <a:r>
              <a:rPr lang="en-US" sz="2000" dirty="0">
                <a:solidFill>
                  <a:schemeClr val="bg1"/>
                </a:solidFill>
              </a:rPr>
              <a:t>Used off-label for transgender females </a:t>
            </a:r>
            <a:endParaRPr lang="en-US" sz="2400" dirty="0">
              <a:solidFill>
                <a:schemeClr val="bg1"/>
              </a:solidFill>
            </a:endParaRPr>
          </a:p>
          <a:p>
            <a:pPr lvl="1"/>
            <a:r>
              <a:rPr lang="en-US" sz="2200" dirty="0">
                <a:solidFill>
                  <a:schemeClr val="bg1"/>
                </a:solidFill>
              </a:rPr>
              <a:t>Monitor Na, K, uric acid, glucose, volume status and kidney function</a:t>
            </a:r>
          </a:p>
          <a:p>
            <a:pPr lvl="1"/>
            <a:r>
              <a:rPr lang="en-US" sz="2200" dirty="0">
                <a:solidFill>
                  <a:schemeClr val="bg1"/>
                </a:solidFill>
              </a:rPr>
              <a:t>Can cause </a:t>
            </a:r>
            <a:r>
              <a:rPr lang="en-US" sz="2200" dirty="0" err="1">
                <a:solidFill>
                  <a:schemeClr val="bg1"/>
                </a:solidFill>
              </a:rPr>
              <a:t>gynocomastia</a:t>
            </a:r>
            <a:r>
              <a:rPr lang="en-US" sz="2200" dirty="0">
                <a:solidFill>
                  <a:schemeClr val="bg1"/>
                </a:solidFill>
              </a:rPr>
              <a:t>  </a:t>
            </a:r>
          </a:p>
          <a:p>
            <a:pPr lvl="1"/>
            <a:r>
              <a:rPr lang="en-US" sz="2200" dirty="0">
                <a:solidFill>
                  <a:schemeClr val="bg1"/>
                </a:solidFill>
              </a:rPr>
              <a:t>Not generally recommended in pregnancy </a:t>
            </a:r>
            <a:endParaRPr lang="en-US" sz="1600" dirty="0">
              <a:solidFill>
                <a:schemeClr val="bg1"/>
              </a:solidFill>
            </a:endParaRPr>
          </a:p>
        </p:txBody>
      </p:sp>
      <p:sp>
        <p:nvSpPr>
          <p:cNvPr id="5" name="TextBox 4">
            <a:extLst>
              <a:ext uri="{FF2B5EF4-FFF2-40B4-BE49-F238E27FC236}">
                <a16:creationId xmlns:a16="http://schemas.microsoft.com/office/drawing/2014/main" id="{6CB3383A-D2DE-7B6A-EC37-D456C7393FD3}"/>
              </a:ext>
            </a:extLst>
          </p:cNvPr>
          <p:cNvSpPr txBox="1"/>
          <p:nvPr/>
        </p:nvSpPr>
        <p:spPr>
          <a:xfrm>
            <a:off x="818712" y="6130932"/>
            <a:ext cx="6102626" cy="369332"/>
          </a:xfrm>
          <a:prstGeom prst="rect">
            <a:avLst/>
          </a:prstGeom>
          <a:noFill/>
        </p:spPr>
        <p:txBody>
          <a:bodyPr wrap="square">
            <a:spAutoFit/>
          </a:bodyPr>
          <a:lstStyle/>
          <a:p>
            <a:r>
              <a:rPr lang="en-US" dirty="0">
                <a:solidFill>
                  <a:schemeClr val="bg1"/>
                </a:solidFill>
              </a:rPr>
              <a:t>© Bullet Point Nursing 2023</a:t>
            </a:r>
          </a:p>
        </p:txBody>
      </p:sp>
    </p:spTree>
    <p:extLst>
      <p:ext uri="{BB962C8B-B14F-4D97-AF65-F5344CB8AC3E}">
        <p14:creationId xmlns:p14="http://schemas.microsoft.com/office/powerpoint/2010/main" val="14074069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0A89C2-CE64-5226-C1D2-626A74EE204F}"/>
              </a:ext>
            </a:extLst>
          </p:cNvPr>
          <p:cNvSpPr>
            <a:spLocks noGrp="1"/>
          </p:cNvSpPr>
          <p:nvPr>
            <p:ph type="title"/>
          </p:nvPr>
        </p:nvSpPr>
        <p:spPr/>
        <p:txBody>
          <a:bodyPr/>
          <a:lstStyle/>
          <a:p>
            <a:r>
              <a:rPr lang="en-US" dirty="0"/>
              <a:t>SGLT-2 inhibitors </a:t>
            </a:r>
          </a:p>
        </p:txBody>
      </p:sp>
      <p:sp>
        <p:nvSpPr>
          <p:cNvPr id="3" name="Content Placeholder 2">
            <a:extLst>
              <a:ext uri="{FF2B5EF4-FFF2-40B4-BE49-F238E27FC236}">
                <a16:creationId xmlns:a16="http://schemas.microsoft.com/office/drawing/2014/main" id="{68903722-F3EC-9A4D-F483-A1081CBE923A}"/>
              </a:ext>
            </a:extLst>
          </p:cNvPr>
          <p:cNvSpPr>
            <a:spLocks noGrp="1"/>
          </p:cNvSpPr>
          <p:nvPr>
            <p:ph idx="1"/>
          </p:nvPr>
        </p:nvSpPr>
        <p:spPr/>
        <p:txBody>
          <a:bodyPr>
            <a:normAutofit fontScale="92500"/>
          </a:bodyPr>
          <a:lstStyle/>
          <a:p>
            <a:pPr marL="0" indent="0">
              <a:buNone/>
            </a:pPr>
            <a:endParaRPr lang="en-US" sz="2400" dirty="0">
              <a:solidFill>
                <a:schemeClr val="bg1"/>
              </a:solidFill>
            </a:endParaRPr>
          </a:p>
          <a:p>
            <a:r>
              <a:rPr lang="en-US" sz="2400" dirty="0">
                <a:solidFill>
                  <a:schemeClr val="bg1"/>
                </a:solidFill>
              </a:rPr>
              <a:t>SGLT-2 inhibitors </a:t>
            </a:r>
          </a:p>
          <a:p>
            <a:pPr lvl="1"/>
            <a:r>
              <a:rPr lang="pt-BR" sz="2200" dirty="0">
                <a:solidFill>
                  <a:schemeClr val="bg1"/>
                </a:solidFill>
              </a:rPr>
              <a:t>Dapagliflozin (Farxiga), Empagliflozin (Jardiance), Canagliflozin (Invokana) </a:t>
            </a:r>
          </a:p>
          <a:p>
            <a:pPr lvl="1"/>
            <a:r>
              <a:rPr lang="pt-BR" sz="2200" dirty="0">
                <a:solidFill>
                  <a:schemeClr val="bg1"/>
                </a:solidFill>
              </a:rPr>
              <a:t>MOA: Increases urinary glucose excretion </a:t>
            </a:r>
          </a:p>
          <a:p>
            <a:pPr lvl="1"/>
            <a:r>
              <a:rPr lang="pt-BR" sz="2200" dirty="0">
                <a:solidFill>
                  <a:schemeClr val="bg1"/>
                </a:solidFill>
              </a:rPr>
              <a:t>Indications: DM, HF (Also used off-label for CKD) </a:t>
            </a:r>
          </a:p>
          <a:p>
            <a:pPr lvl="1"/>
            <a:r>
              <a:rPr lang="pt-BR" sz="2200" dirty="0">
                <a:solidFill>
                  <a:schemeClr val="bg1"/>
                </a:solidFill>
              </a:rPr>
              <a:t>Adverse effects: AKI, fractures, hypovolemia, GU infections (UTI), DKA</a:t>
            </a:r>
          </a:p>
          <a:p>
            <a:pPr lvl="2"/>
            <a:r>
              <a:rPr lang="pt-BR" sz="2000" dirty="0">
                <a:solidFill>
                  <a:schemeClr val="bg1"/>
                </a:solidFill>
              </a:rPr>
              <a:t>Increased risk of lower limb amputation </a:t>
            </a:r>
          </a:p>
          <a:p>
            <a:pPr lvl="1"/>
            <a:r>
              <a:rPr lang="pt-BR" sz="2200" dirty="0">
                <a:solidFill>
                  <a:schemeClr val="bg1"/>
                </a:solidFill>
              </a:rPr>
              <a:t>Not recommended in pregnancy </a:t>
            </a:r>
            <a:endParaRPr lang="en-US" sz="2200" dirty="0">
              <a:solidFill>
                <a:schemeClr val="bg1"/>
              </a:solidFill>
            </a:endParaRPr>
          </a:p>
          <a:p>
            <a:endParaRPr lang="en-US" sz="2200" dirty="0">
              <a:solidFill>
                <a:schemeClr val="bg1"/>
              </a:solidFill>
            </a:endParaRPr>
          </a:p>
          <a:p>
            <a:endParaRPr lang="en-US" sz="1600" dirty="0">
              <a:solidFill>
                <a:schemeClr val="bg1"/>
              </a:solidFill>
            </a:endParaRPr>
          </a:p>
        </p:txBody>
      </p:sp>
      <p:sp>
        <p:nvSpPr>
          <p:cNvPr id="5" name="TextBox 4">
            <a:extLst>
              <a:ext uri="{FF2B5EF4-FFF2-40B4-BE49-F238E27FC236}">
                <a16:creationId xmlns:a16="http://schemas.microsoft.com/office/drawing/2014/main" id="{6CB3383A-D2DE-7B6A-EC37-D456C7393FD3}"/>
              </a:ext>
            </a:extLst>
          </p:cNvPr>
          <p:cNvSpPr txBox="1"/>
          <p:nvPr/>
        </p:nvSpPr>
        <p:spPr>
          <a:xfrm>
            <a:off x="818712" y="6130932"/>
            <a:ext cx="6102626" cy="369332"/>
          </a:xfrm>
          <a:prstGeom prst="rect">
            <a:avLst/>
          </a:prstGeom>
          <a:noFill/>
        </p:spPr>
        <p:txBody>
          <a:bodyPr wrap="square">
            <a:spAutoFit/>
          </a:bodyPr>
          <a:lstStyle/>
          <a:p>
            <a:r>
              <a:rPr lang="en-US" dirty="0">
                <a:solidFill>
                  <a:schemeClr val="bg1"/>
                </a:solidFill>
              </a:rPr>
              <a:t>© Bullet Point Nursing 2023</a:t>
            </a:r>
          </a:p>
        </p:txBody>
      </p:sp>
    </p:spTree>
    <p:extLst>
      <p:ext uri="{BB962C8B-B14F-4D97-AF65-F5344CB8AC3E}">
        <p14:creationId xmlns:p14="http://schemas.microsoft.com/office/powerpoint/2010/main" val="5731844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0A89C2-CE64-5226-C1D2-626A74EE204F}"/>
              </a:ext>
            </a:extLst>
          </p:cNvPr>
          <p:cNvSpPr>
            <a:spLocks noGrp="1"/>
          </p:cNvSpPr>
          <p:nvPr>
            <p:ph type="title"/>
          </p:nvPr>
        </p:nvSpPr>
        <p:spPr/>
        <p:txBody>
          <a:bodyPr/>
          <a:lstStyle/>
          <a:p>
            <a:r>
              <a:rPr lang="en-US" dirty="0"/>
              <a:t>Cardiac glycosides  </a:t>
            </a:r>
          </a:p>
        </p:txBody>
      </p:sp>
      <p:sp>
        <p:nvSpPr>
          <p:cNvPr id="3" name="Content Placeholder 2">
            <a:extLst>
              <a:ext uri="{FF2B5EF4-FFF2-40B4-BE49-F238E27FC236}">
                <a16:creationId xmlns:a16="http://schemas.microsoft.com/office/drawing/2014/main" id="{68903722-F3EC-9A4D-F483-A1081CBE923A}"/>
              </a:ext>
            </a:extLst>
          </p:cNvPr>
          <p:cNvSpPr>
            <a:spLocks noGrp="1"/>
          </p:cNvSpPr>
          <p:nvPr>
            <p:ph idx="1"/>
          </p:nvPr>
        </p:nvSpPr>
        <p:spPr/>
        <p:txBody>
          <a:bodyPr>
            <a:normAutofit fontScale="85000" lnSpcReduction="20000"/>
          </a:bodyPr>
          <a:lstStyle/>
          <a:p>
            <a:r>
              <a:rPr lang="en-US" sz="2400" dirty="0">
                <a:solidFill>
                  <a:schemeClr val="bg1"/>
                </a:solidFill>
              </a:rPr>
              <a:t>Digoxin</a:t>
            </a:r>
          </a:p>
          <a:p>
            <a:pPr lvl="1"/>
            <a:r>
              <a:rPr lang="en-US" sz="2200" dirty="0">
                <a:solidFill>
                  <a:schemeClr val="bg1"/>
                </a:solidFill>
              </a:rPr>
              <a:t>Derived from digitalis</a:t>
            </a:r>
          </a:p>
          <a:p>
            <a:pPr lvl="1"/>
            <a:r>
              <a:rPr lang="en-US" sz="2200" dirty="0">
                <a:solidFill>
                  <a:schemeClr val="bg1"/>
                </a:solidFill>
              </a:rPr>
              <a:t>Used for </a:t>
            </a:r>
            <a:r>
              <a:rPr lang="en-US" sz="2200" dirty="0" err="1">
                <a:solidFill>
                  <a:schemeClr val="bg1"/>
                </a:solidFill>
              </a:rPr>
              <a:t>HFrEF</a:t>
            </a:r>
            <a:r>
              <a:rPr lang="en-US" sz="2200" dirty="0">
                <a:solidFill>
                  <a:schemeClr val="bg1"/>
                </a:solidFill>
              </a:rPr>
              <a:t> (Stage III and IV) and arrhythmias </a:t>
            </a:r>
          </a:p>
          <a:p>
            <a:pPr lvl="1"/>
            <a:r>
              <a:rPr lang="en-US" sz="2200" dirty="0">
                <a:solidFill>
                  <a:schemeClr val="bg1"/>
                </a:solidFill>
              </a:rPr>
              <a:t>Can be started with a slow or rapid strategy </a:t>
            </a:r>
          </a:p>
          <a:p>
            <a:pPr lvl="2"/>
            <a:r>
              <a:rPr lang="en-US" sz="2000" dirty="0">
                <a:solidFill>
                  <a:schemeClr val="bg1"/>
                </a:solidFill>
              </a:rPr>
              <a:t>Slow is often used for </a:t>
            </a:r>
            <a:r>
              <a:rPr lang="en-US" sz="2000" dirty="0" err="1">
                <a:solidFill>
                  <a:schemeClr val="bg1"/>
                </a:solidFill>
              </a:rPr>
              <a:t>HFrEF</a:t>
            </a:r>
            <a:r>
              <a:rPr lang="en-US" sz="2000" dirty="0">
                <a:solidFill>
                  <a:schemeClr val="bg1"/>
                </a:solidFill>
              </a:rPr>
              <a:t>. Rapid is often used for </a:t>
            </a:r>
            <a:r>
              <a:rPr lang="en-US" sz="2000" dirty="0" err="1">
                <a:solidFill>
                  <a:schemeClr val="bg1"/>
                </a:solidFill>
              </a:rPr>
              <a:t>arryhthmias</a:t>
            </a:r>
            <a:r>
              <a:rPr lang="en-US" sz="2000" dirty="0">
                <a:solidFill>
                  <a:schemeClr val="bg1"/>
                </a:solidFill>
              </a:rPr>
              <a:t> </a:t>
            </a:r>
          </a:p>
          <a:p>
            <a:pPr lvl="1"/>
            <a:r>
              <a:rPr lang="en-US" sz="2200" dirty="0">
                <a:solidFill>
                  <a:schemeClr val="bg1"/>
                </a:solidFill>
              </a:rPr>
              <a:t>AE/SE: Nausea and vomiting, visual disturbances (notably halos), bradycardia, dysrhythmias </a:t>
            </a:r>
          </a:p>
          <a:p>
            <a:pPr lvl="1"/>
            <a:r>
              <a:rPr lang="en-US" sz="2200" dirty="0">
                <a:solidFill>
                  <a:schemeClr val="bg1"/>
                </a:solidFill>
              </a:rPr>
              <a:t>Narrow therapeutic range </a:t>
            </a:r>
          </a:p>
          <a:p>
            <a:pPr lvl="2"/>
            <a:r>
              <a:rPr lang="en-US" sz="2000" dirty="0">
                <a:solidFill>
                  <a:schemeClr val="bg1"/>
                </a:solidFill>
              </a:rPr>
              <a:t>Adjust dose in those with kidney issues </a:t>
            </a:r>
          </a:p>
          <a:p>
            <a:pPr lvl="2"/>
            <a:r>
              <a:rPr lang="en-US" sz="2000" dirty="0">
                <a:solidFill>
                  <a:schemeClr val="bg1"/>
                </a:solidFill>
              </a:rPr>
              <a:t>Reversed with digoxin immune fab</a:t>
            </a:r>
            <a:endParaRPr lang="en-US" sz="1600" dirty="0">
              <a:solidFill>
                <a:schemeClr val="bg1"/>
              </a:solidFill>
            </a:endParaRPr>
          </a:p>
        </p:txBody>
      </p:sp>
      <p:sp>
        <p:nvSpPr>
          <p:cNvPr id="5" name="TextBox 4">
            <a:extLst>
              <a:ext uri="{FF2B5EF4-FFF2-40B4-BE49-F238E27FC236}">
                <a16:creationId xmlns:a16="http://schemas.microsoft.com/office/drawing/2014/main" id="{6CB3383A-D2DE-7B6A-EC37-D456C7393FD3}"/>
              </a:ext>
            </a:extLst>
          </p:cNvPr>
          <p:cNvSpPr txBox="1"/>
          <p:nvPr/>
        </p:nvSpPr>
        <p:spPr>
          <a:xfrm>
            <a:off x="818712" y="6130932"/>
            <a:ext cx="6102626" cy="369332"/>
          </a:xfrm>
          <a:prstGeom prst="rect">
            <a:avLst/>
          </a:prstGeom>
          <a:noFill/>
        </p:spPr>
        <p:txBody>
          <a:bodyPr wrap="square">
            <a:spAutoFit/>
          </a:bodyPr>
          <a:lstStyle/>
          <a:p>
            <a:r>
              <a:rPr lang="en-US" dirty="0">
                <a:solidFill>
                  <a:schemeClr val="bg1"/>
                </a:solidFill>
              </a:rPr>
              <a:t>© Bullet Point Nursing 2023</a:t>
            </a:r>
          </a:p>
        </p:txBody>
      </p:sp>
    </p:spTree>
    <p:extLst>
      <p:ext uri="{BB962C8B-B14F-4D97-AF65-F5344CB8AC3E}">
        <p14:creationId xmlns:p14="http://schemas.microsoft.com/office/powerpoint/2010/main" val="10482205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0A89C2-CE64-5226-C1D2-626A74EE204F}"/>
              </a:ext>
            </a:extLst>
          </p:cNvPr>
          <p:cNvSpPr>
            <a:spLocks noGrp="1"/>
          </p:cNvSpPr>
          <p:nvPr>
            <p:ph type="title"/>
          </p:nvPr>
        </p:nvSpPr>
        <p:spPr/>
        <p:txBody>
          <a:bodyPr/>
          <a:lstStyle/>
          <a:p>
            <a:r>
              <a:rPr lang="en-US" dirty="0"/>
              <a:t>Vasodilators  </a:t>
            </a:r>
          </a:p>
        </p:txBody>
      </p:sp>
      <p:sp>
        <p:nvSpPr>
          <p:cNvPr id="3" name="Content Placeholder 2">
            <a:extLst>
              <a:ext uri="{FF2B5EF4-FFF2-40B4-BE49-F238E27FC236}">
                <a16:creationId xmlns:a16="http://schemas.microsoft.com/office/drawing/2014/main" id="{68903722-F3EC-9A4D-F483-A1081CBE923A}"/>
              </a:ext>
            </a:extLst>
          </p:cNvPr>
          <p:cNvSpPr>
            <a:spLocks noGrp="1"/>
          </p:cNvSpPr>
          <p:nvPr>
            <p:ph idx="1"/>
          </p:nvPr>
        </p:nvSpPr>
        <p:spPr/>
        <p:txBody>
          <a:bodyPr>
            <a:normAutofit/>
          </a:bodyPr>
          <a:lstStyle/>
          <a:p>
            <a:r>
              <a:rPr lang="en-US" sz="2400" dirty="0" err="1">
                <a:solidFill>
                  <a:schemeClr val="bg1"/>
                </a:solidFill>
              </a:rPr>
              <a:t>Bidil</a:t>
            </a:r>
            <a:r>
              <a:rPr lang="en-US" sz="2400" dirty="0">
                <a:solidFill>
                  <a:schemeClr val="bg1"/>
                </a:solidFill>
              </a:rPr>
              <a:t> – Hydralazine with isosorbide dinitrate </a:t>
            </a:r>
            <a:endParaRPr lang="en-US" sz="2000" dirty="0">
              <a:solidFill>
                <a:schemeClr val="bg1"/>
              </a:solidFill>
            </a:endParaRPr>
          </a:p>
          <a:p>
            <a:pPr lvl="1"/>
            <a:r>
              <a:rPr lang="en-US" sz="2200" dirty="0">
                <a:solidFill>
                  <a:schemeClr val="bg1"/>
                </a:solidFill>
              </a:rPr>
              <a:t>Used for </a:t>
            </a:r>
            <a:r>
              <a:rPr lang="en-US" sz="2200" dirty="0" err="1">
                <a:solidFill>
                  <a:schemeClr val="bg1"/>
                </a:solidFill>
              </a:rPr>
              <a:t>HFrEF</a:t>
            </a:r>
            <a:endParaRPr lang="en-US" sz="2200" dirty="0">
              <a:solidFill>
                <a:schemeClr val="bg1"/>
              </a:solidFill>
            </a:endParaRPr>
          </a:p>
          <a:p>
            <a:pPr lvl="2"/>
            <a:r>
              <a:rPr lang="en-US" sz="2000" dirty="0">
                <a:solidFill>
                  <a:schemeClr val="bg1"/>
                </a:solidFill>
              </a:rPr>
              <a:t>Reduces preload and afterload </a:t>
            </a:r>
          </a:p>
          <a:p>
            <a:pPr lvl="1"/>
            <a:r>
              <a:rPr lang="en-US" sz="2200" dirty="0">
                <a:solidFill>
                  <a:schemeClr val="bg1"/>
                </a:solidFill>
              </a:rPr>
              <a:t>Alternative agent, caution for hypotension </a:t>
            </a:r>
          </a:p>
          <a:p>
            <a:pPr lvl="1"/>
            <a:r>
              <a:rPr lang="en-US" sz="2200" dirty="0">
                <a:solidFill>
                  <a:schemeClr val="bg1"/>
                </a:solidFill>
              </a:rPr>
              <a:t>Patients may develop a tolerance </a:t>
            </a:r>
            <a:endParaRPr lang="en-US" sz="1600" dirty="0">
              <a:solidFill>
                <a:schemeClr val="bg1"/>
              </a:solidFill>
            </a:endParaRPr>
          </a:p>
        </p:txBody>
      </p:sp>
      <p:sp>
        <p:nvSpPr>
          <p:cNvPr id="5" name="TextBox 4">
            <a:extLst>
              <a:ext uri="{FF2B5EF4-FFF2-40B4-BE49-F238E27FC236}">
                <a16:creationId xmlns:a16="http://schemas.microsoft.com/office/drawing/2014/main" id="{6CB3383A-D2DE-7B6A-EC37-D456C7393FD3}"/>
              </a:ext>
            </a:extLst>
          </p:cNvPr>
          <p:cNvSpPr txBox="1"/>
          <p:nvPr/>
        </p:nvSpPr>
        <p:spPr>
          <a:xfrm>
            <a:off x="818712" y="6130932"/>
            <a:ext cx="6102626" cy="369332"/>
          </a:xfrm>
          <a:prstGeom prst="rect">
            <a:avLst/>
          </a:prstGeom>
          <a:noFill/>
        </p:spPr>
        <p:txBody>
          <a:bodyPr wrap="square">
            <a:spAutoFit/>
          </a:bodyPr>
          <a:lstStyle/>
          <a:p>
            <a:r>
              <a:rPr lang="en-US" dirty="0">
                <a:solidFill>
                  <a:schemeClr val="bg1"/>
                </a:solidFill>
              </a:rPr>
              <a:t>© Bullet Point Nursing 2023</a:t>
            </a:r>
          </a:p>
        </p:txBody>
      </p:sp>
    </p:spTree>
    <p:extLst>
      <p:ext uri="{BB962C8B-B14F-4D97-AF65-F5344CB8AC3E}">
        <p14:creationId xmlns:p14="http://schemas.microsoft.com/office/powerpoint/2010/main" val="29619050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0A89C2-CE64-5226-C1D2-626A74EE204F}"/>
              </a:ext>
            </a:extLst>
          </p:cNvPr>
          <p:cNvSpPr>
            <a:spLocks noGrp="1"/>
          </p:cNvSpPr>
          <p:nvPr>
            <p:ph type="title"/>
          </p:nvPr>
        </p:nvSpPr>
        <p:spPr/>
        <p:txBody>
          <a:bodyPr/>
          <a:lstStyle/>
          <a:p>
            <a:r>
              <a:rPr lang="en-US" dirty="0"/>
              <a:t>References  </a:t>
            </a:r>
          </a:p>
        </p:txBody>
      </p:sp>
      <p:sp>
        <p:nvSpPr>
          <p:cNvPr id="3" name="Content Placeholder 2">
            <a:extLst>
              <a:ext uri="{FF2B5EF4-FFF2-40B4-BE49-F238E27FC236}">
                <a16:creationId xmlns:a16="http://schemas.microsoft.com/office/drawing/2014/main" id="{68903722-F3EC-9A4D-F483-A1081CBE923A}"/>
              </a:ext>
            </a:extLst>
          </p:cNvPr>
          <p:cNvSpPr>
            <a:spLocks noGrp="1"/>
          </p:cNvSpPr>
          <p:nvPr>
            <p:ph idx="1"/>
          </p:nvPr>
        </p:nvSpPr>
        <p:spPr/>
        <p:txBody>
          <a:bodyPr>
            <a:normAutofit fontScale="62500" lnSpcReduction="20000"/>
          </a:bodyPr>
          <a:lstStyle/>
          <a:p>
            <a:r>
              <a:rPr lang="en-US" sz="2400" dirty="0">
                <a:solidFill>
                  <a:schemeClr val="bg1"/>
                </a:solidFill>
              </a:rPr>
              <a:t>2022 AHA/ACC/HFSA Guideline for the Management of Heart Failure: A Report of the American College of Cardiology/American Heart Association Joint Committee on Clinical Practice Guidelines. </a:t>
            </a:r>
            <a:r>
              <a:rPr lang="en-US" sz="2400" b="0" i="0" u="none" strike="noStrike" dirty="0">
                <a:solidFill>
                  <a:srgbClr val="2B7BB9"/>
                </a:solidFill>
                <a:effectLst/>
                <a:latin typeface="Arial" panose="020B0604020202020204" pitchFamily="34" charset="0"/>
                <a:hlinkClick r:id="rId2"/>
              </a:rPr>
              <a:t>https://doi.org/10.1161/CIR.0000000000001063</a:t>
            </a:r>
            <a:r>
              <a:rPr lang="en-US" sz="2400" b="0" i="0" u="none" strike="noStrike" dirty="0">
                <a:solidFill>
                  <a:srgbClr val="2B7BB9"/>
                </a:solidFill>
                <a:effectLst/>
                <a:latin typeface="Arial" panose="020B0604020202020204" pitchFamily="34" charset="0"/>
              </a:rPr>
              <a:t> </a:t>
            </a:r>
          </a:p>
          <a:p>
            <a:r>
              <a:rPr lang="en-US" sz="2400" dirty="0">
                <a:solidFill>
                  <a:schemeClr val="bg1"/>
                </a:solidFill>
              </a:rPr>
              <a:t>Colucci, W. (2023) Overview of the management of heart failure with reduced ejection fraction in adults. </a:t>
            </a:r>
            <a:r>
              <a:rPr lang="en-US" sz="2400" i="1" dirty="0">
                <a:solidFill>
                  <a:schemeClr val="bg1"/>
                </a:solidFill>
              </a:rPr>
              <a:t>UpToDate Inc. </a:t>
            </a:r>
            <a:r>
              <a:rPr lang="en-US" sz="2400" dirty="0">
                <a:solidFill>
                  <a:schemeClr val="bg1"/>
                </a:solidFill>
                <a:hlinkClick r:id="rId3"/>
              </a:rPr>
              <a:t>https://www.uptodate.com</a:t>
            </a:r>
            <a:endParaRPr lang="en-US" sz="2400" dirty="0">
              <a:solidFill>
                <a:schemeClr val="bg1"/>
              </a:solidFill>
            </a:endParaRPr>
          </a:p>
          <a:p>
            <a:r>
              <a:rPr lang="en-US" sz="2400" dirty="0">
                <a:solidFill>
                  <a:schemeClr val="bg1"/>
                </a:solidFill>
              </a:rPr>
              <a:t>Lexi-Drugs/Isosorbide dinitrate and hydralazine. </a:t>
            </a:r>
            <a:r>
              <a:rPr lang="en-US" sz="2400" i="1" dirty="0">
                <a:solidFill>
                  <a:schemeClr val="bg1"/>
                </a:solidFill>
              </a:rPr>
              <a:t>UpToDate Inc. </a:t>
            </a:r>
          </a:p>
          <a:p>
            <a:r>
              <a:rPr lang="en-US" sz="2400" dirty="0">
                <a:solidFill>
                  <a:schemeClr val="bg1"/>
                </a:solidFill>
              </a:rPr>
              <a:t>Malik, A., Brito, D., &amp; </a:t>
            </a:r>
            <a:r>
              <a:rPr lang="en-US" sz="2400" dirty="0" err="1">
                <a:solidFill>
                  <a:schemeClr val="bg1"/>
                </a:solidFill>
              </a:rPr>
              <a:t>Vaqar</a:t>
            </a:r>
            <a:r>
              <a:rPr lang="en-US" sz="2400" dirty="0">
                <a:solidFill>
                  <a:schemeClr val="bg1"/>
                </a:solidFill>
              </a:rPr>
              <a:t>, S., et al. (2023) Congestive Heart Failure. </a:t>
            </a:r>
            <a:r>
              <a:rPr lang="en-US" sz="2400" i="1" dirty="0">
                <a:solidFill>
                  <a:schemeClr val="bg1"/>
                </a:solidFill>
              </a:rPr>
              <a:t>StatPearls Publishing</a:t>
            </a:r>
            <a:r>
              <a:rPr lang="en-US" sz="2400" dirty="0">
                <a:solidFill>
                  <a:schemeClr val="bg1"/>
                </a:solidFill>
              </a:rPr>
              <a:t>. </a:t>
            </a:r>
            <a:r>
              <a:rPr lang="en-US" sz="2400" dirty="0">
                <a:solidFill>
                  <a:schemeClr val="bg1"/>
                </a:solidFill>
                <a:hlinkClick r:id="rId4"/>
              </a:rPr>
              <a:t>https://www.ncbi.nlm.nih.gov/books/NBK430873/</a:t>
            </a:r>
            <a:r>
              <a:rPr lang="en-US" sz="2400" dirty="0">
                <a:solidFill>
                  <a:schemeClr val="bg1"/>
                </a:solidFill>
              </a:rPr>
              <a:t> </a:t>
            </a:r>
          </a:p>
          <a:p>
            <a:r>
              <a:rPr lang="en-US" sz="2400" dirty="0">
                <a:solidFill>
                  <a:schemeClr val="bg1"/>
                </a:solidFill>
              </a:rPr>
              <a:t>Nicolas, D., </a:t>
            </a:r>
            <a:r>
              <a:rPr lang="en-US" sz="2400" dirty="0" err="1">
                <a:solidFill>
                  <a:schemeClr val="bg1"/>
                </a:solidFill>
              </a:rPr>
              <a:t>Kerndt</a:t>
            </a:r>
            <a:r>
              <a:rPr lang="en-US" sz="2400" dirty="0">
                <a:solidFill>
                  <a:schemeClr val="bg1"/>
                </a:solidFill>
              </a:rPr>
              <a:t>, C.C., &amp; Reed M. (2023) Sacubitril-Valsartan. </a:t>
            </a:r>
            <a:r>
              <a:rPr lang="en-US" sz="2400" i="1" dirty="0">
                <a:solidFill>
                  <a:schemeClr val="bg1"/>
                </a:solidFill>
              </a:rPr>
              <a:t>StatPearls Publishing</a:t>
            </a:r>
            <a:r>
              <a:rPr lang="en-US" sz="2400" dirty="0">
                <a:solidFill>
                  <a:schemeClr val="bg1"/>
                </a:solidFill>
              </a:rPr>
              <a:t>; </a:t>
            </a:r>
            <a:r>
              <a:rPr lang="en-US" sz="2400" dirty="0">
                <a:solidFill>
                  <a:schemeClr val="bg1"/>
                </a:solidFill>
                <a:hlinkClick r:id="rId5"/>
              </a:rPr>
              <a:t>https://www.ncbi.nlm.nih.gov/books/NBK507904/</a:t>
            </a:r>
            <a:r>
              <a:rPr lang="en-US" sz="2400" dirty="0">
                <a:solidFill>
                  <a:schemeClr val="bg1"/>
                </a:solidFill>
              </a:rPr>
              <a:t> </a:t>
            </a:r>
          </a:p>
          <a:p>
            <a:r>
              <a:rPr lang="en-US" sz="2400" dirty="0">
                <a:solidFill>
                  <a:schemeClr val="bg1"/>
                </a:solidFill>
              </a:rPr>
              <a:t>Padda, I.S., Mahtani, A.U., &amp; Parmar, M. (2023) Sodium-Glucose Transport Protein 2 (SGLT2) Inhibitors. </a:t>
            </a:r>
            <a:r>
              <a:rPr lang="en-US" sz="2400" i="1" dirty="0">
                <a:solidFill>
                  <a:schemeClr val="bg1"/>
                </a:solidFill>
              </a:rPr>
              <a:t>StatPearls Publishing</a:t>
            </a:r>
            <a:r>
              <a:rPr lang="en-US" sz="2400" dirty="0">
                <a:solidFill>
                  <a:schemeClr val="bg1"/>
                </a:solidFill>
              </a:rPr>
              <a:t>; </a:t>
            </a:r>
            <a:r>
              <a:rPr lang="en-US" sz="2400" dirty="0">
                <a:solidFill>
                  <a:schemeClr val="bg1"/>
                </a:solidFill>
                <a:hlinkClick r:id="rId6"/>
              </a:rPr>
              <a:t>https://www.ncbi.nlm.nih.gov/books/NBK576405/</a:t>
            </a:r>
            <a:r>
              <a:rPr lang="en-US" sz="2400" dirty="0">
                <a:solidFill>
                  <a:schemeClr val="bg1"/>
                </a:solidFill>
              </a:rPr>
              <a:t> </a:t>
            </a:r>
          </a:p>
          <a:p>
            <a:r>
              <a:rPr lang="en-US" sz="2400" dirty="0">
                <a:solidFill>
                  <a:schemeClr val="bg1"/>
                </a:solidFill>
              </a:rPr>
              <a:t>Rosenthal, L. D., &amp; Burchum, J.R., (2021) Pharmacotherapeutics for advanced practice nurses and physician assistants. </a:t>
            </a:r>
            <a:r>
              <a:rPr lang="en-US" sz="2400" i="1" dirty="0">
                <a:solidFill>
                  <a:schemeClr val="bg1"/>
                </a:solidFill>
              </a:rPr>
              <a:t>Elsevier </a:t>
            </a:r>
            <a:endParaRPr lang="en-US" sz="2400" dirty="0">
              <a:solidFill>
                <a:schemeClr val="bg1"/>
              </a:solidFill>
            </a:endParaRPr>
          </a:p>
          <a:p>
            <a:endParaRPr lang="en-US" sz="2400" dirty="0">
              <a:solidFill>
                <a:schemeClr val="bg1"/>
              </a:solidFill>
            </a:endParaRPr>
          </a:p>
        </p:txBody>
      </p:sp>
      <p:sp>
        <p:nvSpPr>
          <p:cNvPr id="5" name="TextBox 4">
            <a:extLst>
              <a:ext uri="{FF2B5EF4-FFF2-40B4-BE49-F238E27FC236}">
                <a16:creationId xmlns:a16="http://schemas.microsoft.com/office/drawing/2014/main" id="{6CB3383A-D2DE-7B6A-EC37-D456C7393FD3}"/>
              </a:ext>
            </a:extLst>
          </p:cNvPr>
          <p:cNvSpPr txBox="1"/>
          <p:nvPr/>
        </p:nvSpPr>
        <p:spPr>
          <a:xfrm>
            <a:off x="818712" y="6130932"/>
            <a:ext cx="6102626" cy="369332"/>
          </a:xfrm>
          <a:prstGeom prst="rect">
            <a:avLst/>
          </a:prstGeom>
          <a:noFill/>
        </p:spPr>
        <p:txBody>
          <a:bodyPr wrap="square">
            <a:spAutoFit/>
          </a:bodyPr>
          <a:lstStyle/>
          <a:p>
            <a:r>
              <a:rPr lang="en-US" dirty="0">
                <a:solidFill>
                  <a:schemeClr val="bg1"/>
                </a:solidFill>
              </a:rPr>
              <a:t>© Bullet Point Nursing 2023</a:t>
            </a:r>
          </a:p>
        </p:txBody>
      </p:sp>
    </p:spTree>
    <p:extLst>
      <p:ext uri="{BB962C8B-B14F-4D97-AF65-F5344CB8AC3E}">
        <p14:creationId xmlns:p14="http://schemas.microsoft.com/office/powerpoint/2010/main" val="406549168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Quotable">
  <a:themeElements>
    <a:clrScheme name="Quotable">
      <a:dk1>
        <a:sysClr val="windowText" lastClr="000000"/>
      </a:dk1>
      <a:lt1>
        <a:sysClr val="window" lastClr="FFFFFF"/>
      </a:lt1>
      <a:dk2>
        <a:srgbClr val="212121"/>
      </a:dk2>
      <a:lt2>
        <a:srgbClr val="636363"/>
      </a:lt2>
      <a:accent1>
        <a:srgbClr val="00C6BB"/>
      </a:accent1>
      <a:accent2>
        <a:srgbClr val="6FEBA0"/>
      </a:accent2>
      <a:accent3>
        <a:srgbClr val="B6DF5E"/>
      </a:accent3>
      <a:accent4>
        <a:srgbClr val="EFB251"/>
      </a:accent4>
      <a:accent5>
        <a:srgbClr val="EF755F"/>
      </a:accent5>
      <a:accent6>
        <a:srgbClr val="ED515C"/>
      </a:accent6>
      <a:hlink>
        <a:srgbClr val="8F8F8F"/>
      </a:hlink>
      <a:folHlink>
        <a:srgbClr val="A5A5A5"/>
      </a:folHlink>
    </a:clrScheme>
    <a:fontScheme name="Quotabl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Quotable">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Quotable" id="{39EC5628-30ED-4578-ACD8-9820EDB8E15A}" vid="{6F3559E9-1A4C-49D8-94D4-F41003531C49}"/>
    </a:ext>
  </a:extLst>
</a:theme>
</file>

<file path=docProps/app.xml><?xml version="1.0" encoding="utf-8"?>
<Properties xmlns="http://schemas.openxmlformats.org/officeDocument/2006/extended-properties" xmlns:vt="http://schemas.openxmlformats.org/officeDocument/2006/docPropsVTypes">
  <Template>TM03457503[[fn=Quotable]]</Template>
  <TotalTime>7979</TotalTime>
  <Words>665</Words>
  <Application>Microsoft Office PowerPoint</Application>
  <PresentationFormat>Widescreen</PresentationFormat>
  <Paragraphs>83</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Century Gothic</vt:lpstr>
      <vt:lpstr>Wingdings 2</vt:lpstr>
      <vt:lpstr>Quotable</vt:lpstr>
      <vt:lpstr>APRN ADVANCED PHARMACOLOGY</vt:lpstr>
      <vt:lpstr>Stages and Classes </vt:lpstr>
      <vt:lpstr>Diagnosis  </vt:lpstr>
      <vt:lpstr>Management   </vt:lpstr>
      <vt:lpstr>Primary Medications</vt:lpstr>
      <vt:lpstr>SGLT-2 inhibitors </vt:lpstr>
      <vt:lpstr>Cardiac glycosides  </vt:lpstr>
      <vt:lpstr>Vasodilators  </vt:lpstr>
      <vt:lpstr>References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APRN ADVANCED PHARMACOLOGY</dc:title>
  <dc:creator>josh goldstein</dc:creator>
  <cp:lastModifiedBy>josh goldstein</cp:lastModifiedBy>
  <cp:revision>19</cp:revision>
  <dcterms:created xsi:type="dcterms:W3CDTF">2023-09-18T23:31:55Z</dcterms:created>
  <dcterms:modified xsi:type="dcterms:W3CDTF">2023-10-05T23:48:41Z</dcterms:modified>
</cp:coreProperties>
</file>