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73" r:id="rId6"/>
    <p:sldId id="275" r:id="rId7"/>
    <p:sldId id="276" r:id="rId8"/>
    <p:sldId id="277" r:id="rId9"/>
    <p:sldId id="27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105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013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28079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250623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9398166-DC63-4836-9DFC-E3A4924FFF26}"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63692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494893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04007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6326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8278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98166-DC63-4836-9DFC-E3A4924FFF26}"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407446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98166-DC63-4836-9DFC-E3A4924FFF26}"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84466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98166-DC63-4836-9DFC-E3A4924FFF26}"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55394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98166-DC63-4836-9DFC-E3A4924FFF26}"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32723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79969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9398166-DC63-4836-9DFC-E3A4924FFF26}" type="datetimeFigureOut">
              <a:rPr lang="en-US" smtClean="0"/>
              <a:t>1/22/2025</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84792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398166-DC63-4836-9DFC-E3A4924FFF26}" type="datetimeFigureOut">
              <a:rPr lang="en-US" smtClean="0"/>
              <a:t>1/22/2025</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607635C-1412-45F0-9137-79D543478861}" type="slidenum">
              <a:rPr lang="en-US" smtClean="0"/>
              <a:t>‹#›</a:t>
            </a:fld>
            <a:endParaRPr lang="en-US"/>
          </a:p>
        </p:txBody>
      </p:sp>
    </p:spTree>
    <p:extLst>
      <p:ext uri="{BB962C8B-B14F-4D97-AF65-F5344CB8AC3E}">
        <p14:creationId xmlns:p14="http://schemas.microsoft.com/office/powerpoint/2010/main" val="36023366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uptodate.com/" TargetMode="External"/><Relationship Id="rId2" Type="http://schemas.openxmlformats.org/officeDocument/2006/relationships/hyperlink" Target="https://www.ncbi.nlm.nih.gov/books/NBK5381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45C6-FC0B-01EA-664D-3D6E05C0C077}"/>
              </a:ext>
            </a:extLst>
          </p:cNvPr>
          <p:cNvSpPr>
            <a:spLocks noGrp="1"/>
          </p:cNvSpPr>
          <p:nvPr>
            <p:ph type="ctrTitle"/>
          </p:nvPr>
        </p:nvSpPr>
        <p:spPr/>
        <p:txBody>
          <a:bodyPr/>
          <a:lstStyle/>
          <a:p>
            <a:pPr algn="ctr"/>
            <a:r>
              <a:rPr lang="en-US" sz="8800" dirty="0"/>
              <a:t>APRN ADVANCED PHARMACOLOGY</a:t>
            </a:r>
            <a:endParaRPr lang="en-US" dirty="0"/>
          </a:p>
        </p:txBody>
      </p:sp>
      <p:sp>
        <p:nvSpPr>
          <p:cNvPr id="3" name="Subtitle 2">
            <a:extLst>
              <a:ext uri="{FF2B5EF4-FFF2-40B4-BE49-F238E27FC236}">
                <a16:creationId xmlns:a16="http://schemas.microsoft.com/office/drawing/2014/main" id="{9D1B6052-6CCE-BE0D-324C-038EC658C9D9}"/>
              </a:ext>
            </a:extLst>
          </p:cNvPr>
          <p:cNvSpPr>
            <a:spLocks noGrp="1"/>
          </p:cNvSpPr>
          <p:nvPr>
            <p:ph type="subTitle" idx="1"/>
          </p:nvPr>
        </p:nvSpPr>
        <p:spPr>
          <a:xfrm>
            <a:off x="810001" y="5280846"/>
            <a:ext cx="10572000" cy="1305483"/>
          </a:xfrm>
        </p:spPr>
        <p:txBody>
          <a:bodyPr>
            <a:normAutofit fontScale="92500" lnSpcReduction="20000"/>
          </a:bodyPr>
          <a:lstStyle/>
          <a:p>
            <a:r>
              <a:rPr lang="en-US" dirty="0"/>
              <a:t>© Bullet Point Nursing 2025</a:t>
            </a:r>
          </a:p>
          <a:p>
            <a:r>
              <a:rPr lang="en-US" dirty="0"/>
              <a:t>Disclaimer: These notes are designed to provide the key points of each topic and may not contain all necessary information. Every effort is made to ensure this content is up to date and accurate at the time of writing. No liability is assumed for the content or its relation to current standards and practices. This should not replace comprehensive APRN pharmacology educational resources.</a:t>
            </a:r>
          </a:p>
        </p:txBody>
      </p:sp>
    </p:spTree>
    <p:extLst>
      <p:ext uri="{BB962C8B-B14F-4D97-AF65-F5344CB8AC3E}">
        <p14:creationId xmlns:p14="http://schemas.microsoft.com/office/powerpoint/2010/main" val="1201954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92500" lnSpcReduction="10000"/>
          </a:bodyPr>
          <a:lstStyle/>
          <a:p>
            <a:r>
              <a:rPr lang="en-US" sz="2400" dirty="0">
                <a:solidFill>
                  <a:schemeClr val="bg1"/>
                </a:solidFill>
              </a:rPr>
              <a:t>Adams, M., Holland, N., &amp; Chang, S. (2024). Pharmacology for nurses; A pathophysiologic approach. Seventh edition. Pearson</a:t>
            </a:r>
          </a:p>
          <a:p>
            <a:r>
              <a:rPr lang="en-US" sz="2400" dirty="0">
                <a:solidFill>
                  <a:schemeClr val="bg1"/>
                </a:solidFill>
              </a:rPr>
              <a:t>Aiken, Rosenthal, L. D., &amp; Burchum, J.R., (2021) Pharmacotherapeutics for advanced practice nurses and physician assistants. </a:t>
            </a:r>
            <a:r>
              <a:rPr lang="en-US" sz="2400" i="1" dirty="0">
                <a:solidFill>
                  <a:schemeClr val="bg1"/>
                </a:solidFill>
              </a:rPr>
              <a:t>Elsevier </a:t>
            </a:r>
          </a:p>
          <a:p>
            <a:r>
              <a:rPr lang="en-US" sz="2400" dirty="0" err="1">
                <a:solidFill>
                  <a:schemeClr val="bg1"/>
                </a:solidFill>
              </a:rPr>
              <a:t>Keks</a:t>
            </a:r>
            <a:r>
              <a:rPr lang="en-US" sz="2400" dirty="0">
                <a:solidFill>
                  <a:schemeClr val="bg1"/>
                </a:solidFill>
              </a:rPr>
              <a:t> N, Hope J, Keogh S. Switching and stopping antidepressants. Aust </a:t>
            </a:r>
            <a:r>
              <a:rPr lang="en-US" sz="2400" dirty="0" err="1">
                <a:solidFill>
                  <a:schemeClr val="bg1"/>
                </a:solidFill>
              </a:rPr>
              <a:t>Prescr</a:t>
            </a:r>
            <a:r>
              <a:rPr lang="en-US" sz="2400" dirty="0">
                <a:solidFill>
                  <a:schemeClr val="bg1"/>
                </a:solidFill>
              </a:rPr>
              <a:t>. 2016 Jun;39(3):76-83. </a:t>
            </a:r>
            <a:r>
              <a:rPr lang="en-US" sz="2400" dirty="0" err="1">
                <a:solidFill>
                  <a:schemeClr val="bg1"/>
                </a:solidFill>
              </a:rPr>
              <a:t>doi</a:t>
            </a:r>
            <a:r>
              <a:rPr lang="en-US" sz="2400" dirty="0">
                <a:solidFill>
                  <a:schemeClr val="bg1"/>
                </a:solidFill>
              </a:rPr>
              <a:t>: 10.18773/austprescr.2016.039. </a:t>
            </a:r>
            <a:r>
              <a:rPr lang="en-US" sz="2400" dirty="0" err="1">
                <a:solidFill>
                  <a:schemeClr val="bg1"/>
                </a:solidFill>
              </a:rPr>
              <a:t>Epub</a:t>
            </a:r>
            <a:r>
              <a:rPr lang="en-US" sz="2400" dirty="0">
                <a:solidFill>
                  <a:schemeClr val="bg1"/>
                </a:solidFill>
              </a:rPr>
              <a:t> 2016 Jun 1. PMID: 27346915; PMCID: PMC4919171</a:t>
            </a:r>
          </a:p>
          <a:p>
            <a:r>
              <a:rPr lang="en-US" sz="2400" dirty="0">
                <a:solidFill>
                  <a:schemeClr val="bg1"/>
                </a:solidFill>
              </a:rPr>
              <a:t>StatPearls Publishing </a:t>
            </a:r>
            <a:r>
              <a:rPr lang="en-US" sz="2400" dirty="0">
                <a:solidFill>
                  <a:schemeClr val="bg1"/>
                </a:solidFill>
                <a:hlinkClick r:id="rId2"/>
              </a:rPr>
              <a:t>https://www.ncbi.nlm.nih.gov/books/NBK538182/</a:t>
            </a:r>
            <a:r>
              <a:rPr lang="en-US" sz="2400" dirty="0">
                <a:solidFill>
                  <a:schemeClr val="bg1"/>
                </a:solidFill>
              </a:rPr>
              <a:t> </a:t>
            </a:r>
          </a:p>
          <a:p>
            <a:r>
              <a:rPr lang="en-US" sz="2400" dirty="0">
                <a:solidFill>
                  <a:schemeClr val="bg1"/>
                </a:solidFill>
                <a:hlinkClick r:id="rId3"/>
              </a:rPr>
              <a:t>www.uptodate.com</a:t>
            </a:r>
            <a:r>
              <a:rPr lang="en-US" sz="2400" dirty="0">
                <a:solidFill>
                  <a:schemeClr val="bg1"/>
                </a:solidFill>
              </a:rPr>
              <a:t> </a:t>
            </a:r>
          </a:p>
          <a:p>
            <a:endParaRPr lang="en-US" sz="24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406549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Depression and Anxiety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27424" y="2679087"/>
            <a:ext cx="10554574" cy="3636511"/>
          </a:xfrm>
        </p:spPr>
        <p:txBody>
          <a:bodyPr>
            <a:normAutofit fontScale="92500"/>
          </a:bodyPr>
          <a:lstStyle/>
          <a:p>
            <a:r>
              <a:rPr lang="en-US" sz="2400" dirty="0">
                <a:solidFill>
                  <a:schemeClr val="bg1"/>
                </a:solidFill>
              </a:rPr>
              <a:t>Assessment </a:t>
            </a:r>
          </a:p>
          <a:p>
            <a:pPr lvl="1"/>
            <a:r>
              <a:rPr lang="en-US" sz="2200" dirty="0">
                <a:solidFill>
                  <a:schemeClr val="bg1"/>
                </a:solidFill>
              </a:rPr>
              <a:t>PHQ-9, GAD-7, Suicide risk, Substance abuse, etc..</a:t>
            </a:r>
          </a:p>
          <a:p>
            <a:pPr lvl="1"/>
            <a:r>
              <a:rPr lang="en-US" sz="2200" dirty="0">
                <a:solidFill>
                  <a:schemeClr val="bg1"/>
                </a:solidFill>
              </a:rPr>
              <a:t>Order annual labs, consider STI panel and toxicology</a:t>
            </a:r>
          </a:p>
          <a:p>
            <a:pPr lvl="1"/>
            <a:r>
              <a:rPr lang="en-US" sz="2200" dirty="0">
                <a:solidFill>
                  <a:schemeClr val="bg1"/>
                </a:solidFill>
              </a:rPr>
              <a:t>Rule out bipolar and other mental health disorders  </a:t>
            </a:r>
            <a:endParaRPr lang="en-US" sz="2000" dirty="0">
              <a:solidFill>
                <a:schemeClr val="bg1"/>
              </a:solidFill>
            </a:endParaRPr>
          </a:p>
          <a:p>
            <a:r>
              <a:rPr lang="en-US" sz="2400" dirty="0">
                <a:solidFill>
                  <a:schemeClr val="bg1"/>
                </a:solidFill>
              </a:rPr>
              <a:t>Non-pharm interventions</a:t>
            </a:r>
            <a:endParaRPr lang="en-US" sz="2200" dirty="0">
              <a:solidFill>
                <a:schemeClr val="bg1"/>
              </a:solidFill>
            </a:endParaRPr>
          </a:p>
          <a:p>
            <a:pPr lvl="1"/>
            <a:r>
              <a:rPr lang="en-US" sz="2200" dirty="0">
                <a:solidFill>
                  <a:schemeClr val="bg1"/>
                </a:solidFill>
              </a:rPr>
              <a:t>Psychotherapy, Support groups (i.e. postpartum) exercise, meditation, etc.. </a:t>
            </a:r>
          </a:p>
          <a:p>
            <a:r>
              <a:rPr lang="en-US" sz="2400" dirty="0">
                <a:solidFill>
                  <a:schemeClr val="bg1"/>
                </a:solidFill>
              </a:rPr>
              <a:t>Set realistic expectations, 30 day follow up after initial visit, sooner if indicated, review previous MH medications, assess risk of suicide!!</a:t>
            </a:r>
          </a:p>
          <a:p>
            <a:pPr lvl="1"/>
            <a:endParaRPr lang="en-US" sz="2200" dirty="0">
              <a:solidFill>
                <a:schemeClr val="bg1"/>
              </a:solidFill>
            </a:endParaRP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2961905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Selective Serotonin Reuptake Inhibitors</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2769704"/>
            <a:ext cx="10554574" cy="3641108"/>
          </a:xfrm>
        </p:spPr>
        <p:txBody>
          <a:bodyPr>
            <a:normAutofit fontScale="92500" lnSpcReduction="20000"/>
          </a:bodyPr>
          <a:lstStyle/>
          <a:p>
            <a:r>
              <a:rPr lang="en-US" sz="2400" dirty="0">
                <a:solidFill>
                  <a:schemeClr val="bg1"/>
                </a:solidFill>
              </a:rPr>
              <a:t>Sertraline (Zoloft), Paroxetine (Paxil), Escitalopram (Lexapro), Citalopram (Celexa), Fluoxetine (Prozac) </a:t>
            </a:r>
          </a:p>
          <a:p>
            <a:r>
              <a:rPr lang="en-US" sz="2400" dirty="0">
                <a:solidFill>
                  <a:schemeClr val="bg1"/>
                </a:solidFill>
              </a:rPr>
              <a:t>These block the body from the reuptake of serotonin, thereby increasing the levels of serotonin</a:t>
            </a:r>
          </a:p>
          <a:p>
            <a:r>
              <a:rPr lang="en-US" sz="2200" dirty="0">
                <a:solidFill>
                  <a:schemeClr val="bg1"/>
                </a:solidFill>
              </a:rPr>
              <a:t>First line for depression and anxiety </a:t>
            </a:r>
            <a:r>
              <a:rPr lang="en-US" sz="1400" dirty="0">
                <a:solidFill>
                  <a:schemeClr val="bg1"/>
                </a:solidFill>
              </a:rPr>
              <a:t>(Many different diagnoses here)</a:t>
            </a:r>
            <a:r>
              <a:rPr lang="en-US" sz="2200" dirty="0">
                <a:solidFill>
                  <a:schemeClr val="bg1"/>
                </a:solidFill>
              </a:rPr>
              <a:t>; Used off-label for premature ejaculation</a:t>
            </a:r>
          </a:p>
          <a:p>
            <a:r>
              <a:rPr lang="en-US" sz="2200" dirty="0">
                <a:solidFill>
                  <a:schemeClr val="bg1"/>
                </a:solidFill>
              </a:rPr>
              <a:t>Side effects include insomnia, sexual dysfunction, GI effects, fatigue, dizziness  </a:t>
            </a:r>
          </a:p>
          <a:p>
            <a:r>
              <a:rPr lang="en-US" sz="2200" dirty="0">
                <a:solidFill>
                  <a:schemeClr val="bg1"/>
                </a:solidFill>
              </a:rPr>
              <a:t>Consider other serotonin medications for risk of serotonin syndrome </a:t>
            </a:r>
          </a:p>
          <a:p>
            <a:r>
              <a:rPr lang="en-US" sz="2200" dirty="0">
                <a:solidFill>
                  <a:schemeClr val="bg1"/>
                </a:solidFill>
              </a:rPr>
              <a:t>Fluoxetine is most used in peds; Escitalopram is most used in elderly; Sertraline most used in pregnancy </a:t>
            </a:r>
          </a:p>
          <a:p>
            <a:pPr lvl="1"/>
            <a:endParaRPr lang="en-US" sz="2200" dirty="0">
              <a:solidFill>
                <a:schemeClr val="bg1"/>
              </a:solidFill>
            </a:endParaRP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139604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Serotonin Norepinephrine Reuptake Inhibitors</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r>
              <a:rPr lang="en-US" sz="2400" dirty="0">
                <a:solidFill>
                  <a:schemeClr val="bg1"/>
                </a:solidFill>
              </a:rPr>
              <a:t>Venlafaxine (</a:t>
            </a:r>
            <a:r>
              <a:rPr lang="en-US" sz="2400" dirty="0" err="1">
                <a:solidFill>
                  <a:schemeClr val="bg1"/>
                </a:solidFill>
              </a:rPr>
              <a:t>Efexor</a:t>
            </a:r>
            <a:r>
              <a:rPr lang="en-US" sz="2400" dirty="0">
                <a:solidFill>
                  <a:schemeClr val="bg1"/>
                </a:solidFill>
              </a:rPr>
              <a:t>), Duloxetine (Cymbalta) </a:t>
            </a:r>
          </a:p>
          <a:p>
            <a:r>
              <a:rPr lang="en-US" sz="2400" dirty="0">
                <a:solidFill>
                  <a:schemeClr val="bg1"/>
                </a:solidFill>
              </a:rPr>
              <a:t>Uses: Migraine prevention, neuropathic pain, fibromyalgia, chronic MS pain, stress incontinence </a:t>
            </a:r>
          </a:p>
          <a:p>
            <a:r>
              <a:rPr lang="en-US" sz="2400" dirty="0">
                <a:solidFill>
                  <a:schemeClr val="bg1"/>
                </a:solidFill>
              </a:rPr>
              <a:t>Can cause anorexia </a:t>
            </a:r>
          </a:p>
          <a:p>
            <a:r>
              <a:rPr lang="en-US" sz="2400" dirty="0">
                <a:solidFill>
                  <a:schemeClr val="bg1"/>
                </a:solidFill>
              </a:rPr>
              <a:t>Often used as second line treatment, or for those with relevant comorbidities such as pain </a:t>
            </a:r>
            <a:endParaRPr lang="en-US" sz="2200" dirty="0">
              <a:solidFill>
                <a:schemeClr val="bg1"/>
              </a:solidFill>
            </a:endParaRP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29179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Bupropion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r>
              <a:rPr lang="en-US" sz="2400" dirty="0">
                <a:solidFill>
                  <a:schemeClr val="bg1"/>
                </a:solidFill>
              </a:rPr>
              <a:t>Bupropion is commonly used as monotherapy or combination therapy </a:t>
            </a:r>
          </a:p>
          <a:p>
            <a:r>
              <a:rPr lang="en-US" sz="2400" dirty="0">
                <a:solidFill>
                  <a:schemeClr val="bg1"/>
                </a:solidFill>
              </a:rPr>
              <a:t>Inhibits the reuptake of dopamine and norepinephrine </a:t>
            </a:r>
          </a:p>
          <a:p>
            <a:r>
              <a:rPr lang="en-US" sz="2400" dirty="0">
                <a:solidFill>
                  <a:schemeClr val="bg1"/>
                </a:solidFill>
              </a:rPr>
              <a:t>This is indicated for depression and smoking cessation</a:t>
            </a:r>
          </a:p>
          <a:p>
            <a:pPr lvl="1"/>
            <a:r>
              <a:rPr lang="en-US" sz="2200" dirty="0">
                <a:solidFill>
                  <a:schemeClr val="bg1"/>
                </a:solidFill>
              </a:rPr>
              <a:t>Other off-label use is ADHD  </a:t>
            </a:r>
          </a:p>
          <a:p>
            <a:r>
              <a:rPr lang="en-US" sz="2400" dirty="0">
                <a:solidFill>
                  <a:schemeClr val="bg1"/>
                </a:solidFill>
              </a:rPr>
              <a:t>Can increase risk of seizure</a:t>
            </a:r>
          </a:p>
          <a:p>
            <a:pPr lvl="1"/>
            <a:r>
              <a:rPr lang="en-US" sz="2000" dirty="0">
                <a:solidFill>
                  <a:schemeClr val="bg1"/>
                </a:solidFill>
              </a:rPr>
              <a:t>Side effects include headache, insomnia, GI upset, blurred vision</a:t>
            </a: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378756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Less used options(1/2)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2494421"/>
            <a:ext cx="10554574" cy="3636511"/>
          </a:xfrm>
        </p:spPr>
        <p:txBody>
          <a:bodyPr>
            <a:normAutofit fontScale="92500" lnSpcReduction="10000"/>
          </a:bodyPr>
          <a:lstStyle/>
          <a:p>
            <a:r>
              <a:rPr lang="en-US" sz="2400" dirty="0">
                <a:solidFill>
                  <a:schemeClr val="bg1"/>
                </a:solidFill>
              </a:rPr>
              <a:t>MAOI</a:t>
            </a:r>
          </a:p>
          <a:p>
            <a:pPr lvl="1"/>
            <a:r>
              <a:rPr lang="en-US" sz="2200" dirty="0">
                <a:solidFill>
                  <a:schemeClr val="bg1"/>
                </a:solidFill>
              </a:rPr>
              <a:t>Phenelzine, Selegiline </a:t>
            </a:r>
          </a:p>
          <a:p>
            <a:pPr lvl="1"/>
            <a:r>
              <a:rPr lang="en-US" sz="2200" dirty="0">
                <a:solidFill>
                  <a:schemeClr val="bg1"/>
                </a:solidFill>
              </a:rPr>
              <a:t>Can cause hypertensive crises, respiratory / circulatory emergencies </a:t>
            </a:r>
          </a:p>
          <a:p>
            <a:pPr lvl="1"/>
            <a:r>
              <a:rPr lang="en-US" sz="2200" dirty="0">
                <a:solidFill>
                  <a:schemeClr val="bg1"/>
                </a:solidFill>
              </a:rPr>
              <a:t>Interacts with foods that contain tyramine </a:t>
            </a:r>
          </a:p>
          <a:p>
            <a:pPr lvl="1"/>
            <a:r>
              <a:rPr lang="en-US" sz="2200" dirty="0">
                <a:solidFill>
                  <a:schemeClr val="bg1"/>
                </a:solidFill>
              </a:rPr>
              <a:t>Interacts with many medications </a:t>
            </a:r>
          </a:p>
          <a:p>
            <a:r>
              <a:rPr lang="en-US" sz="2400" dirty="0">
                <a:solidFill>
                  <a:schemeClr val="bg1"/>
                </a:solidFill>
              </a:rPr>
              <a:t>Tricyclic antidepressants </a:t>
            </a:r>
          </a:p>
          <a:p>
            <a:pPr lvl="1"/>
            <a:r>
              <a:rPr lang="en-US" sz="2000" dirty="0">
                <a:solidFill>
                  <a:schemeClr val="bg1"/>
                </a:solidFill>
              </a:rPr>
              <a:t>Amitriptyline, Doxepin, Imipramine</a:t>
            </a:r>
          </a:p>
          <a:p>
            <a:pPr lvl="1"/>
            <a:r>
              <a:rPr lang="en-US" sz="2000" dirty="0">
                <a:solidFill>
                  <a:schemeClr val="bg1"/>
                </a:solidFill>
              </a:rPr>
              <a:t>Can cause orthostatic hypotension, sedation, anticholinergic effects, and fatal dysrhythmias </a:t>
            </a:r>
          </a:p>
          <a:p>
            <a:pPr marL="457200" lvl="1" indent="0">
              <a:buNone/>
            </a:pPr>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672067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Less used options (2/2)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
            <a:ext cx="10554574" cy="6130932"/>
          </a:xfrm>
        </p:spPr>
        <p:txBody>
          <a:bodyPr>
            <a:normAutofit/>
          </a:bodyPr>
          <a:lstStyle/>
          <a:p>
            <a:r>
              <a:rPr lang="en-US" sz="2400" dirty="0">
                <a:solidFill>
                  <a:schemeClr val="bg1"/>
                </a:solidFill>
              </a:rPr>
              <a:t>Trazadone is a serotonin modulator that is mostly used for insomnia</a:t>
            </a:r>
          </a:p>
          <a:p>
            <a:r>
              <a:rPr lang="en-US" sz="2400" dirty="0">
                <a:solidFill>
                  <a:schemeClr val="bg1"/>
                </a:solidFill>
              </a:rPr>
              <a:t>Antipsychotics </a:t>
            </a:r>
          </a:p>
          <a:p>
            <a:pPr lvl="1"/>
            <a:r>
              <a:rPr lang="en-US" sz="2200" dirty="0">
                <a:solidFill>
                  <a:schemeClr val="bg1"/>
                </a:solidFill>
              </a:rPr>
              <a:t>Aripiprazole and </a:t>
            </a:r>
            <a:r>
              <a:rPr lang="en-US" sz="2200" dirty="0" err="1">
                <a:solidFill>
                  <a:schemeClr val="bg1"/>
                </a:solidFill>
              </a:rPr>
              <a:t>Brexipiprazole</a:t>
            </a:r>
            <a:endParaRPr lang="en-US" sz="2200" dirty="0">
              <a:solidFill>
                <a:schemeClr val="bg1"/>
              </a:solidFill>
            </a:endParaRPr>
          </a:p>
          <a:p>
            <a:pPr lvl="1"/>
            <a:r>
              <a:rPr lang="en-US" sz="2200" dirty="0">
                <a:solidFill>
                  <a:schemeClr val="bg1"/>
                </a:solidFill>
              </a:rPr>
              <a:t>Often called second gen or atypical antipsychotics  </a:t>
            </a: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239401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1E7C0A0-FF0C-64A2-8E02-22A9255750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9B1178-68F5-9168-D0DB-39B95EE1997F}"/>
              </a:ext>
            </a:extLst>
          </p:cNvPr>
          <p:cNvSpPr>
            <a:spLocks noGrp="1"/>
          </p:cNvSpPr>
          <p:nvPr>
            <p:ph type="title"/>
          </p:nvPr>
        </p:nvSpPr>
        <p:spPr/>
        <p:txBody>
          <a:bodyPr/>
          <a:lstStyle/>
          <a:p>
            <a:r>
              <a:rPr lang="en-US" sz="3600" dirty="0"/>
              <a:t>Depression pharmacotherapeutics (1/2)</a:t>
            </a:r>
          </a:p>
        </p:txBody>
      </p:sp>
      <p:sp>
        <p:nvSpPr>
          <p:cNvPr id="3" name="Content Placeholder 2">
            <a:extLst>
              <a:ext uri="{FF2B5EF4-FFF2-40B4-BE49-F238E27FC236}">
                <a16:creationId xmlns:a16="http://schemas.microsoft.com/office/drawing/2014/main" id="{B5D423D8-8BB8-09A8-F453-5712C219C84E}"/>
              </a:ext>
            </a:extLst>
          </p:cNvPr>
          <p:cNvSpPr>
            <a:spLocks noGrp="1"/>
          </p:cNvSpPr>
          <p:nvPr>
            <p:ph idx="1"/>
          </p:nvPr>
        </p:nvSpPr>
        <p:spPr>
          <a:xfrm>
            <a:off x="818712" y="2061275"/>
            <a:ext cx="10554574" cy="3797523"/>
          </a:xfrm>
        </p:spPr>
        <p:txBody>
          <a:bodyPr>
            <a:normAutofit/>
          </a:bodyPr>
          <a:lstStyle/>
          <a:p>
            <a:r>
              <a:rPr lang="en-US" sz="2400" dirty="0">
                <a:solidFill>
                  <a:schemeClr val="bg1"/>
                </a:solidFill>
              </a:rPr>
              <a:t>Serotonin syndrome </a:t>
            </a:r>
          </a:p>
          <a:p>
            <a:pPr lvl="1"/>
            <a:r>
              <a:rPr lang="en-US" sz="2200" dirty="0">
                <a:solidFill>
                  <a:schemeClr val="bg1"/>
                </a:solidFill>
              </a:rPr>
              <a:t>AMS, autonomic nervous system overactivity (including diaphoresis, tachycardia, hyperthermia, hypertension, vomiting, and diarrhea), and neuromuscular hyperactivity</a:t>
            </a:r>
          </a:p>
          <a:p>
            <a:pPr lvl="1"/>
            <a:r>
              <a:rPr lang="en-US" sz="2200" dirty="0">
                <a:solidFill>
                  <a:schemeClr val="bg1"/>
                </a:solidFill>
              </a:rPr>
              <a:t>Hunter Serotonin Toxicity Criteria</a:t>
            </a:r>
          </a:p>
          <a:p>
            <a:pPr lvl="1"/>
            <a:r>
              <a:rPr lang="en-US" sz="2200" dirty="0">
                <a:solidFill>
                  <a:schemeClr val="bg1"/>
                </a:solidFill>
              </a:rPr>
              <a:t>Discontinue serotonin medication and provide supportive care</a:t>
            </a:r>
          </a:p>
          <a:p>
            <a:r>
              <a:rPr lang="en-US" sz="2400" dirty="0">
                <a:solidFill>
                  <a:schemeClr val="bg1"/>
                </a:solidFill>
              </a:rPr>
              <a:t>Transition between medications </a:t>
            </a:r>
          </a:p>
          <a:p>
            <a:pPr lvl="1"/>
            <a:r>
              <a:rPr lang="en-US" sz="2200" dirty="0">
                <a:solidFill>
                  <a:schemeClr val="bg1"/>
                </a:solidFill>
              </a:rPr>
              <a:t>Taper, washout, titrate </a:t>
            </a:r>
          </a:p>
          <a:p>
            <a:endParaRPr lang="en-US" sz="2000" dirty="0">
              <a:solidFill>
                <a:schemeClr val="bg1"/>
              </a:solidFill>
            </a:endParaRPr>
          </a:p>
        </p:txBody>
      </p:sp>
      <p:sp>
        <p:nvSpPr>
          <p:cNvPr id="5" name="TextBox 4">
            <a:extLst>
              <a:ext uri="{FF2B5EF4-FFF2-40B4-BE49-F238E27FC236}">
                <a16:creationId xmlns:a16="http://schemas.microsoft.com/office/drawing/2014/main" id="{865FFEAE-532A-2970-95B7-8E63A8C89FDB}"/>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4047762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sz="3600" dirty="0"/>
              <a:t>Depression pharmacotherapeutics (2/2)</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a:xfrm>
            <a:off x="818712" y="1610435"/>
            <a:ext cx="10554574" cy="4248363"/>
          </a:xfrm>
        </p:spPr>
        <p:txBody>
          <a:bodyPr>
            <a:normAutofit/>
          </a:bodyPr>
          <a:lstStyle/>
          <a:p>
            <a:r>
              <a:rPr lang="en-US" sz="2400" dirty="0">
                <a:solidFill>
                  <a:schemeClr val="bg1"/>
                </a:solidFill>
              </a:rPr>
              <a:t>Document education for SI</a:t>
            </a:r>
          </a:p>
          <a:p>
            <a:r>
              <a:rPr lang="en-US" sz="2400" dirty="0">
                <a:solidFill>
                  <a:schemeClr val="bg1"/>
                </a:solidFill>
              </a:rPr>
              <a:t>Most depression medication have a black box warning for risk of suicide </a:t>
            </a:r>
          </a:p>
          <a:p>
            <a:r>
              <a:rPr lang="en-US" sz="2400" dirty="0">
                <a:solidFill>
                  <a:schemeClr val="bg1"/>
                </a:solidFill>
              </a:rPr>
              <a:t>Include referral for psychotherapy </a:t>
            </a:r>
          </a:p>
          <a:p>
            <a:endParaRPr lang="en-US" sz="20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2025</a:t>
            </a:r>
          </a:p>
        </p:txBody>
      </p:sp>
    </p:spTree>
    <p:extLst>
      <p:ext uri="{BB962C8B-B14F-4D97-AF65-F5344CB8AC3E}">
        <p14:creationId xmlns:p14="http://schemas.microsoft.com/office/powerpoint/2010/main" val="32685946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15290</TotalTime>
  <Words>670</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2</vt:lpstr>
      <vt:lpstr>Quotable</vt:lpstr>
      <vt:lpstr>APRN ADVANCED PHARMACOLOGY</vt:lpstr>
      <vt:lpstr>Depression and Anxiety    </vt:lpstr>
      <vt:lpstr>Selective Serotonin Reuptake Inhibitors</vt:lpstr>
      <vt:lpstr>Serotonin Norepinephrine Reuptake Inhibitors</vt:lpstr>
      <vt:lpstr>Bupropion </vt:lpstr>
      <vt:lpstr>Less used options(1/2) </vt:lpstr>
      <vt:lpstr>Less used options (2/2)   </vt:lpstr>
      <vt:lpstr>Depression pharmacotherapeutics (1/2)</vt:lpstr>
      <vt:lpstr>Depression pharmacotherapeutics (2/2)</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APRN ADVANCED PHARMACOLOGY</dc:title>
  <dc:creator>josh goldstein</dc:creator>
  <cp:lastModifiedBy>josh goldstein</cp:lastModifiedBy>
  <cp:revision>32</cp:revision>
  <dcterms:created xsi:type="dcterms:W3CDTF">2023-09-18T23:31:55Z</dcterms:created>
  <dcterms:modified xsi:type="dcterms:W3CDTF">2025-01-23T17:02:32Z</dcterms:modified>
</cp:coreProperties>
</file>