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42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9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23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2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93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7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6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6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6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4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3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9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2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398166-DC63-4836-9DFC-E3A4924FFF2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607635C-1412-45F0-9137-79D543478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36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books/NBK557815/#:~:text=Colesevelam%20is%20a%20bile%20acid,for%20a%20variety%20of%20indications" TargetMode="External"/><Relationship Id="rId2" Type="http://schemas.openxmlformats.org/officeDocument/2006/relationships/hyperlink" Target="https://doi.org/10.1161/CIR.00000000000006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books/NBK44810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45C6-FC0B-01EA-664D-3D6E05C0C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800" dirty="0"/>
              <a:t>APRN ADVANCED PHARMACOLOGY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B6052-6CCE-BE0D-324C-038EC658C9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20195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ASCVD risk calculator </a:t>
            </a:r>
          </a:p>
          <a:p>
            <a:r>
              <a:rPr lang="en-US" sz="2400" dirty="0">
                <a:solidFill>
                  <a:schemeClr val="bg1"/>
                </a:solidFill>
              </a:rPr>
              <a:t>Lipid panel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Total cholesterol under 200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Triglycerides under 150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LDL under 100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HDL 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Females: over 50 </a:t>
            </a:r>
          </a:p>
          <a:p>
            <a:pPr lvl="2"/>
            <a:r>
              <a:rPr lang="en-US" sz="2000" dirty="0">
                <a:solidFill>
                  <a:schemeClr val="bg1"/>
                </a:solidFill>
              </a:rPr>
              <a:t>Males over 40</a:t>
            </a: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82397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Hypertension, smoking, increased saturated fats intake, decreased activity </a:t>
            </a:r>
          </a:p>
          <a:p>
            <a:r>
              <a:rPr lang="en-US" sz="2400" dirty="0">
                <a:solidFill>
                  <a:schemeClr val="bg1"/>
                </a:solidFill>
              </a:rPr>
              <a:t>Metabolic syndrome: (three or more of the following five)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Waist circumference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Blood pressure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Fasting triglycerides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Fasting HDL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Fasting blood glucose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2560986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“Statins”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HMG-CoA reductase inhibitors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Atorvastatin, rosuvastatin, simvastatin </a:t>
            </a:r>
          </a:p>
          <a:p>
            <a:r>
              <a:rPr lang="en-US" sz="2400" dirty="0">
                <a:solidFill>
                  <a:schemeClr val="bg1"/>
                </a:solidFill>
              </a:rPr>
              <a:t>Divided into low, moderate, and high intensity 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Indications: Hyperlipidemia, CVD prevention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SE/AE: Hepatotoxicity, myopathy (can lead to rhabdomyolysis), DM 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No longer considered contraindicated in pregnancy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8154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– part 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Bile acid sequestrants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Cholestyramine, colesevelam 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Can reduce LDL around 20%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Often produces GI effects (constipation)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Can increase VLDL 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Reduces absorption of other medications 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368643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– part two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Gemfibrozil &amp; Fenofibrate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Lowers VLDL, No major reduction in LDL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Can cause gallstones, myopathy, and liver injury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Can reduce VLDL by around 50% </a:t>
            </a:r>
          </a:p>
          <a:p>
            <a:r>
              <a:rPr lang="en-US" sz="2400" dirty="0">
                <a:solidFill>
                  <a:schemeClr val="bg1"/>
                </a:solidFill>
              </a:rPr>
              <a:t>Ezetimibe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Can reduce LDL around 20%</a:t>
            </a:r>
          </a:p>
          <a:p>
            <a:pPr lvl="1"/>
            <a:r>
              <a:rPr lang="en-US" sz="2200" dirty="0">
                <a:solidFill>
                  <a:schemeClr val="bg1"/>
                </a:solidFill>
              </a:rPr>
              <a:t>Most common side effects are URI symptoms 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782230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PCSK9 Inhibitors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Evolocumab</a:t>
            </a:r>
            <a:r>
              <a:rPr lang="en-US" sz="2400" dirty="0">
                <a:solidFill>
                  <a:schemeClr val="bg1"/>
                </a:solidFill>
              </a:rPr>
              <a:t> (Repatha) and Alirocumab (</a:t>
            </a:r>
            <a:r>
              <a:rPr lang="en-US" sz="2400" dirty="0" err="1">
                <a:solidFill>
                  <a:schemeClr val="bg1"/>
                </a:solidFill>
              </a:rPr>
              <a:t>Praluent</a:t>
            </a:r>
            <a:r>
              <a:rPr lang="en-US" sz="2400" dirty="0">
                <a:solidFill>
                  <a:schemeClr val="bg1"/>
                </a:solidFill>
              </a:rPr>
              <a:t>)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Monoclonal antibody medication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Injection only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Used for those needing additional LDL reduction or unable to tolerate statins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Can achieve the same LDL reduction as high intensity statins 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1330092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89C2-CE64-5226-C1D2-626A74EE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3722-F3EC-9A4D-F483-A1081CBE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2018 AHA/ACC/AACVPR/AAPA/ABC/ACPM/ADA/AGS/</a:t>
            </a:r>
            <a:r>
              <a:rPr lang="en-US" sz="2400" dirty="0" err="1">
                <a:solidFill>
                  <a:schemeClr val="bg1"/>
                </a:solidFill>
              </a:rPr>
              <a:t>APhA</a:t>
            </a:r>
            <a:r>
              <a:rPr lang="en-US" sz="2400" dirty="0">
                <a:solidFill>
                  <a:schemeClr val="bg1"/>
                </a:solidFill>
              </a:rPr>
              <a:t>/ASPC/NLA/PCNA Guideline on the Management of Blood Cholesterol: A Report of the American College of Cardiology/American Heart Association Task Force on Clinical Practice Guidelines.  </a:t>
            </a:r>
            <a:r>
              <a:rPr lang="en-US" sz="2400" dirty="0">
                <a:solidFill>
                  <a:schemeClr val="bg1"/>
                </a:solidFill>
                <a:hlinkClick r:id="rId2"/>
              </a:rPr>
              <a:t>https://doi.org/10.1161/CIR.0000000000000625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i="1" dirty="0">
                <a:solidFill>
                  <a:schemeClr val="bg1"/>
                </a:solidFill>
              </a:rPr>
              <a:t>Circulation. </a:t>
            </a:r>
            <a:r>
              <a:rPr lang="en-US" sz="2400" dirty="0">
                <a:solidFill>
                  <a:schemeClr val="bg1"/>
                </a:solidFill>
              </a:rPr>
              <a:t>2019;139:e1082–e1143</a:t>
            </a:r>
          </a:p>
          <a:p>
            <a:r>
              <a:rPr lang="en-US" sz="2400" dirty="0">
                <a:solidFill>
                  <a:schemeClr val="bg1"/>
                </a:solidFill>
              </a:rPr>
              <a:t>Patel, P.H., &amp; Can, A.H. (2023) Colesevelam. </a:t>
            </a:r>
            <a:r>
              <a:rPr lang="en-US" sz="2400" i="1" dirty="0">
                <a:solidFill>
                  <a:schemeClr val="bg1"/>
                </a:solidFill>
              </a:rPr>
              <a:t>StatPearls Publishing. </a:t>
            </a:r>
            <a:r>
              <a:rPr lang="en-US" sz="2400" i="1" dirty="0">
                <a:solidFill>
                  <a:schemeClr val="bg1"/>
                </a:solidFill>
                <a:hlinkClick r:id="rId3"/>
              </a:rPr>
              <a:t>https://www.ncbi.nlm.nih.gov/books/NBK557815/#:~:text=Colesevelam%20is%20a%20bile%20acid,for%20a%20variety%20of%20indications</a:t>
            </a:r>
            <a:r>
              <a:rPr lang="en-US" sz="2400" i="1" dirty="0">
                <a:solidFill>
                  <a:schemeClr val="bg1"/>
                </a:solidFill>
              </a:rPr>
              <a:t>.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err="1">
                <a:solidFill>
                  <a:schemeClr val="bg1"/>
                </a:solidFill>
              </a:rPr>
              <a:t>Pokhrel</a:t>
            </a:r>
            <a:r>
              <a:rPr lang="en-US" sz="2400" dirty="0">
                <a:solidFill>
                  <a:schemeClr val="bg1"/>
                </a:solidFill>
              </a:rPr>
              <a:t>, B., </a:t>
            </a:r>
            <a:r>
              <a:rPr lang="en-US" sz="2400" dirty="0" err="1">
                <a:solidFill>
                  <a:schemeClr val="bg1"/>
                </a:solidFill>
              </a:rPr>
              <a:t>Yuet</a:t>
            </a:r>
            <a:r>
              <a:rPr lang="en-US" sz="2400" dirty="0">
                <a:solidFill>
                  <a:schemeClr val="bg1"/>
                </a:solidFill>
              </a:rPr>
              <a:t>, W.C., Levine, S.N., (2022) PCSK9 Inhibitors. </a:t>
            </a:r>
            <a:r>
              <a:rPr lang="en-US" sz="2400" i="1" dirty="0">
                <a:solidFill>
                  <a:schemeClr val="bg1"/>
                </a:solidFill>
              </a:rPr>
              <a:t>StatPearls Publishing. </a:t>
            </a:r>
            <a:r>
              <a:rPr lang="en-US" sz="2400" i="1" dirty="0">
                <a:solidFill>
                  <a:schemeClr val="bg1"/>
                </a:solidFill>
                <a:hlinkClick r:id="rId4"/>
              </a:rPr>
              <a:t>https://www.ncbi.nlm.nih.gov/books/NBK448100/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</a:p>
          <a:p>
            <a:r>
              <a:rPr lang="en-US" sz="2400" dirty="0">
                <a:solidFill>
                  <a:schemeClr val="bg1"/>
                </a:solidFill>
              </a:rPr>
              <a:t>Rosenthal, L. D., &amp; Burchum, J.R., (2021) Pharmacotherapeutics for advanced practice nurses and physician assistants. </a:t>
            </a:r>
            <a:r>
              <a:rPr lang="en-US" sz="2400" i="1" dirty="0">
                <a:solidFill>
                  <a:schemeClr val="bg1"/>
                </a:solidFill>
              </a:rPr>
              <a:t>Elsevier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UpToDate (2023) Laboratory test reference ranges in adults. </a:t>
            </a:r>
            <a:r>
              <a:rPr lang="en-US" sz="2400" i="1" dirty="0">
                <a:solidFill>
                  <a:schemeClr val="bg1"/>
                </a:solidFill>
              </a:rPr>
              <a:t>UpToDate 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3383A-D2DE-7B6A-EC37-D456C7393FD3}"/>
              </a:ext>
            </a:extLst>
          </p:cNvPr>
          <p:cNvSpPr txBox="1"/>
          <p:nvPr/>
        </p:nvSpPr>
        <p:spPr>
          <a:xfrm>
            <a:off x="818712" y="6130932"/>
            <a:ext cx="6102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© Bullet Point Nursing 2023</a:t>
            </a:r>
          </a:p>
        </p:txBody>
      </p:sp>
    </p:spTree>
    <p:extLst>
      <p:ext uri="{BB962C8B-B14F-4D97-AF65-F5344CB8AC3E}">
        <p14:creationId xmlns:p14="http://schemas.microsoft.com/office/powerpoint/2010/main" val="4065491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4504</TotalTime>
  <Words>472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APRN ADVANCED PHARMACOLOGY</vt:lpstr>
      <vt:lpstr>Diagnosis  </vt:lpstr>
      <vt:lpstr>Risk factors  </vt:lpstr>
      <vt:lpstr>“Statins”  </vt:lpstr>
      <vt:lpstr>Alternatives – part one </vt:lpstr>
      <vt:lpstr>Alternatives – part two  </vt:lpstr>
      <vt:lpstr>PCSK9 Inhibitors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APRN ADVANCED PHARMACOLOGY</dc:title>
  <dc:creator>josh goldstein</dc:creator>
  <cp:lastModifiedBy>josh goldstein</cp:lastModifiedBy>
  <cp:revision>13</cp:revision>
  <dcterms:created xsi:type="dcterms:W3CDTF">2023-09-18T23:31:55Z</dcterms:created>
  <dcterms:modified xsi:type="dcterms:W3CDTF">2023-09-27T21:53:47Z</dcterms:modified>
</cp:coreProperties>
</file>