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31" r:id="rId1"/>
    <p:sldMasterId id="2147484344" r:id="rId2"/>
  </p:sldMasterIdLst>
  <p:notesMasterIdLst>
    <p:notesMasterId r:id="rId41"/>
  </p:notesMasterIdLst>
  <p:handoutMasterIdLst>
    <p:handoutMasterId r:id="rId42"/>
  </p:handoutMasterIdLst>
  <p:sldIdLst>
    <p:sldId id="256" r:id="rId3"/>
    <p:sldId id="463" r:id="rId4"/>
    <p:sldId id="625" r:id="rId5"/>
    <p:sldId id="462" r:id="rId6"/>
    <p:sldId id="464" r:id="rId7"/>
    <p:sldId id="465" r:id="rId8"/>
    <p:sldId id="440" r:id="rId9"/>
    <p:sldId id="441" r:id="rId10"/>
    <p:sldId id="323" r:id="rId11"/>
    <p:sldId id="420" r:id="rId12"/>
    <p:sldId id="421" r:id="rId13"/>
    <p:sldId id="422" r:id="rId14"/>
    <p:sldId id="447" r:id="rId15"/>
    <p:sldId id="423" r:id="rId16"/>
    <p:sldId id="443" r:id="rId17"/>
    <p:sldId id="596" r:id="rId18"/>
    <p:sldId id="424" r:id="rId19"/>
    <p:sldId id="471" r:id="rId20"/>
    <p:sldId id="595" r:id="rId21"/>
    <p:sldId id="425" r:id="rId22"/>
    <p:sldId id="466" r:id="rId23"/>
    <p:sldId id="467" r:id="rId24"/>
    <p:sldId id="426" r:id="rId25"/>
    <p:sldId id="468" r:id="rId26"/>
    <p:sldId id="434" r:id="rId27"/>
    <p:sldId id="427" r:id="rId28"/>
    <p:sldId id="326" r:id="rId29"/>
    <p:sldId id="429" r:id="rId30"/>
    <p:sldId id="435" r:id="rId31"/>
    <p:sldId id="469" r:id="rId32"/>
    <p:sldId id="431" r:id="rId33"/>
    <p:sldId id="432" r:id="rId34"/>
    <p:sldId id="470" r:id="rId35"/>
    <p:sldId id="433" r:id="rId36"/>
    <p:sldId id="602" r:id="rId37"/>
    <p:sldId id="574" r:id="rId38"/>
    <p:sldId id="597" r:id="rId39"/>
    <p:sldId id="575" r:id="rId40"/>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530"/>
    <a:srgbClr val="ED6430"/>
    <a:srgbClr val="0064E2"/>
    <a:srgbClr val="EBE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35" autoAdjust="0"/>
  </p:normalViewPr>
  <p:slideViewPr>
    <p:cSldViewPr>
      <p:cViewPr varScale="1">
        <p:scale>
          <a:sx n="93" d="100"/>
          <a:sy n="93" d="100"/>
        </p:scale>
        <p:origin x="42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5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152FF-FCB5-49DE-A918-753332896833}" type="doc">
      <dgm:prSet loTypeId="urn:microsoft.com/office/officeart/2005/8/layout/venn1" loCatId="relationship" qsTypeId="urn:microsoft.com/office/officeart/2005/8/quickstyle/simple1" qsCatId="simple" csTypeId="urn:microsoft.com/office/officeart/2005/8/colors/colorful1#1" csCatId="colorful" phldr="1"/>
      <dgm:spPr/>
    </dgm:pt>
    <dgm:pt modelId="{930CFE80-9C0B-49E7-9B43-BDCD8FCF94C7}">
      <dgm:prSet phldrT="[Text]"/>
      <dgm:spPr/>
      <dgm:t>
        <a:bodyPr/>
        <a:lstStyle/>
        <a:p>
          <a:r>
            <a:rPr lang="en-US" b="1" dirty="0"/>
            <a:t>DMMRS</a:t>
          </a:r>
        </a:p>
      </dgm:t>
    </dgm:pt>
    <dgm:pt modelId="{2CB619B0-732F-4AC0-9C14-DA7FB6BC4013}" type="parTrans" cxnId="{4924C33F-F822-4087-B7B3-E2F7AC983824}">
      <dgm:prSet/>
      <dgm:spPr/>
      <dgm:t>
        <a:bodyPr/>
        <a:lstStyle/>
        <a:p>
          <a:endParaRPr lang="en-US"/>
        </a:p>
      </dgm:t>
    </dgm:pt>
    <dgm:pt modelId="{1176B575-7970-46AD-ACF4-E917858E8208}" type="sibTrans" cxnId="{4924C33F-F822-4087-B7B3-E2F7AC983824}">
      <dgm:prSet/>
      <dgm:spPr/>
      <dgm:t>
        <a:bodyPr/>
        <a:lstStyle/>
        <a:p>
          <a:endParaRPr lang="en-US"/>
        </a:p>
      </dgm:t>
    </dgm:pt>
    <dgm:pt modelId="{E078BC8F-228D-4E6E-8E1D-E52792CB574A}">
      <dgm:prSet phldrT="[Text]"/>
      <dgm:spPr/>
      <dgm:t>
        <a:bodyPr/>
        <a:lstStyle/>
        <a:p>
          <a:r>
            <a:rPr lang="en-US" b="1" dirty="0"/>
            <a:t>Public Health</a:t>
          </a:r>
        </a:p>
      </dgm:t>
    </dgm:pt>
    <dgm:pt modelId="{0251A269-D18B-4E46-A047-71D3739833DC}" type="parTrans" cxnId="{194DDC63-0121-470F-BF12-3066AB19F145}">
      <dgm:prSet/>
      <dgm:spPr/>
      <dgm:t>
        <a:bodyPr/>
        <a:lstStyle/>
        <a:p>
          <a:endParaRPr lang="en-US"/>
        </a:p>
      </dgm:t>
    </dgm:pt>
    <dgm:pt modelId="{5C3ABA06-940F-4702-82CE-DDA780EFE74F}" type="sibTrans" cxnId="{194DDC63-0121-470F-BF12-3066AB19F145}">
      <dgm:prSet/>
      <dgm:spPr/>
      <dgm:t>
        <a:bodyPr/>
        <a:lstStyle/>
        <a:p>
          <a:endParaRPr lang="en-US"/>
        </a:p>
      </dgm:t>
    </dgm:pt>
    <dgm:pt modelId="{EA820211-8EE2-41DC-9370-DD2527058E92}">
      <dgm:prSet phldrT="[Text]"/>
      <dgm:spPr/>
      <dgm:t>
        <a:bodyPr/>
        <a:lstStyle/>
        <a:p>
          <a:r>
            <a:rPr lang="en-US" b="1" dirty="0"/>
            <a:t>Fire, EMS, Law Enforcement, EMAs</a:t>
          </a:r>
        </a:p>
      </dgm:t>
    </dgm:pt>
    <dgm:pt modelId="{F895F877-AD9D-446B-8E7C-B9CD0FDF3046}" type="parTrans" cxnId="{0A3BE531-EB70-40DD-9BDD-C387176D5514}">
      <dgm:prSet/>
      <dgm:spPr/>
      <dgm:t>
        <a:bodyPr/>
        <a:lstStyle/>
        <a:p>
          <a:endParaRPr lang="en-US"/>
        </a:p>
      </dgm:t>
    </dgm:pt>
    <dgm:pt modelId="{FDB9CE72-C115-494B-8B22-71A3567A8851}" type="sibTrans" cxnId="{0A3BE531-EB70-40DD-9BDD-C387176D5514}">
      <dgm:prSet/>
      <dgm:spPr/>
      <dgm:t>
        <a:bodyPr/>
        <a:lstStyle/>
        <a:p>
          <a:endParaRPr lang="en-US"/>
        </a:p>
      </dgm:t>
    </dgm:pt>
    <dgm:pt modelId="{DB8FF654-3C99-4EC3-A79A-BEE64CB78506}">
      <dgm:prSet phldrT="[Text]"/>
      <dgm:spPr/>
      <dgm:t>
        <a:bodyPr/>
        <a:lstStyle/>
        <a:p>
          <a:r>
            <a:rPr lang="en-US" b="1" dirty="0"/>
            <a:t>Hospitals (GDAHA)</a:t>
          </a:r>
        </a:p>
      </dgm:t>
    </dgm:pt>
    <dgm:pt modelId="{F168A050-2257-4EE6-AE59-F7C80F04D99F}" type="parTrans" cxnId="{8D1D6E9A-35D8-4771-AA9C-EA3A576AE103}">
      <dgm:prSet/>
      <dgm:spPr/>
      <dgm:t>
        <a:bodyPr/>
        <a:lstStyle/>
        <a:p>
          <a:endParaRPr lang="en-US"/>
        </a:p>
      </dgm:t>
    </dgm:pt>
    <dgm:pt modelId="{463707A9-F889-46DD-9DC0-25CF055E691B}" type="sibTrans" cxnId="{8D1D6E9A-35D8-4771-AA9C-EA3A576AE103}">
      <dgm:prSet/>
      <dgm:spPr/>
      <dgm:t>
        <a:bodyPr/>
        <a:lstStyle/>
        <a:p>
          <a:endParaRPr lang="en-US"/>
        </a:p>
      </dgm:t>
    </dgm:pt>
    <dgm:pt modelId="{56EDA6D3-2DEC-4187-B3A0-5280CD1EFBF9}" type="pres">
      <dgm:prSet presAssocID="{E33152FF-FCB5-49DE-A918-753332896833}" presName="compositeShape" presStyleCnt="0">
        <dgm:presLayoutVars>
          <dgm:chMax val="7"/>
          <dgm:dir/>
          <dgm:resizeHandles val="exact"/>
        </dgm:presLayoutVars>
      </dgm:prSet>
      <dgm:spPr/>
    </dgm:pt>
    <dgm:pt modelId="{09FFCC41-F6C7-446D-8198-249A9BD98E63}" type="pres">
      <dgm:prSet presAssocID="{930CFE80-9C0B-49E7-9B43-BDCD8FCF94C7}" presName="circ1" presStyleLbl="vennNode1" presStyleIdx="0" presStyleCnt="4" custLinFactNeighborX="1094" custLinFactNeighborY="6969"/>
      <dgm:spPr/>
    </dgm:pt>
    <dgm:pt modelId="{C6FFFC6D-6275-44A7-82E5-D3DF125BDAA9}" type="pres">
      <dgm:prSet presAssocID="{930CFE80-9C0B-49E7-9B43-BDCD8FCF94C7}" presName="circ1Tx" presStyleLbl="revTx" presStyleIdx="0" presStyleCnt="0">
        <dgm:presLayoutVars>
          <dgm:chMax val="0"/>
          <dgm:chPref val="0"/>
          <dgm:bulletEnabled val="1"/>
        </dgm:presLayoutVars>
      </dgm:prSet>
      <dgm:spPr/>
    </dgm:pt>
    <dgm:pt modelId="{C32AF9E7-A7FA-4D51-B214-80E52E83169F}" type="pres">
      <dgm:prSet presAssocID="{E078BC8F-228D-4E6E-8E1D-E52792CB574A}" presName="circ2" presStyleLbl="vennNode1" presStyleIdx="1" presStyleCnt="4"/>
      <dgm:spPr/>
    </dgm:pt>
    <dgm:pt modelId="{F0761033-2EB5-4879-8A49-EE2F523B540E}" type="pres">
      <dgm:prSet presAssocID="{E078BC8F-228D-4E6E-8E1D-E52792CB574A}" presName="circ2Tx" presStyleLbl="revTx" presStyleIdx="0" presStyleCnt="0">
        <dgm:presLayoutVars>
          <dgm:chMax val="0"/>
          <dgm:chPref val="0"/>
          <dgm:bulletEnabled val="1"/>
        </dgm:presLayoutVars>
      </dgm:prSet>
      <dgm:spPr/>
    </dgm:pt>
    <dgm:pt modelId="{2BAD336B-160C-4C31-932C-2B8482310D2D}" type="pres">
      <dgm:prSet presAssocID="{EA820211-8EE2-41DC-9370-DD2527058E92}" presName="circ3" presStyleLbl="vennNode1" presStyleIdx="2" presStyleCnt="4" custLinFactNeighborX="-388" custLinFactNeighborY="-671"/>
      <dgm:spPr/>
    </dgm:pt>
    <dgm:pt modelId="{8578211E-510B-400C-8A4B-BA6F07858A00}" type="pres">
      <dgm:prSet presAssocID="{EA820211-8EE2-41DC-9370-DD2527058E92}" presName="circ3Tx" presStyleLbl="revTx" presStyleIdx="0" presStyleCnt="0">
        <dgm:presLayoutVars>
          <dgm:chMax val="0"/>
          <dgm:chPref val="0"/>
          <dgm:bulletEnabled val="1"/>
        </dgm:presLayoutVars>
      </dgm:prSet>
      <dgm:spPr/>
    </dgm:pt>
    <dgm:pt modelId="{A72E8EA7-7F9B-414A-987F-DFC5F3899913}" type="pres">
      <dgm:prSet presAssocID="{DB8FF654-3C99-4EC3-A79A-BEE64CB78506}" presName="circ4" presStyleLbl="vennNode1" presStyleIdx="3" presStyleCnt="4"/>
      <dgm:spPr/>
    </dgm:pt>
    <dgm:pt modelId="{46E9CBFE-D8C7-4DA0-800E-CEC52FC18E8C}" type="pres">
      <dgm:prSet presAssocID="{DB8FF654-3C99-4EC3-A79A-BEE64CB78506}" presName="circ4Tx" presStyleLbl="revTx" presStyleIdx="0" presStyleCnt="0">
        <dgm:presLayoutVars>
          <dgm:chMax val="0"/>
          <dgm:chPref val="0"/>
          <dgm:bulletEnabled val="1"/>
        </dgm:presLayoutVars>
      </dgm:prSet>
      <dgm:spPr/>
    </dgm:pt>
  </dgm:ptLst>
  <dgm:cxnLst>
    <dgm:cxn modelId="{50630D10-CA4A-4B7F-87F8-193218E99CC8}" type="presOf" srcId="{E078BC8F-228D-4E6E-8E1D-E52792CB574A}" destId="{C32AF9E7-A7FA-4D51-B214-80E52E83169F}" srcOrd="0" destOrd="0" presId="urn:microsoft.com/office/officeart/2005/8/layout/venn1"/>
    <dgm:cxn modelId="{75F73E1D-39BF-43FA-9F93-5CA543EC3375}" type="presOf" srcId="{EA820211-8EE2-41DC-9370-DD2527058E92}" destId="{2BAD336B-160C-4C31-932C-2B8482310D2D}" srcOrd="0" destOrd="0" presId="urn:microsoft.com/office/officeart/2005/8/layout/venn1"/>
    <dgm:cxn modelId="{0A3BE531-EB70-40DD-9BDD-C387176D5514}" srcId="{E33152FF-FCB5-49DE-A918-753332896833}" destId="{EA820211-8EE2-41DC-9370-DD2527058E92}" srcOrd="2" destOrd="0" parTransId="{F895F877-AD9D-446B-8E7C-B9CD0FDF3046}" sibTransId="{FDB9CE72-C115-494B-8B22-71A3567A8851}"/>
    <dgm:cxn modelId="{4924C33F-F822-4087-B7B3-E2F7AC983824}" srcId="{E33152FF-FCB5-49DE-A918-753332896833}" destId="{930CFE80-9C0B-49E7-9B43-BDCD8FCF94C7}" srcOrd="0" destOrd="0" parTransId="{2CB619B0-732F-4AC0-9C14-DA7FB6BC4013}" sibTransId="{1176B575-7970-46AD-ACF4-E917858E8208}"/>
    <dgm:cxn modelId="{194DDC63-0121-470F-BF12-3066AB19F145}" srcId="{E33152FF-FCB5-49DE-A918-753332896833}" destId="{E078BC8F-228D-4E6E-8E1D-E52792CB574A}" srcOrd="1" destOrd="0" parTransId="{0251A269-D18B-4E46-A047-71D3739833DC}" sibTransId="{5C3ABA06-940F-4702-82CE-DDA780EFE74F}"/>
    <dgm:cxn modelId="{FA5BAC6C-9841-4239-9FC7-422A6176ABDB}" type="presOf" srcId="{E33152FF-FCB5-49DE-A918-753332896833}" destId="{56EDA6D3-2DEC-4187-B3A0-5280CD1EFBF9}" srcOrd="0" destOrd="0" presId="urn:microsoft.com/office/officeart/2005/8/layout/venn1"/>
    <dgm:cxn modelId="{8C226C8A-D84E-4B66-81BB-CA07030033EC}" type="presOf" srcId="{DB8FF654-3C99-4EC3-A79A-BEE64CB78506}" destId="{A72E8EA7-7F9B-414A-987F-DFC5F3899913}" srcOrd="0" destOrd="0" presId="urn:microsoft.com/office/officeart/2005/8/layout/venn1"/>
    <dgm:cxn modelId="{F9131C8E-0ACC-4B19-94E7-90207757E461}" type="presOf" srcId="{E078BC8F-228D-4E6E-8E1D-E52792CB574A}" destId="{F0761033-2EB5-4879-8A49-EE2F523B540E}" srcOrd="1" destOrd="0" presId="urn:microsoft.com/office/officeart/2005/8/layout/venn1"/>
    <dgm:cxn modelId="{4629DF94-A384-4C51-8C2E-D77987D7688C}" type="presOf" srcId="{930CFE80-9C0B-49E7-9B43-BDCD8FCF94C7}" destId="{09FFCC41-F6C7-446D-8198-249A9BD98E63}" srcOrd="0" destOrd="0" presId="urn:microsoft.com/office/officeart/2005/8/layout/venn1"/>
    <dgm:cxn modelId="{8D1D6E9A-35D8-4771-AA9C-EA3A576AE103}" srcId="{E33152FF-FCB5-49DE-A918-753332896833}" destId="{DB8FF654-3C99-4EC3-A79A-BEE64CB78506}" srcOrd="3" destOrd="0" parTransId="{F168A050-2257-4EE6-AE59-F7C80F04D99F}" sibTransId="{463707A9-F889-46DD-9DC0-25CF055E691B}"/>
    <dgm:cxn modelId="{5E5CF0A5-3536-4E77-8EF4-95F3F1413413}" type="presOf" srcId="{930CFE80-9C0B-49E7-9B43-BDCD8FCF94C7}" destId="{C6FFFC6D-6275-44A7-82E5-D3DF125BDAA9}" srcOrd="1" destOrd="0" presId="urn:microsoft.com/office/officeart/2005/8/layout/venn1"/>
    <dgm:cxn modelId="{A41A86E9-9279-4F81-8529-2C374099F2F5}" type="presOf" srcId="{EA820211-8EE2-41DC-9370-DD2527058E92}" destId="{8578211E-510B-400C-8A4B-BA6F07858A00}" srcOrd="1" destOrd="0" presId="urn:microsoft.com/office/officeart/2005/8/layout/venn1"/>
    <dgm:cxn modelId="{03462BF3-8983-443A-B7B6-F7AD519E7785}" type="presOf" srcId="{DB8FF654-3C99-4EC3-A79A-BEE64CB78506}" destId="{46E9CBFE-D8C7-4DA0-800E-CEC52FC18E8C}" srcOrd="1" destOrd="0" presId="urn:microsoft.com/office/officeart/2005/8/layout/venn1"/>
    <dgm:cxn modelId="{4BC7F895-1DBD-43B8-AB30-EF5A71166078}" type="presParOf" srcId="{56EDA6D3-2DEC-4187-B3A0-5280CD1EFBF9}" destId="{09FFCC41-F6C7-446D-8198-249A9BD98E63}" srcOrd="0" destOrd="0" presId="urn:microsoft.com/office/officeart/2005/8/layout/venn1"/>
    <dgm:cxn modelId="{EDF3BBC6-688B-44C8-868D-5E3965EDE2A3}" type="presParOf" srcId="{56EDA6D3-2DEC-4187-B3A0-5280CD1EFBF9}" destId="{C6FFFC6D-6275-44A7-82E5-D3DF125BDAA9}" srcOrd="1" destOrd="0" presId="urn:microsoft.com/office/officeart/2005/8/layout/venn1"/>
    <dgm:cxn modelId="{AC981D80-FC83-40A0-A486-18440DD1690D}" type="presParOf" srcId="{56EDA6D3-2DEC-4187-B3A0-5280CD1EFBF9}" destId="{C32AF9E7-A7FA-4D51-B214-80E52E83169F}" srcOrd="2" destOrd="0" presId="urn:microsoft.com/office/officeart/2005/8/layout/venn1"/>
    <dgm:cxn modelId="{6D119C3D-3A79-4AAA-A4B9-D1DE6E8ED8E1}" type="presParOf" srcId="{56EDA6D3-2DEC-4187-B3A0-5280CD1EFBF9}" destId="{F0761033-2EB5-4879-8A49-EE2F523B540E}" srcOrd="3" destOrd="0" presId="urn:microsoft.com/office/officeart/2005/8/layout/venn1"/>
    <dgm:cxn modelId="{34EB3836-22A8-4C60-B9DB-BB4D2630F033}" type="presParOf" srcId="{56EDA6D3-2DEC-4187-B3A0-5280CD1EFBF9}" destId="{2BAD336B-160C-4C31-932C-2B8482310D2D}" srcOrd="4" destOrd="0" presId="urn:microsoft.com/office/officeart/2005/8/layout/venn1"/>
    <dgm:cxn modelId="{C349BDB0-DF28-4A35-9434-D1CE32DC2297}" type="presParOf" srcId="{56EDA6D3-2DEC-4187-B3A0-5280CD1EFBF9}" destId="{8578211E-510B-400C-8A4B-BA6F07858A00}" srcOrd="5" destOrd="0" presId="urn:microsoft.com/office/officeart/2005/8/layout/venn1"/>
    <dgm:cxn modelId="{1F16D5A2-384C-485E-95B4-567A08665E4D}" type="presParOf" srcId="{56EDA6D3-2DEC-4187-B3A0-5280CD1EFBF9}" destId="{A72E8EA7-7F9B-414A-987F-DFC5F3899913}" srcOrd="6" destOrd="0" presId="urn:microsoft.com/office/officeart/2005/8/layout/venn1"/>
    <dgm:cxn modelId="{0C2F5C2A-6F61-4FDA-8DA6-EA973FC44559}" type="presParOf" srcId="{56EDA6D3-2DEC-4187-B3A0-5280CD1EFBF9}" destId="{46E9CBFE-D8C7-4DA0-800E-CEC52FC18E8C}"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FCC41-F6C7-446D-8198-249A9BD98E63}">
      <dsp:nvSpPr>
        <dsp:cNvPr id="0" name=""/>
        <dsp:cNvSpPr/>
      </dsp:nvSpPr>
      <dsp:spPr>
        <a:xfrm>
          <a:off x="2514718" y="228580"/>
          <a:ext cx="2570607" cy="2570607"/>
        </a:xfrm>
        <a:prstGeom prst="ellipse">
          <a:avLst/>
        </a:prstGeom>
        <a:solidFill>
          <a:schemeClr val="accent2">
            <a:alpha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DMMRS</a:t>
          </a:r>
        </a:p>
      </dsp:txBody>
      <dsp:txXfrm>
        <a:off x="2811327" y="574623"/>
        <a:ext cx="1977390" cy="815673"/>
      </dsp:txXfrm>
    </dsp:sp>
    <dsp:sp modelId="{C32AF9E7-A7FA-4D51-B214-80E52E83169F}">
      <dsp:nvSpPr>
        <dsp:cNvPr id="0" name=""/>
        <dsp:cNvSpPr/>
      </dsp:nvSpPr>
      <dsp:spPr>
        <a:xfrm>
          <a:off x="3623595" y="1186434"/>
          <a:ext cx="2570607" cy="2570607"/>
        </a:xfrm>
        <a:prstGeom prst="ellipse">
          <a:avLst/>
        </a:prstGeom>
        <a:solidFill>
          <a:schemeClr val="accent3">
            <a:alpha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Public Health</a:t>
          </a:r>
        </a:p>
      </dsp:txBody>
      <dsp:txXfrm>
        <a:off x="5007768" y="1483042"/>
        <a:ext cx="988695" cy="1977390"/>
      </dsp:txXfrm>
    </dsp:sp>
    <dsp:sp modelId="{2BAD336B-160C-4C31-932C-2B8482310D2D}">
      <dsp:nvSpPr>
        <dsp:cNvPr id="0" name=""/>
        <dsp:cNvSpPr/>
      </dsp:nvSpPr>
      <dsp:spPr>
        <a:xfrm>
          <a:off x="2476622" y="2306184"/>
          <a:ext cx="2570607" cy="2570607"/>
        </a:xfrm>
        <a:prstGeom prst="ellipse">
          <a:avLst/>
        </a:prstGeom>
        <a:solidFill>
          <a:schemeClr val="accent4">
            <a:alpha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Fire, EMS, Law Enforcement, EMAs</a:t>
          </a:r>
        </a:p>
      </dsp:txBody>
      <dsp:txXfrm>
        <a:off x="2773231" y="3715074"/>
        <a:ext cx="1977390" cy="815673"/>
      </dsp:txXfrm>
    </dsp:sp>
    <dsp:sp modelId="{A72E8EA7-7F9B-414A-987F-DFC5F3899913}">
      <dsp:nvSpPr>
        <dsp:cNvPr id="0" name=""/>
        <dsp:cNvSpPr/>
      </dsp:nvSpPr>
      <dsp:spPr>
        <a:xfrm>
          <a:off x="1349597" y="1186434"/>
          <a:ext cx="2570607" cy="2570607"/>
        </a:xfrm>
        <a:prstGeom prst="ellipse">
          <a:avLst/>
        </a:prstGeom>
        <a:solidFill>
          <a:schemeClr val="accent5">
            <a:alpha val="50000"/>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Hospitals (GDAHA)</a:t>
          </a:r>
        </a:p>
      </dsp:txBody>
      <dsp:txXfrm>
        <a:off x="1547336" y="1483042"/>
        <a:ext cx="988695" cy="197739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394C81A6-5621-435E-A2C3-B9A8B5212812}" type="datetimeFigureOut">
              <a:rPr lang="en-US" smtClean="0"/>
              <a:pPr/>
              <a:t>9/14/2022</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D438C3AD-2FDC-4378-B6F3-3AF1235D8AA7}" type="slidenum">
              <a:rPr lang="en-US" smtClean="0"/>
              <a:pPr/>
              <a:t>‹#›</a:t>
            </a:fld>
            <a:endParaRPr lang="en-US"/>
          </a:p>
        </p:txBody>
      </p:sp>
    </p:spTree>
    <p:extLst>
      <p:ext uri="{BB962C8B-B14F-4D97-AF65-F5344CB8AC3E}">
        <p14:creationId xmlns:p14="http://schemas.microsoft.com/office/powerpoint/2010/main" val="3797568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6833" cy="464185"/>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3958167" y="0"/>
            <a:ext cx="3026833" cy="464185"/>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1334" y="4409758"/>
            <a:ext cx="5122333" cy="4177665"/>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19515"/>
            <a:ext cx="3026833" cy="464185"/>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3958167" y="8819515"/>
            <a:ext cx="3026833" cy="464185"/>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algn="r">
              <a:defRPr sz="1200"/>
            </a:lvl1pPr>
          </a:lstStyle>
          <a:p>
            <a:fld id="{B2CEE9FA-5614-47DC-B920-D15EC287305A}" type="slidenum">
              <a:rPr lang="en-US"/>
              <a:pPr/>
              <a:t>‹#›</a:t>
            </a:fld>
            <a:endParaRPr lang="en-US"/>
          </a:p>
        </p:txBody>
      </p:sp>
    </p:spTree>
    <p:extLst>
      <p:ext uri="{BB962C8B-B14F-4D97-AF65-F5344CB8AC3E}">
        <p14:creationId xmlns:p14="http://schemas.microsoft.com/office/powerpoint/2010/main" val="15203673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EB7F014B-37F9-4036-A36D-5D07F577E41F}" type="slidenum">
              <a:rPr lang="en-US"/>
              <a:pPr/>
              <a:t>1</a:t>
            </a:fld>
            <a:endParaRPr lang="en-US"/>
          </a:p>
        </p:txBody>
      </p:sp>
      <p:sp>
        <p:nvSpPr>
          <p:cNvPr id="16386" name="Rectangle 2"/>
          <p:cNvSpPr>
            <a:spLocks noGrp="1" noRot="1" noChangeAspect="1" noChangeArrowheads="1" noTextEdit="1"/>
          </p:cNvSpPr>
          <p:nvPr>
            <p:ph type="sldImg"/>
          </p:nvPr>
        </p:nvSpPr>
        <p:spPr>
          <a:xfrm>
            <a:off x="1171575" y="696913"/>
            <a:ext cx="4641850" cy="3481387"/>
          </a:xfrm>
          <a:ln/>
        </p:spPr>
      </p:sp>
      <p:sp>
        <p:nvSpPr>
          <p:cNvPr id="16387"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913E2F6-2178-4B81-B098-AF85268396E1}" type="slidenum">
              <a:rPr lang="en-US"/>
              <a:pPr/>
              <a:t>26</a:t>
            </a:fld>
            <a:endParaRPr lang="en-US"/>
          </a:p>
        </p:txBody>
      </p:sp>
      <p:sp>
        <p:nvSpPr>
          <p:cNvPr id="52227" name="Rectangle 2"/>
          <p:cNvSpPr>
            <a:spLocks noGrp="1" noRot="1" noChangeAspect="1" noChangeArrowheads="1" noTextEdit="1"/>
          </p:cNvSpPr>
          <p:nvPr>
            <p:ph type="sldImg"/>
          </p:nvPr>
        </p:nvSpPr>
        <p:spPr>
          <a:xfrm>
            <a:off x="1171575" y="696913"/>
            <a:ext cx="4641850" cy="3481387"/>
          </a:xfrm>
          <a:ln/>
        </p:spPr>
      </p:sp>
      <p:sp>
        <p:nvSpPr>
          <p:cNvPr id="52228" name="Rectangle 3"/>
          <p:cNvSpPr>
            <a:spLocks noGrp="1" noChangeArrowheads="1"/>
          </p:cNvSpPr>
          <p:nvPr>
            <p:ph type="body" idx="1"/>
          </p:nvPr>
        </p:nvSpPr>
        <p:spPr>
          <a:xfrm>
            <a:off x="698500" y="4409758"/>
            <a:ext cx="5588000" cy="4177665"/>
          </a:xfrm>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36E1557-D109-4048-B5C5-7756FF96091D}" type="slidenum">
              <a:rPr lang="en-US"/>
              <a:pPr/>
              <a:t>31</a:t>
            </a:fld>
            <a:endParaRPr lang="en-US"/>
          </a:p>
        </p:txBody>
      </p:sp>
      <p:sp>
        <p:nvSpPr>
          <p:cNvPr id="54275" name="Rectangle 2"/>
          <p:cNvSpPr>
            <a:spLocks noGrp="1" noRot="1" noChangeAspect="1" noChangeArrowheads="1" noTextEdit="1"/>
          </p:cNvSpPr>
          <p:nvPr>
            <p:ph type="sldImg"/>
          </p:nvPr>
        </p:nvSpPr>
        <p:spPr>
          <a:xfrm>
            <a:off x="1171575" y="696913"/>
            <a:ext cx="4641850" cy="3481387"/>
          </a:xfrm>
          <a:ln/>
        </p:spPr>
      </p:sp>
      <p:sp>
        <p:nvSpPr>
          <p:cNvPr id="54276" name="Rectangle 3"/>
          <p:cNvSpPr>
            <a:spLocks noGrp="1" noChangeArrowheads="1"/>
          </p:cNvSpPr>
          <p:nvPr>
            <p:ph type="body" idx="1"/>
          </p:nvPr>
        </p:nvSpPr>
        <p:spPr>
          <a:xfrm>
            <a:off x="698500" y="4409758"/>
            <a:ext cx="5588000" cy="4177665"/>
          </a:xfrm>
          <a:noFill/>
          <a:ln/>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21387A-FBC4-42D0-9871-A2D1634B6F60}"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F961D0F9-F055-4E53-BFAF-39D4761FC880}" type="slidenum">
              <a:rPr lang="en-US">
                <a:latin typeface="Times New Roman" pitchFamily="18" charset="0"/>
              </a:rPr>
              <a:pPr/>
              <a:t>6</a:t>
            </a:fld>
            <a:endParaRPr lang="en-US">
              <a:latin typeface="Times New Roman" pitchFamily="18" charset="0"/>
            </a:endParaRPr>
          </a:p>
        </p:txBody>
      </p:sp>
      <p:sp>
        <p:nvSpPr>
          <p:cNvPr id="69634" name="Rectangle 2"/>
          <p:cNvSpPr>
            <a:spLocks noGrp="1" noRot="1" noChangeAspect="1" noChangeArrowheads="1" noTextEdit="1"/>
          </p:cNvSpPr>
          <p:nvPr>
            <p:ph type="sldImg"/>
          </p:nvPr>
        </p:nvSpPr>
        <p:spPr>
          <a:xfrm>
            <a:off x="1171575" y="696913"/>
            <a:ext cx="4641850" cy="3481387"/>
          </a:xfrm>
          <a:ln/>
        </p:spPr>
      </p:sp>
      <p:sp>
        <p:nvSpPr>
          <p:cNvPr id="69635"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charset="-128"/>
              </a:rPr>
              <a:t>SALT triage is designed to be a national triage guideline.  It is simple to use and easy to remember.  It instructs providers to quickly group patients by their ability to follow commands and then to individual assess patients applying life saving interventions rapidly and then assigning each person a treatment or transport priority.</a:t>
            </a:r>
          </a:p>
          <a:p>
            <a:pPr eaLnBrk="1" hangingPunct="1"/>
            <a:endParaRPr lang="en-US">
              <a:latin typeface="Arial" pitchFamily="34"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8CC012FE-1634-43C8-8F10-6314D1DC6D44}" type="slidenum">
              <a:rPr lang="en-US">
                <a:latin typeface="Times New Roman" pitchFamily="18" charset="0"/>
              </a:rPr>
              <a:pPr/>
              <a:t>9</a:t>
            </a:fld>
            <a:endParaRPr lang="en-US">
              <a:latin typeface="Times New Roman" pitchFamily="18" charset="0"/>
            </a:endParaRPr>
          </a:p>
        </p:txBody>
      </p:sp>
      <p:sp>
        <p:nvSpPr>
          <p:cNvPr id="73730" name="Rectangle 2"/>
          <p:cNvSpPr>
            <a:spLocks noGrp="1" noRot="1" noChangeAspect="1" noChangeArrowheads="1" noTextEdit="1"/>
          </p:cNvSpPr>
          <p:nvPr>
            <p:ph type="sldImg"/>
          </p:nvPr>
        </p:nvSpPr>
        <p:spPr>
          <a:xfrm>
            <a:off x="1171575" y="696913"/>
            <a:ext cx="4641850" cy="3481387"/>
          </a:xfrm>
          <a:ln/>
        </p:spPr>
      </p:sp>
      <p:sp>
        <p:nvSpPr>
          <p:cNvPr id="73731" name="Rectangle 3"/>
          <p:cNvSpPr>
            <a:spLocks noGrp="1" noChangeArrowheads="1"/>
          </p:cNvSpPr>
          <p:nvPr>
            <p:ph type="body" idx="1"/>
          </p:nvPr>
        </p:nvSpPr>
        <p:spPr>
          <a:xfrm>
            <a:off x="698500" y="4409758"/>
            <a:ext cx="5588000" cy="4177665"/>
          </a:xfrm>
          <a:noFill/>
          <a:ln/>
        </p:spPr>
        <p:txBody>
          <a:bodyPr/>
          <a:lstStyle/>
          <a:p>
            <a:pPr eaLnBrk="1" hangingPunct="1"/>
            <a:r>
              <a:rPr lang="en-US">
                <a:latin typeface="Arial" pitchFamily="34" charset="0"/>
                <a:ea typeface="ＭＳ Ｐゴシック" charset="-128"/>
              </a:rPr>
              <a:t>The answers to these questions will allow you to place the patient in one of the 5 categories shown here.  Each category is given a color code so that they can be recognized quickly.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4F73556-3DF1-4897-988E-AD617E7F8E62}" type="slidenum">
              <a:rPr lang="en-US"/>
              <a:pPr/>
              <a:t>10</a:t>
            </a:fld>
            <a:endParaRPr lang="en-US"/>
          </a:p>
        </p:txBody>
      </p:sp>
      <p:sp>
        <p:nvSpPr>
          <p:cNvPr id="47107" name="Rectangle 2"/>
          <p:cNvSpPr>
            <a:spLocks noGrp="1" noRot="1" noChangeAspect="1" noChangeArrowheads="1" noTextEdit="1"/>
          </p:cNvSpPr>
          <p:nvPr>
            <p:ph type="sldImg"/>
          </p:nvPr>
        </p:nvSpPr>
        <p:spPr>
          <a:xfrm>
            <a:off x="1171575" y="696913"/>
            <a:ext cx="4641850" cy="3481387"/>
          </a:xfrm>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goal of Global sorting is to quickly prioritize patients for individual assessment.  This will allow you to go first to those patients who are most likely to need immediate life saving interventions such as bleeding control.</a:t>
            </a:r>
          </a:p>
          <a:p>
            <a:pPr eaLnBrk="1" hangingPunct="1"/>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91AE0B1-2133-4FBB-86B6-5F74BEA208A9}" type="slidenum">
              <a:rPr lang="en-US"/>
              <a:pPr/>
              <a:t>11</a:t>
            </a:fld>
            <a:endParaRPr lang="en-US"/>
          </a:p>
        </p:txBody>
      </p:sp>
      <p:sp>
        <p:nvSpPr>
          <p:cNvPr id="48131" name="Rectangle 2"/>
          <p:cNvSpPr>
            <a:spLocks noGrp="1" noRot="1" noChangeAspect="1" noChangeArrowheads="1" noTextEdit="1"/>
          </p:cNvSpPr>
          <p:nvPr>
            <p:ph type="sldImg"/>
          </p:nvPr>
        </p:nvSpPr>
        <p:spPr>
          <a:xfrm>
            <a:off x="1171575" y="696913"/>
            <a:ext cx="4641850" cy="3481387"/>
          </a:xfrm>
          <a:ln/>
        </p:spPr>
      </p:sp>
      <p:sp>
        <p:nvSpPr>
          <p:cNvPr id="48132" name="Rectangle 3"/>
          <p:cNvSpPr>
            <a:spLocks noGrp="1" noChangeArrowheads="1"/>
          </p:cNvSpPr>
          <p:nvPr>
            <p:ph type="body" idx="1"/>
          </p:nvPr>
        </p:nvSpPr>
        <p:spPr>
          <a:xfrm>
            <a:off x="698500" y="4409758"/>
            <a:ext cx="5588000" cy="4177665"/>
          </a:xfrm>
          <a:noFill/>
          <a:ln/>
        </p:spPr>
        <p:txBody>
          <a:bodyPr/>
          <a:lstStyle/>
          <a:p>
            <a:pPr eaLnBrk="1" hangingPunct="1"/>
            <a:r>
              <a:rPr lang="en-US" dirty="0">
                <a:latin typeface="Arial" charset="0"/>
              </a:rPr>
              <a:t>As you approach a scene with multiple patients your first step will be to give them a voice command. “Everyone who can hear me and needs help, move to some designated area”  Those who are able to move are then grouped and will be the last priority for individual assessment.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39149A4-78DD-40A9-BE22-252AE70269EA}" type="slidenum">
              <a:rPr lang="en-US"/>
              <a:pPr/>
              <a:t>12</a:t>
            </a:fld>
            <a:endParaRPr lang="en-US"/>
          </a:p>
        </p:txBody>
      </p:sp>
      <p:sp>
        <p:nvSpPr>
          <p:cNvPr id="49155" name="Rectangle 2"/>
          <p:cNvSpPr>
            <a:spLocks noGrp="1" noRot="1" noChangeAspect="1" noChangeArrowheads="1" noTextEdit="1"/>
          </p:cNvSpPr>
          <p:nvPr>
            <p:ph type="sldImg"/>
          </p:nvPr>
        </p:nvSpPr>
        <p:spPr>
          <a:xfrm>
            <a:off x="1171575" y="696913"/>
            <a:ext cx="4641850" cy="3481387"/>
          </a:xfrm>
          <a:ln/>
        </p:spPr>
      </p:sp>
      <p:sp>
        <p:nvSpPr>
          <p:cNvPr id="49156" name="Rectangle 3"/>
          <p:cNvSpPr>
            <a:spLocks noGrp="1" noChangeArrowheads="1"/>
          </p:cNvSpPr>
          <p:nvPr>
            <p:ph type="body" idx="1"/>
          </p:nvPr>
        </p:nvSpPr>
        <p:spPr>
          <a:xfrm>
            <a:off x="698500" y="4409758"/>
            <a:ext cx="5588000" cy="4177665"/>
          </a:xfrm>
          <a:noFill/>
          <a:ln/>
        </p:spPr>
        <p:txBody>
          <a:bodyPr/>
          <a:lstStyle/>
          <a:p>
            <a:pPr eaLnBrk="1" hangingPunct="1"/>
            <a:r>
              <a:rPr lang="en-US">
                <a:latin typeface="Arial" charset="0"/>
              </a:rPr>
              <a:t>Next you will want to identify non-ambulatory patients who can follow commands or are making purposeful movements.  By saying “If you need help, wave your arm or move your leg and we will be there to help you in a few minutes”  Those who are moving purposefully are prioritized second for individual assessment.</a:t>
            </a:r>
          </a:p>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7BE4931-76B9-4E67-B4EF-603D00BCF996}" type="slidenum">
              <a:rPr lang="en-US"/>
              <a:pPr/>
              <a:t>17</a:t>
            </a:fld>
            <a:endParaRPr lang="en-US"/>
          </a:p>
        </p:txBody>
      </p:sp>
      <p:sp>
        <p:nvSpPr>
          <p:cNvPr id="50179" name="Rectangle 2"/>
          <p:cNvSpPr>
            <a:spLocks noGrp="1" noRot="1" noChangeAspect="1" noChangeArrowheads="1" noTextEdit="1"/>
          </p:cNvSpPr>
          <p:nvPr>
            <p:ph type="sldImg"/>
          </p:nvPr>
        </p:nvSpPr>
        <p:spPr>
          <a:xfrm>
            <a:off x="1171575" y="696913"/>
            <a:ext cx="4641850" cy="3481387"/>
          </a:xfrm>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A42B8B5-3254-4292-9356-B38EEBA185CA}" type="slidenum">
              <a:rPr lang="en-US"/>
              <a:pPr/>
              <a:t>23</a:t>
            </a:fld>
            <a:endParaRPr lang="en-US"/>
          </a:p>
        </p:txBody>
      </p:sp>
      <p:sp>
        <p:nvSpPr>
          <p:cNvPr id="51203" name="Rectangle 2"/>
          <p:cNvSpPr>
            <a:spLocks noGrp="1" noRot="1" noChangeAspect="1" noChangeArrowheads="1" noTextEdit="1"/>
          </p:cNvSpPr>
          <p:nvPr>
            <p:ph type="sldImg"/>
          </p:nvPr>
        </p:nvSpPr>
        <p:spPr>
          <a:xfrm>
            <a:off x="1171575" y="696913"/>
            <a:ext cx="4641850" cy="3481387"/>
          </a:xfrm>
          <a:ln/>
        </p:spPr>
      </p:sp>
      <p:sp>
        <p:nvSpPr>
          <p:cNvPr id="51204" name="Rectangle 3"/>
          <p:cNvSpPr>
            <a:spLocks noGrp="1" noChangeArrowheads="1"/>
          </p:cNvSpPr>
          <p:nvPr>
            <p:ph type="body" idx="1"/>
          </p:nvPr>
        </p:nvSpPr>
        <p:spPr>
          <a:xfrm>
            <a:off x="698500" y="4409758"/>
            <a:ext cx="5588000" cy="4177665"/>
          </a:xfrm>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sz="2400"/>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r>
              <a:rPr lang="en-US"/>
              <a:t>8/1/2017</a:t>
            </a: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0ABE039-077E-4445-A543-6D4CDF7B2FCC}" type="slidenum">
              <a:rPr lang="en-US" smtClean="0"/>
              <a:pPr/>
              <a:t>‹#›</a:t>
            </a:fld>
            <a:endParaRPr lang="en-US"/>
          </a:p>
        </p:txBody>
      </p:sp>
      <p:pic>
        <p:nvPicPr>
          <p:cNvPr id="10" name="Picture 4" descr="MMRSlogo"/>
          <p:cNvPicPr>
            <a:picLocks noChangeAspect="1" noChangeArrowheads="1"/>
          </p:cNvPicPr>
          <p:nvPr userDrawn="1"/>
        </p:nvPicPr>
        <p:blipFill>
          <a:blip r:embed="rId3"/>
          <a:srcRect/>
          <a:stretch>
            <a:fillRect/>
          </a:stretch>
        </p:blipFill>
        <p:spPr bwMode="auto">
          <a:xfrm>
            <a:off x="7594600" y="5384800"/>
            <a:ext cx="1549400" cy="14732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r>
              <a:rPr lang="en-US"/>
              <a:t>8/1/2017</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1707940-B296-43DD-90EE-8450F77765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61"/>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pPr>
              <a:defRPr/>
            </a:pPr>
            <a:r>
              <a:rPr lang="en-US"/>
              <a:t>8/1/2017</a:t>
            </a:r>
          </a:p>
        </p:txBody>
      </p:sp>
      <p:sp>
        <p:nvSpPr>
          <p:cNvPr id="5" name="Footer Placeholder 4"/>
          <p:cNvSpPr>
            <a:spLocks noGrp="1"/>
          </p:cNvSpPr>
          <p:nvPr>
            <p:ph type="ftr" sz="quarter" idx="11"/>
          </p:nvPr>
        </p:nvSpPr>
        <p:spPr>
          <a:xfrm>
            <a:off x="457200" y="6556248"/>
            <a:ext cx="3657600" cy="228600"/>
          </a:xfrm>
        </p:spPr>
        <p:txBody>
          <a:bodyPr/>
          <a:lstStyle/>
          <a:p>
            <a:pPr>
              <a:defRPr/>
            </a:pPr>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0932E95-CA6B-4764-8FAF-570A3AE82C7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9"/>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8/1/2017</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42BABE4-D82A-451C-8312-333BEE450B10}" type="slidenum">
              <a:rPr lang="en-US" altLang="en-US"/>
              <a:pPr>
                <a:defRPr/>
              </a:pPr>
              <a:t>‹#›</a:t>
            </a:fld>
            <a:endParaRPr lang="en-US" altLang="en-US"/>
          </a:p>
        </p:txBody>
      </p:sp>
    </p:spTree>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10846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242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507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267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743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5425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67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r>
              <a:rPr lang="en-US"/>
              <a:t>8/1/2017</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20FC233-C977-4916-A375-BB9E4286F29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6736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7752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98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16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10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1" y="2821840"/>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1" y="1905006"/>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r>
              <a:rPr lang="en-US"/>
              <a:t>8/1/2017</a:t>
            </a: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2ADCC1C1-CC5A-483E-970A-CD94747BFA3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6"/>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6"/>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r>
              <a:rPr lang="en-US"/>
              <a:t>8/1/2017</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837A300-DE44-415C-AE4E-3330FA9C4D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r>
              <a:rPr lang="en-US"/>
              <a:t>8/1/2017</a:t>
            </a:r>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F54CE4E-5832-410A-9AD9-62B3FC4039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r>
              <a:rPr lang="en-US"/>
              <a:t>8/1/2017</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05BC07C-FED2-48FE-A8DA-1713771F19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r>
              <a:rPr lang="en-US"/>
              <a:t>8/1/2017</a:t>
            </a: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p>
        </p:txBody>
      </p:sp>
      <p:sp>
        <p:nvSpPr>
          <p:cNvPr id="4" name="Slide Number Placeholder 3"/>
          <p:cNvSpPr>
            <a:spLocks noGrp="1"/>
          </p:cNvSpPr>
          <p:nvPr>
            <p:ph type="sldNum" sz="quarter" idx="12"/>
          </p:nvPr>
        </p:nvSpPr>
        <p:spPr/>
        <p:txBody>
          <a:bodyPr/>
          <a:lstStyle/>
          <a:p>
            <a:fld id="{A113D26A-3923-4047-9191-4B3133A0A8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r>
              <a:rPr lang="en-US"/>
              <a:t>8/1/2017</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900735B-CBA3-4EED-9196-B2F56C213C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71" y="1004674"/>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9" name="Rectangle 8"/>
          <p:cNvSpPr/>
          <p:nvPr/>
        </p:nvSpPr>
        <p:spPr>
          <a:xfrm rot="21420000">
            <a:off x="596708" y="998822"/>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pPr>
              <a:defRPr/>
            </a:pPr>
            <a:r>
              <a:rPr lang="en-US"/>
              <a:t>8/1/2017</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8FD6D23-6163-4D0B-B407-F54FC21C8796}"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a:defRPr/>
            </a:pPr>
            <a:r>
              <a:rPr lang="en-US"/>
              <a:t>8/1/2017</a:t>
            </a: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58D8228-DBEE-4FFE-84F9-0691981B7156}" type="slidenum">
              <a:rPr lang="en-US" smtClean="0"/>
              <a:pPr/>
              <a:t>‹#›</a:t>
            </a:fld>
            <a:endParaRPr lang="en-US"/>
          </a:p>
        </p:txBody>
      </p:sp>
      <p:pic>
        <p:nvPicPr>
          <p:cNvPr id="8" name="Picture 4" descr="MMRSlogo"/>
          <p:cNvPicPr>
            <a:picLocks noChangeAspect="1" noChangeArrowheads="1"/>
          </p:cNvPicPr>
          <p:nvPr userDrawn="1"/>
        </p:nvPicPr>
        <p:blipFill>
          <a:blip r:embed="rId15"/>
          <a:srcRect/>
          <a:stretch>
            <a:fillRect/>
          </a:stretch>
        </p:blipFill>
        <p:spPr bwMode="auto">
          <a:xfrm>
            <a:off x="7594600" y="5384800"/>
            <a:ext cx="1549400" cy="1473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hf sldNum="0"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3200" b="1"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800" b="1"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800" b="1"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800" b="1"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2400" b="1"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A7C1FA5B-87A9-47E1-A315-6BEA12F1FD1B}"/>
              </a:ext>
            </a:extLst>
          </p:cNvPr>
          <p:cNvSpPr>
            <a:spLocks noChangeArrowheads="1"/>
          </p:cNvSpPr>
          <p:nvPr/>
        </p:nvSpPr>
        <p:spPr bwMode="auto">
          <a:xfrm>
            <a:off x="0" y="0"/>
            <a:ext cx="9144000" cy="6172200"/>
          </a:xfrm>
          <a:prstGeom prst="rect">
            <a:avLst/>
          </a:prstGeom>
          <a:solidFill>
            <a:srgbClr val="0064B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2400" dirty="0"/>
          </a:p>
        </p:txBody>
      </p:sp>
      <p:pic>
        <p:nvPicPr>
          <p:cNvPr id="1027" name="Picture 7" descr="PH_MVH_footerWhit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122988"/>
            <a:ext cx="91440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457200" y="1447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83593420"/>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ransition/>
  <p:txStyles>
    <p:titleStyle>
      <a:lvl1pPr algn="l" rtl="0" eaLnBrk="0" fontAlgn="base" hangingPunct="0">
        <a:spcBef>
          <a:spcPct val="0"/>
        </a:spcBef>
        <a:spcAft>
          <a:spcPct val="0"/>
        </a:spcAft>
        <a:defRPr sz="4000">
          <a:solidFill>
            <a:srgbClr val="0064B9"/>
          </a:solidFill>
          <a:latin typeface="+mj-lt"/>
          <a:ea typeface="+mj-ea"/>
          <a:cs typeface="+mj-cs"/>
        </a:defRPr>
      </a:lvl1pPr>
      <a:lvl2pPr algn="l" rtl="0" eaLnBrk="0" fontAlgn="base" hangingPunct="0">
        <a:spcBef>
          <a:spcPct val="0"/>
        </a:spcBef>
        <a:spcAft>
          <a:spcPct val="0"/>
        </a:spcAft>
        <a:defRPr sz="4000">
          <a:solidFill>
            <a:srgbClr val="0064B9"/>
          </a:solidFill>
          <a:latin typeface="Trebuchet MS" pitchFamily="34" charset="0"/>
          <a:ea typeface="ＭＳ Ｐゴシック" charset="-128"/>
        </a:defRPr>
      </a:lvl2pPr>
      <a:lvl3pPr algn="l" rtl="0" eaLnBrk="0" fontAlgn="base" hangingPunct="0">
        <a:spcBef>
          <a:spcPct val="0"/>
        </a:spcBef>
        <a:spcAft>
          <a:spcPct val="0"/>
        </a:spcAft>
        <a:defRPr sz="4000">
          <a:solidFill>
            <a:srgbClr val="0064B9"/>
          </a:solidFill>
          <a:latin typeface="Trebuchet MS" pitchFamily="34" charset="0"/>
          <a:ea typeface="ＭＳ Ｐゴシック" charset="-128"/>
        </a:defRPr>
      </a:lvl3pPr>
      <a:lvl4pPr algn="l" rtl="0" eaLnBrk="0" fontAlgn="base" hangingPunct="0">
        <a:spcBef>
          <a:spcPct val="0"/>
        </a:spcBef>
        <a:spcAft>
          <a:spcPct val="0"/>
        </a:spcAft>
        <a:defRPr sz="4000">
          <a:solidFill>
            <a:srgbClr val="0064B9"/>
          </a:solidFill>
          <a:latin typeface="Trebuchet MS" pitchFamily="34" charset="0"/>
          <a:ea typeface="ＭＳ Ｐゴシック" charset="-128"/>
        </a:defRPr>
      </a:lvl4pPr>
      <a:lvl5pPr algn="l" rtl="0" eaLnBrk="0" fontAlgn="base" hangingPunct="0">
        <a:spcBef>
          <a:spcPct val="0"/>
        </a:spcBef>
        <a:spcAft>
          <a:spcPct val="0"/>
        </a:spcAft>
        <a:defRPr sz="4000">
          <a:solidFill>
            <a:srgbClr val="0064B9"/>
          </a:solidFill>
          <a:latin typeface="Trebuchet MS" pitchFamily="34" charset="0"/>
          <a:ea typeface="ＭＳ Ｐゴシック" charset="-128"/>
        </a:defRPr>
      </a:lvl5pPr>
      <a:lvl6pPr marL="457200" algn="l" rtl="0" eaLnBrk="1" fontAlgn="base" hangingPunct="1">
        <a:spcBef>
          <a:spcPct val="0"/>
        </a:spcBef>
        <a:spcAft>
          <a:spcPct val="0"/>
        </a:spcAft>
        <a:defRPr sz="4000">
          <a:solidFill>
            <a:srgbClr val="0064B9"/>
          </a:solidFill>
          <a:latin typeface="Trebuchet MS" pitchFamily="34" charset="0"/>
          <a:ea typeface="ＭＳ Ｐゴシック" charset="-128"/>
        </a:defRPr>
      </a:lvl6pPr>
      <a:lvl7pPr marL="914400" algn="l" rtl="0" eaLnBrk="1" fontAlgn="base" hangingPunct="1">
        <a:spcBef>
          <a:spcPct val="0"/>
        </a:spcBef>
        <a:spcAft>
          <a:spcPct val="0"/>
        </a:spcAft>
        <a:defRPr sz="4000">
          <a:solidFill>
            <a:srgbClr val="0064B9"/>
          </a:solidFill>
          <a:latin typeface="Trebuchet MS" pitchFamily="34" charset="0"/>
          <a:ea typeface="ＭＳ Ｐゴシック" charset="-128"/>
        </a:defRPr>
      </a:lvl7pPr>
      <a:lvl8pPr marL="1371600" algn="l" rtl="0" eaLnBrk="1" fontAlgn="base" hangingPunct="1">
        <a:spcBef>
          <a:spcPct val="0"/>
        </a:spcBef>
        <a:spcAft>
          <a:spcPct val="0"/>
        </a:spcAft>
        <a:defRPr sz="4000">
          <a:solidFill>
            <a:srgbClr val="0064B9"/>
          </a:solidFill>
          <a:latin typeface="Trebuchet MS" pitchFamily="34" charset="0"/>
          <a:ea typeface="ＭＳ Ｐゴシック" charset="-128"/>
        </a:defRPr>
      </a:lvl8pPr>
      <a:lvl9pPr marL="1828800" algn="l" rtl="0" eaLnBrk="1" fontAlgn="base" hangingPunct="1">
        <a:spcBef>
          <a:spcPct val="0"/>
        </a:spcBef>
        <a:spcAft>
          <a:spcPct val="0"/>
        </a:spcAft>
        <a:defRPr sz="4000">
          <a:solidFill>
            <a:srgbClr val="0064B9"/>
          </a:solidFill>
          <a:latin typeface="Trebuchet MS" pitchFamily="34" charset="0"/>
          <a:ea typeface="ＭＳ Ｐゴシック" charset="-128"/>
        </a:defRPr>
      </a:lvl9pPr>
    </p:titleStyle>
    <p:bodyStyle>
      <a:lvl1pPr marL="342900" indent="-342900" algn="l" rtl="0" eaLnBrk="0" fontAlgn="base" hangingPunct="0">
        <a:spcBef>
          <a:spcPct val="20000"/>
        </a:spcBef>
        <a:spcAft>
          <a:spcPct val="0"/>
        </a:spcAft>
        <a:buClr>
          <a:srgbClr val="0064B9"/>
        </a:buClr>
        <a:buFont typeface="Times" panose="02020603050405020304" pitchFamily="18" charset="0"/>
        <a:buChar char="•"/>
        <a:defRPr sz="3200">
          <a:solidFill>
            <a:srgbClr val="0064B9"/>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2"/>
          </a:solidFill>
          <a:latin typeface="+mn-lt"/>
          <a:ea typeface="+mn-ea"/>
        </a:defRPr>
      </a:lvl4pPr>
      <a:lvl5pPr marL="2057400" indent="-228600" algn="l" rtl="0" eaLnBrk="0" fontAlgn="base" hangingPunct="0">
        <a:spcBef>
          <a:spcPct val="20000"/>
        </a:spcBef>
        <a:spcAft>
          <a:spcPct val="0"/>
        </a:spcAft>
        <a:buChar char="»"/>
        <a:defRPr sz="2000">
          <a:solidFill>
            <a:schemeClr val="tx2"/>
          </a:solidFill>
          <a:latin typeface="+mn-lt"/>
          <a:ea typeface="+mn-ea"/>
        </a:defRPr>
      </a:lvl5pPr>
      <a:lvl6pPr marL="2514600" indent="-228600" algn="l" rtl="0" eaLnBrk="1" fontAlgn="base" hangingPunct="1">
        <a:spcBef>
          <a:spcPct val="20000"/>
        </a:spcBef>
        <a:spcAft>
          <a:spcPct val="0"/>
        </a:spcAft>
        <a:buChar char="»"/>
        <a:defRPr sz="2000">
          <a:solidFill>
            <a:schemeClr val="tx2"/>
          </a:solidFill>
          <a:latin typeface="+mn-lt"/>
          <a:ea typeface="+mn-ea"/>
        </a:defRPr>
      </a:lvl6pPr>
      <a:lvl7pPr marL="2971800" indent="-228600" algn="l" rtl="0" eaLnBrk="1" fontAlgn="base" hangingPunct="1">
        <a:spcBef>
          <a:spcPct val="20000"/>
        </a:spcBef>
        <a:spcAft>
          <a:spcPct val="0"/>
        </a:spcAft>
        <a:buChar char="»"/>
        <a:defRPr sz="2000">
          <a:solidFill>
            <a:schemeClr val="tx2"/>
          </a:solidFill>
          <a:latin typeface="+mn-lt"/>
          <a:ea typeface="+mn-ea"/>
        </a:defRPr>
      </a:lvl7pPr>
      <a:lvl8pPr marL="3429000" indent="-228600" algn="l" rtl="0" eaLnBrk="1" fontAlgn="base" hangingPunct="1">
        <a:spcBef>
          <a:spcPct val="20000"/>
        </a:spcBef>
        <a:spcAft>
          <a:spcPct val="0"/>
        </a:spcAft>
        <a:buChar char="»"/>
        <a:defRPr sz="2000">
          <a:solidFill>
            <a:schemeClr val="tx2"/>
          </a:solidFill>
          <a:latin typeface="+mn-lt"/>
          <a:ea typeface="+mn-ea"/>
        </a:defRPr>
      </a:lvl8pPr>
      <a:lvl9pPr marL="3886200" indent="-228600" algn="l" rtl="0" eaLnBrk="1" fontAlgn="base" hangingPunct="1">
        <a:spcBef>
          <a:spcPct val="20000"/>
        </a:spcBef>
        <a:spcAft>
          <a:spcPct val="0"/>
        </a:spcAft>
        <a:buChar char="»"/>
        <a:defRPr sz="20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Ub4Oztic314"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swsahs.nsw.gov.au/"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78000"/>
                <a:satMod val="220000"/>
              </a:schemeClr>
            </a:gs>
            <a:gs pos="100000">
              <a:schemeClr val="bg1">
                <a:shade val="35000"/>
                <a:satMod val="15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24200" y="457200"/>
            <a:ext cx="5486400" cy="2057400"/>
          </a:xfrm>
        </p:spPr>
        <p:txBody>
          <a:bodyPr/>
          <a:lstStyle/>
          <a:p>
            <a:pPr algn="ctr"/>
            <a:r>
              <a:rPr lang="en-US" sz="4400" dirty="0">
                <a:effectLst>
                  <a:outerShdw blurRad="38100" dist="38100" dir="2700000" algn="tl">
                    <a:srgbClr val="0064E2"/>
                  </a:outerShdw>
                </a:effectLst>
                <a:ea typeface="ＭＳ Ｐゴシック" charset="-128"/>
              </a:rPr>
              <a:t>Guidelines for Mass Casualty Triage</a:t>
            </a:r>
          </a:p>
        </p:txBody>
      </p:sp>
      <p:sp>
        <p:nvSpPr>
          <p:cNvPr id="2051" name="Rectangle 3"/>
          <p:cNvSpPr>
            <a:spLocks noGrp="1" noChangeArrowheads="1"/>
          </p:cNvSpPr>
          <p:nvPr>
            <p:ph type="subTitle" idx="1"/>
          </p:nvPr>
        </p:nvSpPr>
        <p:spPr>
          <a:xfrm>
            <a:off x="2895600" y="2438400"/>
            <a:ext cx="6054213" cy="4343400"/>
          </a:xfrm>
        </p:spPr>
        <p:txBody>
          <a:bodyPr anchor="b">
            <a:noAutofit/>
          </a:bodyPr>
          <a:lstStyle/>
          <a:p>
            <a:pPr algn="l">
              <a:lnSpc>
                <a:spcPct val="80000"/>
              </a:lnSpc>
            </a:pPr>
            <a:r>
              <a:rPr lang="en-US" sz="2000" u="sng" dirty="0">
                <a:effectLst>
                  <a:outerShdw blurRad="38100" dist="38100" dir="2700000" algn="tl">
                    <a:srgbClr val="0064E2"/>
                  </a:outerShdw>
                </a:effectLst>
                <a:ea typeface="ＭＳ Ｐゴシック" charset="-128"/>
              </a:rPr>
              <a:t>Developed by: </a:t>
            </a:r>
          </a:p>
          <a:p>
            <a:pPr algn="l">
              <a:lnSpc>
                <a:spcPct val="80000"/>
              </a:lnSpc>
            </a:pPr>
            <a:r>
              <a:rPr lang="en-US" sz="2000" dirty="0">
                <a:effectLst>
                  <a:outerShdw blurRad="38100" dist="38100" dir="2700000" algn="tl">
                    <a:srgbClr val="0064E2"/>
                  </a:outerShdw>
                </a:effectLst>
                <a:ea typeface="ＭＳ Ｐゴシック" charset="-128"/>
              </a:rPr>
              <a:t>David N Gerstner, EMT-P</a:t>
            </a:r>
          </a:p>
          <a:p>
            <a:pPr algn="l">
              <a:lnSpc>
                <a:spcPct val="80000"/>
              </a:lnSpc>
            </a:pPr>
            <a:r>
              <a:rPr lang="en-US" sz="2000" i="1" dirty="0">
                <a:effectLst>
                  <a:outerShdw blurRad="38100" dist="38100" dir="2700000" algn="tl">
                    <a:srgbClr val="0064E2"/>
                  </a:outerShdw>
                </a:effectLst>
                <a:ea typeface="ＭＳ Ｐゴシック" charset="-128"/>
              </a:rPr>
              <a:t>MMRS Regional Coordinator</a:t>
            </a:r>
          </a:p>
          <a:p>
            <a:pPr algn="l">
              <a:lnSpc>
                <a:spcPct val="80000"/>
              </a:lnSpc>
            </a:pPr>
            <a:r>
              <a:rPr lang="en-US" sz="2000" dirty="0">
                <a:effectLst>
                  <a:outerShdw blurRad="38100" dist="38100" dir="2700000" algn="tl">
                    <a:srgbClr val="0064E2"/>
                  </a:outerShdw>
                </a:effectLst>
                <a:ea typeface="ＭＳ Ｐゴシック" charset="-128"/>
              </a:rPr>
              <a:t>Dayton Fire Department</a:t>
            </a:r>
          </a:p>
          <a:p>
            <a:pPr marL="0" marR="0" lvl="0" indent="0" algn="l" defTabSz="914400" rtl="0" eaLnBrk="1" fontAlgn="auto" latinLnBrk="0" hangingPunct="1">
              <a:lnSpc>
                <a:spcPct val="80000"/>
              </a:lnSpc>
              <a:spcBef>
                <a:spcPts val="600"/>
              </a:spcBef>
              <a:spcAft>
                <a:spcPts val="0"/>
              </a:spcAft>
              <a:buClr>
                <a:srgbClr val="44546A"/>
              </a:buClr>
              <a:buSzPct val="73000"/>
              <a:buFont typeface="Wingdings 2"/>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64E2"/>
                  </a:outerShdw>
                </a:effectLst>
                <a:uLnTx/>
                <a:uFillTx/>
                <a:latin typeface="Trebuchet MS"/>
                <a:ea typeface="ＭＳ Ｐゴシック" charset="-128"/>
                <a:cs typeface="+mn-cs"/>
              </a:rPr>
              <a:t>- - - - - - - - - - - - - - - - - - - - - - - - - - - - - - - - - - - - - - - - - - - - - - - - - - - - - - - - - - -  </a:t>
            </a:r>
          </a:p>
          <a:p>
            <a:pPr algn="l">
              <a:lnSpc>
                <a:spcPct val="80000"/>
              </a:lnSpc>
            </a:pPr>
            <a:r>
              <a:rPr lang="en-US" sz="2000" dirty="0">
                <a:effectLst>
                  <a:outerShdw blurRad="38100" dist="38100" dir="2700000" algn="tl">
                    <a:srgbClr val="0064E2"/>
                  </a:outerShdw>
                </a:effectLst>
                <a:ea typeface="ＭＳ Ｐゴシック" charset="-128"/>
              </a:rPr>
              <a:t>Matt Clark, EMS-I</a:t>
            </a:r>
          </a:p>
          <a:p>
            <a:pPr algn="l">
              <a:lnSpc>
                <a:spcPct val="80000"/>
              </a:lnSpc>
            </a:pPr>
            <a:r>
              <a:rPr lang="en-US" sz="2000" i="1" dirty="0">
                <a:effectLst>
                  <a:outerShdw blurRad="38100" dist="38100" dir="2700000" algn="tl">
                    <a:srgbClr val="0064E2"/>
                  </a:outerShdw>
                </a:effectLst>
                <a:ea typeface="ＭＳ Ｐゴシック" charset="-128"/>
              </a:rPr>
              <a:t>EMS Education Coordinator</a:t>
            </a:r>
          </a:p>
          <a:p>
            <a:pPr algn="l">
              <a:lnSpc>
                <a:spcPct val="80000"/>
              </a:lnSpc>
            </a:pPr>
            <a:r>
              <a:rPr lang="en-US" sz="2000" dirty="0">
                <a:effectLst>
                  <a:outerShdw blurRad="38100" dist="38100" dir="2700000" algn="tl">
                    <a:srgbClr val="0064E2"/>
                  </a:outerShdw>
                </a:effectLst>
                <a:ea typeface="ＭＳ Ｐゴシック" charset="-128"/>
              </a:rPr>
              <a:t>Premier Health Miami Valley Hospital</a:t>
            </a:r>
            <a:endParaRPr lang="en-US" sz="1200" dirty="0">
              <a:effectLst>
                <a:outerShdw blurRad="38100" dist="38100" dir="2700000" algn="tl">
                  <a:srgbClr val="0064E2"/>
                </a:outerShdw>
              </a:effectLst>
              <a:ea typeface="ＭＳ Ｐゴシック" charset="-128"/>
            </a:endParaRPr>
          </a:p>
          <a:p>
            <a:pPr algn="l">
              <a:lnSpc>
                <a:spcPct val="80000"/>
              </a:lnSpc>
            </a:pPr>
            <a:r>
              <a:rPr lang="en-US" sz="1200" dirty="0">
                <a:effectLst>
                  <a:outerShdw blurRad="38100" dist="38100" dir="2700000" algn="tl">
                    <a:srgbClr val="0064E2"/>
                  </a:outerShdw>
                </a:effectLst>
                <a:ea typeface="ＭＳ Ｐゴシック" charset="-128"/>
              </a:rPr>
              <a:t>- - - - - - - - - - - - - - - - - - - - - - - - - - - - - - - - - - - - - - - - - - - - - -</a:t>
            </a:r>
          </a:p>
          <a:p>
            <a:pPr algn="l">
              <a:lnSpc>
                <a:spcPct val="80000"/>
              </a:lnSpc>
            </a:pPr>
            <a:r>
              <a:rPr lang="en-US" sz="2000" dirty="0">
                <a:effectLst>
                  <a:outerShdw blurRad="38100" dist="38100" dir="2700000" algn="tl">
                    <a:srgbClr val="0064E2"/>
                  </a:outerShdw>
                </a:effectLst>
                <a:ea typeface="ＭＳ Ｐゴシック" charset="-128"/>
              </a:rPr>
              <a:t>James E Brown, MD MMM EMT-P</a:t>
            </a:r>
          </a:p>
          <a:p>
            <a:pPr algn="l">
              <a:lnSpc>
                <a:spcPct val="80000"/>
              </a:lnSpc>
            </a:pPr>
            <a:r>
              <a:rPr lang="en-US" sz="2000" i="1" dirty="0">
                <a:effectLst>
                  <a:outerShdw blurRad="38100" dist="38100" dir="2700000" algn="tl">
                    <a:srgbClr val="0064E2"/>
                  </a:outerShdw>
                </a:effectLst>
                <a:ea typeface="ＭＳ Ｐゴシック" charset="-128"/>
              </a:rPr>
              <a:t>Chairman</a:t>
            </a:r>
          </a:p>
          <a:p>
            <a:pPr algn="l">
              <a:lnSpc>
                <a:spcPct val="80000"/>
              </a:lnSpc>
            </a:pPr>
            <a:r>
              <a:rPr lang="en-US" sz="2000" dirty="0">
                <a:effectLst>
                  <a:outerShdw blurRad="38100" dist="38100" dir="2700000" algn="tl">
                    <a:srgbClr val="0064E2"/>
                  </a:outerShdw>
                </a:effectLst>
                <a:ea typeface="ＭＳ Ｐゴシック" charset="-128"/>
              </a:rPr>
              <a:t>Department of Emergency Medicine</a:t>
            </a:r>
          </a:p>
          <a:p>
            <a:pPr algn="l">
              <a:lnSpc>
                <a:spcPct val="80000"/>
              </a:lnSpc>
            </a:pPr>
            <a:r>
              <a:rPr lang="en-US" sz="2000" dirty="0">
                <a:effectLst>
                  <a:outerShdw blurRad="38100" dist="38100" dir="2700000" algn="tl">
                    <a:srgbClr val="0064E2"/>
                  </a:outerShdw>
                </a:effectLst>
                <a:ea typeface="ＭＳ Ｐゴシック" charset="-128"/>
              </a:rPr>
              <a:t>Wright State University</a:t>
            </a:r>
          </a:p>
          <a:p>
            <a:pPr algn="l">
              <a:lnSpc>
                <a:spcPct val="80000"/>
              </a:lnSpc>
            </a:pPr>
            <a:endParaRPr lang="en-US" sz="2000" dirty="0">
              <a:effectLst>
                <a:outerShdw blurRad="38100" dist="38100" dir="2700000" algn="tl">
                  <a:srgbClr val="0064E2"/>
                </a:outerShdw>
              </a:effectLst>
              <a:ea typeface="ＭＳ Ｐゴシック"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p:txBody>
          <a:bodyPr anchor="b"/>
          <a:lstStyle/>
          <a:p>
            <a:pPr eaLnBrk="1" hangingPunct="1"/>
            <a:r>
              <a:rPr lang="en-US"/>
              <a:t>STEP 1: Global Sorting</a:t>
            </a:r>
          </a:p>
        </p:txBody>
      </p:sp>
      <p:graphicFrame>
        <p:nvGraphicFramePr>
          <p:cNvPr id="34822" name="Object 6"/>
          <p:cNvGraphicFramePr>
            <a:graphicFrameLocks noChangeAspect="1"/>
          </p:cNvGraphicFramePr>
          <p:nvPr>
            <p:extLst>
              <p:ext uri="{D42A27DB-BD31-4B8C-83A1-F6EECF244321}">
                <p14:modId xmlns:p14="http://schemas.microsoft.com/office/powerpoint/2010/main" val="3379446266"/>
              </p:ext>
            </p:extLst>
          </p:nvPr>
        </p:nvGraphicFramePr>
        <p:xfrm>
          <a:off x="38100" y="0"/>
          <a:ext cx="9067800" cy="6994566"/>
        </p:xfrm>
        <a:graphic>
          <a:graphicData uri="http://schemas.openxmlformats.org/presentationml/2006/ole">
            <mc:AlternateContent xmlns:mc="http://schemas.openxmlformats.org/markup-compatibility/2006">
              <mc:Choice xmlns:v="urn:schemas-microsoft-com:vml" Requires="v">
                <p:oleObj name="Document" r:id="rId3" imgW="4706112" imgH="3630168" progId="Word.Document.8">
                  <p:embed/>
                </p:oleObj>
              </mc:Choice>
              <mc:Fallback>
                <p:oleObj name="Document" r:id="rId3" imgW="4706112" imgH="3630168"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0"/>
                        <a:ext cx="9067800" cy="6994566"/>
                      </a:xfrm>
                      <a:prstGeom prst="rect">
                        <a:avLst/>
                      </a:prstGeom>
                      <a:noFill/>
                    </p:spPr>
                  </p:pic>
                </p:oleObj>
              </mc:Fallback>
            </mc:AlternateContent>
          </a:graphicData>
        </a:graphic>
      </p:graphicFrame>
      <p:sp>
        <p:nvSpPr>
          <p:cNvPr id="34823" name="Oval 7"/>
          <p:cNvSpPr>
            <a:spLocks noChangeArrowheads="1"/>
          </p:cNvSpPr>
          <p:nvPr/>
        </p:nvSpPr>
        <p:spPr bwMode="auto">
          <a:xfrm>
            <a:off x="533400" y="228600"/>
            <a:ext cx="6934200" cy="2362200"/>
          </a:xfrm>
          <a:prstGeom prst="ellipse">
            <a:avLst/>
          </a:prstGeom>
          <a:noFill/>
          <a:ln w="38100" algn="ctr">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ppt_x"/>
                                          </p:val>
                                        </p:tav>
                                        <p:tav tm="100000">
                                          <p:val>
                                            <p:strVal val="#ppt_x"/>
                                          </p:val>
                                        </p:tav>
                                      </p:tavLst>
                                    </p:anim>
                                    <p:anim calcmode="lin" valueType="num">
                                      <p:cBhvr additive="base">
                                        <p:cTn id="8" dur="500" fill="hold"/>
                                        <p:tgtEl>
                                          <p:spTgt spid="348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 calcmode="lin" valueType="num">
                                      <p:cBhvr additive="base">
                                        <p:cTn id="11" dur="500" fill="hold"/>
                                        <p:tgtEl>
                                          <p:spTgt spid="34823"/>
                                        </p:tgtEl>
                                        <p:attrNameLst>
                                          <p:attrName>ppt_x</p:attrName>
                                        </p:attrNameLst>
                                      </p:cBhvr>
                                      <p:tavLst>
                                        <p:tav tm="0">
                                          <p:val>
                                            <p:strVal val="#ppt_x"/>
                                          </p:val>
                                        </p:tav>
                                        <p:tav tm="100000">
                                          <p:val>
                                            <p:strVal val="#ppt_x"/>
                                          </p:val>
                                        </p:tav>
                                      </p:tavLst>
                                    </p:anim>
                                    <p:anim calcmode="lin" valueType="num">
                                      <p:cBhvr additive="base">
                                        <p:cTn id="12" dur="500" fill="hold"/>
                                        <p:tgtEl>
                                          <p:spTgt spid="348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152406"/>
            <a:ext cx="7696200" cy="636587"/>
          </a:xfrm>
        </p:spPr>
        <p:txBody>
          <a:bodyPr anchor="b"/>
          <a:lstStyle/>
          <a:p>
            <a:pPr eaLnBrk="1" hangingPunct="1"/>
            <a:r>
              <a:rPr lang="en-US" dirty="0"/>
              <a:t>Global Sorting: Action 1</a:t>
            </a:r>
          </a:p>
        </p:txBody>
      </p:sp>
      <p:sp>
        <p:nvSpPr>
          <p:cNvPr id="21508" name="Rectangle 5"/>
          <p:cNvSpPr>
            <a:spLocks noGrp="1" noChangeArrowheads="1"/>
          </p:cNvSpPr>
          <p:nvPr>
            <p:ph idx="1"/>
          </p:nvPr>
        </p:nvSpPr>
        <p:spPr>
          <a:xfrm>
            <a:off x="457200" y="1066800"/>
            <a:ext cx="7696200" cy="4846320"/>
          </a:xfrm>
        </p:spPr>
        <p:txBody>
          <a:bodyPr/>
          <a:lstStyle/>
          <a:p>
            <a:pPr eaLnBrk="1" hangingPunct="1"/>
            <a:r>
              <a:rPr lang="en-US" b="1" dirty="0"/>
              <a:t>Action:</a:t>
            </a:r>
          </a:p>
          <a:p>
            <a:pPr lvl="1" eaLnBrk="1" hangingPunct="1"/>
            <a:r>
              <a:rPr lang="en-US" sz="2400" dirty="0"/>
              <a:t>“Everyone who can hear me please move to [designated area] and we will help you”</a:t>
            </a:r>
          </a:p>
          <a:p>
            <a:pPr eaLnBrk="1" hangingPunct="1"/>
            <a:r>
              <a:rPr lang="en-US" b="1" dirty="0"/>
              <a:t>Goal:</a:t>
            </a:r>
          </a:p>
          <a:p>
            <a:pPr lvl="1" eaLnBrk="1" hangingPunct="1"/>
            <a:r>
              <a:rPr lang="en-US" sz="2400" dirty="0"/>
              <a:t>Group ambulatory victims using voice commands</a:t>
            </a:r>
          </a:p>
          <a:p>
            <a:pPr eaLnBrk="1" hangingPunct="1"/>
            <a:r>
              <a:rPr lang="en-US" b="1" dirty="0"/>
              <a:t>Result:</a:t>
            </a:r>
          </a:p>
          <a:p>
            <a:pPr lvl="1" eaLnBrk="1" hangingPunct="1"/>
            <a:r>
              <a:rPr lang="en-US" sz="2400" dirty="0"/>
              <a:t>Those who follow this command - last priority for individual assessment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a:xfrm>
            <a:off x="457200" y="152406"/>
            <a:ext cx="7696200" cy="560387"/>
          </a:xfrm>
        </p:spPr>
        <p:txBody>
          <a:bodyPr anchor="b">
            <a:normAutofit fontScale="90000"/>
          </a:bodyPr>
          <a:lstStyle/>
          <a:p>
            <a:pPr eaLnBrk="1" hangingPunct="1"/>
            <a:r>
              <a:rPr lang="en-US" dirty="0"/>
              <a:t>Global Sorting: Action 2</a:t>
            </a:r>
          </a:p>
        </p:txBody>
      </p:sp>
      <p:sp>
        <p:nvSpPr>
          <p:cNvPr id="22532" name="Rectangle 5"/>
          <p:cNvSpPr>
            <a:spLocks noGrp="1" noChangeArrowheads="1"/>
          </p:cNvSpPr>
          <p:nvPr>
            <p:ph idx="1"/>
          </p:nvPr>
        </p:nvSpPr>
        <p:spPr>
          <a:xfrm>
            <a:off x="457200" y="1005840"/>
            <a:ext cx="7239000" cy="4846320"/>
          </a:xfrm>
        </p:spPr>
        <p:txBody>
          <a:bodyPr/>
          <a:lstStyle/>
          <a:p>
            <a:pPr eaLnBrk="1" hangingPunct="1"/>
            <a:r>
              <a:rPr lang="en-US" b="1" dirty="0"/>
              <a:t>Action:</a:t>
            </a:r>
          </a:p>
          <a:p>
            <a:pPr lvl="1" eaLnBrk="1" hangingPunct="1"/>
            <a:r>
              <a:rPr lang="en-US" sz="2400" dirty="0"/>
              <a:t>“If you need help, wave your arm or move your leg and we will be there to help you in a few minutes” </a:t>
            </a:r>
          </a:p>
          <a:p>
            <a:pPr eaLnBrk="1" hangingPunct="1"/>
            <a:r>
              <a:rPr lang="en-US" b="1" dirty="0"/>
              <a:t>Goal:</a:t>
            </a:r>
          </a:p>
          <a:p>
            <a:pPr lvl="1" eaLnBrk="1" hangingPunct="1"/>
            <a:r>
              <a:rPr lang="en-US" sz="2400" dirty="0"/>
              <a:t>Identify non-ambulatory patients who can follow commands or make purposeful movements</a:t>
            </a:r>
          </a:p>
          <a:p>
            <a:pPr eaLnBrk="1" hangingPunct="1"/>
            <a:r>
              <a:rPr lang="en-US" b="1" dirty="0"/>
              <a:t>Result:</a:t>
            </a:r>
          </a:p>
          <a:p>
            <a:pPr lvl="1" eaLnBrk="1" hangingPunct="1"/>
            <a:r>
              <a:rPr lang="en-US" sz="2400" dirty="0"/>
              <a:t>Those who follow this command - second priority for individual assessment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419600"/>
            <a:ext cx="3461600" cy="2324100"/>
          </a:xfrm>
          <a:prstGeom prst="rect">
            <a:avLst/>
          </a:prstGeom>
        </p:spPr>
      </p:pic>
      <p:sp>
        <p:nvSpPr>
          <p:cNvPr id="23555" name="Rectangle 2"/>
          <p:cNvSpPr>
            <a:spLocks noGrp="1" noChangeArrowheads="1"/>
          </p:cNvSpPr>
          <p:nvPr>
            <p:ph type="title"/>
          </p:nvPr>
        </p:nvSpPr>
        <p:spPr>
          <a:xfrm>
            <a:off x="457200" y="277819"/>
            <a:ext cx="7696200" cy="560387"/>
          </a:xfrm>
        </p:spPr>
        <p:txBody>
          <a:bodyPr anchor="b">
            <a:normAutofit fontScale="90000"/>
          </a:bodyPr>
          <a:lstStyle/>
          <a:p>
            <a:pPr eaLnBrk="1" hangingPunct="1"/>
            <a:r>
              <a:rPr lang="en-US" dirty="0"/>
              <a:t>Global Sorting Result</a:t>
            </a:r>
          </a:p>
        </p:txBody>
      </p:sp>
      <p:sp>
        <p:nvSpPr>
          <p:cNvPr id="23556" name="Rectangle 3"/>
          <p:cNvSpPr>
            <a:spLocks noGrp="1" noChangeArrowheads="1"/>
          </p:cNvSpPr>
          <p:nvPr>
            <p:ph idx="1"/>
          </p:nvPr>
        </p:nvSpPr>
        <p:spPr>
          <a:xfrm>
            <a:off x="457200" y="1143000"/>
            <a:ext cx="7239000" cy="4846320"/>
          </a:xfrm>
        </p:spPr>
        <p:txBody>
          <a:bodyPr>
            <a:normAutofit/>
          </a:bodyPr>
          <a:lstStyle/>
          <a:p>
            <a:pPr eaLnBrk="1" hangingPunct="1"/>
            <a:r>
              <a:rPr lang="en-US" dirty="0"/>
              <a:t>Casualties are now prioritized for individual assessment</a:t>
            </a:r>
          </a:p>
          <a:p>
            <a:pPr lvl="1" eaLnBrk="1" hangingPunct="1"/>
            <a:r>
              <a:rPr lang="en-US" dirty="0">
                <a:solidFill>
                  <a:schemeClr val="tx1"/>
                </a:solidFill>
              </a:rPr>
              <a:t>Priority 1:  </a:t>
            </a:r>
            <a:r>
              <a:rPr lang="en-US" dirty="0"/>
              <a:t>Still, and those with obvious life threat</a:t>
            </a:r>
          </a:p>
          <a:p>
            <a:pPr lvl="1" eaLnBrk="1" hangingPunct="1"/>
            <a:r>
              <a:rPr lang="en-US" dirty="0">
                <a:solidFill>
                  <a:schemeClr val="tx1"/>
                </a:solidFill>
              </a:rPr>
              <a:t>Priority 2:  </a:t>
            </a:r>
            <a:r>
              <a:rPr lang="en-US" dirty="0"/>
              <a:t>Waving/purposeful movements</a:t>
            </a:r>
          </a:p>
          <a:p>
            <a:pPr lvl="1" eaLnBrk="1" hangingPunct="1"/>
            <a:r>
              <a:rPr lang="en-US" dirty="0">
                <a:solidFill>
                  <a:schemeClr val="tx1"/>
                </a:solidFill>
              </a:rPr>
              <a:t>Priority 3:  </a:t>
            </a:r>
            <a:r>
              <a:rPr lang="en-US" dirty="0"/>
              <a:t>Walking</a:t>
            </a:r>
          </a:p>
          <a:p>
            <a:pPr lvl="1" eaLnBrk="1" hangingPunct="1"/>
            <a:endParaRPr lang="en-US" dirty="0"/>
          </a:p>
          <a:p>
            <a:pPr lvl="1" eaLnBrk="1" hangingPunct="1"/>
            <a:endParaRPr lang="en-US" dirty="0"/>
          </a:p>
        </p:txBody>
      </p:sp>
      <p:sp>
        <p:nvSpPr>
          <p:cNvPr id="3" name="Rectangle 2"/>
          <p:cNvSpPr/>
          <p:nvPr/>
        </p:nvSpPr>
        <p:spPr>
          <a:xfrm>
            <a:off x="5181600" y="4267206"/>
            <a:ext cx="1219200" cy="2215991"/>
          </a:xfrm>
          <a:prstGeom prst="rect">
            <a:avLst/>
          </a:prstGeom>
          <a:noFill/>
        </p:spPr>
        <p:txBody>
          <a:bodyPr wrap="square" lIns="91440" tIns="45720" rIns="91440" bIns="45720">
            <a:spAutoFit/>
          </a:bodyPr>
          <a:lstStyle/>
          <a:p>
            <a:pPr algn="ctr"/>
            <a:r>
              <a:rPr lang="en-US" sz="13800" b="1" dirty="0">
                <a:ln w="9525">
                  <a:solidFill>
                    <a:schemeClr val="bg1"/>
                  </a:solidFill>
                  <a:prstDash val="solid"/>
                </a:ln>
                <a:effectLst>
                  <a:outerShdw blurRad="12700" dist="38100" dir="2700000" algn="tl" rotWithShape="0">
                    <a:schemeClr val="bg1">
                      <a:lumMod val="50000"/>
                    </a:schemeClr>
                  </a:outerShdw>
                </a:effectLst>
              </a:rPr>
              <a:t>1</a:t>
            </a:r>
          </a:p>
        </p:txBody>
      </p:sp>
      <p:sp>
        <p:nvSpPr>
          <p:cNvPr id="6" name="Rectangle 5"/>
          <p:cNvSpPr/>
          <p:nvPr/>
        </p:nvSpPr>
        <p:spPr>
          <a:xfrm>
            <a:off x="5257800" y="4267205"/>
            <a:ext cx="1219200" cy="2215991"/>
          </a:xfrm>
          <a:prstGeom prst="rect">
            <a:avLst/>
          </a:prstGeom>
          <a:noFill/>
        </p:spPr>
        <p:txBody>
          <a:bodyPr wrap="square" lIns="91440" tIns="45720" rIns="91440" bIns="45720">
            <a:spAutoFit/>
          </a:bodyPr>
          <a:lstStyle/>
          <a:p>
            <a:pPr algn="ctr"/>
            <a:r>
              <a:rPr lang="en-US" sz="13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7" name="Rectangle 6"/>
          <p:cNvSpPr/>
          <p:nvPr/>
        </p:nvSpPr>
        <p:spPr>
          <a:xfrm>
            <a:off x="5257800" y="4294636"/>
            <a:ext cx="1219200" cy="2215991"/>
          </a:xfrm>
          <a:prstGeom prst="rect">
            <a:avLst/>
          </a:prstGeom>
          <a:noFill/>
        </p:spPr>
        <p:txBody>
          <a:bodyPr wrap="square" lIns="91440" tIns="45720" rIns="91440" bIns="45720">
            <a:spAutoFit/>
          </a:bodyPr>
          <a:lstStyle/>
          <a:p>
            <a:pPr algn="ctr"/>
            <a:r>
              <a:rPr lang="en-US" sz="13800" b="1" dirty="0">
                <a:ln w="9525">
                  <a:solidFill>
                    <a:schemeClr val="bg1"/>
                  </a:solidFill>
                  <a:prstDash val="solid"/>
                </a:ln>
                <a:effectLst>
                  <a:outerShdw blurRad="12700" dist="38100" dir="2700000" algn="tl" rotWithShape="0">
                    <a:schemeClr val="bg1">
                      <a:lumMod val="50000"/>
                    </a:schemeClr>
                  </a:outerShdw>
                </a:effectLst>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 calcmode="lin" valueType="num">
                                      <p:cBhvr additive="base">
                                        <p:cTn id="7" dur="500" fill="hold"/>
                                        <p:tgtEl>
                                          <p:spTgt spid="2355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 calcmode="lin" valueType="num">
                                      <p:cBhvr additive="base">
                                        <p:cTn id="17" dur="500" fill="hold"/>
                                        <p:tgtEl>
                                          <p:spTgt spid="2355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55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556">
                                            <p:txEl>
                                              <p:pRg st="3" end="3"/>
                                            </p:txEl>
                                          </p:spTgt>
                                        </p:tgtEl>
                                        <p:attrNameLst>
                                          <p:attrName>style.visibility</p:attrName>
                                        </p:attrNameLst>
                                      </p:cBhvr>
                                      <p:to>
                                        <p:strVal val="visible"/>
                                      </p:to>
                                    </p:set>
                                    <p:anim calcmode="lin" valueType="num">
                                      <p:cBhvr additive="base">
                                        <p:cTn id="27" dur="500" fill="hold"/>
                                        <p:tgtEl>
                                          <p:spTgt spid="2355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556">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xfrm>
            <a:off x="6553200" y="6248400"/>
            <a:ext cx="2133600" cy="457200"/>
          </a:xfrm>
          <a:noFill/>
        </p:spPr>
        <p:txBody>
          <a:bodyPr/>
          <a:lstStyle/>
          <a:p>
            <a:fld id="{828CA4E2-B381-447A-A9E3-319A95621686}" type="slidenum">
              <a:rPr lang="en-US">
                <a:latin typeface="Verdana" pitchFamily="34" charset="0"/>
              </a:rPr>
              <a:pPr/>
              <a:t>14</a:t>
            </a:fld>
            <a:endParaRPr lang="en-US">
              <a:latin typeface="Verdana" pitchFamily="34" charset="0"/>
            </a:endParaRPr>
          </a:p>
        </p:txBody>
      </p:sp>
      <p:sp>
        <p:nvSpPr>
          <p:cNvPr id="23555" name="Rectangle 2"/>
          <p:cNvSpPr>
            <a:spLocks noGrp="1" noChangeArrowheads="1"/>
          </p:cNvSpPr>
          <p:nvPr>
            <p:ph type="title"/>
          </p:nvPr>
        </p:nvSpPr>
        <p:spPr>
          <a:xfrm>
            <a:off x="457200" y="582613"/>
            <a:ext cx="8229600" cy="788987"/>
          </a:xfrm>
        </p:spPr>
        <p:txBody>
          <a:bodyPr anchor="b">
            <a:normAutofit fontScale="90000"/>
          </a:bodyPr>
          <a:lstStyle/>
          <a:p>
            <a:pPr eaLnBrk="1" hangingPunct="1"/>
            <a:r>
              <a:rPr lang="en-US" dirty="0"/>
              <a:t>Global Sorting – </a:t>
            </a:r>
            <a:br>
              <a:rPr lang="en-US" dirty="0"/>
            </a:br>
            <a:r>
              <a:rPr lang="en-US" dirty="0"/>
              <a:t>misleading Result?</a:t>
            </a:r>
          </a:p>
        </p:txBody>
      </p:sp>
      <p:sp>
        <p:nvSpPr>
          <p:cNvPr id="23556" name="Rectangle 3"/>
          <p:cNvSpPr>
            <a:spLocks noGrp="1" noChangeArrowheads="1"/>
          </p:cNvSpPr>
          <p:nvPr>
            <p:ph type="body" idx="1"/>
          </p:nvPr>
        </p:nvSpPr>
        <p:spPr/>
        <p:txBody>
          <a:bodyPr>
            <a:normAutofit lnSpcReduction="10000"/>
          </a:bodyPr>
          <a:lstStyle/>
          <a:p>
            <a:r>
              <a:rPr lang="en-US" sz="2800" dirty="0"/>
              <a:t>Many possibilities could impact response to Global Sorts:</a:t>
            </a:r>
          </a:p>
          <a:p>
            <a:pPr lvl="1"/>
            <a:r>
              <a:rPr lang="en-US" sz="2500" dirty="0"/>
              <a:t>A mom could walk, but with an unconscious child</a:t>
            </a:r>
          </a:p>
          <a:p>
            <a:pPr lvl="1"/>
            <a:r>
              <a:rPr lang="en-US" sz="2500" dirty="0"/>
              <a:t>Husband who’s uninjured may refuse to leave wife’s side</a:t>
            </a:r>
          </a:p>
          <a:p>
            <a:pPr lvl="1"/>
            <a:r>
              <a:rPr lang="en-US" sz="2500" dirty="0"/>
              <a:t>Patient with AMI may walk</a:t>
            </a:r>
          </a:p>
          <a:p>
            <a:endParaRPr lang="en-US" sz="2800" dirty="0"/>
          </a:p>
          <a:p>
            <a:r>
              <a:rPr lang="en-US" sz="2800" dirty="0"/>
              <a:t>Global Sort is merely </a:t>
            </a:r>
            <a:r>
              <a:rPr lang="en-US" sz="2800" u="sng" dirty="0"/>
              <a:t>first step</a:t>
            </a:r>
          </a:p>
          <a:p>
            <a:pPr lvl="1"/>
            <a:r>
              <a:rPr lang="en-US" sz="2500" dirty="0"/>
              <a:t>ALL must be individually assessed as soon as possible</a:t>
            </a:r>
          </a:p>
          <a:p>
            <a:pPr lvl="1" eaLnBrk="1" hangingPunct="1"/>
            <a:endParaRPr lang="en-US" dirty="0"/>
          </a:p>
        </p:txBody>
      </p:sp>
    </p:spTree>
    <p:extLst>
      <p:ext uri="{BB962C8B-B14F-4D97-AF65-F5344CB8AC3E}">
        <p14:creationId xmlns:p14="http://schemas.microsoft.com/office/powerpoint/2010/main" val="16300618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228606"/>
            <a:ext cx="7696200" cy="636587"/>
          </a:xfrm>
        </p:spPr>
        <p:txBody>
          <a:bodyPr anchor="b"/>
          <a:lstStyle/>
          <a:p>
            <a:pPr eaLnBrk="1" hangingPunct="1"/>
            <a:r>
              <a:rPr lang="en-US" dirty="0"/>
              <a:t>Global Sorting Result</a:t>
            </a:r>
          </a:p>
        </p:txBody>
      </p:sp>
      <p:sp>
        <p:nvSpPr>
          <p:cNvPr id="23556" name="Rectangle 3"/>
          <p:cNvSpPr>
            <a:spLocks noGrp="1" noChangeArrowheads="1"/>
          </p:cNvSpPr>
          <p:nvPr>
            <p:ph idx="1"/>
          </p:nvPr>
        </p:nvSpPr>
        <p:spPr>
          <a:xfrm>
            <a:off x="457200" y="1143000"/>
            <a:ext cx="7239000" cy="4846320"/>
          </a:xfrm>
        </p:spPr>
        <p:txBody>
          <a:bodyPr>
            <a:normAutofit lnSpcReduction="10000"/>
          </a:bodyPr>
          <a:lstStyle/>
          <a:p>
            <a:r>
              <a:rPr lang="en-US" dirty="0"/>
              <a:t>Next step:</a:t>
            </a:r>
          </a:p>
          <a:p>
            <a:r>
              <a:rPr lang="en-US" dirty="0"/>
              <a:t>Assess all non-ambulatory victims where they lie and provide the four LSI’s as needed</a:t>
            </a:r>
          </a:p>
          <a:p>
            <a:pPr lvl="1"/>
            <a:r>
              <a:rPr lang="en-US" dirty="0">
                <a:solidFill>
                  <a:srgbClr val="FF0000"/>
                </a:solidFill>
              </a:rPr>
              <a:t>Only</a:t>
            </a:r>
            <a:r>
              <a:rPr lang="en-US" dirty="0"/>
              <a:t> if within your Scope of Practice, training, and authorization</a:t>
            </a:r>
          </a:p>
          <a:p>
            <a:pPr lvl="1"/>
            <a:r>
              <a:rPr lang="en-US" dirty="0">
                <a:solidFill>
                  <a:srgbClr val="FF0000"/>
                </a:solidFill>
              </a:rPr>
              <a:t>Only</a:t>
            </a:r>
            <a:r>
              <a:rPr lang="en-US" dirty="0"/>
              <a:t> if you have the equipment readily available</a:t>
            </a:r>
          </a:p>
          <a:p>
            <a:pPr lvl="2"/>
            <a:r>
              <a:rPr lang="en-US" sz="2200" dirty="0"/>
              <a:t>(e.g., do not return to the rig to get an NPA)</a:t>
            </a:r>
          </a:p>
          <a:p>
            <a:pPr lvl="0"/>
            <a:r>
              <a:rPr lang="en-US" i="1" u="sng" dirty="0"/>
              <a:t>Triage as quickly as possible!</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85AAEA2B-3C01-44C8-B9D5-8C0EEB56CA8A}"/>
              </a:ext>
            </a:extLst>
          </p:cNvPr>
          <p:cNvGraphicFramePr>
            <a:graphicFrameLocks noChangeAspect="1"/>
          </p:cNvGraphicFramePr>
          <p:nvPr>
            <p:extLst>
              <p:ext uri="{D42A27DB-BD31-4B8C-83A1-F6EECF244321}">
                <p14:modId xmlns:p14="http://schemas.microsoft.com/office/powerpoint/2010/main" val="3422843526"/>
              </p:ext>
            </p:extLst>
          </p:nvPr>
        </p:nvGraphicFramePr>
        <p:xfrm>
          <a:off x="76200" y="0"/>
          <a:ext cx="7543800" cy="5819008"/>
        </p:xfrm>
        <a:graphic>
          <a:graphicData uri="http://schemas.openxmlformats.org/presentationml/2006/ole">
            <mc:AlternateContent xmlns:mc="http://schemas.openxmlformats.org/markup-compatibility/2006">
              <mc:Choice xmlns:v="urn:schemas-microsoft-com:vml" Requires="v">
                <p:oleObj name="Document" r:id="rId2" imgW="4706112" imgH="3630168" progId="Word.Document.8">
                  <p:embed/>
                </p:oleObj>
              </mc:Choice>
              <mc:Fallback>
                <p:oleObj name="Document" r:id="rId2" imgW="4706112" imgH="3630168" progId="Word.Document.8">
                  <p:embed/>
                  <p:pic>
                    <p:nvPicPr>
                      <p:cNvPr id="41989"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7543800" cy="5819008"/>
                      </a:xfrm>
                      <a:prstGeom prst="rect">
                        <a:avLst/>
                      </a:prstGeom>
                      <a:noFill/>
                    </p:spPr>
                  </p:pic>
                </p:oleObj>
              </mc:Fallback>
            </mc:AlternateContent>
          </a:graphicData>
        </a:graphic>
      </p:graphicFrame>
      <p:sp>
        <p:nvSpPr>
          <p:cNvPr id="5" name="Oval 6">
            <a:extLst>
              <a:ext uri="{FF2B5EF4-FFF2-40B4-BE49-F238E27FC236}">
                <a16:creationId xmlns:a16="http://schemas.microsoft.com/office/drawing/2014/main" id="{A8E76126-025D-47FB-9EA6-4265ED2BD6DB}"/>
              </a:ext>
            </a:extLst>
          </p:cNvPr>
          <p:cNvSpPr>
            <a:spLocks noChangeArrowheads="1"/>
          </p:cNvSpPr>
          <p:nvPr/>
        </p:nvSpPr>
        <p:spPr bwMode="auto">
          <a:xfrm>
            <a:off x="48768" y="2286000"/>
            <a:ext cx="2313432" cy="2400300"/>
          </a:xfrm>
          <a:prstGeom prst="ellipse">
            <a:avLst/>
          </a:prstGeom>
          <a:noFill/>
          <a:ln w="38100" algn="ctr">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3750344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6"/>
          <p:cNvSpPr>
            <a:spLocks noGrp="1" noChangeArrowheads="1"/>
          </p:cNvSpPr>
          <p:nvPr>
            <p:ph type="title" idx="4294967295"/>
          </p:nvPr>
        </p:nvSpPr>
        <p:spPr>
          <a:xfrm>
            <a:off x="457200" y="457200"/>
            <a:ext cx="7772400" cy="1143000"/>
          </a:xfrm>
        </p:spPr>
        <p:txBody>
          <a:bodyPr anchor="b">
            <a:normAutofit fontScale="90000"/>
          </a:bodyPr>
          <a:lstStyle/>
          <a:p>
            <a:pPr eaLnBrk="1" hangingPunct="1"/>
            <a:r>
              <a:rPr lang="en-US" dirty="0"/>
              <a:t>Step 2: Individual Assessment - Lifesaving Interventions</a:t>
            </a:r>
          </a:p>
        </p:txBody>
      </p:sp>
      <p:sp>
        <p:nvSpPr>
          <p:cNvPr id="41988" name="Rectangle 7"/>
          <p:cNvSpPr>
            <a:spLocks noGrp="1" noChangeArrowheads="1"/>
          </p:cNvSpPr>
          <p:nvPr>
            <p:ph type="body" idx="4294967295"/>
          </p:nvPr>
        </p:nvSpPr>
        <p:spPr>
          <a:xfrm>
            <a:off x="457200" y="1609725"/>
            <a:ext cx="7696200" cy="4846638"/>
          </a:xfrm>
        </p:spPr>
        <p:txBody>
          <a:bodyPr/>
          <a:lstStyle/>
          <a:p>
            <a:pPr eaLnBrk="1" hangingPunct="1"/>
            <a:r>
              <a:rPr lang="en-US" dirty="0"/>
              <a:t>Provide Lifesaving Interventions </a:t>
            </a:r>
          </a:p>
          <a:p>
            <a:pPr lvl="1" eaLnBrk="1" hangingPunct="1"/>
            <a:r>
              <a:rPr lang="en-US" dirty="0"/>
              <a:t>Control major hemorrhage </a:t>
            </a:r>
          </a:p>
          <a:p>
            <a:pPr lvl="1" eaLnBrk="1" hangingPunct="1"/>
            <a:r>
              <a:rPr lang="en-US" dirty="0"/>
              <a:t>Open airway if not breathing</a:t>
            </a:r>
          </a:p>
          <a:p>
            <a:pPr lvl="2" eaLnBrk="1" hangingPunct="1"/>
            <a:r>
              <a:rPr lang="en-US" sz="2500" dirty="0"/>
              <a:t>If child, consider giving 2 ventilations</a:t>
            </a:r>
          </a:p>
          <a:p>
            <a:pPr lvl="1" eaLnBrk="1" hangingPunct="1"/>
            <a:r>
              <a:rPr lang="en-US" dirty="0"/>
              <a:t>Chest needle decompression </a:t>
            </a:r>
          </a:p>
          <a:p>
            <a:pPr lvl="1" eaLnBrk="1" hangingPunct="1"/>
            <a:r>
              <a:rPr lang="en-US" dirty="0"/>
              <a:t>Auto injector antidotes</a:t>
            </a:r>
          </a:p>
          <a:p>
            <a:pPr lvl="2" eaLnBrk="1" hangingPunct="1"/>
            <a:endParaRPr lang="en-US" sz="2500" dirty="0"/>
          </a:p>
          <a:p>
            <a:pPr eaLnBrk="1" hangingPunct="1"/>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600" y="5020056"/>
            <a:ext cx="2209800" cy="2209800"/>
          </a:xfrm>
          <a:prstGeom prst="rect">
            <a:avLst/>
          </a:prstGeom>
        </p:spPr>
      </p:pic>
      <p:pic>
        <p:nvPicPr>
          <p:cNvPr id="6" name="Picture 5"/>
          <p:cNvPicPr>
            <a:picLocks noChangeAspect="1"/>
          </p:cNvPicPr>
          <p:nvPr/>
        </p:nvPicPr>
        <p:blipFill>
          <a:blip r:embed="rId3"/>
          <a:stretch>
            <a:fillRect/>
          </a:stretch>
        </p:blipFill>
        <p:spPr>
          <a:xfrm>
            <a:off x="5513181" y="3675888"/>
            <a:ext cx="1981200" cy="1030224"/>
          </a:xfrm>
          <a:prstGeom prst="rect">
            <a:avLst/>
          </a:prstGeom>
        </p:spPr>
      </p:pic>
      <p:sp>
        <p:nvSpPr>
          <p:cNvPr id="2" name="Title 1"/>
          <p:cNvSpPr>
            <a:spLocks noGrp="1"/>
          </p:cNvSpPr>
          <p:nvPr>
            <p:ph type="title"/>
          </p:nvPr>
        </p:nvSpPr>
        <p:spPr>
          <a:xfrm>
            <a:off x="457200" y="320040"/>
            <a:ext cx="7239000" cy="594360"/>
          </a:xfrm>
        </p:spPr>
        <p:txBody>
          <a:bodyPr/>
          <a:lstStyle/>
          <a:p>
            <a:r>
              <a:rPr lang="en-US" dirty="0"/>
              <a:t>Life-Saving Interventions</a:t>
            </a:r>
          </a:p>
        </p:txBody>
      </p:sp>
      <p:sp>
        <p:nvSpPr>
          <p:cNvPr id="3" name="Content Placeholder 2"/>
          <p:cNvSpPr>
            <a:spLocks noGrp="1"/>
          </p:cNvSpPr>
          <p:nvPr>
            <p:ph idx="1"/>
          </p:nvPr>
        </p:nvSpPr>
        <p:spPr>
          <a:xfrm>
            <a:off x="457200" y="1143000"/>
            <a:ext cx="7543800" cy="4846320"/>
          </a:xfrm>
        </p:spPr>
        <p:txBody>
          <a:bodyPr/>
          <a:lstStyle/>
          <a:p>
            <a:r>
              <a:rPr lang="en-US" dirty="0"/>
              <a:t>Only CORRECT </a:t>
            </a:r>
            <a:r>
              <a:rPr lang="en-US" i="1" u="sng" dirty="0"/>
              <a:t>life-threatening</a:t>
            </a:r>
            <a:r>
              <a:rPr lang="en-US" dirty="0"/>
              <a:t> problems found during triage</a:t>
            </a:r>
          </a:p>
          <a:p>
            <a:pPr lvl="1"/>
            <a:r>
              <a:rPr lang="en-US" dirty="0"/>
              <a:t>Control major hemorrhage</a:t>
            </a:r>
          </a:p>
          <a:p>
            <a:pPr lvl="1"/>
            <a:r>
              <a:rPr lang="en-US" dirty="0"/>
              <a:t>Open airway</a:t>
            </a:r>
          </a:p>
          <a:p>
            <a:pPr lvl="1"/>
            <a:r>
              <a:rPr lang="en-US" dirty="0"/>
              <a:t>Needle chest decompression</a:t>
            </a:r>
          </a:p>
          <a:p>
            <a:pPr lvl="1"/>
            <a:r>
              <a:rPr lang="en-US" dirty="0"/>
              <a:t>Auto injector antidotes</a:t>
            </a:r>
          </a:p>
          <a:p>
            <a:pPr lvl="2"/>
            <a:r>
              <a:rPr lang="en-US" sz="2400" dirty="0"/>
              <a:t>Pre-positioned for an event?</a:t>
            </a:r>
          </a:p>
          <a:p>
            <a:pPr lvl="2"/>
            <a:r>
              <a:rPr lang="en-US" sz="2400" dirty="0"/>
              <a:t>CHEMPACKS will arrive within 60 minutes of request</a:t>
            </a:r>
          </a:p>
        </p:txBody>
      </p:sp>
      <p:pic>
        <p:nvPicPr>
          <p:cNvPr id="4" name="Picture 3"/>
          <p:cNvPicPr>
            <a:picLocks noChangeAspect="1"/>
          </p:cNvPicPr>
          <p:nvPr/>
        </p:nvPicPr>
        <p:blipFill>
          <a:blip r:embed="rId4"/>
          <a:stretch>
            <a:fillRect/>
          </a:stretch>
        </p:blipFill>
        <p:spPr>
          <a:xfrm>
            <a:off x="6553200" y="1752600"/>
            <a:ext cx="2438400" cy="1828800"/>
          </a:xfrm>
          <a:prstGeom prst="rect">
            <a:avLst/>
          </a:prstGeom>
        </p:spPr>
      </p:pic>
      <p:pic>
        <p:nvPicPr>
          <p:cNvPr id="5" name="Picture 4"/>
          <p:cNvPicPr>
            <a:picLocks noChangeAspect="1"/>
          </p:cNvPicPr>
          <p:nvPr/>
        </p:nvPicPr>
        <p:blipFill>
          <a:blip r:embed="rId5"/>
          <a:stretch>
            <a:fillRect/>
          </a:stretch>
        </p:blipFill>
        <p:spPr>
          <a:xfrm>
            <a:off x="5105406" y="5029200"/>
            <a:ext cx="2416413" cy="1708404"/>
          </a:xfrm>
          <a:prstGeom prst="rect">
            <a:avLst/>
          </a:prstGeom>
        </p:spPr>
      </p:pic>
      <p:pic>
        <p:nvPicPr>
          <p:cNvPr id="8" name="Picture 7"/>
          <p:cNvPicPr>
            <a:picLocks noChangeAspect="1"/>
          </p:cNvPicPr>
          <p:nvPr/>
        </p:nvPicPr>
        <p:blipFill>
          <a:blip r:embed="rId6"/>
          <a:stretch>
            <a:fillRect/>
          </a:stretch>
        </p:blipFill>
        <p:spPr>
          <a:xfrm>
            <a:off x="2514600" y="5545270"/>
            <a:ext cx="2590800" cy="1159383"/>
          </a:xfrm>
          <a:prstGeom prst="rect">
            <a:avLst/>
          </a:prstGeom>
        </p:spPr>
      </p:pic>
    </p:spTree>
    <p:extLst>
      <p:ext uri="{BB962C8B-B14F-4D97-AF65-F5344CB8AC3E}">
        <p14:creationId xmlns:p14="http://schemas.microsoft.com/office/powerpoint/2010/main" val="8727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9">
            <a:extLst>
              <a:ext uri="{FF2B5EF4-FFF2-40B4-BE49-F238E27FC236}">
                <a16:creationId xmlns:a16="http://schemas.microsoft.com/office/drawing/2014/main" id="{BAD3F4DA-5067-4856-8C8D-EC16131F4B6A}"/>
              </a:ext>
            </a:extLst>
          </p:cNvPr>
          <p:cNvGraphicFramePr>
            <a:graphicFrameLocks noChangeAspect="1"/>
          </p:cNvGraphicFramePr>
          <p:nvPr>
            <p:extLst>
              <p:ext uri="{D42A27DB-BD31-4B8C-83A1-F6EECF244321}">
                <p14:modId xmlns:p14="http://schemas.microsoft.com/office/powerpoint/2010/main" val="1718829434"/>
              </p:ext>
            </p:extLst>
          </p:nvPr>
        </p:nvGraphicFramePr>
        <p:xfrm>
          <a:off x="304800" y="6"/>
          <a:ext cx="7391400" cy="5702941"/>
        </p:xfrm>
        <a:graphic>
          <a:graphicData uri="http://schemas.openxmlformats.org/presentationml/2006/ole">
            <mc:AlternateContent xmlns:mc="http://schemas.openxmlformats.org/markup-compatibility/2006">
              <mc:Choice xmlns:v="urn:schemas-microsoft-com:vml" Requires="v">
                <p:oleObj name="Document" r:id="rId2" imgW="4706112" imgH="3630168" progId="Word.Document.8">
                  <p:embed/>
                </p:oleObj>
              </mc:Choice>
              <mc:Fallback>
                <p:oleObj name="Document" r:id="rId2" imgW="4706112" imgH="3630168" progId="Word.Document.8">
                  <p:embed/>
                  <p:pic>
                    <p:nvPicPr>
                      <p:cNvPr id="44041"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
                        <a:ext cx="7391400" cy="5702941"/>
                      </a:xfrm>
                      <a:prstGeom prst="rect">
                        <a:avLst/>
                      </a:prstGeom>
                      <a:noFill/>
                    </p:spPr>
                  </p:pic>
                </p:oleObj>
              </mc:Fallback>
            </mc:AlternateContent>
          </a:graphicData>
        </a:graphic>
      </p:graphicFrame>
      <p:sp>
        <p:nvSpPr>
          <p:cNvPr id="6" name="Oval 11">
            <a:extLst>
              <a:ext uri="{FF2B5EF4-FFF2-40B4-BE49-F238E27FC236}">
                <a16:creationId xmlns:a16="http://schemas.microsoft.com/office/drawing/2014/main" id="{C12482B9-4C9D-4463-9219-25D2C9B45910}"/>
              </a:ext>
            </a:extLst>
          </p:cNvPr>
          <p:cNvSpPr>
            <a:spLocks noChangeArrowheads="1"/>
          </p:cNvSpPr>
          <p:nvPr/>
        </p:nvSpPr>
        <p:spPr bwMode="auto">
          <a:xfrm>
            <a:off x="2057400" y="1695451"/>
            <a:ext cx="5638800" cy="3886200"/>
          </a:xfrm>
          <a:prstGeom prst="ellipse">
            <a:avLst/>
          </a:prstGeom>
          <a:noFill/>
          <a:ln w="38100" algn="ctr">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190724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7924800" cy="838200"/>
          </a:xfrm>
        </p:spPr>
        <p:txBody>
          <a:bodyPr>
            <a:normAutofit fontScale="90000"/>
          </a:bodyPr>
          <a:lstStyle/>
          <a:p>
            <a:pPr algn="ctr"/>
            <a:r>
              <a:rPr lang="en-US" b="1" cap="all" dirty="0">
                <a:ln/>
                <a:gradFill flip="none">
                  <a:gsLst>
                    <a:gs pos="0">
                      <a:schemeClr val="accent1">
                        <a:tint val="75000"/>
                        <a:shade val="75000"/>
                        <a:satMod val="170000"/>
                      </a:schemeClr>
                    </a:gs>
                    <a:gs pos="47000">
                      <a:schemeClr val="accent1">
                        <a:tint val="90000"/>
                        <a:shade val="65000"/>
                        <a:satMod val="172000"/>
                      </a:schemeClr>
                    </a:gs>
                    <a:gs pos="48000">
                      <a:schemeClr val="accent1">
                        <a:tint val="100000"/>
                        <a:shade val="65000"/>
                        <a:satMod val="130000"/>
                      </a:schemeClr>
                    </a:gs>
                    <a:gs pos="92000">
                      <a:schemeClr val="accent1">
                        <a:tint val="100000"/>
                        <a:shade val="50000"/>
                        <a:satMod val="120000"/>
                      </a:schemeClr>
                    </a:gs>
                    <a:gs pos="100000">
                      <a:schemeClr val="accent1">
                        <a:tint val="100000"/>
                        <a:shade val="55000"/>
                        <a:satMod val="120000"/>
                      </a:schemeClr>
                    </a:gs>
                  </a:gsLst>
                  <a:lin ang="5400000"/>
                </a:gradFill>
                <a:effectLst>
                  <a:reflection blurRad="12700" stA="50000" endPos="50000" dir="5400000" sy="-100000" rotWithShape="0"/>
                </a:effectLst>
              </a:rPr>
              <a:t>collaborative PLANNING for MCI Training</a:t>
            </a:r>
            <a:endParaRPr lang="en-US" b="1" dirty="0">
              <a:ln/>
              <a:gradFill flip="none">
                <a:gsLst>
                  <a:gs pos="0">
                    <a:schemeClr val="accent1">
                      <a:tint val="75000"/>
                      <a:shade val="75000"/>
                      <a:satMod val="170000"/>
                    </a:schemeClr>
                  </a:gs>
                  <a:gs pos="47000">
                    <a:schemeClr val="accent1">
                      <a:tint val="90000"/>
                      <a:shade val="65000"/>
                      <a:satMod val="172000"/>
                    </a:schemeClr>
                  </a:gs>
                  <a:gs pos="48000">
                    <a:schemeClr val="accent1">
                      <a:tint val="100000"/>
                      <a:shade val="65000"/>
                      <a:satMod val="130000"/>
                    </a:schemeClr>
                  </a:gs>
                  <a:gs pos="92000">
                    <a:schemeClr val="accent1">
                      <a:tint val="100000"/>
                      <a:shade val="50000"/>
                      <a:satMod val="120000"/>
                    </a:schemeClr>
                  </a:gs>
                  <a:gs pos="100000">
                    <a:schemeClr val="accent1">
                      <a:tint val="100000"/>
                      <a:shade val="55000"/>
                      <a:satMod val="120000"/>
                    </a:schemeClr>
                  </a:gs>
                </a:gsLst>
                <a:lin ang="5400000"/>
              </a:gradFill>
              <a:effectLst>
                <a:reflection blurRad="12700" stA="50000" endPos="50000" dir="5400000" sy="-100000" rotWithShape="0"/>
              </a:effectLst>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755323298"/>
              </p:ext>
            </p:extLst>
          </p:nvPr>
        </p:nvGraphicFramePr>
        <p:xfrm>
          <a:off x="0" y="1066806"/>
          <a:ext cx="7543800" cy="494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noChangeArrowheads="1"/>
          </p:cNvPicPr>
          <p:nvPr/>
        </p:nvPicPr>
        <p:blipFill>
          <a:blip r:embed="rId8" cstate="print"/>
          <a:srcRect/>
          <a:stretch>
            <a:fillRect/>
          </a:stretch>
        </p:blipFill>
        <p:spPr bwMode="auto">
          <a:xfrm>
            <a:off x="76200" y="5456745"/>
            <a:ext cx="1600200" cy="139586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304800" y="381001"/>
            <a:ext cx="7467600" cy="457200"/>
          </a:xfrm>
        </p:spPr>
        <p:txBody>
          <a:bodyPr anchor="b">
            <a:normAutofit/>
          </a:bodyPr>
          <a:lstStyle/>
          <a:p>
            <a:pPr algn="ctr" eaLnBrk="1" hangingPunct="1"/>
            <a:r>
              <a:rPr lang="en-US" sz="2800" dirty="0"/>
              <a:t>Individual Assessment - Assign Category</a:t>
            </a:r>
          </a:p>
        </p:txBody>
      </p:sp>
      <p:sp>
        <p:nvSpPr>
          <p:cNvPr id="44036" name="Rectangle 5"/>
          <p:cNvSpPr>
            <a:spLocks noGrp="1" noChangeArrowheads="1"/>
          </p:cNvSpPr>
          <p:nvPr>
            <p:ph type="body" sz="half" idx="1"/>
          </p:nvPr>
        </p:nvSpPr>
        <p:spPr>
          <a:xfrm>
            <a:off x="304800" y="1066806"/>
            <a:ext cx="4343400" cy="4530725"/>
          </a:xfrm>
        </p:spPr>
        <p:txBody>
          <a:bodyPr/>
          <a:lstStyle/>
          <a:p>
            <a:pPr eaLnBrk="1" hangingPunct="1">
              <a:defRPr/>
            </a:pPr>
            <a:r>
              <a:rPr lang="en-US" sz="3600" dirty="0"/>
              <a:t>Triage Categories:</a:t>
            </a:r>
            <a:r>
              <a:rPr lang="en-US" sz="3600" dirty="0">
                <a:solidFill>
                  <a:srgbClr val="FF0000"/>
                </a:solidFill>
                <a:effectLst>
                  <a:outerShdw blurRad="38100" dist="38100" dir="2700000" algn="tl">
                    <a:srgbClr val="C0C0C0"/>
                  </a:outerShdw>
                </a:effectLst>
              </a:rPr>
              <a:t> </a:t>
            </a:r>
          </a:p>
          <a:p>
            <a:pPr marL="38044438" lvl="1" indent="-37587238">
              <a:buNone/>
              <a:defRPr/>
            </a:pPr>
            <a:r>
              <a:rPr lang="en-US" sz="3600" dirty="0">
                <a:solidFill>
                  <a:srgbClr val="FF0000"/>
                </a:solidFill>
                <a:effectLst>
                  <a:outerShdw blurRad="38100" dist="38100" dir="2700000" algn="tl">
                    <a:srgbClr val="C0C0C0"/>
                  </a:outerShdw>
                </a:effectLst>
              </a:rPr>
              <a:t>Immediate</a:t>
            </a:r>
          </a:p>
          <a:p>
            <a:pPr marL="38044438" lvl="1" indent="-37587238">
              <a:buNone/>
              <a:defRPr/>
            </a:pPr>
            <a:r>
              <a:rPr lang="en-US" sz="3600" dirty="0">
                <a:solidFill>
                  <a:srgbClr val="FFFF00"/>
                </a:solidFill>
                <a:effectLst>
                  <a:outerShdw blurRad="38100" dist="38100" dir="2700000" algn="tl">
                    <a:srgbClr val="C0C0C0"/>
                  </a:outerShdw>
                </a:effectLst>
              </a:rPr>
              <a:t>Delayed</a:t>
            </a:r>
          </a:p>
          <a:p>
            <a:pPr marL="38044438" lvl="1" indent="-37587238">
              <a:buNone/>
              <a:defRPr/>
            </a:pPr>
            <a:r>
              <a:rPr lang="en-US" sz="3600" dirty="0">
                <a:solidFill>
                  <a:srgbClr val="00FF00"/>
                </a:solidFill>
                <a:effectLst>
                  <a:outerShdw blurRad="38100" dist="38100" dir="2700000" algn="tl">
                    <a:srgbClr val="C0C0C0"/>
                  </a:outerShdw>
                </a:effectLst>
              </a:rPr>
              <a:t>Minimal</a:t>
            </a:r>
          </a:p>
          <a:p>
            <a:pPr marL="38044438" lvl="1" indent="-37587238">
              <a:buNone/>
              <a:defRPr/>
            </a:pPr>
            <a:r>
              <a:rPr lang="en-US" sz="3600" dirty="0">
                <a:solidFill>
                  <a:srgbClr val="C0C0C0"/>
                </a:solidFill>
                <a:effectLst>
                  <a:outerShdw blurRad="38100" dist="38100" dir="2700000" algn="tl">
                    <a:srgbClr val="C0C0C0"/>
                  </a:outerShdw>
                </a:effectLst>
              </a:rPr>
              <a:t>Expectant</a:t>
            </a:r>
            <a:endParaRPr lang="en-US" sz="3600" dirty="0"/>
          </a:p>
          <a:p>
            <a:pPr marL="38044438" lvl="1" indent="-37587238">
              <a:buNone/>
              <a:defRPr/>
            </a:pP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128"/>
              </a:rPr>
              <a:t>Dead</a:t>
            </a:r>
            <a:endParaRPr lang="en-US" sz="3600" dirty="0">
              <a:solidFill>
                <a:srgbClr val="000000"/>
              </a:solidFill>
              <a:effectLst>
                <a:outerShdw blurRad="38100" dist="38100" dir="2700000" algn="tl">
                  <a:srgbClr val="C0C0C0"/>
                </a:outerShdw>
              </a:effectLst>
            </a:endParaRPr>
          </a:p>
          <a:p>
            <a:pPr eaLnBrk="1" hangingPunct="1">
              <a:buFont typeface="Wingdings" pitchFamily="2" charset="2"/>
              <a:buNone/>
              <a:defRPr/>
            </a:pPr>
            <a:endParaRPr lang="en-US" sz="4100" dirty="0">
              <a:solidFill>
                <a:srgbClr val="FF0000"/>
              </a:solidFill>
              <a:effectLst>
                <a:outerShdw blurRad="38100" dist="38100" dir="2700000" algn="tl">
                  <a:srgbClr val="C0C0C0"/>
                </a:outerShdw>
              </a:effectLst>
            </a:endParaRPr>
          </a:p>
          <a:p>
            <a:pPr eaLnBrk="1" hangingPunct="1">
              <a:defRPr/>
            </a:pPr>
            <a:endParaRPr lang="en-US" sz="2600" dirty="0"/>
          </a:p>
        </p:txBody>
      </p:sp>
      <p:pic>
        <p:nvPicPr>
          <p:cNvPr id="3" name="Picture 2">
            <a:extLst>
              <a:ext uri="{FF2B5EF4-FFF2-40B4-BE49-F238E27FC236}">
                <a16:creationId xmlns:a16="http://schemas.microsoft.com/office/drawing/2014/main" id="{46A58A88-3513-43FF-ACB3-F75C50A98EEF}"/>
              </a:ext>
            </a:extLst>
          </p:cNvPr>
          <p:cNvPicPr>
            <a:picLocks noChangeAspect="1"/>
          </p:cNvPicPr>
          <p:nvPr/>
        </p:nvPicPr>
        <p:blipFill>
          <a:blip r:embed="rId2"/>
          <a:stretch>
            <a:fillRect/>
          </a:stretch>
        </p:blipFill>
        <p:spPr>
          <a:xfrm>
            <a:off x="3352800" y="1752605"/>
            <a:ext cx="4485746" cy="3844925"/>
          </a:xfrm>
          <a:prstGeom prst="rect">
            <a:avLst/>
          </a:prstGeom>
        </p:spPr>
      </p:pic>
      <p:sp>
        <p:nvSpPr>
          <p:cNvPr id="5" name="Rectangle 4">
            <a:extLst>
              <a:ext uri="{FF2B5EF4-FFF2-40B4-BE49-F238E27FC236}">
                <a16:creationId xmlns:a16="http://schemas.microsoft.com/office/drawing/2014/main" id="{5A8C9BC4-B54A-F1F9-0DB5-BC9C2D71FA86}"/>
              </a:ext>
            </a:extLst>
          </p:cNvPr>
          <p:cNvSpPr/>
          <p:nvPr/>
        </p:nvSpPr>
        <p:spPr>
          <a:xfrm>
            <a:off x="762000" y="4191000"/>
            <a:ext cx="1264920" cy="5334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20040"/>
            <a:ext cx="7239000" cy="594360"/>
          </a:xfrm>
        </p:spPr>
        <p:txBody>
          <a:bodyPr/>
          <a:lstStyle/>
          <a:p>
            <a:r>
              <a:rPr lang="en-US" dirty="0"/>
              <a:t>A - Assess</a:t>
            </a:r>
          </a:p>
        </p:txBody>
      </p:sp>
      <p:sp>
        <p:nvSpPr>
          <p:cNvPr id="6" name="Content Placeholder 5"/>
          <p:cNvSpPr>
            <a:spLocks noGrp="1"/>
          </p:cNvSpPr>
          <p:nvPr>
            <p:ph idx="1"/>
          </p:nvPr>
        </p:nvSpPr>
        <p:spPr>
          <a:xfrm>
            <a:off x="463296" y="1246704"/>
            <a:ext cx="7239000" cy="2200584"/>
          </a:xfrm>
        </p:spPr>
        <p:txBody>
          <a:bodyPr>
            <a:normAutofit/>
          </a:bodyPr>
          <a:lstStyle/>
          <a:p>
            <a:r>
              <a:rPr lang="en-US" dirty="0"/>
              <a:t>Is the patient breathing?</a:t>
            </a:r>
          </a:p>
          <a:p>
            <a:pPr lvl="1"/>
            <a:r>
              <a:rPr lang="en-US" dirty="0"/>
              <a:t>If not, open airway</a:t>
            </a:r>
          </a:p>
          <a:p>
            <a:pPr lvl="1"/>
            <a:r>
              <a:rPr lang="en-US" dirty="0"/>
              <a:t>If still not breathing, triage to </a:t>
            </a:r>
            <a:r>
              <a:rPr lang="en-US" dirty="0">
                <a:solidFill>
                  <a:schemeClr val="tx1"/>
                </a:solidFill>
              </a:rPr>
              <a:t>BLACK</a:t>
            </a:r>
          </a:p>
          <a:p>
            <a:pPr lvl="1"/>
            <a:r>
              <a:rPr lang="en-US" dirty="0"/>
              <a:t>If breathing, </a:t>
            </a:r>
            <a:r>
              <a:rPr lang="en-US" i="1" dirty="0"/>
              <a:t>conduct next assessment</a:t>
            </a:r>
          </a:p>
        </p:txBody>
      </p:sp>
      <p:pic>
        <p:nvPicPr>
          <p:cNvPr id="2" name="Ub4Oztic314"/>
          <p:cNvPicPr>
            <a:picLocks noRot="1" noChangeAspect="1"/>
          </p:cNvPicPr>
          <p:nvPr>
            <a:videoFile r:link="rId1"/>
          </p:nvPr>
        </p:nvPicPr>
        <p:blipFill>
          <a:blip r:embed="rId3"/>
          <a:stretch>
            <a:fillRect/>
          </a:stretch>
        </p:blipFill>
        <p:spPr>
          <a:xfrm>
            <a:off x="685806" y="3581400"/>
            <a:ext cx="5418667" cy="3048000"/>
          </a:xfrm>
          <a:prstGeom prst="rect">
            <a:avLst/>
          </a:prstGeom>
        </p:spPr>
      </p:pic>
      <p:pic>
        <p:nvPicPr>
          <p:cNvPr id="3" name="Picture 2"/>
          <p:cNvPicPr>
            <a:picLocks noChangeAspect="1"/>
          </p:cNvPicPr>
          <p:nvPr/>
        </p:nvPicPr>
        <p:blipFill>
          <a:blip r:embed="rId4"/>
          <a:stretch>
            <a:fillRect/>
          </a:stretch>
        </p:blipFill>
        <p:spPr>
          <a:xfrm>
            <a:off x="6248406" y="320046"/>
            <a:ext cx="1857375" cy="1857375"/>
          </a:xfrm>
          <a:prstGeom prst="rect">
            <a:avLst/>
          </a:prstGeom>
        </p:spPr>
      </p:pic>
    </p:spTree>
    <p:extLst>
      <p:ext uri="{BB962C8B-B14F-4D97-AF65-F5344CB8AC3E}">
        <p14:creationId xmlns:p14="http://schemas.microsoft.com/office/powerpoint/2010/main" val="409439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304800" y="152406"/>
            <a:ext cx="7772400" cy="788987"/>
          </a:xfrm>
        </p:spPr>
        <p:txBody>
          <a:bodyPr anchor="b"/>
          <a:lstStyle/>
          <a:p>
            <a:pPr eaLnBrk="1" hangingPunct="1"/>
            <a:r>
              <a:rPr lang="en-US" sz="4300" dirty="0">
                <a:solidFill>
                  <a:schemeClr val="accent4">
                    <a:lumMod val="40000"/>
                    <a:lumOff val="60000"/>
                  </a:schemeClr>
                </a:solidFill>
                <a:effectLst>
                  <a:outerShdw blurRad="38100" dist="38100" dir="2700000" algn="tl">
                    <a:srgbClr val="FFFFFF"/>
                  </a:outerShdw>
                </a:effectLst>
                <a:ea typeface="ＭＳ Ｐゴシック" charset="-128"/>
              </a:rPr>
              <a:t>Assess for the following:</a:t>
            </a:r>
          </a:p>
        </p:txBody>
      </p:sp>
      <p:sp>
        <p:nvSpPr>
          <p:cNvPr id="49156" name="Rectangle 3"/>
          <p:cNvSpPr>
            <a:spLocks noGrp="1" noChangeArrowheads="1"/>
          </p:cNvSpPr>
          <p:nvPr>
            <p:ph idx="1"/>
          </p:nvPr>
        </p:nvSpPr>
        <p:spPr>
          <a:xfrm>
            <a:off x="457200" y="1143000"/>
            <a:ext cx="7239000" cy="4846320"/>
          </a:xfrm>
        </p:spPr>
        <p:txBody>
          <a:bodyPr/>
          <a:lstStyle/>
          <a:p>
            <a:r>
              <a:rPr lang="en-US" dirty="0">
                <a:ea typeface="ＭＳ Ｐゴシック" charset="-128"/>
              </a:rPr>
              <a:t>Able to follow commands or make purposeful movements?</a:t>
            </a:r>
          </a:p>
          <a:p>
            <a:r>
              <a:rPr lang="en-US" dirty="0">
                <a:ea typeface="ＭＳ Ｐゴシック" charset="-128"/>
              </a:rPr>
              <a:t>Respiratory distress?</a:t>
            </a:r>
          </a:p>
          <a:p>
            <a:r>
              <a:rPr lang="en-US" dirty="0">
                <a:ea typeface="ＭＳ Ｐゴシック" charset="-128"/>
              </a:rPr>
              <a:t>Uncontrolled hemorrhage?</a:t>
            </a:r>
          </a:p>
          <a:p>
            <a:r>
              <a:rPr lang="en-US" dirty="0">
                <a:ea typeface="ＭＳ Ｐゴシック" charset="-128"/>
              </a:rPr>
              <a:t>Palpable peripheral pulse?</a:t>
            </a:r>
          </a:p>
          <a:p>
            <a:pPr marL="0" indent="0">
              <a:buNone/>
            </a:pPr>
            <a:endParaRPr lang="en-US" dirty="0">
              <a:ea typeface="ＭＳ Ｐゴシック" charset="-128"/>
            </a:endParaRPr>
          </a:p>
        </p:txBody>
      </p:sp>
      <p:pic>
        <p:nvPicPr>
          <p:cNvPr id="2" name="Picture 1"/>
          <p:cNvPicPr>
            <a:picLocks noChangeAspect="1"/>
          </p:cNvPicPr>
          <p:nvPr/>
        </p:nvPicPr>
        <p:blipFill>
          <a:blip r:embed="rId2"/>
          <a:stretch>
            <a:fillRect/>
          </a:stretch>
        </p:blipFill>
        <p:spPr>
          <a:xfrm>
            <a:off x="2947398" y="4437154"/>
            <a:ext cx="3759200" cy="2114550"/>
          </a:xfrm>
          <a:prstGeom prst="rect">
            <a:avLst/>
          </a:prstGeom>
        </p:spPr>
      </p:pic>
      <p:pic>
        <p:nvPicPr>
          <p:cNvPr id="3" name="Picture 2"/>
          <p:cNvPicPr>
            <a:picLocks noChangeAspect="1"/>
          </p:cNvPicPr>
          <p:nvPr/>
        </p:nvPicPr>
        <p:blipFill>
          <a:blip r:embed="rId3"/>
          <a:stretch>
            <a:fillRect/>
          </a:stretch>
        </p:blipFill>
        <p:spPr>
          <a:xfrm>
            <a:off x="700088" y="4448618"/>
            <a:ext cx="2257425" cy="21299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 calcmode="lin" valueType="num">
                                      <p:cBhvr additive="base">
                                        <p:cTn id="7"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6">
                                            <p:txEl>
                                              <p:pRg st="1" end="1"/>
                                            </p:txEl>
                                          </p:spTgt>
                                        </p:tgtEl>
                                        <p:attrNameLst>
                                          <p:attrName>style.visibility</p:attrName>
                                        </p:attrNameLst>
                                      </p:cBhvr>
                                      <p:to>
                                        <p:strVal val="visible"/>
                                      </p:to>
                                    </p:set>
                                    <p:anim calcmode="lin" valueType="num">
                                      <p:cBhvr additive="base">
                                        <p:cTn id="13" dur="500" fill="hold"/>
                                        <p:tgtEl>
                                          <p:spTgt spid="491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6">
                                            <p:txEl>
                                              <p:pRg st="2" end="2"/>
                                            </p:txEl>
                                          </p:spTgt>
                                        </p:tgtEl>
                                        <p:attrNameLst>
                                          <p:attrName>style.visibility</p:attrName>
                                        </p:attrNameLst>
                                      </p:cBhvr>
                                      <p:to>
                                        <p:strVal val="visible"/>
                                      </p:to>
                                    </p:set>
                                    <p:anim calcmode="lin" valueType="num">
                                      <p:cBhvr additive="base">
                                        <p:cTn id="19" dur="500" fill="hold"/>
                                        <p:tgtEl>
                                          <p:spTgt spid="491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6">
                                            <p:txEl>
                                              <p:pRg st="2" end="2"/>
                                            </p:txEl>
                                          </p:spTgt>
                                        </p:tgtEl>
                                        <p:attrNameLst>
                                          <p:attrName>ppt_y</p:attrName>
                                        </p:attrNameLst>
                                      </p:cBhvr>
                                      <p:tavLst>
                                        <p:tav tm="0">
                                          <p:val>
                                            <p:strVal val="1+#ppt_h/2"/>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6">
                                            <p:txEl>
                                              <p:pRg st="3" end="3"/>
                                            </p:txEl>
                                          </p:spTgt>
                                        </p:tgtEl>
                                        <p:attrNameLst>
                                          <p:attrName>style.visibility</p:attrName>
                                        </p:attrNameLst>
                                      </p:cBhvr>
                                      <p:to>
                                        <p:strVal val="visible"/>
                                      </p:to>
                                    </p:set>
                                    <p:anim calcmode="lin" valueType="num">
                                      <p:cBhvr additive="base">
                                        <p:cTn id="31" dur="500" fill="hold"/>
                                        <p:tgtEl>
                                          <p:spTgt spid="4915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6">
                                            <p:txEl>
                                              <p:pRg st="3" end="3"/>
                                            </p:txEl>
                                          </p:spTgt>
                                        </p:tgtEl>
                                        <p:attrNameLst>
                                          <p:attrName>ppt_y</p:attrName>
                                        </p:attrNameLst>
                                      </p:cBhvr>
                                      <p:tavLst>
                                        <p:tav tm="0">
                                          <p:val>
                                            <p:strVal val="1+#ppt_h/2"/>
                                          </p:val>
                                        </p:tav>
                                        <p:tav tm="100000">
                                          <p:val>
                                            <p:strVal val="#ppt_y"/>
                                          </p:val>
                                        </p:tav>
                                      </p:tavLst>
                                    </p:anim>
                                  </p:childTnLst>
                                </p:cTn>
                              </p:par>
                              <p:par>
                                <p:cTn id="33" presetID="3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
          <p:cNvSpPr>
            <a:spLocks noGrp="1" noChangeArrowheads="1"/>
          </p:cNvSpPr>
          <p:nvPr>
            <p:ph type="title"/>
          </p:nvPr>
        </p:nvSpPr>
        <p:spPr>
          <a:xfrm>
            <a:off x="457200" y="277819"/>
            <a:ext cx="7696200" cy="636587"/>
          </a:xfrm>
        </p:spPr>
        <p:txBody>
          <a:bodyPr anchor="b">
            <a:noAutofit/>
          </a:bodyPr>
          <a:lstStyle/>
          <a:p>
            <a:r>
              <a:rPr lang="en-US"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128"/>
              </a:rPr>
              <a:t>Dead</a:t>
            </a:r>
            <a:endParaRPr lang="en-US" sz="4800" dirty="0">
              <a:solidFill>
                <a:schemeClr val="tx1"/>
              </a:solidFill>
            </a:endParaRPr>
          </a:p>
        </p:txBody>
      </p:sp>
      <p:sp>
        <p:nvSpPr>
          <p:cNvPr id="24580" name="Rectangle 11"/>
          <p:cNvSpPr>
            <a:spLocks noGrp="1" noChangeArrowheads="1"/>
          </p:cNvSpPr>
          <p:nvPr>
            <p:ph idx="1"/>
          </p:nvPr>
        </p:nvSpPr>
        <p:spPr>
          <a:xfrm>
            <a:off x="457200" y="1143000"/>
            <a:ext cx="7239000" cy="4846320"/>
          </a:xfrm>
        </p:spPr>
        <p:txBody>
          <a:bodyPr>
            <a:normAutofit/>
          </a:bodyPr>
          <a:lstStyle/>
          <a:p>
            <a:pPr eaLnBrk="1" hangingPunct="1"/>
            <a:r>
              <a:rPr lang="en-US" sz="2700" dirty="0"/>
              <a:t>Patient not breathing after opening airway</a:t>
            </a:r>
          </a:p>
          <a:p>
            <a:pPr lvl="1" eaLnBrk="1" hangingPunct="1"/>
            <a:r>
              <a:rPr lang="en-US" dirty="0"/>
              <a:t>In Children, consider 2 rescue breaths… (How?)</a:t>
            </a:r>
          </a:p>
          <a:p>
            <a:pPr lvl="1"/>
            <a:r>
              <a:rPr lang="en-US" dirty="0"/>
              <a:t>If still not breathing mark as </a:t>
            </a:r>
            <a:r>
              <a:rPr lang="en-US"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128"/>
              </a:rPr>
              <a:t>Dead</a:t>
            </a:r>
            <a:endParaRPr lang="en-US" i="1" u="sng" dirty="0">
              <a:solidFill>
                <a:schemeClr val="tx1"/>
              </a:solidFill>
            </a:endParaRPr>
          </a:p>
          <a:p>
            <a:r>
              <a:rPr lang="en-US" sz="2700" dirty="0"/>
              <a:t>Ribbon </a:t>
            </a:r>
            <a:r>
              <a:rPr lang="en-US" sz="2800"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128"/>
              </a:rPr>
              <a:t>Dead</a:t>
            </a:r>
            <a:r>
              <a:rPr lang="en-US" sz="2700" dirty="0"/>
              <a:t> patients to prevent re-triage</a:t>
            </a:r>
          </a:p>
          <a:p>
            <a:pPr eaLnBrk="1" hangingPunct="1"/>
            <a:r>
              <a:rPr lang="en-US" sz="2700" u="sng" dirty="0"/>
              <a:t>If breathing</a:t>
            </a:r>
            <a:r>
              <a:rPr lang="en-US" sz="2700" dirty="0"/>
              <a:t> </a:t>
            </a:r>
            <a:r>
              <a:rPr lang="en-US" sz="2700" i="1" dirty="0"/>
              <a:t>conduct the next assessment</a:t>
            </a:r>
          </a:p>
        </p:txBody>
      </p:sp>
      <p:pic>
        <p:nvPicPr>
          <p:cNvPr id="2" name="Picture 1"/>
          <p:cNvPicPr>
            <a:picLocks noChangeAspect="1"/>
          </p:cNvPicPr>
          <p:nvPr/>
        </p:nvPicPr>
        <p:blipFill>
          <a:blip r:embed="rId3"/>
          <a:stretch>
            <a:fillRect/>
          </a:stretch>
        </p:blipFill>
        <p:spPr>
          <a:xfrm>
            <a:off x="457206" y="4953006"/>
            <a:ext cx="1857375" cy="1857375"/>
          </a:xfrm>
          <a:prstGeom prst="rect">
            <a:avLst/>
          </a:prstGeom>
        </p:spPr>
      </p:pic>
      <p:sp>
        <p:nvSpPr>
          <p:cNvPr id="5" name="Rectangle 4">
            <a:extLst>
              <a:ext uri="{FF2B5EF4-FFF2-40B4-BE49-F238E27FC236}">
                <a16:creationId xmlns:a16="http://schemas.microsoft.com/office/drawing/2014/main" id="{555AC898-7664-D983-A362-7165E9BCB73F}"/>
              </a:ext>
            </a:extLst>
          </p:cNvPr>
          <p:cNvSpPr/>
          <p:nvPr/>
        </p:nvSpPr>
        <p:spPr>
          <a:xfrm>
            <a:off x="5821680" y="2971800"/>
            <a:ext cx="960120" cy="4572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EF31A1-37A0-578C-A723-715B11BC545D}"/>
              </a:ext>
            </a:extLst>
          </p:cNvPr>
          <p:cNvSpPr/>
          <p:nvPr/>
        </p:nvSpPr>
        <p:spPr>
          <a:xfrm>
            <a:off x="1981200" y="3505200"/>
            <a:ext cx="941832" cy="4572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4849368"/>
            <a:ext cx="1894332" cy="1894332"/>
          </a:xfrm>
          <a:prstGeom prst="rect">
            <a:avLst/>
          </a:prstGeom>
        </p:spPr>
      </p:pic>
      <p:sp>
        <p:nvSpPr>
          <p:cNvPr id="2" name="Title 1"/>
          <p:cNvSpPr>
            <a:spLocks noGrp="1"/>
          </p:cNvSpPr>
          <p:nvPr>
            <p:ph type="title"/>
          </p:nvPr>
        </p:nvSpPr>
        <p:spPr>
          <a:xfrm>
            <a:off x="457200" y="320040"/>
            <a:ext cx="7467600" cy="594360"/>
          </a:xfrm>
        </p:spPr>
        <p:txBody>
          <a:bodyPr>
            <a:normAutofit fontScale="90000"/>
          </a:bodyPr>
          <a:lstStyle/>
          <a:p>
            <a:r>
              <a:rPr lang="en-US" dirty="0"/>
              <a:t>Mnemonics for Assess questions</a:t>
            </a:r>
          </a:p>
        </p:txBody>
      </p:sp>
      <p:sp>
        <p:nvSpPr>
          <p:cNvPr id="3" name="Content Placeholder 2"/>
          <p:cNvSpPr>
            <a:spLocks noGrp="1"/>
          </p:cNvSpPr>
          <p:nvPr>
            <p:ph idx="1"/>
          </p:nvPr>
        </p:nvSpPr>
        <p:spPr>
          <a:xfrm>
            <a:off x="310896" y="1143000"/>
            <a:ext cx="7994904" cy="4846320"/>
          </a:xfrm>
        </p:spPr>
        <p:txBody>
          <a:bodyPr/>
          <a:lstStyle/>
          <a:p>
            <a:r>
              <a:rPr lang="en-US" dirty="0"/>
              <a:t>C – Follows </a:t>
            </a:r>
            <a:r>
              <a:rPr lang="en-US" u="sng" dirty="0"/>
              <a:t>C</a:t>
            </a:r>
            <a:r>
              <a:rPr lang="en-US" dirty="0"/>
              <a:t>ommands/purposeful?</a:t>
            </a:r>
          </a:p>
          <a:p>
            <a:r>
              <a:rPr lang="en-US" dirty="0"/>
              <a:t>R – No </a:t>
            </a:r>
            <a:r>
              <a:rPr lang="en-US" u="sng" dirty="0"/>
              <a:t>R</a:t>
            </a:r>
            <a:r>
              <a:rPr lang="en-US" dirty="0"/>
              <a:t>espiratory Distress?</a:t>
            </a:r>
          </a:p>
          <a:p>
            <a:r>
              <a:rPr lang="en-US" dirty="0"/>
              <a:t>A – No (uncontrolled) </a:t>
            </a:r>
            <a:r>
              <a:rPr lang="en-US" u="sng" dirty="0"/>
              <a:t>A</a:t>
            </a:r>
            <a:r>
              <a:rPr lang="en-US" dirty="0"/>
              <a:t>rterial bleeding?</a:t>
            </a:r>
          </a:p>
          <a:p>
            <a:r>
              <a:rPr lang="en-US" dirty="0"/>
              <a:t>P – </a:t>
            </a:r>
            <a:r>
              <a:rPr lang="en-US" u="sng" dirty="0"/>
              <a:t>P</a:t>
            </a:r>
            <a:r>
              <a:rPr lang="en-US" dirty="0"/>
              <a:t>eripheral </a:t>
            </a:r>
            <a:r>
              <a:rPr lang="en-US" u="sng" dirty="0"/>
              <a:t>P</a:t>
            </a:r>
            <a:r>
              <a:rPr lang="en-US" dirty="0"/>
              <a:t>ulse </a:t>
            </a:r>
            <a:r>
              <a:rPr lang="en-US" u="sng" dirty="0"/>
              <a:t>P</a:t>
            </a:r>
            <a:r>
              <a:rPr lang="en-US" dirty="0"/>
              <a:t>resent?</a:t>
            </a:r>
          </a:p>
          <a:p>
            <a:endParaRPr lang="en-US" dirty="0"/>
          </a:p>
          <a:p>
            <a:r>
              <a:rPr lang="en-US" dirty="0"/>
              <a:t>“Bad” answer to any one or more?</a:t>
            </a:r>
          </a:p>
          <a:p>
            <a:pPr lvl="1"/>
            <a:r>
              <a:rPr lang="en-US" dirty="0"/>
              <a:t> </a:t>
            </a:r>
            <a:r>
              <a:rPr lang="en-US" dirty="0">
                <a:solidFill>
                  <a:schemeClr val="tx1"/>
                </a:solidFill>
              </a:rPr>
              <a:t>Pt. is either </a:t>
            </a:r>
            <a:r>
              <a:rPr lang="en-US" dirty="0">
                <a:solidFill>
                  <a:srgbClr val="FF0000"/>
                </a:solidFill>
              </a:rPr>
              <a:t>RED</a:t>
            </a:r>
            <a:r>
              <a:rPr lang="en-US" dirty="0"/>
              <a:t> </a:t>
            </a:r>
            <a:r>
              <a:rPr lang="en-US" dirty="0">
                <a:solidFill>
                  <a:schemeClr val="tx1"/>
                </a:solidFill>
              </a:rPr>
              <a:t>or</a:t>
            </a:r>
            <a:r>
              <a:rPr lang="en-US" dirty="0"/>
              <a:t> </a:t>
            </a:r>
            <a:r>
              <a:rPr lang="en-US" dirty="0">
                <a:solidFill>
                  <a:schemeClr val="tx1">
                    <a:lumMod val="65000"/>
                    <a:lumOff val="35000"/>
                  </a:schemeClr>
                </a:solidFill>
              </a:rPr>
              <a:t>GRAY</a:t>
            </a:r>
          </a:p>
        </p:txBody>
      </p:sp>
      <p:sp>
        <p:nvSpPr>
          <p:cNvPr id="5" name="Double Wave 4"/>
          <p:cNvSpPr/>
          <p:nvPr/>
        </p:nvSpPr>
        <p:spPr>
          <a:xfrm>
            <a:off x="2173224" y="5257800"/>
            <a:ext cx="2362200" cy="1143000"/>
          </a:xfrm>
          <a:prstGeom prst="double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a:off x="4661916" y="5257800"/>
            <a:ext cx="2362200" cy="1143000"/>
          </a:xfrm>
          <a:prstGeom prst="doubleWav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36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B25839-C1B2-4C25-A42C-0B85502AAC25}"/>
              </a:ext>
            </a:extLst>
          </p:cNvPr>
          <p:cNvPicPr>
            <a:picLocks noGrp="1" noChangeAspect="1"/>
          </p:cNvPicPr>
          <p:nvPr>
            <p:ph idx="1"/>
          </p:nvPr>
        </p:nvPicPr>
        <p:blipFill>
          <a:blip r:embed="rId3" cstate="print"/>
          <a:stretch>
            <a:fillRect/>
          </a:stretch>
        </p:blipFill>
        <p:spPr>
          <a:xfrm rot="5400000">
            <a:off x="350519" y="1508760"/>
            <a:ext cx="5120641" cy="3840480"/>
          </a:xfrm>
        </p:spPr>
      </p:pic>
      <p:sp>
        <p:nvSpPr>
          <p:cNvPr id="4" name="Rectangle 3"/>
          <p:cNvSpPr txBox="1">
            <a:spLocks noChangeArrowheads="1"/>
          </p:cNvSpPr>
          <p:nvPr/>
        </p:nvSpPr>
        <p:spPr>
          <a:xfrm>
            <a:off x="5263923" y="2155779"/>
            <a:ext cx="2514600" cy="3634740"/>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3200" b="1"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800" b="1"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800" b="1"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800" b="1"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2400" b="1"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buClr>
                <a:srgbClr val="F9B639"/>
              </a:buClr>
            </a:pPr>
            <a:r>
              <a:rPr lang="en-US" sz="2100" dirty="0">
                <a:solidFill>
                  <a:srgbClr val="FF0000"/>
                </a:solidFill>
                <a:latin typeface="Trebuchet MS"/>
              </a:rPr>
              <a:t>C – </a:t>
            </a:r>
            <a:r>
              <a:rPr lang="en-US" sz="2100" u="sng" dirty="0">
                <a:solidFill>
                  <a:srgbClr val="FF0000"/>
                </a:solidFill>
                <a:latin typeface="Trebuchet MS"/>
              </a:rPr>
              <a:t>C</a:t>
            </a:r>
            <a:r>
              <a:rPr lang="en-US" sz="2100" dirty="0">
                <a:solidFill>
                  <a:srgbClr val="FF0000"/>
                </a:solidFill>
                <a:latin typeface="Trebuchet MS"/>
              </a:rPr>
              <a:t>ommands /Purposeful movements?</a:t>
            </a:r>
          </a:p>
          <a:p>
            <a:pPr>
              <a:buClr>
                <a:srgbClr val="F9B639"/>
              </a:buClr>
            </a:pPr>
            <a:r>
              <a:rPr lang="en-US" sz="2100" dirty="0">
                <a:solidFill>
                  <a:srgbClr val="FF0000"/>
                </a:solidFill>
                <a:latin typeface="Trebuchet MS"/>
              </a:rPr>
              <a:t>R – </a:t>
            </a:r>
            <a:r>
              <a:rPr lang="en-US" sz="2100" u="sng" dirty="0">
                <a:solidFill>
                  <a:srgbClr val="FF0000"/>
                </a:solidFill>
                <a:latin typeface="Trebuchet MS"/>
              </a:rPr>
              <a:t>R</a:t>
            </a:r>
            <a:r>
              <a:rPr lang="en-US" sz="2100" dirty="0">
                <a:solidFill>
                  <a:srgbClr val="FF0000"/>
                </a:solidFill>
                <a:latin typeface="Trebuchet MS"/>
              </a:rPr>
              <a:t>espiratory Distress?</a:t>
            </a:r>
          </a:p>
          <a:p>
            <a:pPr>
              <a:buClr>
                <a:srgbClr val="F9B639"/>
              </a:buClr>
            </a:pPr>
            <a:r>
              <a:rPr lang="en-US" sz="2100" dirty="0">
                <a:solidFill>
                  <a:srgbClr val="FF0000"/>
                </a:solidFill>
                <a:latin typeface="Trebuchet MS"/>
              </a:rPr>
              <a:t>A – Uncontrolled (</a:t>
            </a:r>
            <a:r>
              <a:rPr lang="en-US" sz="2100" u="sng" dirty="0">
                <a:solidFill>
                  <a:srgbClr val="FF0000"/>
                </a:solidFill>
                <a:latin typeface="Trebuchet MS"/>
              </a:rPr>
              <a:t>A</a:t>
            </a:r>
            <a:r>
              <a:rPr lang="en-US" sz="2100" dirty="0">
                <a:solidFill>
                  <a:srgbClr val="FF0000"/>
                </a:solidFill>
                <a:latin typeface="Trebuchet MS"/>
              </a:rPr>
              <a:t>rterial) bleeding?</a:t>
            </a:r>
          </a:p>
          <a:p>
            <a:pPr>
              <a:buClr>
                <a:srgbClr val="F9B639"/>
              </a:buClr>
            </a:pPr>
            <a:r>
              <a:rPr lang="en-US" sz="2100" dirty="0">
                <a:solidFill>
                  <a:srgbClr val="FF0000"/>
                </a:solidFill>
                <a:latin typeface="Trebuchet MS"/>
              </a:rPr>
              <a:t>P – </a:t>
            </a:r>
            <a:r>
              <a:rPr lang="en-US" sz="2100" u="sng" dirty="0">
                <a:solidFill>
                  <a:srgbClr val="FF0000"/>
                </a:solidFill>
                <a:latin typeface="Trebuchet MS"/>
              </a:rPr>
              <a:t>P</a:t>
            </a:r>
            <a:r>
              <a:rPr lang="en-US" sz="2100" dirty="0">
                <a:solidFill>
                  <a:srgbClr val="FF0000"/>
                </a:solidFill>
                <a:latin typeface="Trebuchet MS"/>
              </a:rPr>
              <a:t>eripheral </a:t>
            </a:r>
            <a:r>
              <a:rPr lang="en-US" sz="2100" u="sng" dirty="0">
                <a:solidFill>
                  <a:srgbClr val="FF0000"/>
                </a:solidFill>
                <a:latin typeface="Trebuchet MS"/>
              </a:rPr>
              <a:t>P</a:t>
            </a:r>
            <a:r>
              <a:rPr lang="en-US" sz="2100" dirty="0">
                <a:solidFill>
                  <a:srgbClr val="FF0000"/>
                </a:solidFill>
                <a:latin typeface="Trebuchet MS"/>
              </a:rPr>
              <a:t>ulse </a:t>
            </a:r>
            <a:r>
              <a:rPr lang="en-US" sz="2100" u="sng" dirty="0">
                <a:solidFill>
                  <a:srgbClr val="FF0000"/>
                </a:solidFill>
                <a:latin typeface="Trebuchet MS"/>
              </a:rPr>
              <a:t>P</a:t>
            </a:r>
            <a:r>
              <a:rPr lang="en-US" sz="2100" dirty="0">
                <a:solidFill>
                  <a:srgbClr val="FF0000"/>
                </a:solidFill>
                <a:latin typeface="Trebuchet MS"/>
              </a:rPr>
              <a:t>resent?</a:t>
            </a:r>
          </a:p>
        </p:txBody>
      </p:sp>
      <p:sp>
        <p:nvSpPr>
          <p:cNvPr id="6" name="Rectangle 3"/>
          <p:cNvSpPr txBox="1">
            <a:spLocks noChangeArrowheads="1"/>
          </p:cNvSpPr>
          <p:nvPr/>
        </p:nvSpPr>
        <p:spPr>
          <a:xfrm>
            <a:off x="5006748" y="1067481"/>
            <a:ext cx="3028950" cy="948690"/>
          </a:xfrm>
          <a:prstGeom prst="rect">
            <a:avLst/>
          </a:prstGeom>
        </p:spPr>
        <p:txBody>
          <a:bodyPr vert="horz">
            <a:normAutofit fontScale="92500" lnSpcReduction="10000"/>
          </a:bodyPr>
          <a:lstStyle>
            <a:lvl1pPr marL="274320" indent="-274320" algn="l" rtl="0" eaLnBrk="1" latinLnBrk="0" hangingPunct="1">
              <a:spcBef>
                <a:spcPts val="600"/>
              </a:spcBef>
              <a:buClr>
                <a:schemeClr val="tx2"/>
              </a:buClr>
              <a:buSzPct val="73000"/>
              <a:buFont typeface="Wingdings 2"/>
              <a:buChar char=""/>
              <a:defRPr kumimoji="0" sz="3200" b="1"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800" b="1"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800" b="1"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800" b="1"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2400" b="1"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Clr>
                <a:srgbClr val="F9B639"/>
              </a:buClr>
              <a:buNone/>
            </a:pPr>
            <a:r>
              <a:rPr lang="en-US" sz="2100" dirty="0">
                <a:solidFill>
                  <a:srgbClr val="E7ECED">
                    <a:lumMod val="25000"/>
                  </a:srgbClr>
                </a:solidFill>
                <a:latin typeface="Trebuchet MS"/>
              </a:rPr>
              <a:t>Can usually assess 3 of 4 before even touching patient!</a:t>
            </a:r>
          </a:p>
          <a:p>
            <a:pPr>
              <a:buClr>
                <a:srgbClr val="F9B639"/>
              </a:buClr>
            </a:pPr>
            <a:endParaRPr lang="en-US" sz="2100" dirty="0">
              <a:solidFill>
                <a:srgbClr val="FF0000"/>
              </a:solidFill>
              <a:latin typeface="Trebuchet MS"/>
            </a:endParaRPr>
          </a:p>
        </p:txBody>
      </p:sp>
    </p:spTree>
    <p:custDataLst>
      <p:tags r:id="rId1"/>
    </p:custDataLst>
    <p:extLst>
      <p:ext uri="{BB962C8B-B14F-4D97-AF65-F5344CB8AC3E}">
        <p14:creationId xmlns:p14="http://schemas.microsoft.com/office/powerpoint/2010/main" val="2728595241"/>
      </p:ext>
    </p:extLst>
  </p:cSld>
  <p:clrMapOvr>
    <a:masterClrMapping/>
  </p:clrMapOvr>
  <mc:AlternateContent xmlns:mc="http://schemas.openxmlformats.org/markup-compatibility/2006" xmlns:p14="http://schemas.microsoft.com/office/powerpoint/2010/main">
    <mc:Choice Requires="p14">
      <p:transition spd="slow" p14:dur="2000" advTm="62731"/>
    </mc:Choice>
    <mc:Fallback xmlns="">
      <p:transition spd="slow" advTm="62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57200" y="277819"/>
            <a:ext cx="8229600" cy="788987"/>
          </a:xfrm>
        </p:spPr>
        <p:txBody>
          <a:bodyPr anchor="b"/>
          <a:lstStyle/>
          <a:p>
            <a:pPr eaLnBrk="1" hangingPunct="1"/>
            <a:r>
              <a:rPr lang="en-US" b="1">
                <a:solidFill>
                  <a:srgbClr val="FF0000"/>
                </a:solidFill>
              </a:rPr>
              <a:t>Immediate</a:t>
            </a:r>
          </a:p>
        </p:txBody>
      </p:sp>
      <p:pic>
        <p:nvPicPr>
          <p:cNvPr id="25605" name="Picture 6" descr="chest wound"/>
          <p:cNvPicPr>
            <a:picLocks noGrp="1" noChangeAspect="1" noChangeArrowheads="1"/>
          </p:cNvPicPr>
          <p:nvPr>
            <p:ph idx="1"/>
          </p:nvPr>
        </p:nvPicPr>
        <p:blipFill>
          <a:blip r:embed="rId3"/>
          <a:srcRect/>
          <a:stretch>
            <a:fillRect/>
          </a:stretch>
        </p:blipFill>
        <p:spPr>
          <a:xfrm>
            <a:off x="4375744" y="112297"/>
            <a:ext cx="4539656" cy="2857857"/>
          </a:xfrm>
          <a:noFill/>
          <a:ln w="38100">
            <a:solidFill>
              <a:srgbClr val="FF9900"/>
            </a:solidFill>
          </a:ln>
        </p:spPr>
      </p:pic>
      <p:sp>
        <p:nvSpPr>
          <p:cNvPr id="25604" name="Rectangle 4"/>
          <p:cNvSpPr>
            <a:spLocks noGrp="1" noChangeArrowheads="1"/>
          </p:cNvSpPr>
          <p:nvPr>
            <p:ph type="body" idx="4294967295"/>
          </p:nvPr>
        </p:nvSpPr>
        <p:spPr>
          <a:xfrm>
            <a:off x="76200" y="1051566"/>
            <a:ext cx="4648200" cy="5806434"/>
          </a:xfrm>
        </p:spPr>
        <p:txBody>
          <a:bodyPr>
            <a:normAutofit/>
          </a:bodyPr>
          <a:lstStyle/>
          <a:p>
            <a:pPr eaLnBrk="1" hangingPunct="1"/>
            <a:r>
              <a:rPr lang="en-US" sz="2700" dirty="0"/>
              <a:t>Serious injuries</a:t>
            </a:r>
          </a:p>
          <a:p>
            <a:pPr eaLnBrk="1" hangingPunct="1"/>
            <a:r>
              <a:rPr lang="en-US" sz="2700" dirty="0"/>
              <a:t>Immediately life threatening problems</a:t>
            </a:r>
          </a:p>
          <a:p>
            <a:pPr eaLnBrk="1" hangingPunct="1"/>
            <a:r>
              <a:rPr lang="en-US" sz="2700" u="sng" dirty="0"/>
              <a:t>High potential for survivability</a:t>
            </a:r>
          </a:p>
          <a:p>
            <a:pPr eaLnBrk="1" hangingPunct="1"/>
            <a:r>
              <a:rPr lang="en-US" sz="2700" dirty="0"/>
              <a:t>Examples</a:t>
            </a:r>
          </a:p>
          <a:p>
            <a:pPr lvl="1" eaLnBrk="1" hangingPunct="1"/>
            <a:r>
              <a:rPr lang="en-US" dirty="0"/>
              <a:t>Tension </a:t>
            </a:r>
            <a:r>
              <a:rPr lang="en-US" dirty="0" err="1"/>
              <a:t>pneumothorax</a:t>
            </a:r>
            <a:endParaRPr lang="en-US" dirty="0"/>
          </a:p>
          <a:p>
            <a:pPr lvl="1" eaLnBrk="1" hangingPunct="1"/>
            <a:r>
              <a:rPr lang="en-US" dirty="0"/>
              <a:t>Exposure to nerve agent</a:t>
            </a:r>
            <a:endParaRPr lang="en-US" sz="2200" dirty="0"/>
          </a:p>
          <a:p>
            <a:pPr lvl="2" eaLnBrk="1" hangingPunct="1"/>
            <a:r>
              <a:rPr lang="en-US" sz="2400" dirty="0"/>
              <a:t>Severe shortness of breath or seizures</a:t>
            </a:r>
          </a:p>
        </p:txBody>
      </p:sp>
      <p:sp>
        <p:nvSpPr>
          <p:cNvPr id="737287" name="Text Box 7"/>
          <p:cNvSpPr txBox="1">
            <a:spLocks noChangeArrowheads="1"/>
          </p:cNvSpPr>
          <p:nvPr/>
        </p:nvSpPr>
        <p:spPr bwMode="auto">
          <a:xfrm>
            <a:off x="5105400" y="3202759"/>
            <a:ext cx="4114800" cy="274638"/>
          </a:xfrm>
          <a:prstGeom prst="rect">
            <a:avLst/>
          </a:prstGeom>
          <a:noFill/>
          <a:ln w="38100">
            <a:noFill/>
            <a:miter lim="800000"/>
            <a:headEnd/>
            <a:tailEnd/>
          </a:ln>
          <a:effectLst/>
        </p:spPr>
        <p:txBody>
          <a:bodyPr>
            <a:spAutoFit/>
          </a:bodyPr>
          <a:lstStyle/>
          <a:p>
            <a:pPr marL="342900" indent="-342900" eaLnBrk="1" hangingPunct="1">
              <a:spcBef>
                <a:spcPct val="50000"/>
              </a:spcBef>
              <a:defRPr/>
            </a:pPr>
            <a:r>
              <a:rPr lang="en-US" sz="1200" dirty="0">
                <a:effectLst>
                  <a:outerShdw blurRad="38100" dist="38100" dir="2700000" algn="tl">
                    <a:srgbClr val="C0C0C0"/>
                  </a:outerShdw>
                </a:effectLst>
                <a:latin typeface="Arial" charset="0"/>
              </a:rPr>
              <a:t>Photo Source: </a:t>
            </a:r>
            <a:r>
              <a:rPr lang="en-US" sz="1200" dirty="0">
                <a:effectLst>
                  <a:outerShdw blurRad="38100" dist="38100" dir="2700000" algn="tl">
                    <a:srgbClr val="C0C0C0"/>
                  </a:outerShdw>
                </a:effectLst>
                <a:latin typeface="Arial" charset="0"/>
                <a:hlinkClick r:id="rId4"/>
              </a:rPr>
              <a:t>www.swsahs.nsw.gov.au</a:t>
            </a:r>
            <a:r>
              <a:rPr lang="en-US" sz="1200" dirty="0">
                <a:effectLst>
                  <a:outerShdw blurRad="38100" dist="38100" dir="2700000" algn="tl">
                    <a:srgbClr val="C0C0C0"/>
                  </a:outerShdw>
                </a:effectLst>
                <a:latin typeface="Arial" charset="0"/>
              </a:rPr>
              <a:t> Public Domain</a:t>
            </a:r>
          </a:p>
        </p:txBody>
      </p:sp>
      <p:pic>
        <p:nvPicPr>
          <p:cNvPr id="2" name="Picture 1"/>
          <p:cNvPicPr>
            <a:picLocks noChangeAspect="1"/>
          </p:cNvPicPr>
          <p:nvPr/>
        </p:nvPicPr>
        <p:blipFill>
          <a:blip r:embed="rId5"/>
          <a:stretch>
            <a:fillRect/>
          </a:stretch>
        </p:blipFill>
        <p:spPr>
          <a:xfrm>
            <a:off x="5105400" y="3710002"/>
            <a:ext cx="3733800" cy="26407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277819"/>
            <a:ext cx="8229600" cy="788987"/>
          </a:xfrm>
        </p:spPr>
        <p:txBody>
          <a:bodyPr anchor="b"/>
          <a:lstStyle/>
          <a:p>
            <a:pPr eaLnBrk="1" hangingPunct="1"/>
            <a:r>
              <a:rPr lang="en-US" sz="4300" dirty="0">
                <a:solidFill>
                  <a:srgbClr val="FF0000"/>
                </a:solidFill>
                <a:effectLst>
                  <a:outerShdw blurRad="38100" dist="38100" dir="2700000" algn="tl">
                    <a:srgbClr val="FFFFFF"/>
                  </a:outerShdw>
                </a:effectLst>
                <a:ea typeface="ＭＳ Ｐゴシック" charset="-128"/>
              </a:rPr>
              <a:t>Immediate</a:t>
            </a:r>
          </a:p>
        </p:txBody>
      </p:sp>
      <p:sp>
        <p:nvSpPr>
          <p:cNvPr id="49156" name="Rectangle 3"/>
          <p:cNvSpPr>
            <a:spLocks noGrp="1" noChangeArrowheads="1"/>
          </p:cNvSpPr>
          <p:nvPr>
            <p:ph idx="1"/>
          </p:nvPr>
        </p:nvSpPr>
        <p:spPr>
          <a:xfrm>
            <a:off x="441960" y="1295400"/>
            <a:ext cx="7711440" cy="4846320"/>
          </a:xfrm>
        </p:spPr>
        <p:txBody>
          <a:bodyPr>
            <a:normAutofit/>
          </a:bodyPr>
          <a:lstStyle/>
          <a:p>
            <a:pPr eaLnBrk="1" hangingPunct="1"/>
            <a:r>
              <a:rPr lang="en-US" dirty="0">
                <a:effectLst>
                  <a:outerShdw blurRad="38100" dist="38100" dir="2700000" algn="tl">
                    <a:srgbClr val="0064E2"/>
                  </a:outerShdw>
                </a:effectLst>
                <a:ea typeface="ＭＳ Ｐゴシック" charset="-128"/>
              </a:rPr>
              <a:t>“Bad” answer to </a:t>
            </a:r>
            <a:r>
              <a:rPr lang="en-US" u="sng" dirty="0">
                <a:effectLst>
                  <a:outerShdw blurRad="38100" dist="38100" dir="2700000" algn="tl">
                    <a:srgbClr val="0064E2"/>
                  </a:outerShdw>
                </a:effectLst>
                <a:ea typeface="ＭＳ Ｐゴシック" charset="-128"/>
              </a:rPr>
              <a:t>any</a:t>
            </a:r>
            <a:r>
              <a:rPr lang="en-US" dirty="0">
                <a:effectLst>
                  <a:outerShdw blurRad="38100" dist="38100" dir="2700000" algn="tl">
                    <a:srgbClr val="0064E2"/>
                  </a:outerShdw>
                </a:effectLst>
                <a:ea typeface="ＭＳ Ｐゴシック" charset="-128"/>
              </a:rPr>
              <a:t> of the following:</a:t>
            </a:r>
          </a:p>
          <a:p>
            <a:pPr lvl="1"/>
            <a:r>
              <a:rPr lang="en-US" dirty="0"/>
              <a:t>C – Follows </a:t>
            </a:r>
            <a:r>
              <a:rPr lang="en-US" u="sng" dirty="0"/>
              <a:t>C</a:t>
            </a:r>
            <a:r>
              <a:rPr lang="en-US" dirty="0"/>
              <a:t>ommands/Purposeful moves?</a:t>
            </a:r>
          </a:p>
          <a:p>
            <a:pPr lvl="1"/>
            <a:r>
              <a:rPr lang="en-US" dirty="0"/>
              <a:t>R – </a:t>
            </a:r>
            <a:r>
              <a:rPr lang="en-US" u="sng" dirty="0"/>
              <a:t>R</a:t>
            </a:r>
            <a:r>
              <a:rPr lang="en-US" dirty="0"/>
              <a:t>espiratory Distress?</a:t>
            </a:r>
          </a:p>
          <a:p>
            <a:pPr lvl="1"/>
            <a:r>
              <a:rPr lang="en-US" dirty="0"/>
              <a:t>A – Uncontrolled (</a:t>
            </a:r>
            <a:r>
              <a:rPr lang="en-US" u="sng" dirty="0"/>
              <a:t>A</a:t>
            </a:r>
            <a:r>
              <a:rPr lang="en-US" dirty="0"/>
              <a:t>rterial) bleeding?</a:t>
            </a:r>
          </a:p>
          <a:p>
            <a:pPr lvl="1"/>
            <a:r>
              <a:rPr lang="en-US" dirty="0"/>
              <a:t>P – </a:t>
            </a:r>
            <a:r>
              <a:rPr lang="en-US" u="sng" dirty="0"/>
              <a:t>P</a:t>
            </a:r>
            <a:r>
              <a:rPr lang="en-US" dirty="0"/>
              <a:t>eripheral </a:t>
            </a:r>
            <a:r>
              <a:rPr lang="en-US" u="sng" dirty="0"/>
              <a:t>P</a:t>
            </a:r>
            <a:r>
              <a:rPr lang="en-US" dirty="0"/>
              <a:t>ulse </a:t>
            </a:r>
            <a:r>
              <a:rPr lang="en-US" u="sng" dirty="0"/>
              <a:t>P</a:t>
            </a:r>
            <a:r>
              <a:rPr lang="en-US" dirty="0"/>
              <a:t>resent?</a:t>
            </a:r>
          </a:p>
          <a:p>
            <a:r>
              <a:rPr lang="en-US" dirty="0">
                <a:effectLst>
                  <a:outerShdw blurRad="38100" dist="38100" dir="2700000" algn="tl">
                    <a:srgbClr val="0064E2"/>
                  </a:outerShdw>
                </a:effectLst>
                <a:ea typeface="ＭＳ Ｐゴシック" charset="-128"/>
              </a:rPr>
              <a:t>AND </a:t>
            </a:r>
            <a:r>
              <a:rPr lang="en-US" i="1" u="sng" dirty="0">
                <a:effectLst>
                  <a:outerShdw blurRad="38100" dist="38100" dir="2700000" algn="tl">
                    <a:srgbClr val="0064E2"/>
                  </a:outerShdw>
                </a:effectLst>
                <a:ea typeface="ＭＳ Ｐゴシック" charset="-128"/>
              </a:rPr>
              <a:t>likely</a:t>
            </a:r>
            <a:r>
              <a:rPr lang="en-US" dirty="0">
                <a:effectLst>
                  <a:outerShdw blurRad="38100" dist="38100" dir="2700000" algn="tl">
                    <a:srgbClr val="0064E2"/>
                  </a:outerShdw>
                </a:effectLst>
                <a:ea typeface="ＭＳ Ｐゴシック" charset="-128"/>
              </a:rPr>
              <a:t> to survive </a:t>
            </a:r>
            <a:r>
              <a:rPr lang="en-US" i="1" u="sng" dirty="0">
                <a:effectLst>
                  <a:outerShdw blurRad="38100" dist="38100" dir="2700000" algn="tl">
                    <a:srgbClr val="0064E2"/>
                  </a:outerShdw>
                </a:effectLst>
                <a:ea typeface="ＭＳ Ｐゴシック" charset="-128"/>
              </a:rPr>
              <a:t>given available resources</a:t>
            </a:r>
          </a:p>
        </p:txBody>
      </p:sp>
      <p:pic>
        <p:nvPicPr>
          <p:cNvPr id="2" name="Picture 1"/>
          <p:cNvPicPr>
            <a:picLocks noChangeAspect="1"/>
          </p:cNvPicPr>
          <p:nvPr/>
        </p:nvPicPr>
        <p:blipFill>
          <a:blip r:embed="rId2"/>
          <a:stretch>
            <a:fillRect/>
          </a:stretch>
        </p:blipFill>
        <p:spPr>
          <a:xfrm>
            <a:off x="2120110" y="4876806"/>
            <a:ext cx="4903780" cy="18002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Grp="1" noChangeArrowheads="1"/>
          </p:cNvSpPr>
          <p:nvPr>
            <p:ph idx="1"/>
          </p:nvPr>
        </p:nvSpPr>
        <p:spPr>
          <a:xfrm>
            <a:off x="457200" y="1371600"/>
            <a:ext cx="7696200" cy="4846320"/>
          </a:xfrm>
        </p:spPr>
        <p:txBody>
          <a:bodyPr/>
          <a:lstStyle/>
          <a:p>
            <a:r>
              <a:rPr lang="en-US" dirty="0">
                <a:effectLst>
                  <a:outerShdw blurRad="38100" dist="38100" dir="2700000" algn="tl">
                    <a:srgbClr val="0064E2"/>
                  </a:outerShdw>
                </a:effectLst>
                <a:ea typeface="ＭＳ Ｐゴシック" charset="-128"/>
              </a:rPr>
              <a:t>“Bad” answer to </a:t>
            </a:r>
            <a:r>
              <a:rPr lang="en-US" u="sng" dirty="0">
                <a:effectLst>
                  <a:outerShdw blurRad="38100" dist="38100" dir="2700000" algn="tl">
                    <a:srgbClr val="0064E2"/>
                  </a:outerShdw>
                </a:effectLst>
                <a:ea typeface="ＭＳ Ｐゴシック" charset="-128"/>
              </a:rPr>
              <a:t>any</a:t>
            </a:r>
            <a:r>
              <a:rPr lang="en-US" dirty="0">
                <a:effectLst>
                  <a:outerShdw blurRad="38100" dist="38100" dir="2700000" algn="tl">
                    <a:srgbClr val="0064E2"/>
                  </a:outerShdw>
                </a:effectLst>
                <a:ea typeface="ＭＳ Ｐゴシック" charset="-128"/>
              </a:rPr>
              <a:t> of the following:</a:t>
            </a:r>
          </a:p>
          <a:p>
            <a:pPr lvl="1">
              <a:buClr>
                <a:srgbClr val="F9B639"/>
              </a:buClr>
            </a:pPr>
            <a:r>
              <a:rPr lang="en-US" dirty="0">
                <a:solidFill>
                  <a:prstClr val="black">
                    <a:tint val="85000"/>
                  </a:prstClr>
                </a:solidFill>
              </a:rPr>
              <a:t>C – Follows </a:t>
            </a:r>
            <a:r>
              <a:rPr lang="en-US" u="sng" dirty="0">
                <a:solidFill>
                  <a:prstClr val="black">
                    <a:tint val="85000"/>
                  </a:prstClr>
                </a:solidFill>
              </a:rPr>
              <a:t>C</a:t>
            </a:r>
            <a:r>
              <a:rPr lang="en-US" dirty="0">
                <a:solidFill>
                  <a:prstClr val="black">
                    <a:tint val="85000"/>
                  </a:prstClr>
                </a:solidFill>
              </a:rPr>
              <a:t>ommands/Purposeful moves?</a:t>
            </a:r>
          </a:p>
          <a:p>
            <a:pPr lvl="1">
              <a:buClr>
                <a:srgbClr val="F9B639"/>
              </a:buClr>
            </a:pPr>
            <a:r>
              <a:rPr lang="en-US" dirty="0">
                <a:solidFill>
                  <a:prstClr val="black">
                    <a:tint val="85000"/>
                  </a:prstClr>
                </a:solidFill>
              </a:rPr>
              <a:t>R – </a:t>
            </a:r>
            <a:r>
              <a:rPr lang="en-US" u="sng" dirty="0">
                <a:solidFill>
                  <a:prstClr val="black">
                    <a:tint val="85000"/>
                  </a:prstClr>
                </a:solidFill>
              </a:rPr>
              <a:t>R</a:t>
            </a:r>
            <a:r>
              <a:rPr lang="en-US" dirty="0">
                <a:solidFill>
                  <a:prstClr val="black">
                    <a:tint val="85000"/>
                  </a:prstClr>
                </a:solidFill>
              </a:rPr>
              <a:t>espiratory Distress?</a:t>
            </a:r>
          </a:p>
          <a:p>
            <a:pPr lvl="1">
              <a:buClr>
                <a:srgbClr val="F9B639"/>
              </a:buClr>
            </a:pPr>
            <a:r>
              <a:rPr lang="en-US" dirty="0">
                <a:solidFill>
                  <a:prstClr val="black">
                    <a:tint val="85000"/>
                  </a:prstClr>
                </a:solidFill>
              </a:rPr>
              <a:t>A – Uncontrolled (</a:t>
            </a:r>
            <a:r>
              <a:rPr lang="en-US" u="sng" dirty="0">
                <a:solidFill>
                  <a:prstClr val="black">
                    <a:tint val="85000"/>
                  </a:prstClr>
                </a:solidFill>
              </a:rPr>
              <a:t>A</a:t>
            </a:r>
            <a:r>
              <a:rPr lang="en-US" dirty="0">
                <a:solidFill>
                  <a:prstClr val="black">
                    <a:tint val="85000"/>
                  </a:prstClr>
                </a:solidFill>
              </a:rPr>
              <a:t>rterial) bleeding?</a:t>
            </a:r>
          </a:p>
          <a:p>
            <a:pPr lvl="1">
              <a:buClr>
                <a:srgbClr val="F9B639"/>
              </a:buClr>
            </a:pPr>
            <a:r>
              <a:rPr lang="en-US" dirty="0">
                <a:solidFill>
                  <a:prstClr val="black">
                    <a:tint val="85000"/>
                  </a:prstClr>
                </a:solidFill>
              </a:rPr>
              <a:t>P – </a:t>
            </a:r>
            <a:r>
              <a:rPr lang="en-US" u="sng" dirty="0">
                <a:solidFill>
                  <a:prstClr val="black">
                    <a:tint val="85000"/>
                  </a:prstClr>
                </a:solidFill>
              </a:rPr>
              <a:t>P</a:t>
            </a:r>
            <a:r>
              <a:rPr lang="en-US" dirty="0">
                <a:solidFill>
                  <a:prstClr val="black">
                    <a:tint val="85000"/>
                  </a:prstClr>
                </a:solidFill>
              </a:rPr>
              <a:t>eripheral </a:t>
            </a:r>
            <a:r>
              <a:rPr lang="en-US" u="sng" dirty="0">
                <a:solidFill>
                  <a:prstClr val="black">
                    <a:tint val="85000"/>
                  </a:prstClr>
                </a:solidFill>
              </a:rPr>
              <a:t>P</a:t>
            </a:r>
            <a:r>
              <a:rPr lang="en-US" dirty="0">
                <a:solidFill>
                  <a:prstClr val="black">
                    <a:tint val="85000"/>
                  </a:prstClr>
                </a:solidFill>
              </a:rPr>
              <a:t>ulse </a:t>
            </a:r>
            <a:r>
              <a:rPr lang="en-US" u="sng" dirty="0">
                <a:solidFill>
                  <a:prstClr val="black">
                    <a:tint val="85000"/>
                  </a:prstClr>
                </a:solidFill>
              </a:rPr>
              <a:t>P</a:t>
            </a:r>
            <a:r>
              <a:rPr lang="en-US" dirty="0">
                <a:solidFill>
                  <a:prstClr val="black">
                    <a:tint val="85000"/>
                  </a:prstClr>
                </a:solidFill>
              </a:rPr>
              <a:t>resent?</a:t>
            </a:r>
          </a:p>
          <a:p>
            <a:r>
              <a:rPr lang="en-US" b="1" dirty="0">
                <a:effectLst>
                  <a:outerShdw blurRad="38100" dist="38100" dir="2700000" algn="tl">
                    <a:srgbClr val="0064E2"/>
                  </a:outerShdw>
                </a:effectLst>
                <a:ea typeface="ＭＳ Ｐゴシック" charset="-128"/>
              </a:rPr>
              <a:t>And </a:t>
            </a:r>
            <a:r>
              <a:rPr lang="en-US" b="1" u="sng" dirty="0" err="1">
                <a:effectLst>
                  <a:outerShdw blurRad="38100" dist="38100" dir="2700000" algn="tl">
                    <a:srgbClr val="0064E2"/>
                  </a:outerShdw>
                </a:effectLst>
                <a:ea typeface="ＭＳ Ｐゴシック" charset="-128"/>
              </a:rPr>
              <a:t>UN</a:t>
            </a:r>
            <a:r>
              <a:rPr lang="en-US" dirty="0" err="1">
                <a:effectLst>
                  <a:outerShdw blurRad="38100" dist="38100" dir="2700000" algn="tl">
                    <a:srgbClr val="0064E2"/>
                  </a:outerShdw>
                </a:effectLst>
                <a:ea typeface="ＭＳ Ｐゴシック" charset="-128"/>
              </a:rPr>
              <a:t>likely</a:t>
            </a:r>
            <a:r>
              <a:rPr lang="en-US" dirty="0">
                <a:effectLst>
                  <a:outerShdw blurRad="38100" dist="38100" dir="2700000" algn="tl">
                    <a:srgbClr val="0064E2"/>
                  </a:outerShdw>
                </a:effectLst>
                <a:ea typeface="ＭＳ Ｐゴシック" charset="-128"/>
              </a:rPr>
              <a:t> to survive </a:t>
            </a:r>
            <a:r>
              <a:rPr lang="en-US" i="1" u="sng" dirty="0">
                <a:effectLst>
                  <a:outerShdw blurRad="38100" dist="38100" dir="2700000" algn="tl">
                    <a:srgbClr val="0064E2"/>
                  </a:outerShdw>
                </a:effectLst>
                <a:ea typeface="ＭＳ Ｐゴシック" charset="-128"/>
              </a:rPr>
              <a:t>given available resources</a:t>
            </a:r>
          </a:p>
        </p:txBody>
      </p:sp>
      <p:sp>
        <p:nvSpPr>
          <p:cNvPr id="6"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fontAlgn="auto">
              <a:spcAft>
                <a:spcPts val="0"/>
              </a:spcAft>
            </a:pPr>
            <a:r>
              <a:rPr lang="en-US" sz="4400" dirty="0">
                <a:ln w="495" cap="flat" cmpd="sng" algn="ctr">
                  <a:solidFill>
                    <a:srgbClr val="59144B"/>
                  </a:solidFill>
                  <a:prstDash val="solid"/>
                  <a:round/>
                </a:ln>
                <a:solidFill>
                  <a:srgbClr val="C0C0C0"/>
                </a:solidFill>
                <a:highlight>
                  <a:srgbClr val="000000"/>
                </a:highlight>
              </a:rPr>
              <a:t>Expectant</a:t>
            </a:r>
            <a:endParaRPr lang="en-US" sz="4300" dirty="0">
              <a:solidFill>
                <a:srgbClr val="FF0000"/>
              </a:solidFill>
              <a:effectLst>
                <a:outerShdw blurRad="38100" dist="38100" dir="2700000" algn="tl">
                  <a:srgbClr val="FFFFFF"/>
                </a:outerShdw>
              </a:effectLst>
              <a:ea typeface="ＭＳ Ｐゴシック" charset="-128"/>
            </a:endParaRPr>
          </a:p>
        </p:txBody>
      </p:sp>
      <p:pic>
        <p:nvPicPr>
          <p:cNvPr id="107522" name="Picture 2" descr="Image result for ghostbuster ambul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6" y="5029206"/>
            <a:ext cx="2954867" cy="1662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fill="hold"/>
                                        <p:tgtEl>
                                          <p:spTgt spid="107522"/>
                                        </p:tgtEl>
                                        <p:attrNameLst>
                                          <p:attrName>ppt_x</p:attrName>
                                        </p:attrNameLst>
                                      </p:cBhvr>
                                      <p:tavLst>
                                        <p:tav tm="0">
                                          <p:val>
                                            <p:strVal val="0-#ppt_w/2"/>
                                          </p:val>
                                        </p:tav>
                                        <p:tav tm="100000">
                                          <p:val>
                                            <p:strVal val="#ppt_x"/>
                                          </p:val>
                                        </p:tav>
                                      </p:tavLst>
                                    </p:anim>
                                    <p:anim calcmode="lin" valueType="num">
                                      <p:cBhvr additive="base">
                                        <p:cTn id="8" dur="500" fill="hold"/>
                                        <p:tgtEl>
                                          <p:spTgt spid="1075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Grp="1" noChangeArrowheads="1"/>
          </p:cNvSpPr>
          <p:nvPr>
            <p:ph idx="1"/>
          </p:nvPr>
        </p:nvSpPr>
        <p:spPr>
          <a:xfrm>
            <a:off x="457200" y="1447799"/>
            <a:ext cx="7620000" cy="5132381"/>
          </a:xfrm>
        </p:spPr>
        <p:txBody>
          <a:bodyPr>
            <a:normAutofit fontScale="92500" lnSpcReduction="20000"/>
          </a:bodyPr>
          <a:lstStyle/>
          <a:p>
            <a:r>
              <a:rPr lang="en-US" dirty="0"/>
              <a:t>Way to preserve resources by taking care of those who are more likely to survive</a:t>
            </a:r>
          </a:p>
          <a:p>
            <a:pPr>
              <a:lnSpc>
                <a:spcPct val="90000"/>
              </a:lnSpc>
            </a:pPr>
            <a:r>
              <a:rPr lang="en-US" dirty="0"/>
              <a:t>Extreme injuries or… </a:t>
            </a:r>
          </a:p>
          <a:p>
            <a:pPr>
              <a:lnSpc>
                <a:spcPct val="90000"/>
              </a:lnSpc>
            </a:pPr>
            <a:r>
              <a:rPr lang="en-US" dirty="0"/>
              <a:t>Extreme shortage of resources</a:t>
            </a:r>
          </a:p>
          <a:p>
            <a:pPr lvl="1">
              <a:lnSpc>
                <a:spcPct val="90000"/>
              </a:lnSpc>
            </a:pPr>
            <a:r>
              <a:rPr lang="en-US" dirty="0"/>
              <a:t>Poor survivability even with maximal care in hospital or pre-hospital setting</a:t>
            </a:r>
          </a:p>
          <a:p>
            <a:pPr lvl="1"/>
            <a:r>
              <a:rPr lang="en-US" dirty="0"/>
              <a:t>Many of these patients unlikely to survive in best of circumstances</a:t>
            </a:r>
          </a:p>
          <a:p>
            <a:r>
              <a:rPr lang="en-US" dirty="0"/>
              <a:t>Examples:</a:t>
            </a:r>
          </a:p>
          <a:p>
            <a:pPr lvl="1"/>
            <a:r>
              <a:rPr lang="en-US" dirty="0"/>
              <a:t>90% BSA Burns</a:t>
            </a:r>
          </a:p>
          <a:p>
            <a:pPr lvl="1"/>
            <a:r>
              <a:rPr lang="en-US" dirty="0"/>
              <a:t>Multi-trauma pt. with brain matter extruding</a:t>
            </a:r>
          </a:p>
          <a:p>
            <a:endParaRPr lang="en-US" dirty="0"/>
          </a:p>
        </p:txBody>
      </p:sp>
      <p:sp>
        <p:nvSpPr>
          <p:cNvPr id="7"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fontAlgn="auto">
              <a:spcAft>
                <a:spcPts val="0"/>
              </a:spcAft>
            </a:pPr>
            <a:r>
              <a:rPr lang="en-US" sz="4400" dirty="0">
                <a:ln w="495" cap="flat" cmpd="sng" algn="ctr">
                  <a:solidFill>
                    <a:srgbClr val="59144B"/>
                  </a:solidFill>
                  <a:prstDash val="solid"/>
                  <a:round/>
                </a:ln>
                <a:solidFill>
                  <a:srgbClr val="C0C0C0"/>
                </a:solidFill>
                <a:highlight>
                  <a:srgbClr val="000000"/>
                </a:highlight>
              </a:rPr>
              <a:t>Expectant</a:t>
            </a:r>
            <a:endParaRPr lang="en-US" sz="4300" dirty="0">
              <a:solidFill>
                <a:srgbClr val="FF0000"/>
              </a:solidFill>
              <a:effectLst>
                <a:outerShdw blurRad="38100" dist="38100" dir="2700000" algn="tl">
                  <a:srgbClr val="FFFFFF"/>
                </a:outerShdw>
              </a:effectLst>
              <a:ea typeface="ＭＳ Ｐゴシック"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E817-3F57-342D-784D-0F2A10778154}"/>
              </a:ext>
            </a:extLst>
          </p:cNvPr>
          <p:cNvSpPr>
            <a:spLocks noGrp="1"/>
          </p:cNvSpPr>
          <p:nvPr>
            <p:ph type="ctrTitle"/>
          </p:nvPr>
        </p:nvSpPr>
        <p:spPr/>
        <p:txBody>
          <a:bodyPr>
            <a:noAutofit/>
          </a:bodyPr>
          <a:lstStyle/>
          <a:p>
            <a:r>
              <a:rPr lang="en-US" sz="5400" dirty="0"/>
              <a:t>Triage Process</a:t>
            </a:r>
          </a:p>
        </p:txBody>
      </p:sp>
      <p:sp>
        <p:nvSpPr>
          <p:cNvPr id="3" name="Text Placeholder 2">
            <a:extLst>
              <a:ext uri="{FF2B5EF4-FFF2-40B4-BE49-F238E27FC236}">
                <a16:creationId xmlns:a16="http://schemas.microsoft.com/office/drawing/2014/main" id="{A92AC3C4-6CEB-540B-F739-AB9B96024CB2}"/>
              </a:ext>
            </a:extLst>
          </p:cNvPr>
          <p:cNvSpPr>
            <a:spLocks noGrp="1"/>
          </p:cNvSpPr>
          <p:nvPr>
            <p:ph type="subTitle" idx="1"/>
          </p:nvPr>
        </p:nvSpPr>
        <p:spPr/>
        <p:txBody>
          <a:bodyPr>
            <a:normAutofit/>
          </a:bodyPr>
          <a:lstStyle/>
          <a:p>
            <a:r>
              <a:rPr lang="en-US" sz="2400" dirty="0"/>
              <a:t>Section 1</a:t>
            </a:r>
          </a:p>
        </p:txBody>
      </p:sp>
    </p:spTree>
    <p:extLst>
      <p:ext uri="{BB962C8B-B14F-4D97-AF65-F5344CB8AC3E}">
        <p14:creationId xmlns:p14="http://schemas.microsoft.com/office/powerpoint/2010/main" val="3048840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
          <p:cNvSpPr>
            <a:spLocks noGrp="1" noChangeArrowheads="1"/>
          </p:cNvSpPr>
          <p:nvPr>
            <p:ph idx="1"/>
          </p:nvPr>
        </p:nvSpPr>
        <p:spPr>
          <a:xfrm>
            <a:off x="457200" y="1609416"/>
            <a:ext cx="7620000" cy="4846320"/>
          </a:xfrm>
        </p:spPr>
        <p:txBody>
          <a:bodyPr>
            <a:normAutofit fontScale="92500"/>
          </a:bodyPr>
          <a:lstStyle/>
          <a:p>
            <a:pPr>
              <a:lnSpc>
                <a:spcPct val="90000"/>
              </a:lnSpc>
            </a:pPr>
            <a:r>
              <a:rPr lang="en-US" dirty="0"/>
              <a:t>DOES NOT MEAN </a:t>
            </a:r>
            <a:r>
              <a:rPr lang="en-US"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63500" sx="102000" sy="102000" algn="ctr" rotWithShape="0">
                    <a:prstClr val="black">
                      <a:alpha val="40000"/>
                    </a:prstClr>
                  </a:outerShdw>
                </a:effectLst>
                <a:ea typeface="ＭＳ Ｐゴシック" charset="-128"/>
              </a:rPr>
              <a:t>Dead</a:t>
            </a:r>
            <a:endParaRPr lang="en-US" dirty="0">
              <a:effectLst>
                <a:outerShdw blurRad="63500" sx="102000" sy="102000" algn="ctr" rotWithShape="0">
                  <a:prstClr val="black">
                    <a:alpha val="40000"/>
                  </a:prstClr>
                </a:outerShdw>
              </a:effectLst>
            </a:endParaRPr>
          </a:p>
          <a:p>
            <a:pPr marL="521208" lvl="3" indent="-274320">
              <a:lnSpc>
                <a:spcPct val="90000"/>
              </a:lnSpc>
              <a:spcBef>
                <a:spcPts val="600"/>
              </a:spcBef>
              <a:buClr>
                <a:schemeClr val="tx2"/>
              </a:buClr>
              <a:buSzPct val="73000"/>
              <a:buFont typeface="Wingdings 2"/>
              <a:buChar char=""/>
            </a:pPr>
            <a:r>
              <a:rPr lang="en-US" dirty="0"/>
              <a:t>Means the patient is </a:t>
            </a:r>
            <a:r>
              <a:rPr lang="en-US" i="1" u="sng" dirty="0"/>
              <a:t>unlikely</a:t>
            </a:r>
            <a:r>
              <a:rPr lang="en-US" dirty="0"/>
              <a:t> to survive given </a:t>
            </a:r>
            <a:r>
              <a:rPr lang="en-US" i="1" u="sng" dirty="0"/>
              <a:t>current</a:t>
            </a:r>
            <a:r>
              <a:rPr lang="en-US" dirty="0"/>
              <a:t> resources</a:t>
            </a:r>
          </a:p>
          <a:p>
            <a:pPr>
              <a:lnSpc>
                <a:spcPct val="90000"/>
              </a:lnSpc>
            </a:pPr>
            <a:r>
              <a:rPr lang="en-US" dirty="0"/>
              <a:t>Important for preservation of resources</a:t>
            </a:r>
          </a:p>
          <a:p>
            <a:pPr lvl="2"/>
            <a:r>
              <a:rPr lang="en-US" dirty="0"/>
              <a:t>Delay treatment and transport until more resources, field or hospital, are available</a:t>
            </a:r>
          </a:p>
          <a:p>
            <a:pPr lvl="2"/>
            <a:r>
              <a:rPr lang="en-US" dirty="0"/>
              <a:t>If delays in the field, consider requesting orders for palliative care</a:t>
            </a:r>
          </a:p>
          <a:p>
            <a:pPr lvl="3"/>
            <a:r>
              <a:rPr lang="en-US" dirty="0"/>
              <a:t>e.g., pain medications, if time and resources allow</a:t>
            </a:r>
          </a:p>
          <a:p>
            <a:pPr lvl="1">
              <a:lnSpc>
                <a:spcPct val="90000"/>
              </a:lnSpc>
            </a:pPr>
            <a:endParaRPr lang="en-US" dirty="0"/>
          </a:p>
        </p:txBody>
      </p:sp>
      <p:sp>
        <p:nvSpPr>
          <p:cNvPr id="2" name="Rectangle 1">
            <a:extLst>
              <a:ext uri="{FF2B5EF4-FFF2-40B4-BE49-F238E27FC236}">
                <a16:creationId xmlns:a16="http://schemas.microsoft.com/office/drawing/2014/main" id="{116E9DCE-BD64-78E7-727A-B5144787A2E5}"/>
              </a:ext>
            </a:extLst>
          </p:cNvPr>
          <p:cNvSpPr/>
          <p:nvPr/>
        </p:nvSpPr>
        <p:spPr>
          <a:xfrm>
            <a:off x="3810000" y="1609416"/>
            <a:ext cx="990600" cy="47359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fontAlgn="auto">
              <a:spcAft>
                <a:spcPts val="0"/>
              </a:spcAft>
            </a:pPr>
            <a:r>
              <a:rPr lang="en-US" sz="4400" dirty="0">
                <a:ln w="495" cap="flat" cmpd="sng" algn="ctr">
                  <a:solidFill>
                    <a:srgbClr val="59144B"/>
                  </a:solidFill>
                  <a:prstDash val="solid"/>
                  <a:round/>
                </a:ln>
                <a:solidFill>
                  <a:srgbClr val="C0C0C0"/>
                </a:solidFill>
                <a:highlight>
                  <a:srgbClr val="000000"/>
                </a:highlight>
              </a:rPr>
              <a:t>Expectant</a:t>
            </a:r>
            <a:endParaRPr lang="en-US" sz="4300" dirty="0">
              <a:solidFill>
                <a:srgbClr val="FF0000"/>
              </a:solidFill>
              <a:effectLst>
                <a:outerShdw blurRad="38100" dist="38100" dir="2700000" algn="tl">
                  <a:srgbClr val="FFFFFF"/>
                </a:outerShdw>
              </a:effectLst>
              <a:ea typeface="ＭＳ Ｐゴシック"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5" descr="tibiotalar dislocation"/>
          <p:cNvPicPr>
            <a:picLocks noGrp="1" noChangeAspect="1" noChangeArrowheads="1"/>
          </p:cNvPicPr>
          <p:nvPr>
            <p:ph sz="half" idx="1"/>
          </p:nvPr>
        </p:nvPicPr>
        <p:blipFill>
          <a:blip r:embed="rId3"/>
          <a:srcRect/>
          <a:stretch>
            <a:fillRect/>
          </a:stretch>
        </p:blipFill>
        <p:spPr>
          <a:xfrm>
            <a:off x="2438400" y="3505200"/>
            <a:ext cx="4037336" cy="2706510"/>
          </a:xfrm>
          <a:noFill/>
          <a:ln w="38100">
            <a:solidFill>
              <a:srgbClr val="FF9900"/>
            </a:solidFill>
          </a:ln>
        </p:spPr>
      </p:pic>
      <p:sp>
        <p:nvSpPr>
          <p:cNvPr id="29701" name="Rectangle 3"/>
          <p:cNvSpPr>
            <a:spLocks noGrp="1" noChangeArrowheads="1"/>
          </p:cNvSpPr>
          <p:nvPr>
            <p:ph sz="half" idx="2"/>
          </p:nvPr>
        </p:nvSpPr>
        <p:spPr>
          <a:xfrm>
            <a:off x="457200" y="1219206"/>
            <a:ext cx="3520440" cy="4525963"/>
          </a:xfrm>
        </p:spPr>
        <p:txBody>
          <a:bodyPr/>
          <a:lstStyle/>
          <a:p>
            <a:pPr eaLnBrk="1" hangingPunct="1"/>
            <a:r>
              <a:rPr lang="en-US" sz="2600" dirty="0"/>
              <a:t>Serious injuries </a:t>
            </a:r>
          </a:p>
          <a:p>
            <a:pPr lvl="1" eaLnBrk="1" hangingPunct="1"/>
            <a:r>
              <a:rPr lang="en-US" sz="2200" dirty="0"/>
              <a:t>Require care but management can be delayed without increasing morbidity or mortality</a:t>
            </a:r>
          </a:p>
        </p:txBody>
      </p:sp>
      <p:sp>
        <p:nvSpPr>
          <p:cNvPr id="29702" name="Rectangle 4"/>
          <p:cNvSpPr>
            <a:spLocks noGrp="1" noChangeArrowheads="1"/>
          </p:cNvSpPr>
          <p:nvPr>
            <p:ph type="body" sz="half" idx="4294967295"/>
          </p:nvPr>
        </p:nvSpPr>
        <p:spPr>
          <a:xfrm>
            <a:off x="4450141" y="1219206"/>
            <a:ext cx="3521075" cy="4525963"/>
          </a:xfrm>
        </p:spPr>
        <p:txBody>
          <a:bodyPr/>
          <a:lstStyle/>
          <a:p>
            <a:pPr eaLnBrk="1" hangingPunct="1"/>
            <a:r>
              <a:rPr lang="en-US" sz="2600" dirty="0"/>
              <a:t>Examples  </a:t>
            </a:r>
          </a:p>
          <a:p>
            <a:pPr lvl="1" eaLnBrk="1" hangingPunct="1"/>
            <a:r>
              <a:rPr lang="en-US" sz="2200" dirty="0"/>
              <a:t>Long bone fractures </a:t>
            </a:r>
          </a:p>
          <a:p>
            <a:pPr lvl="1" eaLnBrk="1" hangingPunct="1"/>
            <a:r>
              <a:rPr lang="en-US" sz="2200" dirty="0"/>
              <a:t>40% BSA exposure to Mustard gas</a:t>
            </a:r>
          </a:p>
          <a:p>
            <a:pPr eaLnBrk="1" hangingPunct="1"/>
            <a:endParaRPr lang="en-US" sz="2600" dirty="0"/>
          </a:p>
        </p:txBody>
      </p:sp>
      <p:sp>
        <p:nvSpPr>
          <p:cNvPr id="739334" name="Text Box 6"/>
          <p:cNvSpPr txBox="1">
            <a:spLocks noChangeArrowheads="1"/>
          </p:cNvSpPr>
          <p:nvPr/>
        </p:nvSpPr>
        <p:spPr bwMode="auto">
          <a:xfrm>
            <a:off x="2895600" y="6248400"/>
            <a:ext cx="3962400" cy="304800"/>
          </a:xfrm>
          <a:prstGeom prst="rect">
            <a:avLst/>
          </a:prstGeom>
          <a:noFill/>
          <a:ln w="38100">
            <a:noFill/>
            <a:miter lim="800000"/>
            <a:headEnd/>
            <a:tailEnd/>
          </a:ln>
          <a:effectLst/>
        </p:spPr>
        <p:txBody>
          <a:bodyPr>
            <a:spAutoFit/>
          </a:bodyPr>
          <a:lstStyle/>
          <a:p>
            <a:pPr marL="342900" indent="-342900" eaLnBrk="1" hangingPunct="1">
              <a:spcBef>
                <a:spcPct val="50000"/>
              </a:spcBef>
              <a:defRPr/>
            </a:pPr>
            <a:r>
              <a:rPr lang="en-US" sz="1400">
                <a:effectLst>
                  <a:outerShdw blurRad="38100" dist="38100" dir="2700000" algn="tl">
                    <a:srgbClr val="C0C0C0"/>
                  </a:outerShdw>
                </a:effectLst>
                <a:latin typeface="Arial" charset="0"/>
              </a:rPr>
              <a:t>Photo Source: Phillip L. Coule, MD</a:t>
            </a:r>
          </a:p>
        </p:txBody>
      </p:sp>
      <p:sp>
        <p:nvSpPr>
          <p:cNvPr id="9"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nSpc>
                <a:spcPct val="115000"/>
              </a:lnSpc>
              <a:spcBef>
                <a:spcPts val="0"/>
              </a:spcBef>
              <a:spcAft>
                <a:spcPts val="1000"/>
              </a:spcAft>
            </a:pPr>
            <a:r>
              <a:rPr lang="en-US" sz="4400" dirty="0">
                <a:ln w="495" cap="flat" cmpd="sng" algn="ctr">
                  <a:solidFill>
                    <a:srgbClr val="59144B"/>
                  </a:solidFill>
                  <a:prstDash val="solid"/>
                  <a:round/>
                </a:ln>
                <a:solidFill>
                  <a:srgbClr val="FFFF00"/>
                </a:solidFill>
                <a:highlight>
                  <a:srgbClr val="000000"/>
                </a:highlight>
              </a:rPr>
              <a:t>Delayed</a:t>
            </a:r>
            <a:endParaRPr lang="en-US" sz="1200" dirty="0">
              <a:latin typeface="Calibri"/>
              <a:ea typeface="Calibri"/>
              <a:cs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3"/>
          <p:cNvSpPr>
            <a:spLocks noGrp="1" noChangeArrowheads="1"/>
          </p:cNvSpPr>
          <p:nvPr>
            <p:ph idx="1"/>
          </p:nvPr>
        </p:nvSpPr>
        <p:spPr>
          <a:xfrm>
            <a:off x="457200" y="1371600"/>
            <a:ext cx="7696200" cy="4846320"/>
          </a:xfrm>
        </p:spPr>
        <p:txBody>
          <a:bodyPr>
            <a:normAutofit/>
          </a:bodyPr>
          <a:lstStyle/>
          <a:p>
            <a:pPr lvl="0">
              <a:lnSpc>
                <a:spcPct val="90000"/>
              </a:lnSpc>
              <a:buClr>
                <a:srgbClr val="B13F9A"/>
              </a:buClr>
            </a:pPr>
            <a:r>
              <a:rPr lang="en-US" sz="3000" dirty="0">
                <a:solidFill>
                  <a:prstClr val="black"/>
                </a:solidFill>
              </a:rPr>
              <a:t>Important for preservation of resources</a:t>
            </a:r>
          </a:p>
          <a:p>
            <a:pPr lvl="0">
              <a:lnSpc>
                <a:spcPct val="90000"/>
              </a:lnSpc>
              <a:buClr>
                <a:srgbClr val="B13F9A"/>
              </a:buClr>
            </a:pPr>
            <a:r>
              <a:rPr lang="en-US" u="sng" dirty="0">
                <a:ea typeface="ＭＳ Ｐゴシック" charset="0"/>
                <a:cs typeface="ＭＳ Ｐゴシック" charset="0"/>
              </a:rPr>
              <a:t>Not</a:t>
            </a:r>
            <a:r>
              <a:rPr lang="en-US" dirty="0">
                <a:ea typeface="ＭＳ Ｐゴシック" charset="0"/>
                <a:cs typeface="ＭＳ Ｐゴシック" charset="0"/>
              </a:rPr>
              <a:t> “Bad” to all of the following:</a:t>
            </a:r>
          </a:p>
          <a:p>
            <a:pPr lvl="1">
              <a:buClr>
                <a:srgbClr val="F9B639"/>
              </a:buClr>
            </a:pPr>
            <a:r>
              <a:rPr lang="en-US" dirty="0">
                <a:solidFill>
                  <a:prstClr val="black">
                    <a:tint val="85000"/>
                  </a:prstClr>
                </a:solidFill>
              </a:rPr>
              <a:t>C – Follows </a:t>
            </a:r>
            <a:r>
              <a:rPr lang="en-US" u="sng" dirty="0">
                <a:solidFill>
                  <a:prstClr val="black">
                    <a:tint val="85000"/>
                  </a:prstClr>
                </a:solidFill>
              </a:rPr>
              <a:t>C</a:t>
            </a:r>
            <a:r>
              <a:rPr lang="en-US" dirty="0">
                <a:solidFill>
                  <a:prstClr val="black">
                    <a:tint val="85000"/>
                  </a:prstClr>
                </a:solidFill>
              </a:rPr>
              <a:t>ommands/Purposeful moves?</a:t>
            </a:r>
          </a:p>
          <a:p>
            <a:pPr lvl="1">
              <a:buClr>
                <a:srgbClr val="F9B639"/>
              </a:buClr>
            </a:pPr>
            <a:r>
              <a:rPr lang="en-US" dirty="0">
                <a:solidFill>
                  <a:prstClr val="black">
                    <a:tint val="85000"/>
                  </a:prstClr>
                </a:solidFill>
              </a:rPr>
              <a:t>R – </a:t>
            </a:r>
            <a:r>
              <a:rPr lang="en-US" u="sng" dirty="0">
                <a:solidFill>
                  <a:prstClr val="black">
                    <a:tint val="85000"/>
                  </a:prstClr>
                </a:solidFill>
              </a:rPr>
              <a:t>R</a:t>
            </a:r>
            <a:r>
              <a:rPr lang="en-US" dirty="0">
                <a:solidFill>
                  <a:prstClr val="black">
                    <a:tint val="85000"/>
                  </a:prstClr>
                </a:solidFill>
              </a:rPr>
              <a:t>espiratory Distress?</a:t>
            </a:r>
          </a:p>
          <a:p>
            <a:pPr lvl="1">
              <a:buClr>
                <a:srgbClr val="F9B639"/>
              </a:buClr>
            </a:pPr>
            <a:r>
              <a:rPr lang="en-US" dirty="0">
                <a:solidFill>
                  <a:prstClr val="black">
                    <a:tint val="85000"/>
                  </a:prstClr>
                </a:solidFill>
              </a:rPr>
              <a:t>A – Uncontrolled (</a:t>
            </a:r>
            <a:r>
              <a:rPr lang="en-US" u="sng" dirty="0">
                <a:solidFill>
                  <a:prstClr val="black">
                    <a:tint val="85000"/>
                  </a:prstClr>
                </a:solidFill>
              </a:rPr>
              <a:t>A</a:t>
            </a:r>
            <a:r>
              <a:rPr lang="en-US" dirty="0">
                <a:solidFill>
                  <a:prstClr val="black">
                    <a:tint val="85000"/>
                  </a:prstClr>
                </a:solidFill>
              </a:rPr>
              <a:t>rterial) bleeding?</a:t>
            </a:r>
          </a:p>
          <a:p>
            <a:pPr lvl="1">
              <a:buClr>
                <a:srgbClr val="F9B639"/>
              </a:buClr>
            </a:pPr>
            <a:r>
              <a:rPr lang="en-US" dirty="0">
                <a:solidFill>
                  <a:prstClr val="black">
                    <a:tint val="85000"/>
                  </a:prstClr>
                </a:solidFill>
              </a:rPr>
              <a:t>P – </a:t>
            </a:r>
            <a:r>
              <a:rPr lang="en-US" u="sng" dirty="0">
                <a:solidFill>
                  <a:prstClr val="black">
                    <a:tint val="85000"/>
                  </a:prstClr>
                </a:solidFill>
              </a:rPr>
              <a:t>P</a:t>
            </a:r>
            <a:r>
              <a:rPr lang="en-US" dirty="0">
                <a:solidFill>
                  <a:prstClr val="black">
                    <a:tint val="85000"/>
                  </a:prstClr>
                </a:solidFill>
              </a:rPr>
              <a:t>eripheral </a:t>
            </a:r>
            <a:r>
              <a:rPr lang="en-US" u="sng" dirty="0">
                <a:solidFill>
                  <a:prstClr val="black">
                    <a:tint val="85000"/>
                  </a:prstClr>
                </a:solidFill>
              </a:rPr>
              <a:t>P</a:t>
            </a:r>
            <a:r>
              <a:rPr lang="en-US" dirty="0">
                <a:solidFill>
                  <a:prstClr val="black">
                    <a:tint val="85000"/>
                  </a:prstClr>
                </a:solidFill>
              </a:rPr>
              <a:t>ulse </a:t>
            </a:r>
            <a:r>
              <a:rPr lang="en-US" u="sng" dirty="0">
                <a:solidFill>
                  <a:prstClr val="black">
                    <a:tint val="85000"/>
                  </a:prstClr>
                </a:solidFill>
              </a:rPr>
              <a:t>P</a:t>
            </a:r>
            <a:r>
              <a:rPr lang="en-US" dirty="0">
                <a:solidFill>
                  <a:prstClr val="black">
                    <a:tint val="85000"/>
                  </a:prstClr>
                </a:solidFill>
              </a:rPr>
              <a:t>resent?</a:t>
            </a:r>
          </a:p>
          <a:p>
            <a:pPr lvl="0">
              <a:lnSpc>
                <a:spcPct val="90000"/>
              </a:lnSpc>
              <a:buClr>
                <a:srgbClr val="B13F9A"/>
              </a:buClr>
            </a:pPr>
            <a:r>
              <a:rPr lang="en-US" dirty="0">
                <a:ea typeface="ＭＳ Ｐゴシック" charset="0"/>
                <a:cs typeface="ＭＳ Ｐゴシック" charset="0"/>
              </a:rPr>
              <a:t>Injuries are </a:t>
            </a:r>
            <a:r>
              <a:rPr lang="en-US" u="sng" dirty="0">
                <a:ea typeface="ＭＳ Ｐゴシック" charset="0"/>
                <a:cs typeface="ＭＳ Ｐゴシック" charset="0"/>
              </a:rPr>
              <a:t>not</a:t>
            </a:r>
            <a:r>
              <a:rPr lang="en-US" dirty="0">
                <a:ea typeface="ＭＳ Ｐゴシック" charset="0"/>
                <a:cs typeface="ＭＳ Ｐゴシック" charset="0"/>
              </a:rPr>
              <a:t> Minor and need care</a:t>
            </a:r>
            <a:endParaRPr lang="en-US" dirty="0"/>
          </a:p>
        </p:txBody>
      </p:sp>
      <p:sp>
        <p:nvSpPr>
          <p:cNvPr id="7"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nSpc>
                <a:spcPct val="115000"/>
              </a:lnSpc>
              <a:spcBef>
                <a:spcPts val="0"/>
              </a:spcBef>
              <a:spcAft>
                <a:spcPts val="1000"/>
              </a:spcAft>
            </a:pPr>
            <a:r>
              <a:rPr lang="en-US" sz="4400" dirty="0">
                <a:ln w="495" cap="flat" cmpd="sng" algn="ctr">
                  <a:solidFill>
                    <a:srgbClr val="59144B"/>
                  </a:solidFill>
                  <a:prstDash val="solid"/>
                  <a:round/>
                </a:ln>
                <a:solidFill>
                  <a:srgbClr val="FFFF00"/>
                </a:solidFill>
                <a:highlight>
                  <a:srgbClr val="000000"/>
                </a:highlight>
              </a:rPr>
              <a:t>Delayed</a:t>
            </a:r>
            <a:endParaRPr lang="en-US" sz="1200" dirty="0">
              <a:latin typeface="Calibri"/>
              <a:ea typeface="Calibri"/>
              <a:cs typeface="Times New Roman"/>
            </a:endParaRPr>
          </a:p>
        </p:txBody>
      </p:sp>
      <p:pic>
        <p:nvPicPr>
          <p:cNvPr id="1085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059" y="4876806"/>
            <a:ext cx="2963882" cy="182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3"/>
          <p:cNvSpPr>
            <a:spLocks noGrp="1" noChangeArrowheads="1"/>
          </p:cNvSpPr>
          <p:nvPr>
            <p:ph idx="1"/>
          </p:nvPr>
        </p:nvSpPr>
        <p:spPr>
          <a:xfrm>
            <a:off x="457200" y="1447800"/>
            <a:ext cx="7696200" cy="4846320"/>
          </a:xfrm>
        </p:spPr>
        <p:txBody>
          <a:bodyPr>
            <a:normAutofit/>
          </a:bodyPr>
          <a:lstStyle/>
          <a:p>
            <a:r>
              <a:rPr lang="en-US" dirty="0"/>
              <a:t>On secondary triage, some of these patients will be higher priorities for transport than others:</a:t>
            </a:r>
          </a:p>
          <a:p>
            <a:pPr lvl="1"/>
            <a:r>
              <a:rPr lang="en-US" dirty="0"/>
              <a:t>MI with no dyspnea over long-bone fracture with good distal PMS</a:t>
            </a:r>
          </a:p>
          <a:p>
            <a:pPr lvl="1"/>
            <a:r>
              <a:rPr lang="en-US" dirty="0"/>
              <a:t>Pt. with TK over pt. with minor bleeding</a:t>
            </a:r>
          </a:p>
          <a:p>
            <a:pPr>
              <a:buFont typeface="Wingdings" charset="0"/>
              <a:buChar char=""/>
              <a:defRPr/>
            </a:pPr>
            <a:endParaRPr lang="en-US" dirty="0">
              <a:effectLst>
                <a:outerShdw blurRad="38100" dist="38100" dir="2700000" algn="tl">
                  <a:srgbClr val="0064E2"/>
                </a:outerShdw>
              </a:effectLst>
              <a:ea typeface="ＭＳ Ｐゴシック" charset="0"/>
              <a:cs typeface="ＭＳ Ｐゴシック" charset="0"/>
            </a:endParaRPr>
          </a:p>
          <a:p>
            <a:pPr eaLnBrk="1" hangingPunct="1"/>
            <a:endParaRPr lang="en-US" dirty="0"/>
          </a:p>
          <a:p>
            <a:pPr lvl="1" eaLnBrk="1" hangingPunct="1">
              <a:buFont typeface="Wingdings" pitchFamily="2" charset="2"/>
              <a:buNone/>
            </a:pPr>
            <a:endParaRPr lang="en-US" dirty="0"/>
          </a:p>
          <a:p>
            <a:pPr eaLnBrk="1" hangingPunct="1"/>
            <a:endParaRPr lang="en-US" dirty="0"/>
          </a:p>
        </p:txBody>
      </p:sp>
      <p:sp>
        <p:nvSpPr>
          <p:cNvPr id="5"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nSpc>
                <a:spcPct val="115000"/>
              </a:lnSpc>
              <a:spcBef>
                <a:spcPts val="0"/>
              </a:spcBef>
              <a:spcAft>
                <a:spcPts val="1000"/>
              </a:spcAft>
            </a:pPr>
            <a:r>
              <a:rPr lang="en-US" sz="4400" dirty="0">
                <a:ln w="495" cap="flat" cmpd="sng" algn="ctr">
                  <a:solidFill>
                    <a:srgbClr val="59144B"/>
                  </a:solidFill>
                  <a:prstDash val="solid"/>
                  <a:round/>
                </a:ln>
                <a:solidFill>
                  <a:srgbClr val="FFFF00"/>
                </a:solidFill>
                <a:highlight>
                  <a:srgbClr val="000000"/>
                </a:highlight>
              </a:rPr>
              <a:t>Delayed</a:t>
            </a:r>
            <a:endParaRPr lang="en-US" sz="1200" dirty="0">
              <a:latin typeface="Calibri"/>
              <a:ea typeface="Calibri"/>
              <a:cs typeface="Times New Roman"/>
            </a:endParaRPr>
          </a:p>
        </p:txBody>
      </p:sp>
      <p:pic>
        <p:nvPicPr>
          <p:cNvPr id="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372" y="4472094"/>
            <a:ext cx="2943867" cy="22030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3"/>
          <p:cNvSpPr>
            <a:spLocks noGrp="1" noChangeArrowheads="1"/>
          </p:cNvSpPr>
          <p:nvPr>
            <p:ph idx="1"/>
          </p:nvPr>
        </p:nvSpPr>
        <p:spPr>
          <a:xfrm>
            <a:off x="381000" y="1143000"/>
            <a:ext cx="7239000" cy="5181600"/>
          </a:xfrm>
        </p:spPr>
        <p:txBody>
          <a:bodyPr>
            <a:normAutofit fontScale="85000" lnSpcReduction="10000"/>
          </a:bodyPr>
          <a:lstStyle/>
          <a:p>
            <a:r>
              <a:rPr lang="en-US" b="1" dirty="0"/>
              <a:t>“Good” answer to all of the following:</a:t>
            </a:r>
          </a:p>
          <a:p>
            <a:pPr lvl="1">
              <a:buClr>
                <a:srgbClr val="F9B639"/>
              </a:buClr>
            </a:pPr>
            <a:r>
              <a:rPr lang="en-US" dirty="0">
                <a:solidFill>
                  <a:prstClr val="black">
                    <a:tint val="85000"/>
                  </a:prstClr>
                </a:solidFill>
              </a:rPr>
              <a:t>C – Follows </a:t>
            </a:r>
            <a:r>
              <a:rPr lang="en-US" u="sng" dirty="0">
                <a:solidFill>
                  <a:prstClr val="black">
                    <a:tint val="85000"/>
                  </a:prstClr>
                </a:solidFill>
              </a:rPr>
              <a:t>C</a:t>
            </a:r>
            <a:r>
              <a:rPr lang="en-US" dirty="0">
                <a:solidFill>
                  <a:prstClr val="black">
                    <a:tint val="85000"/>
                  </a:prstClr>
                </a:solidFill>
              </a:rPr>
              <a:t>ommands/Purposeful </a:t>
            </a:r>
            <a:br>
              <a:rPr lang="en-US" dirty="0">
                <a:solidFill>
                  <a:prstClr val="black">
                    <a:tint val="85000"/>
                  </a:prstClr>
                </a:solidFill>
              </a:rPr>
            </a:br>
            <a:r>
              <a:rPr lang="en-US" dirty="0">
                <a:solidFill>
                  <a:prstClr val="black">
                    <a:tint val="85000"/>
                  </a:prstClr>
                </a:solidFill>
              </a:rPr>
              <a:t>moves?</a:t>
            </a:r>
          </a:p>
          <a:p>
            <a:pPr lvl="1">
              <a:buClr>
                <a:srgbClr val="F9B639"/>
              </a:buClr>
            </a:pPr>
            <a:r>
              <a:rPr lang="en-US" dirty="0">
                <a:solidFill>
                  <a:prstClr val="black">
                    <a:tint val="85000"/>
                  </a:prstClr>
                </a:solidFill>
              </a:rPr>
              <a:t>R – </a:t>
            </a:r>
            <a:r>
              <a:rPr lang="en-US" u="sng" dirty="0">
                <a:solidFill>
                  <a:prstClr val="black">
                    <a:tint val="85000"/>
                  </a:prstClr>
                </a:solidFill>
              </a:rPr>
              <a:t>R</a:t>
            </a:r>
            <a:r>
              <a:rPr lang="en-US" dirty="0">
                <a:solidFill>
                  <a:prstClr val="black">
                    <a:tint val="85000"/>
                  </a:prstClr>
                </a:solidFill>
              </a:rPr>
              <a:t>espiratory Distress?</a:t>
            </a:r>
          </a:p>
          <a:p>
            <a:pPr lvl="1">
              <a:buClr>
                <a:srgbClr val="F9B639"/>
              </a:buClr>
            </a:pPr>
            <a:r>
              <a:rPr lang="en-US" dirty="0">
                <a:solidFill>
                  <a:prstClr val="black">
                    <a:tint val="85000"/>
                  </a:prstClr>
                </a:solidFill>
              </a:rPr>
              <a:t>A – Uncontrolled (</a:t>
            </a:r>
            <a:r>
              <a:rPr lang="en-US" u="sng" dirty="0">
                <a:solidFill>
                  <a:prstClr val="black">
                    <a:tint val="85000"/>
                  </a:prstClr>
                </a:solidFill>
              </a:rPr>
              <a:t>A</a:t>
            </a:r>
            <a:r>
              <a:rPr lang="en-US" dirty="0">
                <a:solidFill>
                  <a:prstClr val="black">
                    <a:tint val="85000"/>
                  </a:prstClr>
                </a:solidFill>
              </a:rPr>
              <a:t>rterial) bleeding?</a:t>
            </a:r>
          </a:p>
          <a:p>
            <a:pPr lvl="1">
              <a:buClr>
                <a:srgbClr val="F9B639"/>
              </a:buClr>
            </a:pPr>
            <a:r>
              <a:rPr lang="en-US" dirty="0">
                <a:solidFill>
                  <a:prstClr val="black">
                    <a:tint val="85000"/>
                  </a:prstClr>
                </a:solidFill>
              </a:rPr>
              <a:t>P – </a:t>
            </a:r>
            <a:r>
              <a:rPr lang="en-US" u="sng" dirty="0">
                <a:solidFill>
                  <a:prstClr val="black">
                    <a:tint val="85000"/>
                  </a:prstClr>
                </a:solidFill>
              </a:rPr>
              <a:t>P</a:t>
            </a:r>
            <a:r>
              <a:rPr lang="en-US" dirty="0">
                <a:solidFill>
                  <a:prstClr val="black">
                    <a:tint val="85000"/>
                  </a:prstClr>
                </a:solidFill>
              </a:rPr>
              <a:t>eripheral </a:t>
            </a:r>
            <a:r>
              <a:rPr lang="en-US" u="sng" dirty="0">
                <a:solidFill>
                  <a:prstClr val="black">
                    <a:tint val="85000"/>
                  </a:prstClr>
                </a:solidFill>
              </a:rPr>
              <a:t>P</a:t>
            </a:r>
            <a:r>
              <a:rPr lang="en-US" dirty="0">
                <a:solidFill>
                  <a:prstClr val="black">
                    <a:tint val="85000"/>
                  </a:prstClr>
                </a:solidFill>
              </a:rPr>
              <a:t>ulse </a:t>
            </a:r>
            <a:r>
              <a:rPr lang="en-US" u="sng" dirty="0">
                <a:solidFill>
                  <a:prstClr val="black">
                    <a:tint val="85000"/>
                  </a:prstClr>
                </a:solidFill>
              </a:rPr>
              <a:t>P</a:t>
            </a:r>
            <a:r>
              <a:rPr lang="en-US" dirty="0">
                <a:solidFill>
                  <a:prstClr val="black">
                    <a:tint val="85000"/>
                  </a:prstClr>
                </a:solidFill>
              </a:rPr>
              <a:t>resent?</a:t>
            </a:r>
            <a:endParaRPr lang="en-US" dirty="0">
              <a:ea typeface="ＭＳ Ｐゴシック" charset="-128"/>
            </a:endParaRPr>
          </a:p>
          <a:p>
            <a:r>
              <a:rPr lang="en-US" dirty="0"/>
              <a:t>Injuries are Minor</a:t>
            </a:r>
          </a:p>
          <a:p>
            <a:r>
              <a:rPr lang="en-US" dirty="0"/>
              <a:t>Require minor care or no care </a:t>
            </a:r>
          </a:p>
          <a:p>
            <a:r>
              <a:rPr lang="en-US" dirty="0"/>
              <a:t>Examples</a:t>
            </a:r>
          </a:p>
          <a:p>
            <a:pPr lvl="1"/>
            <a:r>
              <a:rPr lang="en-US" dirty="0"/>
              <a:t>Abrasions</a:t>
            </a:r>
          </a:p>
          <a:p>
            <a:pPr lvl="1"/>
            <a:r>
              <a:rPr lang="en-US" dirty="0"/>
              <a:t>Minor lacerations</a:t>
            </a:r>
          </a:p>
          <a:p>
            <a:pPr lvl="1"/>
            <a:r>
              <a:rPr lang="en-US" dirty="0"/>
              <a:t>Nerve agent exposure with mild runny nose</a:t>
            </a:r>
          </a:p>
        </p:txBody>
      </p:sp>
      <p:sp>
        <p:nvSpPr>
          <p:cNvPr id="7" name="Rectangle 2"/>
          <p:cNvSpPr txBox="1">
            <a:spLocks noChangeArrowheads="1"/>
          </p:cNvSpPr>
          <p:nvPr/>
        </p:nvSpPr>
        <p:spPr>
          <a:xfrm>
            <a:off x="457200" y="277819"/>
            <a:ext cx="8229600" cy="788987"/>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nSpc>
                <a:spcPct val="115000"/>
              </a:lnSpc>
              <a:spcBef>
                <a:spcPts val="0"/>
              </a:spcBef>
              <a:spcAft>
                <a:spcPts val="1000"/>
              </a:spcAft>
            </a:pPr>
            <a:r>
              <a:rPr lang="en-US" sz="4400" dirty="0">
                <a:ln w="495" cap="flat" cmpd="sng" algn="ctr">
                  <a:solidFill>
                    <a:srgbClr val="59144B"/>
                  </a:solidFill>
                  <a:prstDash val="solid"/>
                  <a:round/>
                </a:ln>
                <a:solidFill>
                  <a:srgbClr val="00FF00"/>
                </a:solidFill>
                <a:highlight>
                  <a:srgbClr val="000000"/>
                </a:highlight>
              </a:rPr>
              <a:t>Minimal</a:t>
            </a:r>
            <a:endParaRPr lang="en-US" sz="1200" dirty="0">
              <a:latin typeface="Calibri"/>
              <a:ea typeface="Calibri"/>
              <a:cs typeface="Times New Roman"/>
            </a:endParaRPr>
          </a:p>
        </p:txBody>
      </p:sp>
      <p:pic>
        <p:nvPicPr>
          <p:cNvPr id="4" name="Picture 4" descr="More Camp Grafton 002"/>
          <p:cNvPicPr>
            <a:picLocks noChangeAspect="1" noChangeArrowheads="1"/>
          </p:cNvPicPr>
          <p:nvPr/>
        </p:nvPicPr>
        <p:blipFill>
          <a:blip r:embed="rId2"/>
          <a:srcRect/>
          <a:stretch>
            <a:fillRect/>
          </a:stretch>
        </p:blipFill>
        <p:spPr>
          <a:xfrm>
            <a:off x="6553201" y="1949627"/>
            <a:ext cx="2498724" cy="3079579"/>
          </a:xfrm>
          <a:prstGeom prst="rect">
            <a:avLst/>
          </a:prstGeom>
          <a:noFill/>
          <a:ln w="38100">
            <a:solidFill>
              <a:srgbClr val="FF9900"/>
            </a:solidFill>
          </a:ln>
        </p:spPr>
      </p:pic>
      <p:sp>
        <p:nvSpPr>
          <p:cNvPr id="5" name="Text Box 5"/>
          <p:cNvSpPr txBox="1">
            <a:spLocks noChangeArrowheads="1"/>
          </p:cNvSpPr>
          <p:nvPr/>
        </p:nvSpPr>
        <p:spPr bwMode="auto">
          <a:xfrm>
            <a:off x="6553201" y="5029206"/>
            <a:ext cx="2596114" cy="276999"/>
          </a:xfrm>
          <a:prstGeom prst="rect">
            <a:avLst/>
          </a:prstGeom>
          <a:noFill/>
          <a:ln w="38100">
            <a:noFill/>
            <a:miter lim="800000"/>
            <a:headEnd/>
            <a:tailEnd/>
          </a:ln>
          <a:effectLst/>
        </p:spPr>
        <p:txBody>
          <a:bodyPr wrap="square">
            <a:spAutoFit/>
          </a:bodyPr>
          <a:lstStyle/>
          <a:p>
            <a:pPr marL="342900" indent="-342900" eaLnBrk="1" hangingPunct="1">
              <a:spcBef>
                <a:spcPct val="50000"/>
              </a:spcBef>
              <a:defRPr/>
            </a:pPr>
            <a:r>
              <a:rPr lang="en-US" sz="1200" dirty="0">
                <a:effectLst>
                  <a:outerShdw blurRad="38100" dist="38100" dir="2700000" algn="tl">
                    <a:srgbClr val="C0C0C0"/>
                  </a:outerShdw>
                </a:effectLst>
                <a:latin typeface="Arial" charset="0"/>
              </a:rPr>
              <a:t>Photo source: Phillip L. </a:t>
            </a:r>
            <a:r>
              <a:rPr lang="en-US" sz="1200" dirty="0" err="1">
                <a:effectLst>
                  <a:outerShdw blurRad="38100" dist="38100" dir="2700000" algn="tl">
                    <a:srgbClr val="C0C0C0"/>
                  </a:outerShdw>
                </a:effectLst>
                <a:latin typeface="Arial" charset="0"/>
              </a:rPr>
              <a:t>Coule</a:t>
            </a:r>
            <a:r>
              <a:rPr lang="en-US" sz="1200" dirty="0">
                <a:effectLst>
                  <a:outerShdw blurRad="38100" dist="38100" dir="2700000" algn="tl">
                    <a:srgbClr val="C0C0C0"/>
                  </a:outerShdw>
                </a:effectLst>
                <a:latin typeface="Arial" charset="0"/>
              </a:rPr>
              <a:t>, MD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52400"/>
            <a:ext cx="7239000" cy="1066800"/>
          </a:xfrm>
        </p:spPr>
        <p:txBody>
          <a:bodyPr>
            <a:normAutofit fontScale="90000"/>
          </a:bodyPr>
          <a:lstStyle/>
          <a:p>
            <a:pPr marL="0" indent="0" eaLnBrk="1" hangingPunct="1">
              <a:buNone/>
            </a:pPr>
            <a:r>
              <a:rPr lang="en-US" dirty="0">
                <a:solidFill>
                  <a:srgbClr val="FF0000"/>
                </a:solidFill>
                <a:effectLst>
                  <a:outerShdw blurRad="38100" dist="38100" dir="2700000" algn="tl">
                    <a:srgbClr val="000000">
                      <a:alpha val="43137"/>
                    </a:srgbClr>
                  </a:outerShdw>
                </a:effectLst>
                <a:ea typeface="ＭＳ Ｐゴシック" charset="-128"/>
              </a:rPr>
              <a:t>SALT is a clinical guideline, </a:t>
            </a:r>
            <a:r>
              <a:rPr lang="en-US" u="sng" dirty="0">
                <a:solidFill>
                  <a:srgbClr val="FF0000"/>
                </a:solidFill>
                <a:effectLst>
                  <a:outerShdw blurRad="38100" dist="38100" dir="2700000" algn="tl">
                    <a:srgbClr val="000000">
                      <a:alpha val="43137"/>
                    </a:srgbClr>
                  </a:outerShdw>
                </a:effectLst>
                <a:ea typeface="ＭＳ Ｐゴシック" charset="-128"/>
              </a:rPr>
              <a:t>NOT</a:t>
            </a:r>
            <a:r>
              <a:rPr lang="en-US" dirty="0">
                <a:solidFill>
                  <a:srgbClr val="FF0000"/>
                </a:solidFill>
                <a:effectLst>
                  <a:outerShdw blurRad="38100" dist="38100" dir="2700000" algn="tl">
                    <a:srgbClr val="000000">
                      <a:alpha val="43137"/>
                    </a:srgbClr>
                  </a:outerShdw>
                </a:effectLst>
                <a:ea typeface="ＭＳ Ｐゴシック" charset="-128"/>
              </a:rPr>
              <a:t> an absolute!</a:t>
            </a:r>
          </a:p>
        </p:txBody>
      </p:sp>
      <p:pic>
        <p:nvPicPr>
          <p:cNvPr id="4" name="Picture 3">
            <a:extLst>
              <a:ext uri="{FF2B5EF4-FFF2-40B4-BE49-F238E27FC236}">
                <a16:creationId xmlns:a16="http://schemas.microsoft.com/office/drawing/2014/main" id="{7CACB8FE-2B1A-4E2F-391C-2D42C211C60A}"/>
              </a:ext>
            </a:extLst>
          </p:cNvPr>
          <p:cNvPicPr>
            <a:picLocks noChangeAspect="1"/>
          </p:cNvPicPr>
          <p:nvPr/>
        </p:nvPicPr>
        <p:blipFill rotWithShape="1">
          <a:blip r:embed="rId2"/>
          <a:srcRect l="5933" t="2381" r="5072" b="2381"/>
          <a:stretch/>
        </p:blipFill>
        <p:spPr>
          <a:xfrm>
            <a:off x="6858000" y="1752599"/>
            <a:ext cx="2514601" cy="3352801"/>
          </a:xfrm>
          <a:prstGeom prst="rect">
            <a:avLst/>
          </a:prstGeom>
        </p:spPr>
      </p:pic>
      <p:sp>
        <p:nvSpPr>
          <p:cNvPr id="61443" name="Rectangle 3"/>
          <p:cNvSpPr>
            <a:spLocks noGrp="1" noChangeArrowheads="1"/>
          </p:cNvSpPr>
          <p:nvPr>
            <p:ph idx="1"/>
          </p:nvPr>
        </p:nvSpPr>
        <p:spPr>
          <a:xfrm>
            <a:off x="152400" y="1295400"/>
            <a:ext cx="7086600" cy="5334000"/>
          </a:xfrm>
        </p:spPr>
        <p:txBody>
          <a:bodyPr>
            <a:normAutofit fontScale="92500" lnSpcReduction="10000"/>
          </a:bodyPr>
          <a:lstStyle/>
          <a:p>
            <a:r>
              <a:rPr lang="en-US" dirty="0">
                <a:effectLst>
                  <a:outerShdw blurRad="38100" dist="38100" dir="2700000" algn="tl">
                    <a:srgbClr val="000000">
                      <a:alpha val="43137"/>
                    </a:srgbClr>
                  </a:outerShdw>
                </a:effectLst>
              </a:rPr>
              <a:t>Every MCI is extraordinary – use your clinical judgement</a:t>
            </a:r>
          </a:p>
          <a:p>
            <a:pPr lvl="1"/>
            <a:r>
              <a:rPr lang="en-US" dirty="0"/>
              <a:t>Patients with traumatic asphyxia may start breathing after a few ventilations</a:t>
            </a:r>
          </a:p>
          <a:p>
            <a:pPr lvl="2"/>
            <a:r>
              <a:rPr lang="en-US" dirty="0"/>
              <a:t>In such a situation, e.g., Houston </a:t>
            </a:r>
            <a:r>
              <a:rPr lang="en-US" dirty="0" err="1"/>
              <a:t>Astroworld</a:t>
            </a:r>
            <a:r>
              <a:rPr lang="en-US" dirty="0"/>
              <a:t> Fest, attempt a few ventilations during the LSI step, even in adults</a:t>
            </a:r>
          </a:p>
          <a:p>
            <a:pPr lvl="1"/>
            <a:r>
              <a:rPr lang="en-US" dirty="0"/>
              <a:t>In MCIs due to lightning strikes, pathology can be complex</a:t>
            </a:r>
          </a:p>
          <a:p>
            <a:pPr lvl="2"/>
            <a:r>
              <a:rPr lang="en-US" dirty="0"/>
              <a:t>Consider attempting ventilation or defibrillation, depending on resources and the conditions of other victims</a:t>
            </a:r>
          </a:p>
        </p:txBody>
      </p:sp>
    </p:spTree>
    <p:extLst>
      <p:ext uri="{BB962C8B-B14F-4D97-AF65-F5344CB8AC3E}">
        <p14:creationId xmlns:p14="http://schemas.microsoft.com/office/powerpoint/2010/main" val="322329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52400"/>
            <a:ext cx="7239000" cy="594360"/>
          </a:xfrm>
        </p:spPr>
        <p:txBody>
          <a:bodyPr>
            <a:normAutofit fontScale="90000"/>
          </a:bodyPr>
          <a:lstStyle/>
          <a:p>
            <a:pPr eaLnBrk="1" hangingPunct="1"/>
            <a:r>
              <a:rPr lang="en-US" dirty="0">
                <a:effectLst>
                  <a:outerShdw blurRad="38100" dist="38100" dir="2700000" algn="tl">
                    <a:srgbClr val="0064E2"/>
                  </a:outerShdw>
                </a:effectLst>
                <a:ea typeface="ＭＳ Ｐゴシック" charset="-128"/>
              </a:rPr>
              <a:t>After Patients are Categorized</a:t>
            </a:r>
          </a:p>
        </p:txBody>
      </p:sp>
      <p:sp>
        <p:nvSpPr>
          <p:cNvPr id="61443" name="Rectangle 3"/>
          <p:cNvSpPr>
            <a:spLocks noGrp="1" noChangeArrowheads="1"/>
          </p:cNvSpPr>
          <p:nvPr>
            <p:ph idx="1"/>
          </p:nvPr>
        </p:nvSpPr>
        <p:spPr>
          <a:xfrm>
            <a:off x="457200" y="1066800"/>
            <a:ext cx="7620000" cy="4953000"/>
          </a:xfrm>
        </p:spPr>
        <p:txBody>
          <a:bodyPr/>
          <a:lstStyle/>
          <a:p>
            <a:pPr eaLnBrk="1" hangingPunct="1"/>
            <a:r>
              <a:rPr lang="en-US" dirty="0">
                <a:effectLst>
                  <a:outerShdw blurRad="38100" dist="38100" dir="2700000" algn="tl">
                    <a:srgbClr val="0064E2"/>
                  </a:outerShdw>
                </a:effectLst>
                <a:ea typeface="ＭＳ Ｐゴシック" charset="-128"/>
              </a:rPr>
              <a:t>Prioritization process is dynamic!</a:t>
            </a:r>
          </a:p>
          <a:p>
            <a:pPr lvl="1" eaLnBrk="1" hangingPunct="1"/>
            <a:r>
              <a:rPr lang="en-US" dirty="0">
                <a:effectLst>
                  <a:outerShdw blurRad="38100" dist="38100" dir="2700000" algn="tl">
                    <a:srgbClr val="0064E2"/>
                  </a:outerShdw>
                </a:effectLst>
                <a:ea typeface="ＭＳ Ｐゴシック" charset="-128"/>
              </a:rPr>
              <a:t>Patient conditions change</a:t>
            </a:r>
          </a:p>
          <a:p>
            <a:pPr lvl="1" eaLnBrk="1" hangingPunct="1"/>
            <a:r>
              <a:rPr lang="en-US" dirty="0">
                <a:effectLst>
                  <a:outerShdw blurRad="38100" dist="38100" dir="2700000" algn="tl">
                    <a:srgbClr val="0064E2"/>
                  </a:outerShdw>
                </a:effectLst>
                <a:ea typeface="ＭＳ Ｐゴシック" charset="-128"/>
              </a:rPr>
              <a:t>Correct misses </a:t>
            </a:r>
          </a:p>
          <a:p>
            <a:pPr lvl="1" eaLnBrk="1" hangingPunct="1"/>
            <a:r>
              <a:rPr lang="en-US" dirty="0">
                <a:effectLst>
                  <a:outerShdw blurRad="38100" dist="38100" dir="2700000" algn="tl">
                    <a:srgbClr val="0064E2"/>
                  </a:outerShdw>
                </a:effectLst>
                <a:ea typeface="ＭＳ Ｐゴシック" charset="-128"/>
              </a:rPr>
              <a:t>Resources change </a:t>
            </a:r>
          </a:p>
          <a:p>
            <a:pPr eaLnBrk="1" hangingPunct="1"/>
            <a:r>
              <a:rPr lang="en-US" dirty="0">
                <a:effectLst>
                  <a:outerShdw blurRad="38100" dist="38100" dir="2700000" algn="tl">
                    <a:srgbClr val="0064E2"/>
                  </a:outerShdw>
                </a:effectLst>
                <a:ea typeface="ＭＳ Ｐゴシック" charset="-128"/>
              </a:rPr>
              <a:t>After care/transport has been given to immediate patients</a:t>
            </a:r>
          </a:p>
          <a:p>
            <a:pPr lvl="1" eaLnBrk="1" hangingPunct="1"/>
            <a:r>
              <a:rPr lang="en-US" dirty="0">
                <a:effectLst>
                  <a:outerShdw blurRad="38100" dist="38100" dir="2700000" algn="tl">
                    <a:srgbClr val="0064E2"/>
                  </a:outerShdw>
                </a:effectLst>
                <a:ea typeface="ＭＳ Ｐゴシック" charset="-128"/>
              </a:rPr>
              <a:t>Re-assess expectant, delayed, or minimal patients </a:t>
            </a:r>
          </a:p>
          <a:p>
            <a:pPr lvl="1"/>
            <a:r>
              <a:rPr lang="en-US" dirty="0">
                <a:effectLst>
                  <a:outerShdw blurRad="38100" dist="38100" dir="2700000" algn="tl">
                    <a:srgbClr val="0064E2"/>
                  </a:outerShdw>
                </a:effectLst>
                <a:ea typeface="ＭＳ Ｐゴシック" charset="-128"/>
              </a:rPr>
              <a:t>Some patients will improve and others will decompensate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152400" y="152400"/>
            <a:ext cx="8001000" cy="685800"/>
          </a:xfrm>
        </p:spPr>
        <p:txBody>
          <a:bodyPr anchor="b">
            <a:normAutofit/>
          </a:bodyPr>
          <a:lstStyle/>
          <a:p>
            <a:pPr eaLnBrk="1" hangingPunct="1"/>
            <a:r>
              <a:rPr lang="en-US" sz="3600" dirty="0">
                <a:effectLst>
                  <a:outerShdw blurRad="38100" dist="38100" dir="2700000" algn="tl">
                    <a:srgbClr val="0064E2"/>
                  </a:outerShdw>
                </a:effectLst>
                <a:ea typeface="ＭＳ Ｐゴシック" charset="-128"/>
              </a:rPr>
              <a:t>Treatment/Transport Priority</a:t>
            </a:r>
          </a:p>
        </p:txBody>
      </p:sp>
      <p:sp>
        <p:nvSpPr>
          <p:cNvPr id="62468" name="Rectangle 3"/>
          <p:cNvSpPr>
            <a:spLocks noGrp="1" noChangeArrowheads="1"/>
          </p:cNvSpPr>
          <p:nvPr>
            <p:ph idx="1"/>
          </p:nvPr>
        </p:nvSpPr>
        <p:spPr>
          <a:xfrm>
            <a:off x="457200" y="1219200"/>
            <a:ext cx="7696200" cy="5334000"/>
          </a:xfrm>
        </p:spPr>
        <p:txBody>
          <a:bodyPr>
            <a:normAutofit/>
          </a:bodyPr>
          <a:lstStyle/>
          <a:p>
            <a:pPr eaLnBrk="1" hangingPunct="1">
              <a:lnSpc>
                <a:spcPct val="90000"/>
              </a:lnSpc>
            </a:pPr>
            <a:r>
              <a:rPr lang="en-US" sz="3000" i="1" u="sng" dirty="0">
                <a:ea typeface="ＭＳ Ｐゴシック" charset="-128"/>
              </a:rPr>
              <a:t>In general</a:t>
            </a:r>
            <a:r>
              <a:rPr lang="en-US" sz="3000" dirty="0">
                <a:ea typeface="ＭＳ Ｐゴシック" charset="-128"/>
              </a:rPr>
              <a:t>, treat/transport </a:t>
            </a:r>
            <a:r>
              <a:rPr lang="en-US" sz="3000" dirty="0">
                <a:solidFill>
                  <a:srgbClr val="FF0000"/>
                </a:solidFill>
                <a:ea typeface="ＭＳ Ｐゴシック" charset="-128"/>
              </a:rPr>
              <a:t>immediate </a:t>
            </a:r>
            <a:r>
              <a:rPr lang="en-US" sz="3000" dirty="0">
                <a:ea typeface="ＭＳ Ｐゴシック" charset="-128"/>
              </a:rPr>
              <a:t>patients first</a:t>
            </a:r>
          </a:p>
          <a:p>
            <a:pPr lvl="1" eaLnBrk="1" hangingPunct="1">
              <a:lnSpc>
                <a:spcPct val="90000"/>
              </a:lnSpc>
            </a:pPr>
            <a:r>
              <a:rPr lang="en-US" sz="3000" dirty="0">
                <a:solidFill>
                  <a:schemeClr val="tx1"/>
                </a:solidFill>
                <a:ea typeface="ＭＳ Ｐゴシック" charset="-128"/>
              </a:rPr>
              <a:t>Then </a:t>
            </a:r>
            <a:r>
              <a:rPr lang="en-US" sz="3000" dirty="0">
                <a:solidFill>
                  <a:schemeClr val="accent4">
                    <a:lumMod val="75000"/>
                  </a:schemeClr>
                </a:solidFill>
                <a:ea typeface="ＭＳ Ｐゴシック" charset="-128"/>
              </a:rPr>
              <a:t>delayed</a:t>
            </a:r>
          </a:p>
          <a:p>
            <a:pPr lvl="1" eaLnBrk="1" hangingPunct="1">
              <a:lnSpc>
                <a:spcPct val="90000"/>
              </a:lnSpc>
            </a:pPr>
            <a:r>
              <a:rPr lang="en-US" sz="3000" dirty="0">
                <a:solidFill>
                  <a:schemeClr val="tx1"/>
                </a:solidFill>
                <a:ea typeface="ＭＳ Ｐゴシック" charset="-128"/>
              </a:rPr>
              <a:t>Then </a:t>
            </a:r>
            <a:r>
              <a:rPr lang="en-US" sz="3000" dirty="0">
                <a:solidFill>
                  <a:srgbClr val="00B050"/>
                </a:solidFill>
                <a:ea typeface="ＭＳ Ｐゴシック" charset="-128"/>
              </a:rPr>
              <a:t>minimal</a:t>
            </a:r>
          </a:p>
          <a:p>
            <a:pPr eaLnBrk="1" hangingPunct="1">
              <a:lnSpc>
                <a:spcPct val="90000"/>
              </a:lnSpc>
            </a:pPr>
            <a:r>
              <a:rPr lang="en-US" sz="3000" dirty="0">
                <a:ea typeface="ＭＳ Ｐゴシック" charset="-128"/>
              </a:rPr>
              <a:t>Treat/transport </a:t>
            </a:r>
            <a:r>
              <a:rPr lang="en-US" sz="3000" dirty="0">
                <a:solidFill>
                  <a:schemeClr val="bg1">
                    <a:lumMod val="50000"/>
                  </a:schemeClr>
                </a:solidFill>
                <a:ea typeface="ＭＳ Ｐゴシック" charset="-128"/>
              </a:rPr>
              <a:t>expectant</a:t>
            </a:r>
            <a:r>
              <a:rPr lang="en-US" sz="3000" dirty="0">
                <a:ea typeface="ＭＳ Ｐゴシック" charset="-128"/>
              </a:rPr>
              <a:t> patients as resources permit/as pt. condition warrants</a:t>
            </a:r>
            <a:endParaRPr lang="en-US" dirty="0">
              <a:ea typeface="ＭＳ Ｐゴシック" charset="-128"/>
            </a:endParaRPr>
          </a:p>
          <a:p>
            <a:pPr>
              <a:lnSpc>
                <a:spcPct val="90000"/>
              </a:lnSpc>
            </a:pPr>
            <a:r>
              <a:rPr lang="en-US" sz="3900" dirty="0">
                <a:ea typeface="ＭＳ Ｐゴシック" charset="-128"/>
              </a:rPr>
              <a:t>In other words, your priority should be to:</a:t>
            </a:r>
          </a:p>
          <a:p>
            <a:pPr marL="0" indent="0">
              <a:lnSpc>
                <a:spcPct val="90000"/>
              </a:lnSpc>
              <a:buNone/>
            </a:pPr>
            <a:r>
              <a:rPr lang="en-US" sz="3900" dirty="0">
                <a:solidFill>
                  <a:srgbClr val="FF0000"/>
                </a:solidFill>
                <a:ea typeface="ＭＳ Ｐゴシック" charset="-128"/>
              </a:rPr>
              <a:t>	</a:t>
            </a:r>
            <a:r>
              <a:rPr lang="en-US" sz="3900" u="sng" dirty="0">
                <a:solidFill>
                  <a:srgbClr val="FF0000"/>
                </a:solidFill>
                <a:ea typeface="ＭＳ Ｐゴシック" charset="-128"/>
              </a:rPr>
              <a:t>“Get the Reds out!”</a:t>
            </a:r>
          </a:p>
        </p:txBody>
      </p:sp>
    </p:spTree>
    <p:extLst>
      <p:ext uri="{BB962C8B-B14F-4D97-AF65-F5344CB8AC3E}">
        <p14:creationId xmlns:p14="http://schemas.microsoft.com/office/powerpoint/2010/main" val="3754794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152400" y="152400"/>
            <a:ext cx="8001000" cy="685800"/>
          </a:xfrm>
        </p:spPr>
        <p:txBody>
          <a:bodyPr anchor="b">
            <a:normAutofit/>
          </a:bodyPr>
          <a:lstStyle/>
          <a:p>
            <a:pPr eaLnBrk="1" hangingPunct="1"/>
            <a:r>
              <a:rPr lang="en-US" sz="3600" dirty="0">
                <a:effectLst>
                  <a:outerShdw blurRad="38100" dist="38100" dir="2700000" algn="tl">
                    <a:srgbClr val="0064E2"/>
                  </a:outerShdw>
                </a:effectLst>
                <a:ea typeface="ＭＳ Ｐゴシック" charset="-128"/>
              </a:rPr>
              <a:t>Treatment/Transport Priority</a:t>
            </a:r>
          </a:p>
        </p:txBody>
      </p:sp>
      <p:sp>
        <p:nvSpPr>
          <p:cNvPr id="62468" name="Rectangle 3"/>
          <p:cNvSpPr>
            <a:spLocks noGrp="1" noChangeArrowheads="1"/>
          </p:cNvSpPr>
          <p:nvPr>
            <p:ph idx="1"/>
          </p:nvPr>
        </p:nvSpPr>
        <p:spPr>
          <a:xfrm>
            <a:off x="457200" y="1219200"/>
            <a:ext cx="7696200" cy="5334000"/>
          </a:xfrm>
        </p:spPr>
        <p:txBody>
          <a:bodyPr>
            <a:normAutofit/>
          </a:bodyPr>
          <a:lstStyle/>
          <a:p>
            <a:pPr eaLnBrk="1" hangingPunct="1">
              <a:lnSpc>
                <a:spcPct val="90000"/>
              </a:lnSpc>
            </a:pPr>
            <a:r>
              <a:rPr lang="en-US" sz="3000" dirty="0">
                <a:ea typeface="ＭＳ Ｐゴシック" charset="-128"/>
              </a:rPr>
              <a:t>Efficient use of transport assets may include </a:t>
            </a:r>
            <a:r>
              <a:rPr lang="en-US" sz="3000" i="1" u="sng" dirty="0">
                <a:ea typeface="ＭＳ Ｐゴシック" charset="-128"/>
              </a:rPr>
              <a:t>mixing</a:t>
            </a:r>
            <a:r>
              <a:rPr lang="en-US" sz="3000" dirty="0">
                <a:ea typeface="ＭＳ Ｐゴシック" charset="-128"/>
              </a:rPr>
              <a:t> categories of patients or alternate forms of transport</a:t>
            </a:r>
          </a:p>
          <a:p>
            <a:pPr lvl="1">
              <a:lnSpc>
                <a:spcPct val="90000"/>
              </a:lnSpc>
            </a:pPr>
            <a:r>
              <a:rPr lang="en-US" sz="3000" dirty="0">
                <a:solidFill>
                  <a:srgbClr val="00B050"/>
                </a:solidFill>
                <a:ea typeface="ＭＳ Ｐゴシック" charset="-128"/>
              </a:rPr>
              <a:t>GREENS</a:t>
            </a:r>
            <a:r>
              <a:rPr lang="en-US" sz="3000" dirty="0">
                <a:ea typeface="ＭＳ Ｐゴシック" charset="-128"/>
              </a:rPr>
              <a:t> with </a:t>
            </a:r>
            <a:r>
              <a:rPr lang="en-US" sz="3000" dirty="0">
                <a:solidFill>
                  <a:srgbClr val="FF0000"/>
                </a:solidFill>
                <a:ea typeface="ＭＳ Ｐゴシック" charset="-128"/>
              </a:rPr>
              <a:t>REDS</a:t>
            </a:r>
            <a:r>
              <a:rPr lang="en-US" sz="3000" dirty="0">
                <a:ea typeface="ＭＳ Ｐゴシック" charset="-128"/>
              </a:rPr>
              <a:t>? Empty front seat? Empty seats in the box?</a:t>
            </a:r>
          </a:p>
          <a:p>
            <a:pPr lvl="1">
              <a:lnSpc>
                <a:spcPct val="90000"/>
              </a:lnSpc>
            </a:pPr>
            <a:r>
              <a:rPr lang="en-US" sz="3000" dirty="0">
                <a:ea typeface="ＭＳ Ｐゴシック" charset="-128"/>
              </a:rPr>
              <a:t>Buses? Other?</a:t>
            </a:r>
          </a:p>
          <a:p>
            <a:pPr>
              <a:lnSpc>
                <a:spcPct val="90000"/>
              </a:lnSpc>
            </a:pPr>
            <a:r>
              <a:rPr lang="en-US" sz="3400" dirty="0">
                <a:ea typeface="ＭＳ Ｐゴシック" charset="-128"/>
              </a:rPr>
              <a:t>However, don’t relocate the disaster to the hospital</a:t>
            </a:r>
          </a:p>
          <a:p>
            <a:pPr lvl="1">
              <a:lnSpc>
                <a:spcPct val="90000"/>
              </a:lnSpc>
            </a:pPr>
            <a:r>
              <a:rPr lang="en-US" sz="3000" dirty="0">
                <a:solidFill>
                  <a:srgbClr val="00B050"/>
                </a:solidFill>
                <a:ea typeface="ＭＳ Ｐゴシック" charset="-128"/>
              </a:rPr>
              <a:t>GREENS</a:t>
            </a:r>
            <a:r>
              <a:rPr lang="en-US" sz="3000" dirty="0">
                <a:ea typeface="ＭＳ Ｐゴシック" charset="-128"/>
              </a:rPr>
              <a:t> can go to freestanding EDs or distant hospitals</a:t>
            </a:r>
            <a:endParaRPr lang="en-US" dirty="0">
              <a:ea typeface="ＭＳ Ｐゴシック" charset="-128"/>
            </a:endParaRPr>
          </a:p>
          <a:p>
            <a:pPr>
              <a:lnSpc>
                <a:spcPct val="90000"/>
              </a:lnSpc>
            </a:pPr>
            <a:r>
              <a:rPr lang="en-US" sz="3600" dirty="0">
                <a:ea typeface="ＭＳ Ｐゴシック" charset="-128"/>
              </a:rPr>
              <a:t>GET ALL TRANSPORTED ASAP!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594360"/>
          </a:xfrm>
        </p:spPr>
        <p:txBody>
          <a:bodyPr/>
          <a:lstStyle/>
          <a:p>
            <a:r>
              <a:rPr lang="en-US" dirty="0"/>
              <a:t>Objectives</a:t>
            </a:r>
          </a:p>
        </p:txBody>
      </p:sp>
      <p:sp>
        <p:nvSpPr>
          <p:cNvPr id="3" name="Content Placeholder 2"/>
          <p:cNvSpPr>
            <a:spLocks noGrp="1"/>
          </p:cNvSpPr>
          <p:nvPr>
            <p:ph idx="1"/>
          </p:nvPr>
        </p:nvSpPr>
        <p:spPr>
          <a:xfrm>
            <a:off x="228600" y="1066806"/>
            <a:ext cx="7924800" cy="5029199"/>
          </a:xfrm>
        </p:spPr>
        <p:txBody>
          <a:bodyPr>
            <a:normAutofit fontScale="85000" lnSpcReduction="20000"/>
          </a:bodyPr>
          <a:lstStyle/>
          <a:p>
            <a:r>
              <a:rPr lang="en-US" b="1" dirty="0"/>
              <a:t>Be able to apply SALT Triage methods on real or simulated victims</a:t>
            </a:r>
          </a:p>
          <a:p>
            <a:r>
              <a:rPr lang="en-US" b="1" dirty="0"/>
              <a:t>Be </a:t>
            </a:r>
            <a:r>
              <a:rPr lang="en-US" dirty="0"/>
              <a:t>familiar </a:t>
            </a:r>
            <a:r>
              <a:rPr lang="en-US" b="1" dirty="0"/>
              <a:t>with the Regional MCI Communications Plan and able to use all appropriate components of that plan</a:t>
            </a:r>
          </a:p>
          <a:p>
            <a:r>
              <a:rPr lang="en-US" dirty="0"/>
              <a:t>Be able to </a:t>
            </a:r>
            <a:r>
              <a:rPr lang="en-US" dirty="0">
                <a:latin typeface="Arial"/>
              </a:rPr>
              <a:t>quickly and effectively </a:t>
            </a:r>
            <a:r>
              <a:rPr lang="en-US" dirty="0"/>
              <a:t>use </a:t>
            </a:r>
            <a:r>
              <a:rPr lang="en-US" dirty="0">
                <a:latin typeface="Arial"/>
              </a:rPr>
              <a:t>Dayton MMRS </a:t>
            </a:r>
            <a:r>
              <a:rPr lang="en-US" dirty="0"/>
              <a:t>SALT Triage Materials utilized in our region</a:t>
            </a:r>
          </a:p>
          <a:p>
            <a:pPr lvl="1"/>
            <a:r>
              <a:rPr lang="en-US" dirty="0">
                <a:latin typeface="Arial"/>
              </a:rPr>
              <a:t>“Live” </a:t>
            </a:r>
            <a:r>
              <a:rPr lang="en-US" strike="sngStrike" dirty="0">
                <a:latin typeface="Arial"/>
              </a:rPr>
              <a:t>Triage</a:t>
            </a:r>
            <a:r>
              <a:rPr lang="en-US" dirty="0">
                <a:latin typeface="Arial"/>
              </a:rPr>
              <a:t> Treatment Tags </a:t>
            </a:r>
          </a:p>
          <a:p>
            <a:pPr lvl="1"/>
            <a:r>
              <a:rPr lang="en-US" dirty="0">
                <a:latin typeface="Arial"/>
              </a:rPr>
              <a:t>Training or Drill Treatment Tags </a:t>
            </a:r>
          </a:p>
          <a:p>
            <a:pPr lvl="1"/>
            <a:r>
              <a:rPr lang="en-US" dirty="0">
                <a:latin typeface="Arial"/>
              </a:rPr>
              <a:t>Triage Ribbon Kits</a:t>
            </a:r>
          </a:p>
          <a:p>
            <a:pPr lvl="1"/>
            <a:r>
              <a:rPr lang="en-US" dirty="0">
                <a:latin typeface="Arial"/>
              </a:rPr>
              <a:t>Transport Log</a:t>
            </a:r>
          </a:p>
          <a:p>
            <a:pPr lvl="1"/>
            <a:r>
              <a:rPr lang="en-US" dirty="0">
                <a:latin typeface="Arial"/>
              </a:rPr>
              <a:t>Transport Worksheet</a:t>
            </a:r>
            <a:endParaRPr lang="en-US" dirty="0"/>
          </a:p>
          <a:p>
            <a:endParaRPr lang="en-US"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457200" y="152400"/>
            <a:ext cx="7239000" cy="594360"/>
          </a:xfrm>
        </p:spPr>
        <p:txBody>
          <a:bodyPr/>
          <a:lstStyle/>
          <a:p>
            <a:pPr eaLnBrk="1" hangingPunct="1"/>
            <a:r>
              <a:rPr lang="en-US" dirty="0"/>
              <a:t>SALT</a:t>
            </a:r>
          </a:p>
        </p:txBody>
      </p:sp>
      <p:sp>
        <p:nvSpPr>
          <p:cNvPr id="18436" name="Rectangle 6"/>
          <p:cNvSpPr>
            <a:spLocks noGrp="1" noChangeArrowheads="1"/>
          </p:cNvSpPr>
          <p:nvPr>
            <p:ph idx="1"/>
          </p:nvPr>
        </p:nvSpPr>
        <p:spPr>
          <a:xfrm>
            <a:off x="457200" y="746760"/>
            <a:ext cx="7239000" cy="5882640"/>
          </a:xfrm>
        </p:spPr>
        <p:txBody>
          <a:bodyPr>
            <a:noAutofit/>
          </a:bodyPr>
          <a:lstStyle/>
          <a:p>
            <a:r>
              <a:rPr lang="en-US" i="1" u="sng" dirty="0"/>
              <a:t>Acronym for</a:t>
            </a:r>
            <a:r>
              <a:rPr lang="en-US" i="1" dirty="0"/>
              <a:t>:</a:t>
            </a:r>
          </a:p>
          <a:p>
            <a:pPr lvl="1"/>
            <a:r>
              <a:rPr lang="en-US" sz="3200" u="sng" dirty="0">
                <a:solidFill>
                  <a:schemeClr val="tx1">
                    <a:lumMod val="65000"/>
                    <a:lumOff val="35000"/>
                  </a:schemeClr>
                </a:solidFill>
              </a:rPr>
              <a:t>S</a:t>
            </a:r>
            <a:r>
              <a:rPr lang="en-US" sz="3200" dirty="0">
                <a:solidFill>
                  <a:schemeClr val="tx1">
                    <a:lumMod val="65000"/>
                    <a:lumOff val="35000"/>
                  </a:schemeClr>
                </a:solidFill>
              </a:rPr>
              <a:t>ort</a:t>
            </a:r>
          </a:p>
          <a:p>
            <a:pPr lvl="1"/>
            <a:r>
              <a:rPr lang="en-US" sz="3200" u="sng" dirty="0">
                <a:solidFill>
                  <a:schemeClr val="tx1">
                    <a:lumMod val="65000"/>
                    <a:lumOff val="35000"/>
                  </a:schemeClr>
                </a:solidFill>
              </a:rPr>
              <a:t>A</a:t>
            </a:r>
            <a:r>
              <a:rPr lang="en-US" sz="3200" dirty="0">
                <a:solidFill>
                  <a:schemeClr val="tx1">
                    <a:lumMod val="65000"/>
                    <a:lumOff val="35000"/>
                  </a:schemeClr>
                </a:solidFill>
              </a:rPr>
              <a:t>ssess</a:t>
            </a:r>
          </a:p>
          <a:p>
            <a:pPr lvl="1"/>
            <a:r>
              <a:rPr lang="en-US" sz="3200" u="sng" dirty="0">
                <a:solidFill>
                  <a:schemeClr val="tx1">
                    <a:lumMod val="65000"/>
                    <a:lumOff val="35000"/>
                  </a:schemeClr>
                </a:solidFill>
              </a:rPr>
              <a:t>L</a:t>
            </a:r>
            <a:r>
              <a:rPr lang="en-US" sz="3200" dirty="0">
                <a:solidFill>
                  <a:schemeClr val="tx1">
                    <a:lumMod val="65000"/>
                    <a:lumOff val="35000"/>
                  </a:schemeClr>
                </a:solidFill>
              </a:rPr>
              <a:t>ife Saving Interventions (LSI)</a:t>
            </a:r>
          </a:p>
          <a:p>
            <a:pPr lvl="1"/>
            <a:r>
              <a:rPr lang="en-US" sz="3200" u="sng" dirty="0">
                <a:solidFill>
                  <a:schemeClr val="tx1">
                    <a:lumMod val="65000"/>
                    <a:lumOff val="35000"/>
                  </a:schemeClr>
                </a:solidFill>
              </a:rPr>
              <a:t>T</a:t>
            </a:r>
            <a:r>
              <a:rPr lang="en-US" sz="3200" dirty="0">
                <a:solidFill>
                  <a:schemeClr val="tx1">
                    <a:lumMod val="65000"/>
                    <a:lumOff val="35000"/>
                  </a:schemeClr>
                </a:solidFill>
              </a:rPr>
              <a:t>reatment/Transport</a:t>
            </a:r>
          </a:p>
          <a:p>
            <a:pPr eaLnBrk="1" hangingPunct="1"/>
            <a:r>
              <a:rPr lang="en-US" sz="1800" dirty="0"/>
              <a:t>CDC sponsored the project to develop a national standard for mass casualty triage </a:t>
            </a:r>
          </a:p>
          <a:p>
            <a:r>
              <a:rPr lang="en-US" sz="1800" dirty="0"/>
              <a:t>Developed SALT Triage Guideline using best of all known triage systems</a:t>
            </a:r>
          </a:p>
          <a:p>
            <a:r>
              <a:rPr lang="en-US" sz="1800" dirty="0"/>
              <a:t>Based on best evidence available</a:t>
            </a:r>
          </a:p>
          <a:p>
            <a:r>
              <a:rPr lang="en-US" sz="1800" dirty="0"/>
              <a:t>Concept endorsed by: ACEP, ACS-COT, ATS, NAEMSP, NDLSEC, STIPDA, FICEMS</a:t>
            </a:r>
          </a:p>
          <a:p>
            <a:pPr eaLnBrk="1" hangingPunct="1"/>
            <a:r>
              <a:rPr lang="en-US" sz="4800" dirty="0">
                <a:solidFill>
                  <a:srgbClr val="FF0000"/>
                </a:solidFill>
              </a:rPr>
              <a:t>SALT is fastest!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7"/>
          <p:cNvSpPr>
            <a:spLocks noGrp="1" noChangeArrowheads="1"/>
          </p:cNvSpPr>
          <p:nvPr>
            <p:ph type="title"/>
          </p:nvPr>
        </p:nvSpPr>
        <p:spPr>
          <a:xfrm>
            <a:off x="457200" y="152406"/>
            <a:ext cx="7696200" cy="636587"/>
          </a:xfrm>
        </p:spPr>
        <p:txBody>
          <a:bodyPr anchor="b">
            <a:normAutofit fontScale="90000"/>
          </a:bodyPr>
          <a:lstStyle/>
          <a:p>
            <a:pPr eaLnBrk="1" hangingPunct="1"/>
            <a:r>
              <a:rPr lang="en-US" sz="4300" dirty="0">
                <a:effectLst>
                  <a:outerShdw blurRad="38100" dist="38100" dir="2700000" algn="tl">
                    <a:srgbClr val="0064E2"/>
                  </a:outerShdw>
                </a:effectLst>
                <a:ea typeface="ＭＳ Ｐゴシック" charset="-128"/>
              </a:rPr>
              <a:t>SALT Triage</a:t>
            </a:r>
          </a:p>
        </p:txBody>
      </p:sp>
      <p:sp>
        <p:nvSpPr>
          <p:cNvPr id="28676" name="Rectangle 8"/>
          <p:cNvSpPr>
            <a:spLocks noGrp="1" noChangeArrowheads="1"/>
          </p:cNvSpPr>
          <p:nvPr>
            <p:ph idx="1"/>
          </p:nvPr>
        </p:nvSpPr>
        <p:spPr>
          <a:xfrm>
            <a:off x="457200" y="1066800"/>
            <a:ext cx="7239000" cy="4846320"/>
          </a:xfrm>
        </p:spPr>
        <p:txBody>
          <a:bodyPr/>
          <a:lstStyle/>
          <a:p>
            <a:pPr eaLnBrk="1" hangingPunct="1"/>
            <a:r>
              <a:rPr lang="en-US" dirty="0">
                <a:ea typeface="ＭＳ Ｐゴシック" charset="-128"/>
              </a:rPr>
              <a:t>Used whenever number of patients exceeds immediate treatment </a:t>
            </a:r>
            <a:r>
              <a:rPr lang="en-US" u="sng" dirty="0">
                <a:ea typeface="ＭＳ Ｐゴシック" charset="-128"/>
              </a:rPr>
              <a:t>or transport</a:t>
            </a:r>
            <a:r>
              <a:rPr lang="en-US" dirty="0">
                <a:ea typeface="ＭＳ Ｐゴシック" charset="-128"/>
              </a:rPr>
              <a:t> resources</a:t>
            </a:r>
          </a:p>
          <a:p>
            <a:r>
              <a:rPr lang="en-US" dirty="0">
                <a:ea typeface="ＭＳ Ｐゴシック" charset="-128"/>
              </a:rPr>
              <a:t>Same process for adult and </a:t>
            </a:r>
            <a:r>
              <a:rPr lang="en-US" dirty="0" err="1">
                <a:ea typeface="ＭＳ Ｐゴシック" charset="-128"/>
              </a:rPr>
              <a:t>peds</a:t>
            </a:r>
            <a:r>
              <a:rPr lang="en-US" dirty="0">
                <a:ea typeface="ＭＳ Ｐゴシック" charset="-128"/>
              </a:rPr>
              <a:t>, except for one LSI step… </a:t>
            </a:r>
          </a:p>
          <a:p>
            <a:pPr eaLnBrk="1" hangingPunct="1"/>
            <a:endParaRPr lang="en-US" dirty="0">
              <a:effectLst>
                <a:outerShdw blurRad="38100" dist="38100" dir="2700000" algn="tl">
                  <a:srgbClr val="0064E2"/>
                </a:outerShdw>
              </a:effectLst>
              <a:ea typeface="ＭＳ Ｐゴシック" charset="-128"/>
            </a:endParaRPr>
          </a:p>
          <a:p>
            <a:pPr eaLnBrk="1" hangingPunct="1"/>
            <a:endParaRPr lang="en-US" dirty="0">
              <a:effectLst>
                <a:outerShdw blurRad="38100" dist="38100" dir="2700000" algn="tl">
                  <a:srgbClr val="0064E2"/>
                </a:outerShdw>
              </a:effectLst>
              <a:ea typeface="ＭＳ Ｐゴシック" charset="-128"/>
            </a:endParaRPr>
          </a:p>
        </p:txBody>
      </p:sp>
      <p:pic>
        <p:nvPicPr>
          <p:cNvPr id="2" name="Picture 1"/>
          <p:cNvPicPr>
            <a:picLocks noChangeAspect="1"/>
          </p:cNvPicPr>
          <p:nvPr/>
        </p:nvPicPr>
        <p:blipFill>
          <a:blip r:embed="rId3"/>
          <a:stretch>
            <a:fillRect/>
          </a:stretch>
        </p:blipFill>
        <p:spPr>
          <a:xfrm>
            <a:off x="990600" y="3962401"/>
            <a:ext cx="2905699" cy="2142578"/>
          </a:xfrm>
          <a:prstGeom prst="rect">
            <a:avLst/>
          </a:prstGeom>
        </p:spPr>
      </p:pic>
      <p:pic>
        <p:nvPicPr>
          <p:cNvPr id="3" name="Picture 2"/>
          <p:cNvPicPr>
            <a:picLocks noChangeAspect="1"/>
          </p:cNvPicPr>
          <p:nvPr/>
        </p:nvPicPr>
        <p:blipFill>
          <a:blip r:embed="rId4"/>
          <a:stretch>
            <a:fillRect/>
          </a:stretch>
        </p:blipFill>
        <p:spPr>
          <a:xfrm>
            <a:off x="3744900" y="3962405"/>
            <a:ext cx="3036900" cy="21425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7239000" cy="4846320"/>
          </a:xfrm>
        </p:spPr>
        <p:txBody>
          <a:bodyPr>
            <a:normAutofit fontScale="92500" lnSpcReduction="10000"/>
          </a:bodyPr>
          <a:lstStyle/>
          <a:p>
            <a:r>
              <a:rPr lang="en-US" dirty="0"/>
              <a:t>Move as quickly as possible</a:t>
            </a:r>
          </a:p>
          <a:p>
            <a:r>
              <a:rPr lang="en-US" dirty="0"/>
              <a:t>Begin transports of </a:t>
            </a:r>
            <a:r>
              <a:rPr lang="en-US" dirty="0">
                <a:solidFill>
                  <a:srgbClr val="FF0000"/>
                </a:solidFill>
              </a:rPr>
              <a:t>RED</a:t>
            </a:r>
            <a:r>
              <a:rPr lang="en-US" dirty="0"/>
              <a:t> patients as soon as feasible!</a:t>
            </a:r>
          </a:p>
          <a:p>
            <a:pPr lvl="1"/>
            <a:r>
              <a:rPr lang="en-US" dirty="0"/>
              <a:t>Don’t neglect processes (triage, allocation of patients to hospitals, command, etc.)</a:t>
            </a:r>
          </a:p>
          <a:p>
            <a:r>
              <a:rPr lang="en-US" dirty="0"/>
              <a:t>Triage Ribbons 1</a:t>
            </a:r>
            <a:r>
              <a:rPr lang="en-US" u="sng" baseline="30000" dirty="0"/>
              <a:t>st</a:t>
            </a:r>
          </a:p>
          <a:p>
            <a:pPr lvl="1"/>
            <a:r>
              <a:rPr lang="en-US" i="1" u="sng" dirty="0"/>
              <a:t>Then</a:t>
            </a:r>
            <a:r>
              <a:rPr lang="en-US" dirty="0"/>
              <a:t> Tags at Casualty Collection Point (CCP),Transport Area, or during transport</a:t>
            </a:r>
          </a:p>
          <a:p>
            <a:r>
              <a:rPr lang="en-US" i="1" dirty="0"/>
              <a:t>Over-triage</a:t>
            </a:r>
            <a:r>
              <a:rPr lang="en-US" dirty="0"/>
              <a:t> can be as harmful as </a:t>
            </a:r>
            <a:r>
              <a:rPr lang="en-US" i="1" dirty="0"/>
              <a:t>under-triage</a:t>
            </a:r>
          </a:p>
          <a:p>
            <a:endParaRPr lang="en-US" dirty="0"/>
          </a:p>
          <a:p>
            <a:endParaRPr lang="en-US" dirty="0"/>
          </a:p>
          <a:p>
            <a:endParaRPr lang="en-US" dirty="0"/>
          </a:p>
        </p:txBody>
      </p:sp>
      <p:sp>
        <p:nvSpPr>
          <p:cNvPr id="4" name="Title 1"/>
          <p:cNvSpPr txBox="1">
            <a:spLocks/>
          </p:cNvSpPr>
          <p:nvPr/>
        </p:nvSpPr>
        <p:spPr>
          <a:xfrm>
            <a:off x="457200" y="228600"/>
            <a:ext cx="7696200" cy="594360"/>
          </a:xfrm>
          <a:prstGeom prst="rect">
            <a:avLst/>
          </a:prstGeom>
        </p:spPr>
        <p:txBody>
          <a:bodyPr vert="horz" lIns="45720" tIns="0" rIns="45720" bIns="0" anchor="b"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fontAlgn="auto">
              <a:spcAft>
                <a:spcPts val="0"/>
              </a:spcAft>
            </a:pPr>
            <a:r>
              <a:rPr lang="en-US" sz="3600" dirty="0"/>
              <a:t>SALT/MCI General Principles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620000" cy="594360"/>
          </a:xfrm>
        </p:spPr>
        <p:txBody>
          <a:bodyPr>
            <a:noAutofit/>
          </a:bodyPr>
          <a:lstStyle/>
          <a:p>
            <a:r>
              <a:rPr lang="en-US" sz="3600" dirty="0"/>
              <a:t>TRANSPORT Group/Unit</a:t>
            </a:r>
          </a:p>
        </p:txBody>
      </p:sp>
      <p:sp>
        <p:nvSpPr>
          <p:cNvPr id="3" name="Content Placeholder 2"/>
          <p:cNvSpPr>
            <a:spLocks noGrp="1"/>
          </p:cNvSpPr>
          <p:nvPr>
            <p:ph idx="1"/>
          </p:nvPr>
        </p:nvSpPr>
        <p:spPr>
          <a:xfrm>
            <a:off x="457200" y="1066800"/>
            <a:ext cx="7696200" cy="4846320"/>
          </a:xfrm>
        </p:spPr>
        <p:txBody>
          <a:bodyPr>
            <a:normAutofit fontScale="92500" lnSpcReduction="10000"/>
          </a:bodyPr>
          <a:lstStyle/>
          <a:p>
            <a:r>
              <a:rPr lang="en-US" dirty="0"/>
              <a:t>Crucial to overall success in MCI</a:t>
            </a:r>
          </a:p>
          <a:p>
            <a:r>
              <a:rPr lang="en-US" dirty="0"/>
              <a:t>Use </a:t>
            </a:r>
            <a:r>
              <a:rPr lang="en-US" u="sng" dirty="0"/>
              <a:t>R</a:t>
            </a:r>
            <a:r>
              <a:rPr lang="en-US" dirty="0"/>
              <a:t>egional </a:t>
            </a:r>
            <a:r>
              <a:rPr lang="en-US" u="sng" dirty="0"/>
              <a:t>H</a:t>
            </a:r>
            <a:r>
              <a:rPr lang="en-US" dirty="0"/>
              <a:t>ospital </a:t>
            </a:r>
            <a:r>
              <a:rPr lang="en-US" u="sng" dirty="0"/>
              <a:t>N</a:t>
            </a:r>
            <a:r>
              <a:rPr lang="en-US" dirty="0"/>
              <a:t>otification </a:t>
            </a:r>
            <a:r>
              <a:rPr lang="en-US" u="sng" dirty="0"/>
              <a:t>S</a:t>
            </a:r>
            <a:r>
              <a:rPr lang="en-US" dirty="0"/>
              <a:t>ystem</a:t>
            </a:r>
          </a:p>
          <a:p>
            <a:pPr lvl="1"/>
            <a:r>
              <a:rPr lang="en-US" dirty="0"/>
              <a:t>RHNS</a:t>
            </a:r>
          </a:p>
          <a:p>
            <a:r>
              <a:rPr lang="en-US" dirty="0"/>
              <a:t>Ensure secondary triage </a:t>
            </a:r>
            <a:r>
              <a:rPr lang="en-US" i="1" u="sng" dirty="0"/>
              <a:t>prior to transport</a:t>
            </a:r>
          </a:p>
          <a:p>
            <a:r>
              <a:rPr lang="en-US" dirty="0"/>
              <a:t>Ensure </a:t>
            </a:r>
            <a:r>
              <a:rPr lang="en-US" strike="sngStrike" dirty="0"/>
              <a:t>triage</a:t>
            </a:r>
            <a:r>
              <a:rPr lang="en-US" dirty="0"/>
              <a:t> treatment tag application </a:t>
            </a:r>
            <a:r>
              <a:rPr lang="en-US" i="1" u="sng" dirty="0"/>
              <a:t>prior to or during transport</a:t>
            </a:r>
          </a:p>
          <a:p>
            <a:r>
              <a:rPr lang="en-US" dirty="0"/>
              <a:t>Responsible (with Treatment Group) for assigning priorities for transport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nvPr>
        </p:nvSpPr>
        <p:spPr>
          <a:xfrm>
            <a:off x="457200" y="228600"/>
            <a:ext cx="7620000" cy="865188"/>
          </a:xfrm>
        </p:spPr>
        <p:txBody>
          <a:bodyPr anchor="b">
            <a:normAutofit fontScale="90000"/>
          </a:bodyPr>
          <a:lstStyle/>
          <a:p>
            <a:pPr eaLnBrk="1" hangingPunct="1"/>
            <a:r>
              <a:rPr lang="en-US" sz="3500" dirty="0">
                <a:effectLst>
                  <a:outerShdw blurRad="38100" dist="38100" dir="2700000" algn="tl">
                    <a:srgbClr val="0064E2"/>
                  </a:outerShdw>
                </a:effectLst>
                <a:ea typeface="ＭＳ Ｐゴシック" charset="-128"/>
              </a:rPr>
              <a:t>Triage Categories</a:t>
            </a:r>
            <a:br>
              <a:rPr lang="en-US" sz="3500" dirty="0">
                <a:effectLst>
                  <a:outerShdw blurRad="38100" dist="38100" dir="2700000" algn="tl">
                    <a:srgbClr val="0064E2"/>
                  </a:outerShdw>
                </a:effectLst>
                <a:ea typeface="ＭＳ Ｐゴシック" charset="-128"/>
              </a:rPr>
            </a:br>
            <a:r>
              <a:rPr lang="en-US" sz="3500" dirty="0">
                <a:effectLst>
                  <a:outerShdw blurRad="38100" dist="38100" dir="2700000" algn="tl">
                    <a:srgbClr val="0064E2"/>
                  </a:outerShdw>
                </a:effectLst>
                <a:ea typeface="ＭＳ Ｐゴシック" charset="-128"/>
              </a:rPr>
              <a:t>ID-MED</a:t>
            </a:r>
          </a:p>
        </p:txBody>
      </p:sp>
      <p:sp>
        <p:nvSpPr>
          <p:cNvPr id="733187" name="Rectangle 3"/>
          <p:cNvSpPr>
            <a:spLocks noGrp="1" noChangeArrowheads="1"/>
          </p:cNvSpPr>
          <p:nvPr>
            <p:ph type="body" idx="4294967295"/>
          </p:nvPr>
        </p:nvSpPr>
        <p:spPr>
          <a:xfrm>
            <a:off x="609600" y="1447800"/>
            <a:ext cx="7620000" cy="3962400"/>
          </a:xfrm>
        </p:spPr>
        <p:txBody>
          <a:bodyPr>
            <a:normAutofit lnSpcReduction="10000"/>
          </a:bodyPr>
          <a:lstStyle/>
          <a:p>
            <a:pPr eaLnBrk="1" hangingPunct="1">
              <a:lnSpc>
                <a:spcPct val="90000"/>
              </a:lnSpc>
              <a:buFont typeface="Wingdings" pitchFamily="2" charset="2"/>
              <a:buChar char="n"/>
            </a:pPr>
            <a:r>
              <a:rPr lang="en-US" sz="4500" dirty="0">
                <a:solidFill>
                  <a:srgbClr val="FF0000"/>
                </a:solidFill>
                <a:effectLst>
                  <a:outerShdw blurRad="38100" dist="38100" dir="2700000" algn="tl">
                    <a:srgbClr val="FFFFFF"/>
                  </a:outerShdw>
                </a:effectLst>
                <a:ea typeface="ＭＳ Ｐゴシック" charset="-128"/>
              </a:rPr>
              <a:t>Immediate</a:t>
            </a:r>
          </a:p>
          <a:p>
            <a:pPr eaLnBrk="1" hangingPunct="1">
              <a:lnSpc>
                <a:spcPct val="90000"/>
              </a:lnSpc>
              <a:buFont typeface="Wingdings" pitchFamily="2" charset="2"/>
              <a:buChar char="n"/>
            </a:pPr>
            <a:r>
              <a:rPr lang="en-US" sz="4500" dirty="0">
                <a:solidFill>
                  <a:schemeClr val="accent4">
                    <a:lumMod val="60000"/>
                    <a:lumOff val="40000"/>
                  </a:schemeClr>
                </a:solidFill>
                <a:effectLst>
                  <a:outerShdw blurRad="38100" dist="38100" dir="2700000" algn="tl">
                    <a:srgbClr val="FFFFFF"/>
                  </a:outerShdw>
                </a:effectLst>
                <a:ea typeface="ＭＳ Ｐゴシック" charset="-128"/>
              </a:rPr>
              <a:t>Delayed</a:t>
            </a:r>
          </a:p>
          <a:p>
            <a:pPr eaLnBrk="1" hangingPunct="1">
              <a:lnSpc>
                <a:spcPct val="90000"/>
              </a:lnSpc>
              <a:buFont typeface="Wingdings" pitchFamily="2" charset="2"/>
              <a:buChar char="n"/>
            </a:pPr>
            <a:r>
              <a:rPr lang="en-US" sz="4500" dirty="0">
                <a:solidFill>
                  <a:schemeClr val="accent6">
                    <a:lumMod val="75000"/>
                  </a:schemeClr>
                </a:solidFill>
                <a:effectLst>
                  <a:outerShdw blurRad="38100" dist="38100" dir="2700000" algn="tl">
                    <a:srgbClr val="FFFFFF"/>
                  </a:outerShdw>
                </a:effectLst>
                <a:ea typeface="ＭＳ Ｐゴシック" charset="-128"/>
              </a:rPr>
              <a:t>Minimal</a:t>
            </a:r>
          </a:p>
          <a:p>
            <a:pPr eaLnBrk="1" hangingPunct="1">
              <a:lnSpc>
                <a:spcPct val="90000"/>
              </a:lnSpc>
              <a:buFont typeface="Wingdings" pitchFamily="2" charset="2"/>
              <a:buChar char="n"/>
            </a:pPr>
            <a:r>
              <a:rPr lang="en-US" sz="4500" dirty="0">
                <a:solidFill>
                  <a:schemeClr val="bg1">
                    <a:lumMod val="65000"/>
                  </a:schemeClr>
                </a:solidFill>
                <a:effectLst>
                  <a:outerShdw blurRad="38100" dist="38100" dir="2700000" algn="tl">
                    <a:srgbClr val="FFFFFF"/>
                  </a:outerShdw>
                </a:effectLst>
                <a:ea typeface="ＭＳ Ｐゴシック" charset="-128"/>
              </a:rPr>
              <a:t>Expectant</a:t>
            </a:r>
          </a:p>
          <a:p>
            <a:pPr>
              <a:lnSpc>
                <a:spcPct val="90000"/>
              </a:lnSpc>
              <a:buFont typeface="Wingdings" pitchFamily="2" charset="2"/>
              <a:buChar char="n"/>
            </a:pPr>
            <a:r>
              <a:rPr lang="en-US" sz="45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ＭＳ Ｐゴシック" charset="-128"/>
              </a:rPr>
              <a:t>Dead</a:t>
            </a:r>
            <a:r>
              <a:rPr lang="en-US" sz="4500" dirty="0">
                <a:ea typeface="ＭＳ Ｐゴシック" charset="-128"/>
              </a:rPr>
              <a:t> </a:t>
            </a:r>
            <a:endParaRPr lang="en-US" sz="4500" dirty="0">
              <a:solidFill>
                <a:srgbClr val="000000"/>
              </a:solidFill>
              <a:effectLst>
                <a:outerShdw blurRad="38100" dist="38100" dir="2700000" algn="tl">
                  <a:srgbClr val="FFFFFF"/>
                </a:outerShdw>
              </a:effectLst>
              <a:ea typeface="ＭＳ Ｐゴシック" charset="-128"/>
            </a:endParaRPr>
          </a:p>
          <a:p>
            <a:pPr lvl="2">
              <a:lnSpc>
                <a:spcPct val="90000"/>
              </a:lnSpc>
              <a:buFont typeface="Wingdings" pitchFamily="2" charset="2"/>
              <a:buChar char="n"/>
            </a:pPr>
            <a:r>
              <a:rPr lang="en-US" sz="3900" dirty="0">
                <a:solidFill>
                  <a:srgbClr val="000000"/>
                </a:solidFill>
                <a:effectLst>
                  <a:outerShdw blurRad="38100" dist="38100" dir="2700000" algn="tl">
                    <a:srgbClr val="FFFFFF"/>
                  </a:outerShdw>
                </a:effectLst>
                <a:ea typeface="ＭＳ Ｐゴシック" charset="-128"/>
              </a:rPr>
              <a:t>(Ribbon/Tag zebra-striped)</a:t>
            </a:r>
          </a:p>
        </p:txBody>
      </p:sp>
      <p:sp>
        <p:nvSpPr>
          <p:cNvPr id="4" name="Rectangle 3">
            <a:extLst>
              <a:ext uri="{FF2B5EF4-FFF2-40B4-BE49-F238E27FC236}">
                <a16:creationId xmlns:a16="http://schemas.microsoft.com/office/drawing/2014/main" id="{7CADA8A1-DE56-7115-5A23-DF170BC6DF41}"/>
              </a:ext>
            </a:extLst>
          </p:cNvPr>
          <p:cNvSpPr/>
          <p:nvPr/>
        </p:nvSpPr>
        <p:spPr>
          <a:xfrm>
            <a:off x="1008888" y="3941064"/>
            <a:ext cx="1353312" cy="53340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1884C13-8BEB-BB87-3BC4-B35F9172CDF5}"/>
              </a:ext>
            </a:extLst>
          </p:cNvPr>
          <p:cNvPicPr>
            <a:picLocks noChangeAspect="1"/>
          </p:cNvPicPr>
          <p:nvPr/>
        </p:nvPicPr>
        <p:blipFill>
          <a:blip r:embed="rId3"/>
          <a:stretch>
            <a:fillRect/>
          </a:stretch>
        </p:blipFill>
        <p:spPr>
          <a:xfrm>
            <a:off x="457207" y="5133987"/>
            <a:ext cx="1676393" cy="1676393"/>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12.4|8.2|4.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G-MKT02517 GSH MASTER Template">
  <a:themeElements>
    <a:clrScheme name="1_G-MKT02517 GSH MASTE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G-MKT02517 GSH MASTER Template">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MKT02517 GSH MASTE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MKT02517 GSH MASTER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MKT02517 GSH MASTER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MKT02517 GSH MASTER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MKT02517 GSH MASTER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MKT02517 GSH MASTER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MKT02517 GSH MASTER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MKT02517 GSH MASTER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MKT02517 GSH MASTER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MKT02517 GSH MASTER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MKT02517 GSH MASTER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MKT02517 GSH MASTER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12759</TotalTime>
  <Words>1891</Words>
  <Application>Microsoft Office PowerPoint</Application>
  <PresentationFormat>On-screen Show (4:3)</PresentationFormat>
  <Paragraphs>273</Paragraphs>
  <Slides>38</Slides>
  <Notes>11</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49" baseType="lpstr">
      <vt:lpstr>Arial</vt:lpstr>
      <vt:lpstr>Calibri</vt:lpstr>
      <vt:lpstr>Times</vt:lpstr>
      <vt:lpstr>Times New Roman</vt:lpstr>
      <vt:lpstr>Trebuchet MS</vt:lpstr>
      <vt:lpstr>Verdana</vt:lpstr>
      <vt:lpstr>Wingdings</vt:lpstr>
      <vt:lpstr>Wingdings 2</vt:lpstr>
      <vt:lpstr>Opulent</vt:lpstr>
      <vt:lpstr>1_G-MKT02517 GSH MASTER Template</vt:lpstr>
      <vt:lpstr>Document</vt:lpstr>
      <vt:lpstr>Guidelines for Mass Casualty Triage</vt:lpstr>
      <vt:lpstr>collaborative PLANNING for MCI Training</vt:lpstr>
      <vt:lpstr>Triage Process</vt:lpstr>
      <vt:lpstr>Objectives</vt:lpstr>
      <vt:lpstr>SALT</vt:lpstr>
      <vt:lpstr>SALT Triage</vt:lpstr>
      <vt:lpstr>PowerPoint Presentation</vt:lpstr>
      <vt:lpstr>TRANSPORT Group/Unit</vt:lpstr>
      <vt:lpstr>Triage Categories ID-MED</vt:lpstr>
      <vt:lpstr>STEP 1: Global Sorting</vt:lpstr>
      <vt:lpstr>Global Sorting: Action 1</vt:lpstr>
      <vt:lpstr>Global Sorting: Action 2</vt:lpstr>
      <vt:lpstr>Global Sorting Result</vt:lpstr>
      <vt:lpstr>Global Sorting –  misleading Result?</vt:lpstr>
      <vt:lpstr>Global Sorting Result</vt:lpstr>
      <vt:lpstr>PowerPoint Presentation</vt:lpstr>
      <vt:lpstr>Step 2: Individual Assessment - Lifesaving Interventions</vt:lpstr>
      <vt:lpstr>Life-Saving Interventions</vt:lpstr>
      <vt:lpstr>PowerPoint Presentation</vt:lpstr>
      <vt:lpstr>Individual Assessment - Assign Category</vt:lpstr>
      <vt:lpstr>A - Assess</vt:lpstr>
      <vt:lpstr>Assess for the following:</vt:lpstr>
      <vt:lpstr>Dead</vt:lpstr>
      <vt:lpstr>Mnemonics for Assess questions</vt:lpstr>
      <vt:lpstr>PowerPoint Presentation</vt:lpstr>
      <vt:lpstr>Immediate</vt:lpstr>
      <vt:lpstr>Immediate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SALT is a clinical guideline, NOT an absolute!</vt:lpstr>
      <vt:lpstr>After Patients are Categorized</vt:lpstr>
      <vt:lpstr>Treatment/Transport Priority</vt:lpstr>
      <vt:lpstr>Treatment/Transport Priority</vt:lpstr>
    </vt:vector>
  </TitlesOfParts>
  <Company>Richard/Schwartz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National Standard for Mass Casualty Triage SALT Triage</dc:title>
  <dc:creator>Richard/Schwartz  User</dc:creator>
  <cp:lastModifiedBy>Marsh, Jordan</cp:lastModifiedBy>
  <cp:revision>337</cp:revision>
  <cp:lastPrinted>2022-08-12T17:30:29Z</cp:lastPrinted>
  <dcterms:created xsi:type="dcterms:W3CDTF">2009-05-26T01:41:37Z</dcterms:created>
  <dcterms:modified xsi:type="dcterms:W3CDTF">2022-09-14T20:41:03Z</dcterms:modified>
</cp:coreProperties>
</file>