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31" r:id="rId1"/>
    <p:sldMasterId id="2147484344" r:id="rId2"/>
  </p:sldMasterIdLst>
  <p:notesMasterIdLst>
    <p:notesMasterId r:id="rId15"/>
  </p:notesMasterIdLst>
  <p:handoutMasterIdLst>
    <p:handoutMasterId r:id="rId16"/>
  </p:handoutMasterIdLst>
  <p:sldIdLst>
    <p:sldId id="627" r:id="rId3"/>
    <p:sldId id="586" r:id="rId4"/>
    <p:sldId id="587" r:id="rId5"/>
    <p:sldId id="449" r:id="rId6"/>
    <p:sldId id="450" r:id="rId7"/>
    <p:sldId id="459" r:id="rId8"/>
    <p:sldId id="474" r:id="rId9"/>
    <p:sldId id="475" r:id="rId10"/>
    <p:sldId id="594" r:id="rId11"/>
    <p:sldId id="619" r:id="rId12"/>
    <p:sldId id="453" r:id="rId13"/>
    <p:sldId id="438" r:id="rId14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530"/>
    <a:srgbClr val="ED6430"/>
    <a:srgbClr val="0064E2"/>
    <a:srgbClr val="EBE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35" autoAdjust="0"/>
  </p:normalViewPr>
  <p:slideViewPr>
    <p:cSldViewPr>
      <p:cViewPr varScale="1">
        <p:scale>
          <a:sx n="93" d="100"/>
          <a:sy n="93" d="100"/>
        </p:scale>
        <p:origin x="4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15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94C81A6-5621-435E-A2C3-B9A8B5212812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438C3AD-2FDC-4378-B6F3-3AF1235D8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68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CEE9FA-5614-47DC-B920-D15EC28730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67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EE9FA-5614-47DC-B920-D15EC28730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4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EE9FA-5614-47DC-B920-D15EC28730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4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40CC6-11A8-4938-85C4-4F09F65F1B3B}" type="slidenum">
              <a:rPr lang="en-US"/>
              <a:pPr/>
              <a:t>12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be prepared to respond on lightning strikes and cyanide.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ABE039-077E-4445-A543-6D4CDF7B2F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4" descr="MMRS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94600" y="5384800"/>
            <a:ext cx="1549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7940-B296-43DD-90EE-8450F777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61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932E95-CA6B-4764-8FAF-570A3AE82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84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24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07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267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174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5425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673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73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C233-C977-4916-A375-BB9E4286F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75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98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810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821840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1905006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ADCC1C1-CC5A-483E-970A-CD94747BF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6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A300-DE44-415C-AE4E-3330FA9C4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CE4E-5832-410A-9AD9-62B3FC403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C07C-FED2-48FE-A8DA-1713771F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26A-3923-4047-9191-4B3133A0A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735B-CBA3-4EED-9196-B2F56C213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1" y="1004674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Rectangle 8"/>
          <p:cNvSpPr/>
          <p:nvPr/>
        </p:nvSpPr>
        <p:spPr>
          <a:xfrm rot="21420000">
            <a:off x="596708" y="998822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6D23-6163-4D0B-B407-F54FC21C87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8D8228-DBEE-4FFE-84F9-0691981B71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 descr="MMRS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594600" y="5384800"/>
            <a:ext cx="1549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32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800" b="1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800" b="1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A7C1FA5B-87A9-47E1-A315-6BEA12F1F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rgbClr val="0064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/>
          </a:p>
        </p:txBody>
      </p:sp>
      <p:pic>
        <p:nvPicPr>
          <p:cNvPr id="1027" name="Picture 7" descr="PH_MVH_footerWhi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59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4B9"/>
        </a:buClr>
        <a:buFont typeface="Times" panose="02020603050405020304" pitchFamily="18" charset="0"/>
        <a:buChar char="•"/>
        <a:defRPr sz="3200">
          <a:solidFill>
            <a:srgbClr val="0064B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E817-3F57-342D-784D-0F2A1077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8510" y="558263"/>
            <a:ext cx="5957668" cy="2868168"/>
          </a:xfrm>
        </p:spPr>
        <p:txBody>
          <a:bodyPr>
            <a:noAutofit/>
          </a:bodyPr>
          <a:lstStyle/>
          <a:p>
            <a:r>
              <a:rPr lang="en-US" sz="5400" dirty="0"/>
              <a:t>Drills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C3C4-6CEB-540B-F739-AB9B96024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3581400"/>
            <a:ext cx="5114778" cy="1101248"/>
          </a:xfrm>
        </p:spPr>
        <p:txBody>
          <a:bodyPr>
            <a:normAutofit/>
          </a:bodyPr>
          <a:lstStyle/>
          <a:p>
            <a:r>
              <a:rPr lang="en-US" sz="2400" dirty="0"/>
              <a:t>Section</a:t>
            </a:r>
            <a:r>
              <a:rPr lang="en-US" sz="2800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33268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70" y="-66782"/>
            <a:ext cx="73152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MCI Communications </a:t>
            </a:r>
            <a:br>
              <a:rPr lang="en-US" b="1" dirty="0"/>
            </a:br>
            <a:r>
              <a:rPr lang="en-US" b="1" dirty="0"/>
              <a:t>Quarterly Triage Day Drills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492340" cy="4800600"/>
          </a:xfrm>
        </p:spPr>
        <p:txBody>
          <a:bodyPr>
            <a:noAutofit/>
          </a:bodyPr>
          <a:lstStyle/>
          <a:p>
            <a:pPr lvl="1"/>
            <a:r>
              <a:rPr lang="en-US" sz="2400" b="1" dirty="0"/>
              <a:t>Agreed on by GDAHA Domestic Preparedness Coalition, GMVEMSC, MVFEA, GMCFCA, et al</a:t>
            </a:r>
          </a:p>
          <a:p>
            <a:pPr lvl="1"/>
            <a:r>
              <a:rPr lang="en-US" sz="2400" b="1" dirty="0"/>
              <a:t>24 hours each quarter </a:t>
            </a:r>
          </a:p>
          <a:p>
            <a:pPr lvl="1"/>
            <a:r>
              <a:rPr lang="en-US" sz="2400" b="1" dirty="0"/>
              <a:t>Day of week different each quarter so all ED &amp; EMS personnel have opportunities to participate</a:t>
            </a:r>
          </a:p>
          <a:p>
            <a:pPr lvl="1"/>
            <a:r>
              <a:rPr lang="en-US" sz="2400" b="1" dirty="0"/>
              <a:t>Day selected each quarter by GDAHA Communications Committee </a:t>
            </a:r>
          </a:p>
          <a:p>
            <a:pPr lvl="1"/>
            <a:r>
              <a:rPr lang="en-US" sz="2400" b="1" dirty="0"/>
              <a:t>Communicated to all hospitals and EMS agencies</a:t>
            </a:r>
          </a:p>
          <a:p>
            <a:pPr lvl="1"/>
            <a:r>
              <a:rPr lang="en-US" sz="2400" b="1" dirty="0"/>
              <a:t>Includes Ribbons, “</a:t>
            </a:r>
            <a:r>
              <a:rPr lang="en-US" sz="2400" b="1" i="1" dirty="0"/>
              <a:t>Treatment</a:t>
            </a:r>
            <a:r>
              <a:rPr lang="en-US" sz="2400" b="1" dirty="0"/>
              <a:t>” Tags, MCI Radio Talk Groups, </a:t>
            </a:r>
            <a:r>
              <a:rPr lang="en-US" sz="2400" b="1" dirty="0" err="1"/>
              <a:t>Surgenet</a:t>
            </a:r>
            <a:r>
              <a:rPr lang="en-US" sz="2400" b="1" dirty="0"/>
              <a:t> MCI webpage, OHTrac</a:t>
            </a:r>
          </a:p>
          <a:p>
            <a:pPr lvl="1"/>
            <a:r>
              <a:rPr lang="en-US" sz="2400" b="1" dirty="0"/>
              <a:t>OPPORTUNITY FOR US ALL TO WORK TOGETHER</a:t>
            </a:r>
          </a:p>
        </p:txBody>
      </p:sp>
    </p:spTree>
    <p:extLst>
      <p:ext uri="{BB962C8B-B14F-4D97-AF65-F5344CB8AC3E}">
        <p14:creationId xmlns:p14="http://schemas.microsoft.com/office/powerpoint/2010/main" val="1946909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Today’s Drill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48" y="1143000"/>
            <a:ext cx="7239000" cy="685800"/>
          </a:xfrm>
        </p:spPr>
        <p:txBody>
          <a:bodyPr/>
          <a:lstStyle/>
          <a:p>
            <a:r>
              <a:rPr lang="en-US" dirty="0"/>
              <a:t>Final hot wash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286000"/>
            <a:ext cx="7239000" cy="21243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6600" dirty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64E2"/>
                  </a:outerShdw>
                </a:effectLst>
              </a:rPr>
              <a:t>THANK YOU FOR PARTICIPATING!!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B14839-BA02-3E07-C116-1BE3ADA43664}"/>
              </a:ext>
            </a:extLst>
          </p:cNvPr>
          <p:cNvSpPr txBox="1">
            <a:spLocks/>
          </p:cNvSpPr>
          <p:nvPr/>
        </p:nvSpPr>
        <p:spPr>
          <a:xfrm>
            <a:off x="762000" y="2438400"/>
            <a:ext cx="7239000" cy="21243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fontAlgn="auto">
              <a:spcAft>
                <a:spcPts val="0"/>
              </a:spcAft>
              <a:buNone/>
            </a:pPr>
            <a:endParaRPr lang="en-US" sz="6600" dirty="0">
              <a:solidFill>
                <a:srgbClr val="FFC000"/>
              </a:solidFill>
              <a:effectLst>
                <a:outerShdw blurRad="38100" dist="38100" dir="2700000" algn="ctr" rotWithShape="0">
                  <a:srgbClr val="0064E2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086600" cy="762000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en-US" sz="6000" dirty="0"/>
              <a:t>Questions?</a:t>
            </a:r>
          </a:p>
        </p:txBody>
      </p:sp>
      <p:pic>
        <p:nvPicPr>
          <p:cNvPr id="43012" name="Picture 4" descr="SALT scheme 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858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6"/>
            <a:ext cx="7391400" cy="11421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Training – Use Blue Tags, but Real Ribbons!</a:t>
            </a:r>
          </a:p>
        </p:txBody>
      </p:sp>
      <p:pic>
        <p:nvPicPr>
          <p:cNvPr id="4" name="Content Placeholder 3" descr="photo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5943600" cy="4457700"/>
          </a:xfrm>
        </p:spPr>
      </p:pic>
      <p:pic>
        <p:nvPicPr>
          <p:cNvPr id="6" name="Picture 5" descr="FIRE_triage-cards-final_TRAI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47800"/>
            <a:ext cx="2057400" cy="53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654"/>
    </mc:Choice>
    <mc:Fallback xmlns="">
      <p:transition advTm="2565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eddy bear care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6104"/>
          <a:stretch>
            <a:fillRect/>
          </a:stretch>
        </p:blipFill>
        <p:spPr>
          <a:xfrm>
            <a:off x="4777232" y="0"/>
            <a:ext cx="4366768" cy="3460750"/>
          </a:xfrm>
          <a:prstGeom prst="rect">
            <a:avLst/>
          </a:prstGeom>
        </p:spPr>
      </p:pic>
      <p:pic>
        <p:nvPicPr>
          <p:cNvPr id="5" name="Content Placeholder 3" descr="teddy bear care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42612" cy="3352800"/>
          </a:xfrm>
          <a:prstGeom prst="rect">
            <a:avLst/>
          </a:prstGeom>
        </p:spPr>
      </p:pic>
      <p:pic>
        <p:nvPicPr>
          <p:cNvPr id="6" name="Picture 5" descr="teddy bear care 003.JPG"/>
          <p:cNvPicPr>
            <a:picLocks noChangeAspect="1"/>
          </p:cNvPicPr>
          <p:nvPr/>
        </p:nvPicPr>
        <p:blipFill>
          <a:blip r:embed="rId4" cstate="print"/>
          <a:srcRect l="12467"/>
          <a:stretch>
            <a:fillRect/>
          </a:stretch>
        </p:blipFill>
        <p:spPr>
          <a:xfrm>
            <a:off x="4328775" y="3200400"/>
            <a:ext cx="4815231" cy="3657600"/>
          </a:xfrm>
          <a:prstGeom prst="rect">
            <a:avLst/>
          </a:prstGeom>
        </p:spPr>
      </p:pic>
      <p:pic>
        <p:nvPicPr>
          <p:cNvPr id="7" name="Content Placeholder 3" descr="teddy bear care 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" y="3321050"/>
            <a:ext cx="5319573" cy="35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5757"/>
    </mc:Choice>
    <mc:Fallback xmlns="">
      <p:transition advTm="557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drill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152" y="1118072"/>
            <a:ext cx="7239000" cy="137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“Flashcard” Drill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“Triage &amp; Transport” Drill</a:t>
            </a:r>
          </a:p>
        </p:txBody>
      </p:sp>
      <p:pic>
        <p:nvPicPr>
          <p:cNvPr id="111618" name="Picture 2" descr="Image result for exercise dr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56144"/>
            <a:ext cx="6172200" cy="41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59436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First drill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3914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Pair up</a:t>
            </a:r>
          </a:p>
          <a:p>
            <a:r>
              <a:rPr lang="en-US" dirty="0"/>
              <a:t>Flashcards</a:t>
            </a:r>
          </a:p>
          <a:p>
            <a:pPr lvl="1"/>
            <a:r>
              <a:rPr lang="en-US" sz="3500" dirty="0"/>
              <a:t>Divide up equally</a:t>
            </a:r>
          </a:p>
          <a:p>
            <a:pPr lvl="1"/>
            <a:r>
              <a:rPr lang="en-US" sz="3500" dirty="0"/>
              <a:t>Student A shows scenario side of card to Student B</a:t>
            </a:r>
          </a:p>
          <a:p>
            <a:pPr lvl="1"/>
            <a:r>
              <a:rPr lang="en-US" sz="3500" dirty="0"/>
              <a:t>Student B assigns a category</a:t>
            </a:r>
          </a:p>
          <a:p>
            <a:pPr lvl="1"/>
            <a:r>
              <a:rPr lang="en-US" sz="3500" dirty="0"/>
              <a:t>Student A provides feedback from “Hidden Side”</a:t>
            </a:r>
          </a:p>
          <a:p>
            <a:pPr lvl="2"/>
            <a:r>
              <a:rPr lang="en-US" sz="3500" i="1" dirty="0"/>
              <a:t>Room for judgment on some</a:t>
            </a:r>
          </a:p>
          <a:p>
            <a:pPr lvl="1"/>
            <a:r>
              <a:rPr lang="en-US" sz="3500" dirty="0">
                <a:solidFill>
                  <a:srgbClr val="FF0000"/>
                </a:solidFill>
              </a:rPr>
              <a:t>When complete, rotate cards clockwise and repeat until all cards have been seen by each group.</a:t>
            </a:r>
          </a:p>
        </p:txBody>
      </p:sp>
      <p:pic>
        <p:nvPicPr>
          <p:cNvPr id="112642" name="Picture 2" descr="Image result for 1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15200" cy="83515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Second drill:</a:t>
            </a:r>
            <a:br>
              <a:rPr lang="en-US" sz="32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</a:br>
            <a:r>
              <a:rPr lang="en-US" sz="32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“Triage &amp; Transport”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467600" cy="2057400"/>
          </a:xfrm>
        </p:spPr>
        <p:txBody>
          <a:bodyPr>
            <a:normAutofit/>
          </a:bodyPr>
          <a:lstStyle/>
          <a:p>
            <a:r>
              <a:rPr lang="en-US" dirty="0"/>
              <a:t>Artificialities</a:t>
            </a:r>
          </a:p>
          <a:p>
            <a:pPr lvl="2"/>
            <a:r>
              <a:rPr lang="en-US" dirty="0"/>
              <a:t>Use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Training </a:t>
            </a:r>
            <a:r>
              <a:rPr lang="en-US" sz="2200" b="0" strike="sngStrike" dirty="0"/>
              <a:t>Triage</a:t>
            </a:r>
            <a:r>
              <a:rPr lang="en-US" dirty="0"/>
              <a:t> Treatment Tags </a:t>
            </a:r>
          </a:p>
          <a:p>
            <a:pPr lvl="3"/>
            <a:r>
              <a:rPr lang="en-US" sz="2400" dirty="0"/>
              <a:t>Barcodes &amp; Numbers are all the same</a:t>
            </a:r>
          </a:p>
          <a:p>
            <a:pPr lvl="3"/>
            <a:r>
              <a:rPr lang="en-US" sz="2400" dirty="0"/>
              <a:t>Patients are stuffed humanoids!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514344"/>
            <a:ext cx="7239000" cy="5943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Expectant?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187952"/>
            <a:ext cx="7391400" cy="12099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 dirty="0"/>
              <a:t>Consider resources to be </a:t>
            </a:r>
            <a:r>
              <a:rPr lang="en-US" i="1" dirty="0"/>
              <a:t>somewhat</a:t>
            </a:r>
            <a:r>
              <a:rPr lang="en-US" dirty="0"/>
              <a:t> limited</a:t>
            </a:r>
          </a:p>
        </p:txBody>
      </p:sp>
      <p:pic>
        <p:nvPicPr>
          <p:cNvPr id="113666" name="Picture 2" descr="Image result for 2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56" y="263652"/>
            <a:ext cx="1114044" cy="11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Image result for 2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59436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Second drill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315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>
                <a:solidFill>
                  <a:srgbClr val="C00000"/>
                </a:solidFill>
              </a:rPr>
              <a:t>Half participants are </a:t>
            </a:r>
            <a:r>
              <a:rPr lang="en-US" sz="3300" u="sng" dirty="0">
                <a:solidFill>
                  <a:srgbClr val="C00000"/>
                </a:solidFill>
              </a:rPr>
              <a:t>Triage</a:t>
            </a:r>
            <a:r>
              <a:rPr lang="en-US" sz="3300" dirty="0">
                <a:solidFill>
                  <a:srgbClr val="C00000"/>
                </a:solidFill>
              </a:rPr>
              <a:t> Officers</a:t>
            </a:r>
          </a:p>
          <a:p>
            <a:pPr lvl="1"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</a:rPr>
              <a:t>Triage one ‘patient’ at a time</a:t>
            </a:r>
          </a:p>
          <a:p>
            <a:pPr marL="806958" lvl="1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Assign a category, and place a triage ribbon  </a:t>
            </a:r>
          </a:p>
          <a:p>
            <a:pPr marL="806958" lvl="1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Deliver patient to </a:t>
            </a:r>
            <a:r>
              <a:rPr lang="en-US" i="1" dirty="0">
                <a:solidFill>
                  <a:schemeClr val="tx1"/>
                </a:solidFill>
              </a:rPr>
              <a:t>Treatment</a:t>
            </a:r>
            <a:r>
              <a:rPr lang="en-US" dirty="0">
                <a:solidFill>
                  <a:schemeClr val="tx1"/>
                </a:solidFill>
              </a:rPr>
              <a:t> Officer</a:t>
            </a:r>
          </a:p>
          <a:p>
            <a:pPr marL="806958" lvl="1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Get another ‘patient’ until half are gone</a:t>
            </a:r>
          </a:p>
          <a:p>
            <a:r>
              <a:rPr lang="en-US" sz="3300" dirty="0">
                <a:solidFill>
                  <a:srgbClr val="C00000"/>
                </a:solidFill>
              </a:rPr>
              <a:t>Half participants are </a:t>
            </a:r>
            <a:r>
              <a:rPr lang="en-US" sz="3300" u="sng" dirty="0">
                <a:solidFill>
                  <a:srgbClr val="C00000"/>
                </a:solidFill>
              </a:rPr>
              <a:t>Treatment</a:t>
            </a:r>
            <a:r>
              <a:rPr lang="en-US" sz="3300" dirty="0">
                <a:solidFill>
                  <a:srgbClr val="C00000"/>
                </a:solidFill>
              </a:rPr>
              <a:t> Officers</a:t>
            </a:r>
          </a:p>
          <a:p>
            <a:pPr lvl="1">
              <a:buClr>
                <a:srgbClr val="FF0000"/>
              </a:buClr>
            </a:pPr>
            <a:r>
              <a:rPr lang="en-US" dirty="0">
                <a:solidFill>
                  <a:schemeClr val="tx1"/>
                </a:solidFill>
              </a:rPr>
              <a:t>For each patient received, the </a:t>
            </a:r>
            <a:r>
              <a:rPr lang="en-US" i="1" dirty="0">
                <a:solidFill>
                  <a:schemeClr val="tx1"/>
                </a:solidFill>
              </a:rPr>
              <a:t>Treatment</a:t>
            </a:r>
            <a:r>
              <a:rPr lang="en-US" dirty="0">
                <a:solidFill>
                  <a:schemeClr val="tx1"/>
                </a:solidFill>
              </a:rPr>
              <a:t> Officer will: </a:t>
            </a:r>
          </a:p>
          <a:p>
            <a:pPr marL="806958" lvl="1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Apply and complete a </a:t>
            </a:r>
            <a:r>
              <a:rPr lang="en-US" i="1" dirty="0">
                <a:solidFill>
                  <a:schemeClr val="tx1"/>
                </a:solidFill>
              </a:rPr>
              <a:t>Treatment</a:t>
            </a:r>
            <a:r>
              <a:rPr lang="en-US" dirty="0">
                <a:solidFill>
                  <a:schemeClr val="tx1"/>
                </a:solidFill>
              </a:rPr>
              <a:t> Tag</a:t>
            </a:r>
          </a:p>
          <a:p>
            <a:pPr marL="806958" lvl="1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Assign them to Treatment Areas</a:t>
            </a:r>
          </a:p>
          <a:p>
            <a:pPr marL="781812" lvl="2" indent="0" algn="ctr">
              <a:buClr>
                <a:srgbClr val="FF0000"/>
              </a:buClr>
              <a:buNone/>
            </a:pP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/ </a:t>
            </a:r>
            <a:r>
              <a:rPr lang="en-US" sz="2400" dirty="0">
                <a:solidFill>
                  <a:srgbClr val="FFFF00"/>
                </a:solidFill>
              </a:rPr>
              <a:t>YELLOW</a:t>
            </a:r>
            <a:r>
              <a:rPr lang="en-US" sz="2400" dirty="0"/>
              <a:t> / </a:t>
            </a:r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 / BLACK  (</a:t>
            </a:r>
            <a:r>
              <a:rPr lang="en-US" sz="2400" dirty="0">
                <a:solidFill>
                  <a:srgbClr val="FFC000"/>
                </a:solidFill>
              </a:rPr>
              <a:t>ORANGE</a:t>
            </a:r>
            <a:r>
              <a:rPr lang="en-US" sz="2400" dirty="0"/>
              <a:t>?)</a:t>
            </a:r>
          </a:p>
          <a:p>
            <a:r>
              <a:rPr lang="en-US" sz="3300" dirty="0">
                <a:solidFill>
                  <a:srgbClr val="C00000"/>
                </a:solidFill>
              </a:rPr>
              <a:t>Then repeat drill, with </a:t>
            </a:r>
            <a:r>
              <a:rPr lang="en-US" sz="3300" i="1" u="sng" dirty="0">
                <a:solidFill>
                  <a:srgbClr val="C00000"/>
                </a:solidFill>
              </a:rPr>
              <a:t>reversed</a:t>
            </a:r>
            <a:r>
              <a:rPr lang="en-US" sz="3300" dirty="0">
                <a:solidFill>
                  <a:srgbClr val="C00000"/>
                </a:solidFill>
              </a:rPr>
              <a:t> roles</a:t>
            </a:r>
          </a:p>
          <a:p>
            <a:r>
              <a:rPr lang="en-US" sz="3300" dirty="0"/>
              <a:t>Once complete? Hold a short “Hot Wash”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But WAIT, there's more! </a:t>
            </a:r>
            <a:r>
              <a:rPr lang="en-US" sz="32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charset="-128"/>
              </a:rPr>
              <a:t>Treatment/Transport/Aide</a:t>
            </a:r>
            <a:endParaRPr lang="en-US" dirty="0">
              <a:effectLst>
                <a:outerShdw blurRad="38100" dist="38100" dir="2700000" algn="tl">
                  <a:srgbClr val="0064E2"/>
                </a:outerShdw>
              </a:effectLst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384"/>
            <a:ext cx="7620000" cy="5257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Student pairs:</a:t>
            </a:r>
          </a:p>
          <a:p>
            <a:pPr marL="749808" lvl="1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400" i="1" dirty="0"/>
              <a:t>Treatment</a:t>
            </a:r>
            <a:r>
              <a:rPr lang="en-US" sz="2400" dirty="0"/>
              <a:t> Officer &amp; </a:t>
            </a:r>
            <a:r>
              <a:rPr lang="en-US" sz="2400" i="1" dirty="0"/>
              <a:t>Transport</a:t>
            </a:r>
            <a:r>
              <a:rPr lang="en-US" sz="2400" dirty="0"/>
              <a:t> Officer (and Aide?)</a:t>
            </a:r>
          </a:p>
          <a:p>
            <a:pPr marL="749808" lvl="1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400" dirty="0"/>
              <a:t>Using </a:t>
            </a:r>
            <a:r>
              <a:rPr lang="en-US" sz="2400" u="sng" dirty="0"/>
              <a:t>all</a:t>
            </a:r>
            <a:r>
              <a:rPr lang="en-US" sz="2400" dirty="0"/>
              <a:t> of the ‘humanoids’ you both previously collected…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i="1" u="sng" dirty="0"/>
              <a:t>First</a:t>
            </a:r>
            <a:r>
              <a:rPr lang="en-US" sz="2800" i="1" dirty="0"/>
              <a:t> step: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Quickly complete your Transport Log (Facilitator will read them off one-by-one)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Tear off bottom of tag and give to facilitator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Once complete?</a:t>
            </a:r>
          </a:p>
          <a:p>
            <a:pPr lvl="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i="1" u="sng" dirty="0"/>
              <a:t>Second</a:t>
            </a:r>
            <a:r>
              <a:rPr lang="en-US" sz="2800" i="1" dirty="0"/>
              <a:t> step: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Using your Transport Log assign </a:t>
            </a:r>
            <a:r>
              <a:rPr lang="en-US" sz="2400" u="sng" dirty="0"/>
              <a:t>all</a:t>
            </a:r>
            <a:r>
              <a:rPr lang="en-US" sz="2400" dirty="0"/>
              <a:t> 36 victims to 18 on-scene ambulances and 4 on-scene helicopters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Allocate these ambulances to HOSPITALS based on SURGENET data on the NEXT SLIDE.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662091"/>
              </p:ext>
            </p:extLst>
          </p:nvPr>
        </p:nvGraphicFramePr>
        <p:xfrm>
          <a:off x="6" y="0"/>
          <a:ext cx="9144005" cy="6858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760664281"/>
                    </a:ext>
                  </a:extLst>
                </a:gridCol>
                <a:gridCol w="455789">
                  <a:extLst>
                    <a:ext uri="{9D8B030D-6E8A-4147-A177-3AD203B41FA5}">
                      <a16:colId xmlns:a16="http://schemas.microsoft.com/office/drawing/2014/main" val="2470047236"/>
                    </a:ext>
                  </a:extLst>
                </a:gridCol>
                <a:gridCol w="455789">
                  <a:extLst>
                    <a:ext uri="{9D8B030D-6E8A-4147-A177-3AD203B41FA5}">
                      <a16:colId xmlns:a16="http://schemas.microsoft.com/office/drawing/2014/main" val="1573404808"/>
                    </a:ext>
                  </a:extLst>
                </a:gridCol>
                <a:gridCol w="455789">
                  <a:extLst>
                    <a:ext uri="{9D8B030D-6E8A-4147-A177-3AD203B41FA5}">
                      <a16:colId xmlns:a16="http://schemas.microsoft.com/office/drawing/2014/main" val="674993659"/>
                    </a:ext>
                  </a:extLst>
                </a:gridCol>
                <a:gridCol w="461433">
                  <a:extLst>
                    <a:ext uri="{9D8B030D-6E8A-4147-A177-3AD203B41FA5}">
                      <a16:colId xmlns:a16="http://schemas.microsoft.com/office/drawing/2014/main" val="571185761"/>
                    </a:ext>
                  </a:extLst>
                </a:gridCol>
                <a:gridCol w="209409">
                  <a:extLst>
                    <a:ext uri="{9D8B030D-6E8A-4147-A177-3AD203B41FA5}">
                      <a16:colId xmlns:a16="http://schemas.microsoft.com/office/drawing/2014/main" val="3838361975"/>
                    </a:ext>
                  </a:extLst>
                </a:gridCol>
                <a:gridCol w="476392">
                  <a:extLst>
                    <a:ext uri="{9D8B030D-6E8A-4147-A177-3AD203B41FA5}">
                      <a16:colId xmlns:a16="http://schemas.microsoft.com/office/drawing/2014/main" val="647937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742967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2311675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7326597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1301263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4954274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9011431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88634304"/>
                    </a:ext>
                  </a:extLst>
                </a:gridCol>
                <a:gridCol w="2362204">
                  <a:extLst>
                    <a:ext uri="{9D8B030D-6E8A-4147-A177-3AD203B41FA5}">
                      <a16:colId xmlns:a16="http://schemas.microsoft.com/office/drawing/2014/main" val="2936655927"/>
                    </a:ext>
                  </a:extLst>
                </a:gridCol>
              </a:tblGrid>
              <a:tr h="253413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FAC</a:t>
                      </a:r>
                      <a:endParaRPr lang="en-US" sz="9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Receiving Capacity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Patients Received?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Capability?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Last Update?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624333"/>
                  </a:ext>
                </a:extLst>
              </a:tr>
              <a:tr h="268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OB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PEDS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DECON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572463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Atrium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fld id="{B6D9F2C5-7CB3-4B7B-A6A4-6390625FC057}" type="datetime8">
                        <a:rPr lang="en-US" sz="1100" smtClean="0"/>
                        <a:t>9/14/2022 4:42 PM</a:t>
                      </a:fld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4772206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DCH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E5EAE229-CB61-4129-92CB-568AEE744C13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118220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GView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CDBA760B-90F4-4026-A851-86D3052758AB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9421362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Greene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B6D9F2C5-7CB3-4B7B-A6A4-6390625FC057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6899982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Soin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2AA5352D-57F6-4FE0-8942-70A59BC803E6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5326730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JTDMH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B6D9F2C5-7CB3-4B7B-A6A4-6390625FC057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3884403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KMC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306AE7AE-28AD-48CA-BFD3-E659CA62BC73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303410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MM-</a:t>
                      </a:r>
                      <a:r>
                        <a:rPr lang="en-US" sz="1050" dirty="0" err="1"/>
                        <a:t>Urb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B6D9F2C5-7CB3-4B7B-A6A4-6390625FC057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9554562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MVH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F23FB002-26B3-4F88-91F0-84C6271DB246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36391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MVH-N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5967D676-0F66-44A8-98EA-FA63BD92A991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1807206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MVH-S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BD6EC159-A0CF-45AD-98BF-C3A885BD1775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0975035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SView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B6D9F2C5-7CB3-4B7B-A6A4-6390625FC057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448336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SRMC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B6D9F2C5-7CB3-4B7B-A6A4-6390625FC057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488897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/>
                        <a:t>Sycam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B6D9F2C5-7CB3-4B7B-A6A4-6390625FC057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01004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UVMC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B6D9F2C5-7CB3-4B7B-A6A4-6390625FC057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341583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Wayne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B6D9F2C5-7CB3-4B7B-A6A4-6390625FC057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326602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Wilson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B6D9F2C5-7CB3-4B7B-A6A4-6390625FC057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0940220"/>
                  </a:ext>
                </a:extLst>
              </a:tr>
              <a:tr h="35199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WPAFB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4DDD7DA5-516B-4CC5-854A-26E5BAE240F4}" type="datetime8">
                        <a:rPr kumimoji="0" lang="en-US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9/14/2022 4:42 PM</a:t>
                      </a:fld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268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778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-MKT02517 GSH MASTER Template">
  <a:themeElements>
    <a:clrScheme name="1_G-MKT02517 GSH MASTE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G-MKT02517 GSH MASTER Templat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-MKT02517 GSH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12759</TotalTime>
  <Words>669</Words>
  <Application>Microsoft Office PowerPoint</Application>
  <PresentationFormat>On-screen Show (4:3)</PresentationFormat>
  <Paragraphs>312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</vt:lpstr>
      <vt:lpstr>Trebuchet MS</vt:lpstr>
      <vt:lpstr>Wingdings</vt:lpstr>
      <vt:lpstr>Wingdings 2</vt:lpstr>
      <vt:lpstr>Opulent</vt:lpstr>
      <vt:lpstr>1_G-MKT02517 GSH MASTER Template</vt:lpstr>
      <vt:lpstr>Drills and Resources</vt:lpstr>
      <vt:lpstr>Training – Use Blue Tags, but Real Ribbons!</vt:lpstr>
      <vt:lpstr>PowerPoint Presentation</vt:lpstr>
      <vt:lpstr>drill Models</vt:lpstr>
      <vt:lpstr>First drill</vt:lpstr>
      <vt:lpstr>Second drill: “Triage &amp; Transport” </vt:lpstr>
      <vt:lpstr>Second drill</vt:lpstr>
      <vt:lpstr>But WAIT, there's more! Treatment/Transport/Aide</vt:lpstr>
      <vt:lpstr>PowerPoint Presentation</vt:lpstr>
      <vt:lpstr>MCI Communications  Quarterly Triage Day Drills</vt:lpstr>
      <vt:lpstr>Today’s Drill</vt:lpstr>
      <vt:lpstr>Questions?</vt:lpstr>
    </vt:vector>
  </TitlesOfParts>
  <Company>Richard/Schwartz 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National Standard for Mass Casualty Triage SALT Triage</dc:title>
  <dc:creator>Richard/Schwartz  User</dc:creator>
  <cp:lastModifiedBy>Marsh, Jordan</cp:lastModifiedBy>
  <cp:revision>336</cp:revision>
  <cp:lastPrinted>2022-08-12T17:30:29Z</cp:lastPrinted>
  <dcterms:created xsi:type="dcterms:W3CDTF">2009-05-26T01:41:37Z</dcterms:created>
  <dcterms:modified xsi:type="dcterms:W3CDTF">2022-09-14T20:42:19Z</dcterms:modified>
</cp:coreProperties>
</file>