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4" r:id="rId4"/>
    <p:sldId id="265" r:id="rId5"/>
    <p:sldId id="263" r:id="rId6"/>
    <p:sldId id="266" r:id="rId7"/>
  </p:sldIdLst>
  <p:sldSz cx="12192000" cy="6858000"/>
  <p:notesSz cx="9283700" cy="6985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7D72-91BE-4AB9-AC43-541F525C28B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B965-22F2-4AE8-A039-1BA38DA3BA7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62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7D72-91BE-4AB9-AC43-541F525C28B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B965-22F2-4AE8-A039-1BA38DA3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32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7D72-91BE-4AB9-AC43-541F525C28B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B965-22F2-4AE8-A039-1BA38DA3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83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7D72-91BE-4AB9-AC43-541F525C28B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B965-22F2-4AE8-A039-1BA38DA3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9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7D72-91BE-4AB9-AC43-541F525C28B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B965-22F2-4AE8-A039-1BA38DA3BA7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36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7D72-91BE-4AB9-AC43-541F525C28B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B965-22F2-4AE8-A039-1BA38DA3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9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7D72-91BE-4AB9-AC43-541F525C28B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B965-22F2-4AE8-A039-1BA38DA3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41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7D72-91BE-4AB9-AC43-541F525C28B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B965-22F2-4AE8-A039-1BA38DA3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0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7D72-91BE-4AB9-AC43-541F525C28B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B965-22F2-4AE8-A039-1BA38DA3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0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1E97D72-91BE-4AB9-AC43-541F525C28B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49B965-22F2-4AE8-A039-1BA38DA3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06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7D72-91BE-4AB9-AC43-541F525C28B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B965-22F2-4AE8-A039-1BA38DA3B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3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1E97D72-91BE-4AB9-AC43-541F525C28B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849B965-22F2-4AE8-A039-1BA38DA3BA7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61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1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24C930-40AB-165E-0B59-D50A6087C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643467"/>
            <a:ext cx="6255026" cy="5054008"/>
          </a:xfrm>
        </p:spPr>
        <p:txBody>
          <a:bodyPr anchor="ctr">
            <a:normAutofit/>
          </a:bodyPr>
          <a:lstStyle/>
          <a:p>
            <a:pPr algn="r"/>
            <a:r>
              <a:rPr lang="en-US" sz="6800" dirty="0"/>
              <a:t>MCI Communications Between EMS and Hospitals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096538-7558-0D0D-AF4D-55E138E9ED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0995" y="643467"/>
            <a:ext cx="3341488" cy="5054008"/>
          </a:xfrm>
        </p:spPr>
        <p:txBody>
          <a:bodyPr anchor="ctr">
            <a:normAutofit/>
          </a:bodyPr>
          <a:lstStyle/>
          <a:p>
            <a:r>
              <a:rPr lang="en-US" dirty="0"/>
              <a:t>Radio Channels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C22D9B36-9BE7-472B-8808-7E0D68107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549DE7-671D-4575-AF43-858FD999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9C8352F4-2390-9899-60EE-40187E20EE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51112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13"/>
    </mc:Choice>
    <mc:Fallback>
      <p:transition spd="slow" advTm="10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  <p:extLst>
    <p:ext uri="{3A86A75C-4F4B-4683-9AE1-C65F6400EC91}">
      <p14:laserTraceLst xmlns:p14="http://schemas.microsoft.com/office/powerpoint/2010/main">
        <p14:tracePtLst>
          <p14:tracePt t="9886" x="2451100" y="6796088"/>
          <p14:tracePt t="9892" x="2451100" y="6770688"/>
          <p14:tracePt t="9901" x="2451100" y="6759575"/>
          <p14:tracePt t="9909" x="2451100" y="6708775"/>
          <p14:tracePt t="9917" x="2487613" y="6635750"/>
          <p14:tracePt t="9922" x="2549525" y="6573838"/>
          <p14:tracePt t="9931" x="2673350" y="6450013"/>
          <p14:tracePt t="9939" x="2773363" y="6326188"/>
          <p14:tracePt t="9946" x="2895600" y="6202363"/>
          <p14:tracePt t="9955" x="2995613" y="6078538"/>
          <p14:tracePt t="9963" x="3181350" y="5743575"/>
          <p14:tracePt t="9972" x="3354388" y="5359400"/>
          <p14:tracePt t="9979" x="3540125" y="4876800"/>
          <p14:tracePt t="9987" x="3700463" y="4370388"/>
          <p14:tracePt t="9992" x="3862388" y="3775075"/>
          <p14:tracePt t="10001" x="4010025" y="3144838"/>
          <p14:tracePt t="10009" x="4195763" y="2278063"/>
          <p14:tracePt t="10017" x="4344988" y="1423988"/>
          <p14:tracePt t="10024" x="4530725" y="557213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3F1B22-6BE5-407A-9027-D46237C73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03211D-8BD5-F83F-32D5-D78278BA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en-US" dirty="0"/>
              <a:t>Radios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188568-A64B-4241-4364-0BDE5A75EC7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8" r="4" b="4"/>
          <a:stretch/>
        </p:blipFill>
        <p:spPr>
          <a:xfrm>
            <a:off x="633999" y="581098"/>
            <a:ext cx="4020297" cy="247613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F72216-3032-4D96-A301-EF60ADBF4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AFB543-70F6-FC46-EEA4-29E5BF776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3"/>
            <a:ext cx="6405063" cy="4024137"/>
          </a:xfrm>
        </p:spPr>
        <p:txBody>
          <a:bodyPr>
            <a:normAutofit/>
          </a:bodyPr>
          <a:lstStyle/>
          <a:p>
            <a:pPr lvl="1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During an incident, hospitals turn on and monitor MCI talkgroup (TG)</a:t>
            </a:r>
          </a:p>
          <a:p>
            <a:pPr lvl="2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MCI MARCS - additional hospital ED radio to be used solely in an MCI</a:t>
            </a:r>
          </a:p>
          <a:p>
            <a:pPr lvl="1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en-US" sz="2400" b="1" u="sng" dirty="0"/>
              <a:t>HSR3-MCI</a:t>
            </a:r>
            <a:r>
              <a:rPr lang="en-US" sz="2400" dirty="0"/>
              <a:t> (Dayton Region) and </a:t>
            </a:r>
            <a:r>
              <a:rPr lang="en-US" sz="2400" b="1" u="sng" dirty="0"/>
              <a:t>HSR6-MCI</a:t>
            </a:r>
            <a:r>
              <a:rPr lang="en-US" sz="2400" dirty="0"/>
              <a:t> (Cincinnati Region) MARCS Radio Talk Groups in your radio template </a:t>
            </a:r>
          </a:p>
          <a:p>
            <a:pPr lvl="1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KNOW WHERE TO FIND IT</a:t>
            </a:r>
          </a:p>
          <a:p>
            <a:pPr lvl="3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The two talkgroups can be patched together by Dispatch Centers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D990FE-A961-4BD0-BE00-23C4B8CFA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0844DA-CE45-4F7E-A994-16D702DBC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2" descr="All Back 2 different versions of VP5000 Portable Radios">
            <a:extLst>
              <a:ext uri="{FF2B5EF4-FFF2-40B4-BE49-F238E27FC236}">
                <a16:creationId xmlns:a16="http://schemas.microsoft.com/office/drawing/2014/main" id="{807E270E-CB35-25F1-69CF-4C49B07CA6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4" b="7499"/>
          <a:stretch/>
        </p:blipFill>
        <p:spPr bwMode="auto">
          <a:xfrm>
            <a:off x="1876389" y="3167158"/>
            <a:ext cx="1446760" cy="310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Audio 19">
            <a:hlinkClick r:id="" action="ppaction://media"/>
            <a:extLst>
              <a:ext uri="{FF2B5EF4-FFF2-40B4-BE49-F238E27FC236}">
                <a16:creationId xmlns:a16="http://schemas.microsoft.com/office/drawing/2014/main" id="{6C5C4FDB-1D47-9C8E-44CF-BFAE549BD5B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4818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410"/>
    </mc:Choice>
    <mc:Fallback>
      <p:transition spd="slow" advTm="444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233" x="12055475" y="2178050"/>
          <p14:tracePt t="2239" x="11869738" y="2178050"/>
          <p14:tracePt t="2246" x="11758613" y="2178050"/>
          <p14:tracePt t="2254" x="11634788" y="2178050"/>
          <p14:tracePt t="2262" x="11363325" y="2178050"/>
          <p14:tracePt t="2270" x="11201400" y="2178050"/>
          <p14:tracePt t="2278" x="11002963" y="2178050"/>
          <p14:tracePt t="2286" x="10768013" y="2178050"/>
          <p14:tracePt t="2292" x="10594975" y="2203450"/>
          <p14:tracePt t="2301" x="10483850" y="2228850"/>
          <p14:tracePt t="2307" x="10421938" y="2252663"/>
          <p14:tracePt t="2316" x="10334625" y="2290763"/>
          <p14:tracePt t="2323" x="10261600" y="2327275"/>
          <p14:tracePt t="2332" x="10161588" y="2352675"/>
          <p14:tracePt t="2339" x="10037763" y="2376488"/>
          <p14:tracePt t="2345" x="9952038" y="2401888"/>
          <p14:tracePt t="2353" x="9840913" y="2414588"/>
          <p14:tracePt t="2361" x="9717088" y="2438400"/>
          <p14:tracePt t="2369" x="9655175" y="2451100"/>
          <p14:tracePt t="2377" x="9567863" y="2476500"/>
          <p14:tracePt t="2385" x="9456738" y="2500313"/>
          <p14:tracePt t="2393" x="9407525" y="2538413"/>
          <p14:tracePt t="2401" x="9345613" y="2562225"/>
          <p14:tracePt t="2409" x="9320213" y="2587625"/>
          <p14:tracePt t="2416" x="9296400" y="2624138"/>
          <p14:tracePt t="2423" x="9283700" y="2636838"/>
          <p14:tracePt t="2432" x="9271000" y="2649538"/>
          <p14:tracePt t="2439" x="9271000" y="2673350"/>
          <p14:tracePt t="2447" x="9271000" y="2686050"/>
          <p14:tracePt t="2464" x="9271000" y="2698750"/>
          <p14:tracePt t="2469" x="9271000" y="2711450"/>
          <p14:tracePt t="2476" x="9283700" y="2724150"/>
          <p14:tracePt t="2485" x="9296400" y="2735263"/>
          <p14:tracePt t="2492" x="9320213" y="2735263"/>
          <p14:tracePt t="2501" x="9345613" y="2735263"/>
          <p14:tracePt t="2509" x="9394825" y="2760663"/>
          <p14:tracePt t="2517" x="9469438" y="2773363"/>
          <p14:tracePt t="2525" x="9629775" y="2786063"/>
          <p14:tracePt t="2532" x="9766300" y="2786063"/>
          <p14:tracePt t="2539" x="9864725" y="2786063"/>
          <p14:tracePt t="2548" x="10186988" y="2786063"/>
          <p14:tracePt t="2555" x="10347325" y="2773363"/>
          <p14:tracePt t="2564" x="10520363" y="2747963"/>
          <p14:tracePt t="2571" x="10620375" y="2735263"/>
          <p14:tracePt t="2579" x="10756900" y="2724150"/>
          <p14:tracePt t="2585" x="10855325" y="2711450"/>
          <p14:tracePt t="2593" x="10917238" y="2698750"/>
          <p14:tracePt t="2601" x="10953750" y="2698750"/>
          <p14:tracePt t="2609" x="10966450" y="2673350"/>
          <p14:tracePt t="2633" x="10966450" y="2662238"/>
          <p14:tracePt t="2641" x="10966450" y="2649538"/>
          <p14:tracePt t="2647" x="10953750" y="2636838"/>
          <p14:tracePt t="2655" x="10904538" y="2624138"/>
          <p14:tracePt t="2664" x="10806113" y="2600325"/>
          <p14:tracePt t="2671" x="10706100" y="2587625"/>
          <p14:tracePt t="2679" x="10620375" y="2587625"/>
          <p14:tracePt t="2687" x="10520363" y="2587625"/>
          <p14:tracePt t="2695" x="10409238" y="2587625"/>
          <p14:tracePt t="2703" x="10199688" y="2587625"/>
          <p14:tracePt t="2709" x="10026650" y="2574925"/>
          <p14:tracePt t="2717" x="9740900" y="2562225"/>
          <p14:tracePt t="2725" x="9580563" y="2549525"/>
          <p14:tracePt t="2734" x="9480550" y="2525713"/>
          <p14:tracePt t="2741" x="9307513" y="2513013"/>
          <p14:tracePt t="2749" x="9183688" y="2487613"/>
          <p14:tracePt t="2757" x="9110663" y="2487613"/>
          <p14:tracePt t="2764" x="8986838" y="2487613"/>
          <p14:tracePt t="2771" x="8899525" y="2487613"/>
          <p14:tracePt t="2779" x="8824913" y="2487613"/>
          <p14:tracePt t="2787" x="8763000" y="2487613"/>
          <p14:tracePt t="2800" x="8713788" y="2487613"/>
          <p14:tracePt t="2803" x="8664575" y="2513013"/>
          <p14:tracePt t="2811" x="8651875" y="2525713"/>
          <p14:tracePt t="2819" x="8626475" y="2525713"/>
          <p14:tracePt t="2825" x="8602663" y="2549525"/>
          <p14:tracePt t="2834" x="8589963" y="2562225"/>
          <p14:tracePt t="2841" x="8577263" y="2562225"/>
          <p14:tracePt t="2851" x="8540750" y="2574925"/>
          <p14:tracePt t="2857" x="8528050" y="2587625"/>
          <p14:tracePt t="2866" x="8504238" y="2611438"/>
          <p14:tracePt t="2873" x="8466138" y="2636838"/>
          <p14:tracePt t="2879" x="8442325" y="2649538"/>
          <p14:tracePt t="2887" x="8416925" y="2662238"/>
          <p14:tracePt t="2895" x="8404225" y="2673350"/>
          <p14:tracePt t="2903" x="8380413" y="2686050"/>
          <p14:tracePt t="2911" x="8367713" y="2686050"/>
          <p14:tracePt t="2919" x="8342313" y="2711450"/>
          <p14:tracePt t="2935" x="8329613" y="2735263"/>
          <p14:tracePt t="2943" x="8305800" y="2735263"/>
          <p14:tracePt t="2950" x="8293100" y="2747963"/>
          <p14:tracePt t="2957" x="8267700" y="2760663"/>
          <p14:tracePt t="2966" x="8267700" y="2773363"/>
          <p14:tracePt t="2973" x="8256588" y="2786063"/>
          <p14:tracePt t="2983" x="8256588" y="2797175"/>
          <p14:tracePt t="2998" x="8256588" y="2809875"/>
          <p14:tracePt t="3027" x="8267700" y="2809875"/>
          <p14:tracePt t="3035" x="8305800" y="2822575"/>
          <p14:tracePt t="3043" x="8367713" y="2835275"/>
          <p14:tracePt t="3051" x="8391525" y="2835275"/>
          <p14:tracePt t="3059" x="8528050" y="2847975"/>
          <p14:tracePt t="3066" x="8626475" y="2859088"/>
          <p14:tracePt t="3073" x="8850313" y="2859088"/>
          <p14:tracePt t="3081" x="8986838" y="2871788"/>
          <p14:tracePt t="3089" x="9072563" y="2871788"/>
          <p14:tracePt t="3098" x="9110663" y="2884488"/>
          <p14:tracePt t="3105" x="9172575" y="2884488"/>
          <p14:tracePt t="3114" x="9183688" y="2884488"/>
          <p14:tracePt t="3121" x="9221788" y="2884488"/>
          <p14:tracePt t="3127" x="9271000" y="2897188"/>
          <p14:tracePt t="3135" x="9296400" y="2897188"/>
          <p14:tracePt t="3143" x="9382125" y="2897188"/>
          <p14:tracePt t="3151" x="9407525" y="2897188"/>
          <p14:tracePt t="3159" x="9505950" y="2908300"/>
          <p14:tracePt t="3167" x="9629775" y="2908300"/>
          <p14:tracePt t="3175" x="9704388" y="2921000"/>
          <p14:tracePt t="3181" x="9840913" y="2921000"/>
          <p14:tracePt t="3189" x="9926638" y="2933700"/>
          <p14:tracePt t="3198" x="10026650" y="2933700"/>
          <p14:tracePt t="3205" x="10063163" y="2933700"/>
          <p14:tracePt t="3214" x="10112375" y="2933700"/>
          <p14:tracePt t="3221" x="10161588" y="2933700"/>
          <p14:tracePt t="3229" x="10186988" y="2933700"/>
          <p14:tracePt t="3237" x="10210800" y="2933700"/>
          <p14:tracePt t="3243" x="10248900" y="2933700"/>
          <p14:tracePt t="3251" x="10272713" y="2933700"/>
          <p14:tracePt t="3259" x="10310813" y="2933700"/>
          <p14:tracePt t="3267" x="10347325" y="2933700"/>
          <p14:tracePt t="3275" x="10385425" y="2933700"/>
          <p14:tracePt t="3283" x="10396538" y="2933700"/>
          <p14:tracePt t="3291" x="10409238" y="2933700"/>
          <p14:tracePt t="3417" x="10421938" y="2933700"/>
          <p14:tracePt t="3424" x="10434638" y="2933700"/>
          <p14:tracePt t="3433" x="10447338" y="2933700"/>
          <p14:tracePt t="3439" x="10471150" y="2933700"/>
          <p14:tracePt t="3449" x="10496550" y="2933700"/>
          <p14:tracePt t="3455" x="10520363" y="2933700"/>
          <p14:tracePt t="3463" x="10545763" y="2933700"/>
          <p14:tracePt t="3470" x="10571163" y="2921000"/>
          <p14:tracePt t="3478" x="10607675" y="2921000"/>
          <p14:tracePt t="3485" x="10644188" y="2921000"/>
          <p14:tracePt t="3492" x="10694988" y="2897188"/>
          <p14:tracePt t="3500" x="10718800" y="2884488"/>
          <p14:tracePt t="3508" x="10744200" y="2859088"/>
          <p14:tracePt t="3516" x="10768013" y="2835275"/>
          <p14:tracePt t="3524" x="10793413" y="2786063"/>
          <p14:tracePt t="3533" x="10829925" y="2747963"/>
          <p14:tracePt t="3538" x="10855325" y="2711450"/>
          <p14:tracePt t="3546" x="10868025" y="2698750"/>
          <p14:tracePt t="3554" x="10904538" y="2686050"/>
          <p14:tracePt t="3562" x="10917238" y="2673350"/>
          <p14:tracePt t="3571" x="10929938" y="2649538"/>
          <p14:tracePt t="3594" x="10942638" y="2649538"/>
          <p14:tracePt t="3608" x="10942638" y="2636838"/>
          <p14:tracePt t="3749" x="10966450" y="2636838"/>
          <p14:tracePt t="3757" x="10991850" y="2636838"/>
          <p14:tracePt t="3767" x="11015663" y="2636838"/>
          <p14:tracePt t="3775" x="11041063" y="2636838"/>
          <p14:tracePt t="3782" x="11090275" y="2636838"/>
          <p14:tracePt t="3790" x="11139488" y="2636838"/>
          <p14:tracePt t="3794" x="11177588" y="2636838"/>
          <p14:tracePt t="3816" x="11301413" y="2636838"/>
          <p14:tracePt t="3820" x="11350625" y="2636838"/>
          <p14:tracePt t="3826" x="11399838" y="2636838"/>
          <p14:tracePt t="3834" x="11436350" y="2636838"/>
          <p14:tracePt t="3842" x="11461750" y="2636838"/>
          <p14:tracePt t="3849" x="11487150" y="2636838"/>
          <p14:tracePt t="3856" x="11498263" y="2636838"/>
          <p14:tracePt t="3872" x="11510963" y="2636838"/>
          <p14:tracePt t="3960" x="11523663" y="2636838"/>
          <p14:tracePt t="3981" x="11536363" y="2636838"/>
          <p14:tracePt t="3989" x="11536363" y="2624138"/>
          <p14:tracePt t="4014" x="11549063" y="2611438"/>
          <p14:tracePt t="4035" x="11560175" y="2600325"/>
          <p14:tracePt t="4059" x="11572875" y="2600325"/>
          <p14:tracePt t="4076" x="11585575" y="2587625"/>
          <p14:tracePt t="4191" x="11585575" y="2574925"/>
          <p14:tracePt t="4205" x="11598275" y="2562225"/>
          <p14:tracePt t="4229" x="11598275" y="2549525"/>
          <p14:tracePt t="4268" x="11610975" y="2538413"/>
          <p14:tracePt t="5403" x="11598275" y="2538413"/>
          <p14:tracePt t="8967" x="11572875" y="2538413"/>
          <p14:tracePt t="8975" x="11510963" y="2538413"/>
          <p14:tracePt t="8983" x="11425238" y="2562225"/>
          <p14:tracePt t="8992" x="11374438" y="2574925"/>
          <p14:tracePt t="8998" x="11239500" y="2600325"/>
          <p14:tracePt t="9006" x="11152188" y="2611438"/>
          <p14:tracePt t="9013" x="10979150" y="2624138"/>
          <p14:tracePt t="9020" x="10829925" y="2649538"/>
          <p14:tracePt t="9028" x="10594975" y="2686050"/>
          <p14:tracePt t="9037" x="10310813" y="2724150"/>
          <p14:tracePt t="9044" x="10125075" y="2735263"/>
          <p14:tracePt t="9052" x="9975850" y="2760663"/>
          <p14:tracePt t="9060" x="9790113" y="2760663"/>
          <p14:tracePt t="9068" x="9678988" y="2760663"/>
          <p14:tracePt t="9076" x="9567863" y="2760663"/>
          <p14:tracePt t="9082" x="9444038" y="2773363"/>
          <p14:tracePt t="9090" x="9234488" y="2809875"/>
          <p14:tracePt t="9098" x="9072563" y="2835275"/>
          <p14:tracePt t="9106" x="9023350" y="2847975"/>
          <p14:tracePt t="9115" x="8874125" y="2908300"/>
          <p14:tracePt t="9122" x="8824913" y="2959100"/>
          <p14:tracePt t="9131" x="8775700" y="2995613"/>
          <p14:tracePt t="9138" x="8763000" y="3032125"/>
          <p14:tracePt t="9144" x="8763000" y="3057525"/>
          <p14:tracePt t="9152" x="8763000" y="3094038"/>
          <p14:tracePt t="9160" x="8763000" y="3119438"/>
          <p14:tracePt t="9168" x="8801100" y="3168650"/>
          <p14:tracePt t="9176" x="8863013" y="3206750"/>
          <p14:tracePt t="9184" x="8948738" y="3255963"/>
          <p14:tracePt t="9192" x="9059863" y="3305175"/>
          <p14:tracePt t="9197" x="9147175" y="3354388"/>
          <p14:tracePt t="9206" x="9234488" y="3416300"/>
          <p14:tracePt t="9215" x="9307513" y="3465513"/>
          <p14:tracePt t="9222" x="9394825" y="3527425"/>
          <p14:tracePt t="9231" x="9444038" y="3565525"/>
          <p14:tracePt t="9238" x="9617075" y="3689350"/>
          <p14:tracePt t="9248" x="9939338" y="3898900"/>
          <p14:tracePt t="9254" x="10310813" y="4110038"/>
          <p14:tracePt t="9260" x="10868025" y="4432300"/>
          <p14:tracePt t="9268" x="11425238" y="4691063"/>
          <p14:tracePt t="9276" x="12042775" y="4964113"/>
          <p14:tracePt t="9400" x="11028363" y="5051425"/>
          <p14:tracePt t="9407" x="10458450" y="4876800"/>
          <p14:tracePt t="9415" x="9802813" y="4741863"/>
          <p14:tracePt t="9423" x="9110663" y="4618038"/>
          <p14:tracePt t="9431" x="8615363" y="4518025"/>
          <p14:tracePt t="9439" x="8404225" y="4505325"/>
          <p14:tracePt t="9446" x="8293100" y="4505325"/>
          <p14:tracePt t="9453" x="8008938" y="4468813"/>
          <p14:tracePt t="9461" x="7921625" y="4456113"/>
          <p14:tracePt t="9469" x="7772400" y="4443413"/>
          <p14:tracePt t="9478" x="7686675" y="4432300"/>
          <p14:tracePt t="9485" x="7599363" y="4432300"/>
          <p14:tracePt t="9491" x="7537450" y="4432300"/>
          <p14:tracePt t="9499" x="7488238" y="4432300"/>
          <p14:tracePt t="9507" x="7464425" y="4432300"/>
          <p14:tracePt t="9516" x="7413625" y="4419600"/>
          <p14:tracePt t="9523" x="7377113" y="4406900"/>
          <p14:tracePt t="9539" x="7364413" y="4394200"/>
          <p14:tracePt t="9577" x="7364413" y="4381500"/>
          <p14:tracePt t="9586" x="7364413" y="4344988"/>
          <p14:tracePt t="9593" x="7364413" y="4308475"/>
          <p14:tracePt t="9601" x="7377113" y="4283075"/>
          <p14:tracePt t="9609" x="7402513" y="4246563"/>
          <p14:tracePt t="9615" x="7426325" y="4221163"/>
          <p14:tracePt t="9623" x="7475538" y="4184650"/>
          <p14:tracePt t="9631" x="7588250" y="4146550"/>
          <p14:tracePt t="9639" x="7723188" y="4122738"/>
          <p14:tracePt t="9647" x="7885113" y="4110038"/>
          <p14:tracePt t="9655" x="8218488" y="4084638"/>
          <p14:tracePt t="9665" x="8380413" y="4060825"/>
          <p14:tracePt t="9671" x="8726488" y="4060825"/>
          <p14:tracePt t="9677" x="8948738" y="4048125"/>
          <p14:tracePt t="9686" x="9023350" y="4035425"/>
          <p14:tracePt t="9693" x="9059863" y="4035425"/>
          <p14:tracePt t="9701" x="9072563" y="4035425"/>
          <p14:tracePt t="9709" x="9085263" y="4022725"/>
          <p14:tracePt t="9725" x="9097963" y="4022725"/>
          <p14:tracePt t="9732" x="9121775" y="4022725"/>
          <p14:tracePt t="9739" x="9147175" y="4010025"/>
          <p14:tracePt t="9747" x="9234488" y="4010025"/>
          <p14:tracePt t="9755" x="9345613" y="4010025"/>
          <p14:tracePt t="9764" x="9531350" y="3998913"/>
          <p14:tracePt t="9771" x="9802813" y="3986213"/>
          <p14:tracePt t="9780" x="9975850" y="3986213"/>
          <p14:tracePt t="9787" x="10323513" y="3986213"/>
          <p14:tracePt t="9793" x="10891838" y="3986213"/>
          <p14:tracePt t="9813" x="11412538" y="3986213"/>
          <p14:tracePt t="9817" x="11807825" y="3986213"/>
          <p14:tracePt t="9825" x="11969750" y="3986213"/>
          <p14:tracePt t="43512" x="11387138" y="581025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CC85C-E55B-9D48-2D87-D07F7A47A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E5705-4704-B211-BE22-244A66148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208" y="1845734"/>
            <a:ext cx="10058400" cy="4023360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During an MCI, Medic Units DO NOT “CALL-IN” to ED with REPORT! 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ONLY the TRANSPORT Officer/Aide does this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For QTD we ask medic crews to make MCI reports, so everyone understands what is expected during an MCI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3E73CE-F0FA-DB6A-607C-432B7B870F02}"/>
              </a:ext>
            </a:extLst>
          </p:cNvPr>
          <p:cNvSpPr txBox="1"/>
          <p:nvPr/>
        </p:nvSpPr>
        <p:spPr>
          <a:xfrm>
            <a:off x="7136753" y="2576946"/>
            <a:ext cx="3146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(there are exceptions)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735627A1-7365-23DC-B763-93C71CEAD4B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5473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667"/>
    </mc:Choice>
    <mc:Fallback>
      <p:transition spd="slow" advTm="346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FB5E7-C3B9-206F-4796-FA47F5E6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 Reports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9AAD9-41E6-29F6-7794-5A3745A54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MCI Reports by Transport Officer or Transport Comm Aide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Short, sweet, to the point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&gt;95% of EMS communication during MCIs should come from Transport Officer or Transport Comm Aide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Ex) “St. Medicine ED there is a red patient with a GSW to the abdomen arriving at your ED in approx. 10 minutes.”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A284A74-3574-254D-4412-AB05591E542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8725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499"/>
    </mc:Choice>
    <mc:Fallback>
      <p:transition spd="slow" advTm="284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9EEAE-DA79-F848-9D38-B151D2753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HSR3-MCI &amp; HSR6-MCI Benefits &amp;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E1F6B-C3AC-ADA2-3E8D-8A05B83B3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592" y="1833542"/>
            <a:ext cx="10058400" cy="4023360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Notify each hospital of patients they will receive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Provide ALL hospitals with a “common operating picture”- simultaneously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Hospitals can ask questions about incident over HSR3 Radio Talk Group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No alerts on MCI Talk Groups! Use RHNS!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MCI Communications Job Aid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7B00C96-383A-3FCA-EF1E-E8626BE0D8E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4975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865"/>
    </mc:Choice>
    <mc:Fallback>
      <p:transition spd="slow" advTm="368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F2D5B0-5BC2-E9AE-7FBE-51CE63787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399" y="83887"/>
            <a:ext cx="5255202" cy="669022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647F45D-C49A-AE04-90E6-23CACC26BB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62489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26"/>
    </mc:Choice>
    <mc:Fallback>
      <p:transition spd="slow" advTm="111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2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4.3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8.2|6|9.8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10083</TotalTime>
  <Words>236</Words>
  <Application>Microsoft Office PowerPoint</Application>
  <PresentationFormat>Widescreen</PresentationFormat>
  <Paragraphs>24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Wingdings</vt:lpstr>
      <vt:lpstr>Retrospect</vt:lpstr>
      <vt:lpstr>MCI Communications Between EMS and Hospitals</vt:lpstr>
      <vt:lpstr>Radios</vt:lpstr>
      <vt:lpstr>Radio Reports</vt:lpstr>
      <vt:lpstr>Radio Reports Continued</vt:lpstr>
      <vt:lpstr>HSR3-MCI &amp; HSR6-MCI Benefits &amp; Use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Flohre, Bailey</dc:creator>
  <cp:lastModifiedBy>Flohre, Bailey</cp:lastModifiedBy>
  <cp:revision>9</cp:revision>
  <cp:lastPrinted>2025-02-27T17:04:22Z</cp:lastPrinted>
  <dcterms:created xsi:type="dcterms:W3CDTF">2025-02-17T17:14:15Z</dcterms:created>
  <dcterms:modified xsi:type="dcterms:W3CDTF">2025-03-27T14:42:55Z</dcterms:modified>
</cp:coreProperties>
</file>