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6" r:id="rId6"/>
    <p:sldId id="262" r:id="rId7"/>
    <p:sldId id="265" r:id="rId8"/>
    <p:sldId id="267" r:id="rId9"/>
    <p:sldId id="263" r:id="rId10"/>
    <p:sldId id="268" r:id="rId11"/>
    <p:sldId id="264" r:id="rId12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7F18"/>
    <a:srgbClr val="FAE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7D72-91BE-4AB9-AC43-541F525C28B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B965-22F2-4AE8-A039-1BA38DA3BA7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74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7D72-91BE-4AB9-AC43-541F525C28B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B965-22F2-4AE8-A039-1BA38DA3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05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7D72-91BE-4AB9-AC43-541F525C28B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B965-22F2-4AE8-A039-1BA38DA3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28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7D72-91BE-4AB9-AC43-541F525C28B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B965-22F2-4AE8-A039-1BA38DA3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91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7D72-91BE-4AB9-AC43-541F525C28B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B965-22F2-4AE8-A039-1BA38DA3BA7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836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7D72-91BE-4AB9-AC43-541F525C28B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B965-22F2-4AE8-A039-1BA38DA3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71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7D72-91BE-4AB9-AC43-541F525C28B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B965-22F2-4AE8-A039-1BA38DA3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33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7D72-91BE-4AB9-AC43-541F525C28B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B965-22F2-4AE8-A039-1BA38DA3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5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7D72-91BE-4AB9-AC43-541F525C28B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B965-22F2-4AE8-A039-1BA38DA3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5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1E97D72-91BE-4AB9-AC43-541F525C28B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49B965-22F2-4AE8-A039-1BA38DA3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6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7D72-91BE-4AB9-AC43-541F525C28B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B965-22F2-4AE8-A039-1BA38DA3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1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1E97D72-91BE-4AB9-AC43-541F525C28B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849B965-22F2-4AE8-A039-1BA38DA3BA7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05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24C930-40AB-165E-0B59-D50A6087C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643467"/>
            <a:ext cx="6255026" cy="5054008"/>
          </a:xfrm>
        </p:spPr>
        <p:txBody>
          <a:bodyPr anchor="ctr">
            <a:normAutofit/>
          </a:bodyPr>
          <a:lstStyle/>
          <a:p>
            <a:pPr algn="r"/>
            <a:r>
              <a:rPr lang="en-US" sz="6800" dirty="0"/>
              <a:t>MCI SALT Triage/Ribbon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096538-7558-0D0D-AF4D-55E138E9ED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0995" y="643467"/>
            <a:ext cx="3341488" cy="5054008"/>
          </a:xfrm>
        </p:spPr>
        <p:txBody>
          <a:bodyPr anchor="ctr">
            <a:normAutofit/>
          </a:bodyPr>
          <a:lstStyle/>
          <a:p>
            <a:r>
              <a:rPr lang="en-US" dirty="0"/>
              <a:t>Why</a:t>
            </a:r>
          </a:p>
          <a:p>
            <a:r>
              <a:rPr lang="en-US" dirty="0"/>
              <a:t>When</a:t>
            </a:r>
          </a:p>
          <a:p>
            <a:r>
              <a:rPr lang="en-US" dirty="0"/>
              <a:t>how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C22D9B36-9BE7-472B-8808-7E0D68107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549DE7-671D-4575-AF43-858FD999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112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25DE11-54BB-4539-EBB7-1A70BEB43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394" y="514049"/>
            <a:ext cx="7879212" cy="590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7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E5069-2E93-5498-2021-7A7F4D701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(</a:t>
            </a:r>
            <a:r>
              <a:rPr lang="en-US" b="1" dirty="0"/>
              <a:t>T</a:t>
            </a:r>
            <a:r>
              <a:rPr lang="en-US" dirty="0"/>
              <a:t>reatment/</a:t>
            </a:r>
            <a:r>
              <a:rPr lang="en-US" b="1" dirty="0"/>
              <a:t>T</a:t>
            </a:r>
            <a:r>
              <a:rPr lang="en-US" dirty="0"/>
              <a:t>ransport)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075FF-B4C4-37F6-9A47-09D2BA00D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en-US" dirty="0"/>
              <a:t>Treatment Area or Transport Group personnel determine transport priority</a:t>
            </a:r>
          </a:p>
          <a:p>
            <a:pPr lvl="1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en-US" b="1" dirty="0"/>
              <a:t>DO NOT </a:t>
            </a:r>
            <a:r>
              <a:rPr lang="en-US" dirty="0"/>
              <a:t>overload any one hospital</a:t>
            </a:r>
          </a:p>
          <a:p>
            <a:pPr lvl="2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Consider using Juvare EMResource to monitor hospital triage capabilities</a:t>
            </a:r>
          </a:p>
          <a:p>
            <a:pPr lvl="1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en-US" dirty="0"/>
              <a:t>Transport priority is (typically) given in order of survivability/severity:</a:t>
            </a:r>
          </a:p>
          <a:p>
            <a:pPr lvl="2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FF0000"/>
                </a:solidFill>
              </a:rPr>
              <a:t>RED (Immediate)</a:t>
            </a:r>
          </a:p>
          <a:p>
            <a:pPr lvl="2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FAE22E"/>
                </a:solidFill>
              </a:rPr>
              <a:t>YELLOW (Delayed)</a:t>
            </a:r>
          </a:p>
          <a:p>
            <a:pPr lvl="2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B050"/>
                </a:solidFill>
              </a:rPr>
              <a:t>GREEN (Minimal)</a:t>
            </a:r>
          </a:p>
          <a:p>
            <a:pPr lvl="2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GREY (Expectant)</a:t>
            </a:r>
          </a:p>
          <a:p>
            <a:pPr lvl="1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en-US" dirty="0"/>
              <a:t>Transport priority can depend on # of patients, amount of resources, and other factors</a:t>
            </a:r>
          </a:p>
          <a:p>
            <a:pPr lvl="1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en-US" dirty="0"/>
              <a:t>MCIs are never normal events, always use your best clinical judgement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298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2B71D-B6B0-AA3C-8578-A0119414D6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69241" y="537668"/>
            <a:ext cx="4821237" cy="850900"/>
          </a:xfrm>
        </p:spPr>
        <p:txBody>
          <a:bodyPr>
            <a:normAutofit/>
          </a:bodyPr>
          <a:lstStyle/>
          <a:p>
            <a:r>
              <a:rPr lang="en-US" u="sng" dirty="0"/>
              <a:t>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9F4689-4F3E-D1D1-9C8C-AFBAFF4927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455" r="19015"/>
          <a:stretch/>
        </p:blipFill>
        <p:spPr>
          <a:xfrm>
            <a:off x="620618" y="537668"/>
            <a:ext cx="2611570" cy="2891332"/>
          </a:xfrm>
          <a:prstGeom prst="rect">
            <a:avLst/>
          </a:prstGeom>
        </p:spPr>
      </p:pic>
      <p:pic>
        <p:nvPicPr>
          <p:cNvPr id="6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7FA3D65-84F3-AE45-DA33-8273C12EF7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1" t="10120" r="45460" b="7999"/>
          <a:stretch/>
        </p:blipFill>
        <p:spPr bwMode="auto">
          <a:xfrm>
            <a:off x="3873338" y="870561"/>
            <a:ext cx="1648070" cy="431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2F0A8C-E5F2-4952-CDDF-5F4335F3F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903" y="4057718"/>
            <a:ext cx="2611570" cy="19579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CF59BA-7F1E-F01D-733A-F1CE3FF5C684}"/>
              </a:ext>
            </a:extLst>
          </p:cNvPr>
          <p:cNvSpPr txBox="1"/>
          <p:nvPr/>
        </p:nvSpPr>
        <p:spPr>
          <a:xfrm>
            <a:off x="6207633" y="1420888"/>
            <a:ext cx="5304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Green (minimal) – “walking wounded”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D51BF3-1D0E-562A-7D79-DDA9CB5090D8}"/>
              </a:ext>
            </a:extLst>
          </p:cNvPr>
          <p:cNvSpPr txBox="1"/>
          <p:nvPr/>
        </p:nvSpPr>
        <p:spPr>
          <a:xfrm>
            <a:off x="6207695" y="1836532"/>
            <a:ext cx="4551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AE22E"/>
                </a:solidFill>
              </a:rPr>
              <a:t>Yellow (delayed) – expected to survive until definitive care can be rendered later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4B3EE0-F1F8-CF07-7C2E-2A09E37C977E}"/>
              </a:ext>
            </a:extLst>
          </p:cNvPr>
          <p:cNvSpPr txBox="1"/>
          <p:nvPr/>
        </p:nvSpPr>
        <p:spPr>
          <a:xfrm>
            <a:off x="6207698" y="2594327"/>
            <a:ext cx="5178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Red (immediate) – critically injured and require immediate intervention to sustain viability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C4989C-AAD0-1767-ADEA-7C82188375AD}"/>
              </a:ext>
            </a:extLst>
          </p:cNvPr>
          <p:cNvSpPr txBox="1"/>
          <p:nvPr/>
        </p:nvSpPr>
        <p:spPr>
          <a:xfrm>
            <a:off x="6210292" y="3282302"/>
            <a:ext cx="5178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Grey (expectant) – expected to not survive given current circumstances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F6C557-057F-1843-7CFB-01557270556F}"/>
              </a:ext>
            </a:extLst>
          </p:cNvPr>
          <p:cNvSpPr txBox="1"/>
          <p:nvPr/>
        </p:nvSpPr>
        <p:spPr>
          <a:xfrm>
            <a:off x="6207700" y="3940508"/>
            <a:ext cx="526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highlight>
                  <a:srgbClr val="000000"/>
                </a:highlight>
              </a:rPr>
              <a:t>Zebra (deceased)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05E46D-0C67-0C7A-2D47-6AD3DAAA577D}"/>
              </a:ext>
            </a:extLst>
          </p:cNvPr>
          <p:cNvSpPr txBox="1"/>
          <p:nvPr/>
        </p:nvSpPr>
        <p:spPr>
          <a:xfrm>
            <a:off x="6207695" y="4333240"/>
            <a:ext cx="5178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C7F18"/>
                </a:solidFill>
              </a:rPr>
              <a:t>Or</a:t>
            </a:r>
            <a:r>
              <a:rPr lang="en-US" b="1" dirty="0"/>
              <a:t>an</a:t>
            </a:r>
            <a:r>
              <a:rPr lang="en-US" b="1" dirty="0">
                <a:solidFill>
                  <a:srgbClr val="FC7F18"/>
                </a:solidFill>
              </a:rPr>
              <a:t>ge</a:t>
            </a:r>
            <a:r>
              <a:rPr lang="en-US" b="1" dirty="0"/>
              <a:t> Sp</a:t>
            </a:r>
            <a:r>
              <a:rPr lang="en-US" b="1" dirty="0">
                <a:solidFill>
                  <a:srgbClr val="FC7F18"/>
                </a:solidFill>
              </a:rPr>
              <a:t>ot</a:t>
            </a:r>
            <a:r>
              <a:rPr lang="en-US" b="1" dirty="0"/>
              <a:t>te</a:t>
            </a:r>
            <a:r>
              <a:rPr lang="en-US" b="1" dirty="0">
                <a:solidFill>
                  <a:srgbClr val="FC7F18"/>
                </a:solidFill>
              </a:rPr>
              <a:t>d</a:t>
            </a:r>
            <a:r>
              <a:rPr lang="en-US" b="1" dirty="0"/>
              <a:t> </a:t>
            </a:r>
            <a:r>
              <a:rPr lang="en-US" b="1" dirty="0">
                <a:solidFill>
                  <a:srgbClr val="FC7F18"/>
                </a:solidFill>
              </a:rPr>
              <a:t>(</a:t>
            </a:r>
            <a:r>
              <a:rPr lang="en-US" b="1" dirty="0"/>
              <a:t>co</a:t>
            </a:r>
            <a:r>
              <a:rPr lang="en-US" b="1" dirty="0">
                <a:solidFill>
                  <a:srgbClr val="FC7F18"/>
                </a:solidFill>
              </a:rPr>
              <a:t>nt</a:t>
            </a:r>
            <a:r>
              <a:rPr lang="en-US" b="1" dirty="0"/>
              <a:t>am</a:t>
            </a:r>
            <a:r>
              <a:rPr lang="en-US" b="1" dirty="0">
                <a:solidFill>
                  <a:srgbClr val="FC7F18"/>
                </a:solidFill>
              </a:rPr>
              <a:t>in</a:t>
            </a:r>
            <a:r>
              <a:rPr lang="en-US" b="1" dirty="0"/>
              <a:t>at</a:t>
            </a:r>
            <a:r>
              <a:rPr lang="en-US" b="1" dirty="0">
                <a:solidFill>
                  <a:srgbClr val="FC7F18"/>
                </a:solidFill>
              </a:rPr>
              <a:t>ed</a:t>
            </a:r>
            <a:r>
              <a:rPr lang="en-US" b="1" dirty="0"/>
              <a:t>) – </a:t>
            </a:r>
            <a:r>
              <a:rPr lang="en-US" b="1" dirty="0">
                <a:solidFill>
                  <a:srgbClr val="FC7F18"/>
                </a:solidFill>
              </a:rPr>
              <a:t>use in addition to another color to indicate contamination with hazardous material</a:t>
            </a:r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123CA2-1EA2-F5F8-85C0-D29CCF63E261}"/>
              </a:ext>
            </a:extLst>
          </p:cNvPr>
          <p:cNvSpPr txBox="1"/>
          <p:nvPr/>
        </p:nvSpPr>
        <p:spPr>
          <a:xfrm>
            <a:off x="6210295" y="5348340"/>
            <a:ext cx="5178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</a:t>
            </a:r>
            <a:r>
              <a:rPr lang="en-US" dirty="0"/>
              <a:t>ort, </a:t>
            </a:r>
            <a:r>
              <a:rPr lang="en-US" b="1" dirty="0"/>
              <a:t>A</a:t>
            </a:r>
            <a:r>
              <a:rPr lang="en-US" dirty="0"/>
              <a:t>ssess, </a:t>
            </a:r>
            <a:r>
              <a:rPr lang="en-US" b="1" dirty="0"/>
              <a:t>L</a:t>
            </a:r>
            <a:r>
              <a:rPr lang="en-US" dirty="0"/>
              <a:t>ife-saving interventions, </a:t>
            </a:r>
            <a:r>
              <a:rPr lang="en-US" b="1" dirty="0"/>
              <a:t>T</a:t>
            </a:r>
            <a:r>
              <a:rPr lang="en-US" dirty="0"/>
              <a:t>reatment/</a:t>
            </a:r>
            <a:r>
              <a:rPr lang="en-US" b="1" dirty="0"/>
              <a:t>T</a:t>
            </a:r>
            <a:r>
              <a:rPr lang="en-US" dirty="0"/>
              <a:t>ransport (SALT)</a:t>
            </a:r>
          </a:p>
        </p:txBody>
      </p:sp>
    </p:spTree>
    <p:extLst>
      <p:ext uri="{BB962C8B-B14F-4D97-AF65-F5344CB8AC3E}">
        <p14:creationId xmlns:p14="http://schemas.microsoft.com/office/powerpoint/2010/main" val="39632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4B019A08-55AD-4038-B865-37DA596B8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60CF64-9196-D78C-9502-1A0810E86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dirty="0"/>
              <a:t>Why</a:t>
            </a:r>
          </a:p>
        </p:txBody>
      </p:sp>
      <p:pic>
        <p:nvPicPr>
          <p:cNvPr id="1026" name="Picture 2" descr="VRE Disaster Exercise Nov. 13, 2010: &quot;Victims&quot; Triage | Flickr">
            <a:extLst>
              <a:ext uri="{FF2B5EF4-FFF2-40B4-BE49-F238E27FC236}">
                <a16:creationId xmlns:a16="http://schemas.microsoft.com/office/drawing/2014/main" id="{CD4E69E5-A246-6414-E470-00A70383E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192" y="1449499"/>
            <a:ext cx="5451627" cy="36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0" name="Straight Connector 1039">
            <a:extLst>
              <a:ext uri="{FF2B5EF4-FFF2-40B4-BE49-F238E27FC236}">
                <a16:creationId xmlns:a16="http://schemas.microsoft.com/office/drawing/2014/main" id="{2BA067F2-7FAF-4758-9BC4-F7C88ED90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12423-08B4-67B3-DAC1-0F11E0AC8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Severity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Organize transport priority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Black ribbons important so no time is wasted by other crews on patients beyond help</a:t>
            </a:r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1627C7B9-FD35-4E35-B741-E4A9A5F4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476B7131-2035-43F9-84E8-2B4749D33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9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1627D-4681-BDAC-19B3-54C4C7C80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E1036-A88E-A816-64D2-DF59A4A2E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59"/>
            <a:ext cx="6093934" cy="4329485"/>
          </a:xfrm>
        </p:spPr>
        <p:txBody>
          <a:bodyPr>
            <a:normAutofit/>
          </a:bodyPr>
          <a:lstStyle/>
          <a:p>
            <a:pPr lv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/>
              <a:t>In an MCI initial triage is vital to operational organization and patient care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Move as quickly and safely as possible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Re-triage patients; revise triage category as indicated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Over-triage can be as harmful as under-triage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Triage should not delay treatment/transport, especially of red patients</a:t>
            </a:r>
          </a:p>
          <a:p>
            <a:pPr marL="201168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66D7F67E-6123-1585-7D5A-5C97236B4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678" y="1968421"/>
            <a:ext cx="4381736" cy="292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41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87E83-0062-17A7-70F5-316368B81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972FE-09CE-FA64-FC21-17759BAD1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/>
              <a:t>Ribbons are put on every patient during the initial triage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Tie triage ribbon to an upper extremity (right wrist if possible)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Change ribbon color if/when patient condition changes (e.g., yellow to red) but keep the same tag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/>
              <a:t>Secondary triage should occur often, including when patients are moved into CCP or Treatment Area and prior to transport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Treatment tags should be applied after patients enter CCP or in the Transport Area or during Transport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104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D32E8-95BC-9743-E4FB-85B05B067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How (Global </a:t>
            </a:r>
            <a:r>
              <a:rPr lang="en-US" b="1" dirty="0"/>
              <a:t>S</a:t>
            </a:r>
            <a:r>
              <a:rPr lang="en-US" dirty="0"/>
              <a:t>orting)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F709C-A07A-1A33-C33B-B20EDA39F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3" y="1845734"/>
            <a:ext cx="6515947" cy="2429642"/>
          </a:xfrm>
        </p:spPr>
        <p:txBody>
          <a:bodyPr>
            <a:normAutofit/>
          </a:bodyPr>
          <a:lstStyle/>
          <a:p>
            <a:pPr lvl="1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en-US" b="1" dirty="0"/>
              <a:t>Walk</a:t>
            </a:r>
            <a:r>
              <a:rPr lang="en-US" dirty="0"/>
              <a:t> - “If you can hear me, move to [designated area] and we will help you”</a:t>
            </a:r>
          </a:p>
          <a:p>
            <a:pPr lvl="2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Must be re-triaged ASAP</a:t>
            </a:r>
          </a:p>
          <a:p>
            <a:pPr lvl="2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Assess this group </a:t>
            </a:r>
            <a:r>
              <a:rPr lang="en-US" sz="1600" b="1" dirty="0"/>
              <a:t>third</a:t>
            </a:r>
          </a:p>
          <a:p>
            <a:pPr lvl="2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Moves ambulatory patients into a group quickly</a:t>
            </a:r>
          </a:p>
          <a:p>
            <a:pPr lvl="2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Assign someone to keep them together and notify IC or EMS Group/Branch of # and location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5CF59AC-2EF5-227A-56FF-044481A3A90C}"/>
              </a:ext>
            </a:extLst>
          </p:cNvPr>
          <p:cNvGrpSpPr/>
          <p:nvPr/>
        </p:nvGrpSpPr>
        <p:grpSpPr>
          <a:xfrm>
            <a:off x="1076432" y="3028273"/>
            <a:ext cx="3094997" cy="1247102"/>
            <a:chOff x="3392556" y="6313335"/>
            <a:chExt cx="2703444" cy="108932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104D9A3-6A3A-94AA-93B9-53B480324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9421" t="3242" r="31360" b="64930"/>
            <a:stretch/>
          </p:blipFill>
          <p:spPr>
            <a:xfrm>
              <a:off x="3392556" y="6313335"/>
              <a:ext cx="2703444" cy="108932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BEE5C6-17E4-E7A2-E476-E59970CE3C88}"/>
                </a:ext>
              </a:extLst>
            </p:cNvPr>
            <p:cNvSpPr/>
            <p:nvPr/>
          </p:nvSpPr>
          <p:spPr>
            <a:xfrm>
              <a:off x="5412188" y="6313335"/>
              <a:ext cx="683812" cy="3578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CB41F2-8A2B-8DFF-5D13-6FFA6C527362}"/>
              </a:ext>
            </a:extLst>
          </p:cNvPr>
          <p:cNvSpPr txBox="1">
            <a:spLocks/>
          </p:cNvSpPr>
          <p:nvPr/>
        </p:nvSpPr>
        <p:spPr>
          <a:xfrm>
            <a:off x="4635246" y="4174068"/>
            <a:ext cx="6515947" cy="112707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en-US" b="1" dirty="0"/>
              <a:t>Wave</a:t>
            </a:r>
            <a:r>
              <a:rPr lang="en-US" dirty="0"/>
              <a:t> - “If you need help, wave. We will come help as soon as possible”</a:t>
            </a:r>
          </a:p>
          <a:p>
            <a:pPr lvl="2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Assess this group </a:t>
            </a:r>
            <a:r>
              <a:rPr lang="en-US" sz="1600" b="1" dirty="0"/>
              <a:t>second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0808DD5-5473-EFC7-D6E2-0A6562AE722D}"/>
              </a:ext>
            </a:extLst>
          </p:cNvPr>
          <p:cNvSpPr txBox="1">
            <a:spLocks/>
          </p:cNvSpPr>
          <p:nvPr/>
        </p:nvSpPr>
        <p:spPr>
          <a:xfrm>
            <a:off x="4639732" y="5170517"/>
            <a:ext cx="6515947" cy="86452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en-US" b="1" dirty="0"/>
              <a:t>Still</a:t>
            </a:r>
            <a:r>
              <a:rPr lang="en-US" dirty="0"/>
              <a:t> - Anyone who didn’t walk/wave or has an obvious life threat is assessed </a:t>
            </a:r>
            <a:r>
              <a:rPr lang="en-US" b="1" dirty="0"/>
              <a:t>first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37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29ED9-9C49-8CF3-5789-D038DFA9C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How (Initial </a:t>
            </a:r>
            <a:r>
              <a:rPr lang="en-US" b="1" dirty="0"/>
              <a:t>A</a:t>
            </a:r>
            <a:r>
              <a:rPr lang="en-US" dirty="0"/>
              <a:t>ssessment)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12ACF-1726-7E47-B124-EDFCCA037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603" y="1845734"/>
            <a:ext cx="5648754" cy="4023360"/>
          </a:xfrm>
        </p:spPr>
        <p:txBody>
          <a:bodyPr>
            <a:normAutofit/>
          </a:bodyPr>
          <a:lstStyle/>
          <a:p>
            <a:pPr lvl="1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en-US" dirty="0"/>
              <a:t>Is the patient breathing? If not…</a:t>
            </a:r>
          </a:p>
          <a:p>
            <a:pPr lvl="1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en-US" dirty="0"/>
              <a:t>Assess for the following (CRAP Questions)</a:t>
            </a:r>
          </a:p>
          <a:p>
            <a:pPr lvl="2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Commands – Can the patient obey commands or make purposeful movements?</a:t>
            </a:r>
          </a:p>
          <a:p>
            <a:pPr lvl="2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Respiratory – Is the patient not in respiratory distress?</a:t>
            </a:r>
          </a:p>
          <a:p>
            <a:pPr lvl="2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Arterial – Is all major hemorrhage controlled?</a:t>
            </a:r>
          </a:p>
          <a:p>
            <a:pPr lvl="2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Pulse – Does the patient have a peripheral pulse?</a:t>
            </a:r>
          </a:p>
          <a:p>
            <a:pPr lvl="1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en-US" dirty="0"/>
              <a:t>If no to any of those questions (or bad), patient is either red, grey, or black</a:t>
            </a:r>
          </a:p>
          <a:p>
            <a:pPr lvl="1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en-US" dirty="0"/>
              <a:t>If yes to all those questions, patient is either yellow or green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C4C7C1-E62B-CE36-BFFB-68A62ABEA6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93" t="45792" r="3924" b="2659"/>
          <a:stretch/>
        </p:blipFill>
        <p:spPr>
          <a:xfrm>
            <a:off x="6730131" y="2875531"/>
            <a:ext cx="4775583" cy="196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03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DF7C36B-2A95-4DB1-A402-5367DFD51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FCA75FA-F681-4B5D-93C7-49F3DDA1D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34E074C-27C4-4E38-B099-012123B75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1F60A3A-08DA-445D-B74A-BEE073589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C98E69-94FC-CF94-DA58-494AE1D33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CRAP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48567C8-F8C3-21F1-DA2B-B106F5E2A5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r="2" b="390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96E6EFB-D2CB-44B2-BE0D-9C6DCCCED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0AD233-60E6-D488-3D9C-852B9B85E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4769" y="2198914"/>
            <a:ext cx="6574973" cy="436155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dirty="0"/>
              <a:t>Can usually assess 3 of 4 before even touching patient!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BA066C-D259-4F6D-9F83-124F73636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9179F48-E825-4803-806A-7029F8537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5A3DF2-5668-8474-17EF-BDA17F6780F1}"/>
              </a:ext>
            </a:extLst>
          </p:cNvPr>
          <p:cNvSpPr txBox="1"/>
          <p:nvPr/>
        </p:nvSpPr>
        <p:spPr>
          <a:xfrm>
            <a:off x="4974769" y="2635555"/>
            <a:ext cx="6574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7-8 seconds: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5444FC-733C-40E7-B2C4-4482DBBE2954}"/>
              </a:ext>
            </a:extLst>
          </p:cNvPr>
          <p:cNvSpPr txBox="1"/>
          <p:nvPr/>
        </p:nvSpPr>
        <p:spPr>
          <a:xfrm>
            <a:off x="4974769" y="3072196"/>
            <a:ext cx="6583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 – </a:t>
            </a:r>
            <a:r>
              <a:rPr lang="en-US" sz="2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ommands/Purposeful movements?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FC0F7B-7580-EEEF-20F1-438797F84BC7}"/>
              </a:ext>
            </a:extLst>
          </p:cNvPr>
          <p:cNvSpPr txBox="1"/>
          <p:nvPr/>
        </p:nvSpPr>
        <p:spPr>
          <a:xfrm>
            <a:off x="4974769" y="3538790"/>
            <a:ext cx="6583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 – </a:t>
            </a:r>
            <a:r>
              <a:rPr lang="en-US" sz="2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espiratory Distress?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DC52CA-79A9-CFB7-F708-803BD53598DF}"/>
              </a:ext>
            </a:extLst>
          </p:cNvPr>
          <p:cNvSpPr txBox="1"/>
          <p:nvPr/>
        </p:nvSpPr>
        <p:spPr>
          <a:xfrm>
            <a:off x="4974769" y="3972142"/>
            <a:ext cx="6574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– Uncontrolled (</a:t>
            </a:r>
            <a:r>
              <a:rPr lang="en-US" sz="2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rterial) Bleeding?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649CE9-85BA-8B25-AE98-388FE9D19868}"/>
              </a:ext>
            </a:extLst>
          </p:cNvPr>
          <p:cNvSpPr txBox="1"/>
          <p:nvPr/>
        </p:nvSpPr>
        <p:spPr>
          <a:xfrm>
            <a:off x="4974769" y="4433210"/>
            <a:ext cx="6583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 – </a:t>
            </a:r>
            <a:r>
              <a:rPr lang="en-US" sz="2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eripheral </a:t>
            </a:r>
            <a:r>
              <a:rPr lang="en-US" sz="2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ulse </a:t>
            </a:r>
            <a:r>
              <a:rPr lang="en-US" sz="2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resent?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2EC1C0-3FAF-B92B-A55A-1859CC9A5DAA}"/>
              </a:ext>
            </a:extLst>
          </p:cNvPr>
          <p:cNvSpPr txBox="1"/>
          <p:nvPr/>
        </p:nvSpPr>
        <p:spPr>
          <a:xfrm>
            <a:off x="4974769" y="4866562"/>
            <a:ext cx="6583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“Bad” answer to any and patient is likely to survive given available resources -&gt; RED</a:t>
            </a:r>
          </a:p>
        </p:txBody>
      </p:sp>
    </p:spTree>
    <p:extLst>
      <p:ext uri="{BB962C8B-B14F-4D97-AF65-F5344CB8AC3E}">
        <p14:creationId xmlns:p14="http://schemas.microsoft.com/office/powerpoint/2010/main" val="267363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/>
      <p:bldP spid="11" grpId="0"/>
      <p:bldP spid="13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7B18FC6-C676-4F46-9E37-531BC5654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0DEDD7-A28C-0024-BC2B-B621670FB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 dirty="0"/>
              <a:t>How (</a:t>
            </a:r>
            <a:r>
              <a:rPr lang="en-US" b="1" dirty="0"/>
              <a:t>L</a:t>
            </a:r>
            <a:r>
              <a:rPr lang="en-US" dirty="0"/>
              <a:t>SI)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AF41FE-373F-AF9A-3291-A9F60A122F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5" t="46628" r="74206" b="23958"/>
          <a:stretch/>
        </p:blipFill>
        <p:spPr>
          <a:xfrm>
            <a:off x="817228" y="1789962"/>
            <a:ext cx="3339889" cy="305238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2360E4-B476-49D8-80CF-B524F3FC0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4C143-F951-1410-D67F-397447784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Autofit/>
          </a:bodyPr>
          <a:lstStyle/>
          <a:p>
            <a:pPr lvl="1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en-US" dirty="0"/>
              <a:t>Life Saving Interventions (LSIs) are the things providers can do immediately to help patients survive</a:t>
            </a:r>
          </a:p>
          <a:p>
            <a:pPr lvl="1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en-US" dirty="0"/>
              <a:t>LSIs should not delay triage and are the only interventions that should be done during triage</a:t>
            </a:r>
          </a:p>
          <a:p>
            <a:pPr lvl="1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en-US" dirty="0"/>
              <a:t>Control major hemorrhage</a:t>
            </a:r>
          </a:p>
          <a:p>
            <a:pPr lvl="2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Direct pressure, tourniquet, etc.</a:t>
            </a:r>
          </a:p>
          <a:p>
            <a:pPr lvl="1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en-US" dirty="0"/>
              <a:t>Open airway</a:t>
            </a:r>
          </a:p>
          <a:p>
            <a:pPr lvl="2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If child, consider 2 rescue breaths</a:t>
            </a:r>
          </a:p>
          <a:p>
            <a:pPr lvl="1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en-US" dirty="0"/>
              <a:t>Needle chest decompression</a:t>
            </a:r>
          </a:p>
          <a:p>
            <a:pPr lvl="1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en-US" dirty="0"/>
              <a:t>Auto injector antidotes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709F32-2ED0-4F8B-99FF-940C35640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011678-560C-4E53-8B7C-6B14755E4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3507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7280</TotalTime>
  <Words>649</Words>
  <Application>Microsoft Office PowerPoint</Application>
  <PresentationFormat>Widescreen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Wingdings</vt:lpstr>
      <vt:lpstr>Retrospect</vt:lpstr>
      <vt:lpstr>MCI SALT Triage/Ribbon Review</vt:lpstr>
      <vt:lpstr>Overview</vt:lpstr>
      <vt:lpstr>Why</vt:lpstr>
      <vt:lpstr>When</vt:lpstr>
      <vt:lpstr>When Continued</vt:lpstr>
      <vt:lpstr>How (Global Sorting)</vt:lpstr>
      <vt:lpstr>How (Initial Assessment)</vt:lpstr>
      <vt:lpstr>CRAP</vt:lpstr>
      <vt:lpstr>How (LSI)</vt:lpstr>
      <vt:lpstr>PowerPoint Presentation</vt:lpstr>
      <vt:lpstr>How (Treatment/Transport)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Flohre, Bailey</dc:creator>
  <cp:lastModifiedBy>Flohre, Bailey</cp:lastModifiedBy>
  <cp:revision>11</cp:revision>
  <cp:lastPrinted>2025-02-27T17:05:51Z</cp:lastPrinted>
  <dcterms:created xsi:type="dcterms:W3CDTF">2025-02-17T17:41:45Z</dcterms:created>
  <dcterms:modified xsi:type="dcterms:W3CDTF">2025-03-27T13:14:07Z</dcterms:modified>
</cp:coreProperties>
</file>