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8" r:id="rId2"/>
    <p:sldId id="259" r:id="rId3"/>
    <p:sldId id="281" r:id="rId4"/>
    <p:sldId id="260" r:id="rId5"/>
    <p:sldId id="262" r:id="rId6"/>
    <p:sldId id="264" r:id="rId7"/>
    <p:sldId id="261" r:id="rId8"/>
    <p:sldId id="291" r:id="rId9"/>
    <p:sldId id="278" r:id="rId10"/>
    <p:sldId id="267" r:id="rId11"/>
    <p:sldId id="276" r:id="rId12"/>
    <p:sldId id="274" r:id="rId13"/>
    <p:sldId id="272" r:id="rId14"/>
    <p:sldId id="28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3E53"/>
    <a:srgbClr val="536883"/>
    <a:srgbClr val="DABC08"/>
    <a:srgbClr val="5E7594"/>
    <a:srgbClr val="F6D417"/>
    <a:srgbClr val="354459"/>
    <a:srgbClr val="4357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528" autoAdjust="0"/>
  </p:normalViewPr>
  <p:slideViewPr>
    <p:cSldViewPr snapToGrid="0">
      <p:cViewPr varScale="1">
        <p:scale>
          <a:sx n="66" d="100"/>
          <a:sy n="66" d="100"/>
        </p:scale>
        <p:origin x="1253" y="38"/>
      </p:cViewPr>
      <p:guideLst/>
    </p:cSldViewPr>
  </p:slideViewPr>
  <p:outlineViewPr>
    <p:cViewPr>
      <p:scale>
        <a:sx n="33" d="100"/>
        <a:sy n="33" d="100"/>
      </p:scale>
      <p:origin x="0" y="-20870"/>
    </p:cViewPr>
  </p:outlineViewPr>
  <p:notesTextViewPr>
    <p:cViewPr>
      <p:scale>
        <a:sx n="3" d="2"/>
        <a:sy n="3" d="2"/>
      </p:scale>
      <p:origin x="0" y="0"/>
    </p:cViewPr>
  </p:notesTextViewPr>
  <p:sorterViewPr>
    <p:cViewPr>
      <p:scale>
        <a:sx n="100" d="100"/>
        <a:sy n="100" d="100"/>
      </p:scale>
      <p:origin x="0" y="-1838"/>
    </p:cViewPr>
  </p:sorter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B8975B-AC93-4C21-A00E-B3C53194E384}" type="datetimeFigureOut">
              <a:rPr lang="en-US" smtClean="0"/>
              <a:t>11/18/2022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B8783-046C-41F2-9CC1-30431B4F5C97}" type="slidenum">
              <a:rPr lang="en-US" smtClean="0"/>
              <a:t>‹#›</a:t>
            </a:fld>
            <a:endParaRPr lang="en-US"/>
          </a:p>
        </p:txBody>
      </p:sp>
    </p:spTree>
    <p:extLst>
      <p:ext uri="{BB962C8B-B14F-4D97-AF65-F5344CB8AC3E}">
        <p14:creationId xmlns:p14="http://schemas.microsoft.com/office/powerpoint/2010/main" val="4024163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Solar_eclipse_of_March_30,_2033"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en.wikipedia.org/wiki/Solar_eclipse_of_August_12,_2045" TargetMode="External"/><Relationship Id="rId4" Type="http://schemas.openxmlformats.org/officeDocument/2006/relationships/hyperlink" Target="https://en.wikipedia.org/wiki/Solar_eclipse_of_August_23,_2044"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A06E4E-EB96-4D1E-A81A-2AA9E4A072DC}" type="slidenum">
              <a:rPr lang="en-US" smtClean="0"/>
              <a:t>1</a:t>
            </a:fld>
            <a:endParaRPr lang="en-US"/>
          </a:p>
        </p:txBody>
      </p:sp>
    </p:spTree>
    <p:extLst>
      <p:ext uri="{BB962C8B-B14F-4D97-AF65-F5344CB8AC3E}">
        <p14:creationId xmlns:p14="http://schemas.microsoft.com/office/powerpoint/2010/main" val="277957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5008" y="4444861"/>
            <a:ext cx="5560060" cy="47912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F923E84-47E7-4A6C-B5C1-A604E68D5DB2}" type="slidenum">
              <a:rPr lang="en-US" smtClean="0"/>
              <a:t>10</a:t>
            </a:fld>
            <a:endParaRPr lang="en-US" dirty="0"/>
          </a:p>
        </p:txBody>
      </p:sp>
    </p:spTree>
    <p:extLst>
      <p:ext uri="{BB962C8B-B14F-4D97-AF65-F5344CB8AC3E}">
        <p14:creationId xmlns:p14="http://schemas.microsoft.com/office/powerpoint/2010/main" val="3246378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Ohio State eclipse Planning Task Force has six sub-committees.</a:t>
            </a:r>
          </a:p>
          <a:p>
            <a:endParaRPr lang="en-US" dirty="0"/>
          </a:p>
        </p:txBody>
      </p:sp>
      <p:sp>
        <p:nvSpPr>
          <p:cNvPr id="4" name="Slide Number Placeholder 3"/>
          <p:cNvSpPr>
            <a:spLocks noGrp="1"/>
          </p:cNvSpPr>
          <p:nvPr>
            <p:ph type="sldNum" sz="quarter" idx="10"/>
          </p:nvPr>
        </p:nvSpPr>
        <p:spPr/>
        <p:txBody>
          <a:bodyPr/>
          <a:lstStyle/>
          <a:p>
            <a:fld id="{6F923E84-47E7-4A6C-B5C1-A604E68D5DB2}" type="slidenum">
              <a:rPr lang="en-US" smtClean="0"/>
              <a:t>11</a:t>
            </a:fld>
            <a:endParaRPr lang="en-US"/>
          </a:p>
        </p:txBody>
      </p:sp>
    </p:spTree>
    <p:extLst>
      <p:ext uri="{BB962C8B-B14F-4D97-AF65-F5344CB8AC3E}">
        <p14:creationId xmlns:p14="http://schemas.microsoft.com/office/powerpoint/2010/main" val="4140613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glance at the proposed path moving forward for the entire Task Force.</a:t>
            </a:r>
          </a:p>
          <a:p>
            <a:endParaRPr lang="en-US" dirty="0"/>
          </a:p>
          <a:p>
            <a:r>
              <a:rPr lang="en-US" dirty="0"/>
              <a:t>Planning will be broken</a:t>
            </a:r>
            <a:r>
              <a:rPr lang="en-US" baseline="0" dirty="0"/>
              <a:t> up into four phases, based on plan development thresholds. 1) initial planning, establish task force; 2) plan development and preparation; 3) day of eclipse and immediate response activities; and 4) after action/recovery. </a:t>
            </a:r>
          </a:p>
          <a:p>
            <a:endParaRPr lang="en-US" baseline="0" dirty="0"/>
          </a:p>
          <a:p>
            <a:r>
              <a:rPr lang="en-US" baseline="0" dirty="0"/>
              <a:t>All dates are tentative.</a:t>
            </a:r>
            <a:endParaRPr lang="en-US" dirty="0"/>
          </a:p>
        </p:txBody>
      </p:sp>
      <p:sp>
        <p:nvSpPr>
          <p:cNvPr id="4" name="Slide Number Placeholder 3"/>
          <p:cNvSpPr>
            <a:spLocks noGrp="1"/>
          </p:cNvSpPr>
          <p:nvPr>
            <p:ph type="sldNum" sz="quarter" idx="10"/>
          </p:nvPr>
        </p:nvSpPr>
        <p:spPr/>
        <p:txBody>
          <a:bodyPr/>
          <a:lstStyle/>
          <a:p>
            <a:fld id="{6F923E84-47E7-4A6C-B5C1-A604E68D5DB2}" type="slidenum">
              <a:rPr lang="en-US" smtClean="0"/>
              <a:t>12</a:t>
            </a:fld>
            <a:endParaRPr lang="en-US"/>
          </a:p>
        </p:txBody>
      </p:sp>
    </p:spTree>
    <p:extLst>
      <p:ext uri="{BB962C8B-B14F-4D97-AF65-F5344CB8AC3E}">
        <p14:creationId xmlns:p14="http://schemas.microsoft.com/office/powerpoint/2010/main" val="189742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A06E4E-EB96-4D1E-A81A-2AA9E4A072DC}" type="slidenum">
              <a:rPr lang="en-US" smtClean="0"/>
              <a:t>13</a:t>
            </a:fld>
            <a:endParaRPr lang="en-US"/>
          </a:p>
        </p:txBody>
      </p:sp>
    </p:spTree>
    <p:extLst>
      <p:ext uri="{BB962C8B-B14F-4D97-AF65-F5344CB8AC3E}">
        <p14:creationId xmlns:p14="http://schemas.microsoft.com/office/powerpoint/2010/main" val="1310440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Thoughts – open up to the group</a:t>
            </a:r>
          </a:p>
          <a:p>
            <a:endParaRPr lang="en-US" baseline="0"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6F923E84-47E7-4A6C-B5C1-A604E68D5DB2}" type="slidenum">
              <a:rPr lang="en-US" smtClean="0"/>
              <a:t>14</a:t>
            </a:fld>
            <a:endParaRPr lang="en-US"/>
          </a:p>
        </p:txBody>
      </p:sp>
    </p:spTree>
    <p:extLst>
      <p:ext uri="{BB962C8B-B14F-4D97-AF65-F5344CB8AC3E}">
        <p14:creationId xmlns:p14="http://schemas.microsoft.com/office/powerpoint/2010/main" val="2574140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2024 total eclipse is the last one to touch North America until </a:t>
            </a:r>
            <a:r>
              <a:rPr lang="en-US" u="sng" dirty="0">
                <a:hlinkClick r:id="rId3"/>
              </a:rPr>
              <a:t>March 30, 2033</a:t>
            </a:r>
            <a:r>
              <a:rPr lang="en-US" dirty="0"/>
              <a:t>. The only state that sees totality then will be Alaska, and the weather prospects for March in the Arctic make this one a true challenge to get into the bag. (Eclipse chasers will likely take to the air, to see totality above the clouds!)</a:t>
            </a:r>
          </a:p>
          <a:p>
            <a:r>
              <a:rPr lang="en-US" dirty="0"/>
              <a:t>After that, there are certainly a lot of total eclipses, but none in North America until </a:t>
            </a:r>
            <a:r>
              <a:rPr lang="en-US" u="sng" dirty="0">
                <a:hlinkClick r:id="rId4"/>
              </a:rPr>
              <a:t>August 23, 2044</a:t>
            </a:r>
            <a:r>
              <a:rPr lang="en-US" dirty="0"/>
              <a:t>. This one is a nice “Prairie” eclipse, coming down from Arctic Canada into North Dakota. But then, the one so many people will have been waiting for: A beautiful summertime eclipse that goes over quite a few big cities, as well as a certain theme park in Central Florida which maybe you’ve heard of before…! This is the next “GREAT NORTH AMERICAN ECLIPSE”, and it will happen on </a:t>
            </a:r>
            <a:r>
              <a:rPr lang="en-US" u="sng" dirty="0">
                <a:hlinkClick r:id="rId5"/>
              </a:rPr>
              <a:t>August 12, 2045</a:t>
            </a:r>
            <a:r>
              <a:rPr lang="en-US" dirty="0"/>
              <a:t>.</a:t>
            </a:r>
          </a:p>
          <a:p>
            <a:endParaRPr lang="en-US" dirty="0"/>
          </a:p>
          <a:p>
            <a:r>
              <a:rPr lang="en-US" dirty="0"/>
              <a:t>The next one in Ohio will be </a:t>
            </a:r>
          </a:p>
          <a:p>
            <a:endParaRPr lang="en-US" dirty="0"/>
          </a:p>
          <a:p>
            <a:r>
              <a:rPr lang="en-US" dirty="0"/>
              <a:t> What this means is that, unless you are prepared to travel the world, or wait out the years until these next total eclipses in North America, the time to see totality is NOW!</a:t>
            </a:r>
          </a:p>
          <a:p>
            <a:endParaRPr lang="en-US" dirty="0"/>
          </a:p>
        </p:txBody>
      </p:sp>
      <p:sp>
        <p:nvSpPr>
          <p:cNvPr id="4" name="Slide Number Placeholder 3"/>
          <p:cNvSpPr>
            <a:spLocks noGrp="1"/>
          </p:cNvSpPr>
          <p:nvPr>
            <p:ph type="sldNum" sz="quarter" idx="10"/>
          </p:nvPr>
        </p:nvSpPr>
        <p:spPr/>
        <p:txBody>
          <a:bodyPr/>
          <a:lstStyle/>
          <a:p>
            <a:fld id="{02A06E4E-EB96-4D1E-A81A-2AA9E4A072DC}" type="slidenum">
              <a:rPr lang="en-US" smtClean="0"/>
              <a:t>2</a:t>
            </a:fld>
            <a:endParaRPr lang="en-US"/>
          </a:p>
        </p:txBody>
      </p:sp>
    </p:spTree>
    <p:extLst>
      <p:ext uri="{BB962C8B-B14F-4D97-AF65-F5344CB8AC3E}">
        <p14:creationId xmlns:p14="http://schemas.microsoft.com/office/powerpoint/2010/main" val="124518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7A8CFB-244E-4E5E-A4E7-52B2CCFBB300}" type="slidenum">
              <a:rPr lang="en-US" smtClean="0"/>
              <a:t>3</a:t>
            </a:fld>
            <a:endParaRPr lang="en-US"/>
          </a:p>
        </p:txBody>
      </p:sp>
    </p:spTree>
    <p:extLst>
      <p:ext uri="{BB962C8B-B14F-4D97-AF65-F5344CB8AC3E}">
        <p14:creationId xmlns:p14="http://schemas.microsoft.com/office/powerpoint/2010/main" val="3263164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Eclipse will travel across Ohio from southwest to northeast</a:t>
            </a:r>
          </a:p>
          <a:p>
            <a:r>
              <a:rPr lang="en-US" dirty="0"/>
              <a:t>Totality will enter Ohio near Greenville, Ohio around 3:00 pm, and will exit near Avon Lake, Ohio around 3:10 pm</a:t>
            </a:r>
          </a:p>
          <a:p>
            <a:r>
              <a:rPr lang="en-US" dirty="0"/>
              <a:t>Takes about ten minutes to travel across Ohio</a:t>
            </a:r>
          </a:p>
          <a:p>
            <a:r>
              <a:rPr lang="en-US" dirty="0"/>
              <a:t>Up to 2-4 minutes of totality – depends on where you are</a:t>
            </a:r>
          </a:p>
          <a:p>
            <a:r>
              <a:rPr lang="en-US" dirty="0"/>
              <a:t>Areas of Totality and Partial Eclipse</a:t>
            </a:r>
          </a:p>
          <a:p>
            <a:endParaRPr lang="en-US" dirty="0"/>
          </a:p>
        </p:txBody>
      </p:sp>
      <p:sp>
        <p:nvSpPr>
          <p:cNvPr id="4" name="Slide Number Placeholder 3"/>
          <p:cNvSpPr>
            <a:spLocks noGrp="1"/>
          </p:cNvSpPr>
          <p:nvPr>
            <p:ph type="sldNum" sz="quarter" idx="10"/>
          </p:nvPr>
        </p:nvSpPr>
        <p:spPr/>
        <p:txBody>
          <a:bodyPr/>
          <a:lstStyle/>
          <a:p>
            <a:fld id="{02A06E4E-EB96-4D1E-A81A-2AA9E4A072DC}" type="slidenum">
              <a:rPr lang="en-US" smtClean="0"/>
              <a:t>4</a:t>
            </a:fld>
            <a:endParaRPr lang="en-US"/>
          </a:p>
        </p:txBody>
      </p:sp>
    </p:spTree>
    <p:extLst>
      <p:ext uri="{BB962C8B-B14F-4D97-AF65-F5344CB8AC3E}">
        <p14:creationId xmlns:p14="http://schemas.microsoft.com/office/powerpoint/2010/main" val="2659720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06E4E-EB96-4D1E-A81A-2AA9E4A072DC}" type="slidenum">
              <a:rPr lang="en-US" smtClean="0"/>
              <a:t>5</a:t>
            </a:fld>
            <a:endParaRPr lang="en-US"/>
          </a:p>
        </p:txBody>
      </p:sp>
    </p:spTree>
    <p:extLst>
      <p:ext uri="{BB962C8B-B14F-4D97-AF65-F5344CB8AC3E}">
        <p14:creationId xmlns:p14="http://schemas.microsoft.com/office/powerpoint/2010/main" val="3368118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A06E4E-EB96-4D1E-A81A-2AA9E4A072DC}" type="slidenum">
              <a:rPr lang="en-US" smtClean="0"/>
              <a:t>6</a:t>
            </a:fld>
            <a:endParaRPr lang="en-US"/>
          </a:p>
        </p:txBody>
      </p:sp>
    </p:spTree>
    <p:extLst>
      <p:ext uri="{BB962C8B-B14F-4D97-AF65-F5344CB8AC3E}">
        <p14:creationId xmlns:p14="http://schemas.microsoft.com/office/powerpoint/2010/main" val="2677776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7A8CFB-244E-4E5E-A4E7-52B2CCFBB300}" type="slidenum">
              <a:rPr lang="en-US" smtClean="0"/>
              <a:t>7</a:t>
            </a:fld>
            <a:endParaRPr lang="en-US"/>
          </a:p>
        </p:txBody>
      </p:sp>
    </p:spTree>
    <p:extLst>
      <p:ext uri="{BB962C8B-B14F-4D97-AF65-F5344CB8AC3E}">
        <p14:creationId xmlns:p14="http://schemas.microsoft.com/office/powerpoint/2010/main" val="3397158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weather in Ohio in April is mild with temperatures between 39°F and 53°F</a:t>
            </a:r>
          </a:p>
          <a:p>
            <a:r>
              <a:rPr lang="en-US" dirty="0"/>
              <a:t>You can expect rain for roughly half of the month of April in Ohio; expect roughly 8 to 15 days of rain</a:t>
            </a:r>
          </a:p>
          <a:p>
            <a:r>
              <a:rPr lang="en-US" dirty="0"/>
              <a:t>You can expect a few days of snow in Ohio during April</a:t>
            </a:r>
          </a:p>
          <a:p>
            <a:r>
              <a:rPr lang="en-US" dirty="0"/>
              <a:t>Historically areas around the lake in April experience less cloud cover then other parts of Ohio</a:t>
            </a:r>
          </a:p>
          <a:p>
            <a:endParaRPr lang="en-US" dirty="0"/>
          </a:p>
        </p:txBody>
      </p:sp>
      <p:sp>
        <p:nvSpPr>
          <p:cNvPr id="4" name="Slide Number Placeholder 3"/>
          <p:cNvSpPr>
            <a:spLocks noGrp="1"/>
          </p:cNvSpPr>
          <p:nvPr>
            <p:ph type="sldNum" sz="quarter" idx="5"/>
          </p:nvPr>
        </p:nvSpPr>
        <p:spPr/>
        <p:txBody>
          <a:bodyPr/>
          <a:lstStyle/>
          <a:p>
            <a:fld id="{AA7A8CFB-244E-4E5E-A4E7-52B2CCFBB300}" type="slidenum">
              <a:rPr lang="en-US" smtClean="0"/>
              <a:t>8</a:t>
            </a:fld>
            <a:endParaRPr lang="en-US"/>
          </a:p>
        </p:txBody>
      </p:sp>
    </p:spTree>
    <p:extLst>
      <p:ext uri="{BB962C8B-B14F-4D97-AF65-F5344CB8AC3E}">
        <p14:creationId xmlns:p14="http://schemas.microsoft.com/office/powerpoint/2010/main" val="3419834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06E4E-EB96-4D1E-A81A-2AA9E4A07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757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 name="Rectangle 28"/>
          <p:cNvSpPr/>
          <p:nvPr userDrawn="1"/>
        </p:nvSpPr>
        <p:spPr>
          <a:xfrm>
            <a:off x="0" y="6433911"/>
            <a:ext cx="12192000" cy="436118"/>
          </a:xfrm>
          <a:prstGeom prst="rect">
            <a:avLst/>
          </a:prstGeom>
          <a:gradFill flip="none" rotWithShape="1">
            <a:gsLst>
              <a:gs pos="0">
                <a:srgbClr val="2F3E53"/>
              </a:gs>
              <a:gs pos="51000">
                <a:srgbClr val="354459"/>
              </a:gs>
              <a:gs pos="100000">
                <a:schemeClr val="tx2">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70987" y="813723"/>
            <a:ext cx="10604421" cy="2387600"/>
          </a:xfrm>
        </p:spPr>
        <p:txBody>
          <a:bodyPr anchor="ctr"/>
          <a:lstStyle>
            <a:lvl1pPr algn="ctr">
              <a:defRPr sz="6000"/>
            </a:lvl1pPr>
          </a:lstStyle>
          <a:p>
            <a:r>
              <a:rPr lang="en-US" dirty="0"/>
              <a:t>Click to edit Master title style</a:t>
            </a:r>
          </a:p>
        </p:txBody>
      </p:sp>
      <p:sp>
        <p:nvSpPr>
          <p:cNvPr id="3" name="Subtitle 2"/>
          <p:cNvSpPr>
            <a:spLocks noGrp="1"/>
          </p:cNvSpPr>
          <p:nvPr>
            <p:ph type="subTitle" idx="1"/>
          </p:nvPr>
        </p:nvSpPr>
        <p:spPr>
          <a:xfrm>
            <a:off x="764115" y="3242664"/>
            <a:ext cx="10615055" cy="1655762"/>
          </a:xfrm>
        </p:spPr>
        <p:txBody>
          <a:bodyPr anchor="ct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3" name="Rectangle 22"/>
          <p:cNvSpPr/>
          <p:nvPr userDrawn="1"/>
        </p:nvSpPr>
        <p:spPr>
          <a:xfrm rot="10800000">
            <a:off x="0" y="0"/>
            <a:ext cx="12192000" cy="179553"/>
          </a:xfrm>
          <a:prstGeom prst="rect">
            <a:avLst/>
          </a:prstGeom>
          <a:gradFill flip="none" rotWithShape="1">
            <a:gsLst>
              <a:gs pos="0">
                <a:srgbClr val="2F3E53"/>
              </a:gs>
              <a:gs pos="51000">
                <a:srgbClr val="354459"/>
              </a:gs>
              <a:gs pos="100000">
                <a:schemeClr val="tx2">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616" y="5910402"/>
            <a:ext cx="2276126" cy="523509"/>
          </a:xfrm>
          <a:prstGeom prst="rect">
            <a:avLst/>
          </a:prstGeom>
        </p:spPr>
      </p:pic>
      <p:pic>
        <p:nvPicPr>
          <p:cNvPr id="10" name="Picture 9">
            <a:extLst>
              <a:ext uri="{FF2B5EF4-FFF2-40B4-BE49-F238E27FC236}">
                <a16:creationId xmlns:a16="http://schemas.microsoft.com/office/drawing/2014/main" id="{8F714441-58B1-4978-9E10-002AC34E53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65408" y="5989320"/>
            <a:ext cx="621902" cy="670137"/>
          </a:xfrm>
          <a:prstGeom prst="rect">
            <a:avLst/>
          </a:prstGeom>
          <a:effectLst>
            <a:outerShdw blurRad="203200" dist="12700" sx="109000" sy="109000" algn="ctr" rotWithShape="0">
              <a:schemeClr val="bg1">
                <a:alpha val="39000"/>
              </a:schemeClr>
            </a:outerShdw>
          </a:effectLst>
        </p:spPr>
      </p:pic>
      <p:sp>
        <p:nvSpPr>
          <p:cNvPr id="11" name="TextBox 10">
            <a:extLst>
              <a:ext uri="{FF2B5EF4-FFF2-40B4-BE49-F238E27FC236}">
                <a16:creationId xmlns:a16="http://schemas.microsoft.com/office/drawing/2014/main" id="{3E60ADD9-7277-4BC9-BF52-F5FBDB6AC018}"/>
              </a:ext>
            </a:extLst>
          </p:cNvPr>
          <p:cNvSpPr txBox="1"/>
          <p:nvPr userDrawn="1"/>
        </p:nvSpPr>
        <p:spPr>
          <a:xfrm>
            <a:off x="7040880" y="5972101"/>
            <a:ext cx="5477256" cy="365760"/>
          </a:xfrm>
          <a:prstGeom prst="rect">
            <a:avLst/>
          </a:prstGeom>
          <a:noFill/>
        </p:spPr>
        <p:txBody>
          <a:bodyPr wrap="none" rtlCol="0">
            <a:spAutoFit/>
          </a:bodyPr>
          <a:lstStyle/>
          <a:p>
            <a:pPr algn="ctr"/>
            <a:r>
              <a:rPr lang="en-US" sz="1000" b="0" cap="all" spc="600" baseline="0" dirty="0">
                <a:solidFill>
                  <a:schemeClr val="tx1"/>
                </a:solidFill>
                <a:latin typeface="Segoe UI Semibold" panose="020B0702040204020203" pitchFamily="34" charset="0"/>
                <a:cs typeface="Segoe UI Semibold" panose="020B0702040204020203" pitchFamily="34" charset="0"/>
              </a:rPr>
              <a:t>Ohio Emergency</a:t>
            </a:r>
          </a:p>
          <a:p>
            <a:pPr algn="ctr"/>
            <a:r>
              <a:rPr lang="en-US" sz="1000" b="0" cap="all" spc="600" baseline="0" dirty="0">
                <a:solidFill>
                  <a:schemeClr val="tx1"/>
                </a:solidFill>
                <a:latin typeface="Segoe UI Semibold" panose="020B0702040204020203" pitchFamily="34" charset="0"/>
                <a:cs typeface="Segoe UI Semibold" panose="020B0702040204020203" pitchFamily="34" charset="0"/>
              </a:rPr>
              <a:t>Management Agency</a:t>
            </a:r>
          </a:p>
        </p:txBody>
      </p:sp>
    </p:spTree>
    <p:extLst>
      <p:ext uri="{BB962C8B-B14F-4D97-AF65-F5344CB8AC3E}">
        <p14:creationId xmlns:p14="http://schemas.microsoft.com/office/powerpoint/2010/main" val="885382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Small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77002C-BC5B-4D6B-BBC2-F9E8713B3946}"/>
              </a:ext>
            </a:extLst>
          </p:cNvPr>
          <p:cNvSpPr/>
          <p:nvPr userDrawn="1"/>
        </p:nvSpPr>
        <p:spPr>
          <a:xfrm rot="10800000">
            <a:off x="0" y="0"/>
            <a:ext cx="12192000" cy="2552698"/>
          </a:xfrm>
          <a:prstGeom prst="rect">
            <a:avLst/>
          </a:prstGeom>
          <a:gradFill flip="none" rotWithShape="1">
            <a:gsLst>
              <a:gs pos="100000">
                <a:schemeClr val="tx2">
                  <a:lumMod val="75000"/>
                </a:schemeClr>
              </a:gs>
              <a:gs pos="46000">
                <a:schemeClr val="tx2">
                  <a:lumMod val="5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E31F899-DD12-441E-A833-D3486F314D9E}"/>
              </a:ext>
            </a:extLst>
          </p:cNvPr>
          <p:cNvSpPr/>
          <p:nvPr userDrawn="1"/>
        </p:nvSpPr>
        <p:spPr>
          <a:xfrm>
            <a:off x="861348" y="499600"/>
            <a:ext cx="1438275" cy="171450"/>
          </a:xfrm>
          <a:prstGeom prst="rect">
            <a:avLst/>
          </a:prstGeom>
          <a:solidFill>
            <a:srgbClr val="DABC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444160"/>
            <a:ext cx="12192000" cy="413840"/>
          </a:xfrm>
          <a:prstGeom prst="rect">
            <a:avLst/>
          </a:prstGeom>
          <a:gradFill flip="none" rotWithShape="1">
            <a:gsLst>
              <a:gs pos="0">
                <a:srgbClr val="2F3E53"/>
              </a:gs>
              <a:gs pos="51000">
                <a:srgbClr val="354459"/>
              </a:gs>
              <a:gs pos="100000">
                <a:schemeClr val="tx2">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49536"/>
            <a:ext cx="10515600" cy="1325563"/>
          </a:xfrm>
        </p:spPr>
        <p:txBody>
          <a:bodyPr/>
          <a:lstStyle>
            <a:lvl1pPr>
              <a:defRPr>
                <a:solidFill>
                  <a:schemeClr val="bg1"/>
                </a:solidFill>
                <a:latin typeface="Franklin Gothic Demi" panose="020B0703020102020204" pitchFamily="34" charset="0"/>
              </a:defRPr>
            </a:lvl1pPr>
          </a:lstStyle>
          <a:p>
            <a:r>
              <a:rPr lang="en-US" dirty="0"/>
              <a:t>Click to edit Master title style</a:t>
            </a:r>
          </a:p>
        </p:txBody>
      </p:sp>
      <p:sp>
        <p:nvSpPr>
          <p:cNvPr id="3" name="Content Placeholder 2"/>
          <p:cNvSpPr>
            <a:spLocks noGrp="1"/>
          </p:cNvSpPr>
          <p:nvPr>
            <p:ph idx="1"/>
          </p:nvPr>
        </p:nvSpPr>
        <p:spPr>
          <a:xfrm>
            <a:off x="838200" y="2771479"/>
            <a:ext cx="10515600" cy="3405483"/>
          </a:xfrm>
        </p:spPr>
        <p:txBody>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400">
                <a:latin typeface="Calibri" panose="020F0502020204030204" pitchFamily="34" charset="0"/>
                <a:cs typeface="Calibri" panose="020F0502020204030204" pitchFamily="34" charset="0"/>
              </a:defRPr>
            </a:lvl4pPr>
            <a:lvl5pPr>
              <a:defRPr sz="240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a:extLst>
              <a:ext uri="{FF2B5EF4-FFF2-40B4-BE49-F238E27FC236}">
                <a16:creationId xmlns:a16="http://schemas.microsoft.com/office/drawing/2014/main" id="{247B28EF-A115-487C-8593-4F1183499102}"/>
              </a:ext>
            </a:extLst>
          </p:cNvPr>
          <p:cNvSpPr txBox="1"/>
          <p:nvPr userDrawn="1"/>
        </p:nvSpPr>
        <p:spPr>
          <a:xfrm>
            <a:off x="5724144" y="6532768"/>
            <a:ext cx="5474576" cy="261610"/>
          </a:xfrm>
          <a:prstGeom prst="rect">
            <a:avLst/>
          </a:prstGeom>
          <a:noFill/>
        </p:spPr>
        <p:txBody>
          <a:bodyPr wrap="none" rtlCol="0">
            <a:spAutoFit/>
          </a:bodyPr>
          <a:lstStyle/>
          <a:p>
            <a:pPr algn="r"/>
            <a:r>
              <a:rPr lang="en-US" sz="1050" cap="all" spc="600" baseline="0" dirty="0">
                <a:solidFill>
                  <a:srgbClr val="536883"/>
                </a:solidFill>
                <a:latin typeface="Segoe UI Semibold" panose="020B0702040204020203" pitchFamily="34" charset="0"/>
                <a:cs typeface="Segoe UI Semibold" panose="020B0702040204020203" pitchFamily="34" charset="0"/>
              </a:rPr>
              <a:t>Ohio Emergency Management Agency</a:t>
            </a:r>
          </a:p>
        </p:txBody>
      </p:sp>
      <p:pic>
        <p:nvPicPr>
          <p:cNvPr id="9" name="Picture 8">
            <a:extLst>
              <a:ext uri="{FF2B5EF4-FFF2-40B4-BE49-F238E27FC236}">
                <a16:creationId xmlns:a16="http://schemas.microsoft.com/office/drawing/2014/main" id="{4139AAC7-F9F2-4782-96DF-D6E7B3D10D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4153" y="5985337"/>
            <a:ext cx="619467" cy="667512"/>
          </a:xfrm>
          <a:prstGeom prst="rect">
            <a:avLst/>
          </a:prstGeom>
          <a:effectLst>
            <a:outerShdw blurRad="203200" dist="12700" sx="109000" sy="109000" algn="ctr" rotWithShape="0">
              <a:schemeClr val="bg1">
                <a:alpha val="39000"/>
              </a:schemeClr>
            </a:outerShdw>
          </a:effectLst>
        </p:spPr>
      </p:pic>
    </p:spTree>
    <p:extLst>
      <p:ext uri="{BB962C8B-B14F-4D97-AF65-F5344CB8AC3E}">
        <p14:creationId xmlns:p14="http://schemas.microsoft.com/office/powerpoint/2010/main" val="2640912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100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 Light">
    <p:spTree>
      <p:nvGrpSpPr>
        <p:cNvPr id="1" name=""/>
        <p:cNvGrpSpPr/>
        <p:nvPr/>
      </p:nvGrpSpPr>
      <p:grpSpPr>
        <a:xfrm>
          <a:off x="0" y="0"/>
          <a:ext cx="0" cy="0"/>
          <a:chOff x="0" y="0"/>
          <a:chExt cx="0" cy="0"/>
        </a:xfrm>
      </p:grpSpPr>
      <p:sp>
        <p:nvSpPr>
          <p:cNvPr id="8" name="Rectangle 7"/>
          <p:cNvSpPr/>
          <p:nvPr userDrawn="1"/>
        </p:nvSpPr>
        <p:spPr>
          <a:xfrm>
            <a:off x="-62753" y="6444160"/>
            <a:ext cx="12192000" cy="413840"/>
          </a:xfrm>
          <a:prstGeom prst="rect">
            <a:avLst/>
          </a:prstGeom>
          <a:gradFill flip="none" rotWithShape="1">
            <a:gsLst>
              <a:gs pos="0">
                <a:srgbClr val="2F3E53"/>
              </a:gs>
              <a:gs pos="51000">
                <a:srgbClr val="354459"/>
              </a:gs>
              <a:gs pos="100000">
                <a:schemeClr val="tx2">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F38163-37BE-4A4C-84EE-BC533C6C32C1}"/>
              </a:ext>
            </a:extLst>
          </p:cNvPr>
          <p:cNvSpPr txBox="1"/>
          <p:nvPr userDrawn="1"/>
        </p:nvSpPr>
        <p:spPr>
          <a:xfrm>
            <a:off x="5724144" y="6532768"/>
            <a:ext cx="5474576" cy="261610"/>
          </a:xfrm>
          <a:prstGeom prst="rect">
            <a:avLst/>
          </a:prstGeom>
          <a:noFill/>
        </p:spPr>
        <p:txBody>
          <a:bodyPr wrap="none" rtlCol="0">
            <a:spAutoFit/>
          </a:bodyPr>
          <a:lstStyle/>
          <a:p>
            <a:pPr algn="r"/>
            <a:r>
              <a:rPr lang="en-US" sz="1050" cap="all" spc="600" baseline="0" dirty="0">
                <a:solidFill>
                  <a:srgbClr val="536883"/>
                </a:solidFill>
                <a:latin typeface="Segoe UI Semibold" panose="020B0702040204020203" pitchFamily="34" charset="0"/>
                <a:cs typeface="Segoe UI Semibold" panose="020B0702040204020203" pitchFamily="34" charset="0"/>
              </a:rPr>
              <a:t>Ohio Emergency Management Agency</a:t>
            </a:r>
          </a:p>
        </p:txBody>
      </p:sp>
      <p:pic>
        <p:nvPicPr>
          <p:cNvPr id="7" name="Picture 6">
            <a:extLst>
              <a:ext uri="{FF2B5EF4-FFF2-40B4-BE49-F238E27FC236}">
                <a16:creationId xmlns:a16="http://schemas.microsoft.com/office/drawing/2014/main" id="{6B4A4AD9-68EC-45E4-B938-089332C651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4153" y="5985337"/>
            <a:ext cx="619467" cy="667512"/>
          </a:xfrm>
          <a:prstGeom prst="rect">
            <a:avLst/>
          </a:prstGeom>
          <a:effectLst>
            <a:outerShdw blurRad="203200" dist="12700" sx="109000" sy="109000" algn="ctr" rotWithShape="0">
              <a:schemeClr val="bg1">
                <a:alpha val="39000"/>
              </a:schemeClr>
            </a:outerShdw>
          </a:effectLst>
        </p:spPr>
      </p:pic>
    </p:spTree>
    <p:extLst>
      <p:ext uri="{BB962C8B-B14F-4D97-AF65-F5344CB8AC3E}">
        <p14:creationId xmlns:p14="http://schemas.microsoft.com/office/powerpoint/2010/main" val="3550511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 Dark">
    <p:bg>
      <p:bgPr>
        <a:solidFill>
          <a:schemeClr val="tx2">
            <a:lumMod val="5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BEE2E0-8CE1-441B-8A0D-139B19F3A031}"/>
              </a:ext>
            </a:extLst>
          </p:cNvPr>
          <p:cNvSpPr/>
          <p:nvPr userDrawn="1"/>
        </p:nvSpPr>
        <p:spPr>
          <a:xfrm flipH="1">
            <a:off x="0" y="6444160"/>
            <a:ext cx="12192000" cy="413840"/>
          </a:xfrm>
          <a:prstGeom prst="rect">
            <a:avLst/>
          </a:prstGeom>
          <a:gradFill>
            <a:gsLst>
              <a:gs pos="0">
                <a:schemeClr val="bg1">
                  <a:lumMod val="85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46C34B3-732E-4F4A-9F25-43CA99771F18}"/>
              </a:ext>
            </a:extLst>
          </p:cNvPr>
          <p:cNvSpPr txBox="1"/>
          <p:nvPr userDrawn="1"/>
        </p:nvSpPr>
        <p:spPr>
          <a:xfrm>
            <a:off x="5724144" y="6532768"/>
            <a:ext cx="5474576" cy="261610"/>
          </a:xfrm>
          <a:prstGeom prst="rect">
            <a:avLst/>
          </a:prstGeom>
          <a:noFill/>
        </p:spPr>
        <p:txBody>
          <a:bodyPr wrap="none" rtlCol="0">
            <a:spAutoFit/>
          </a:bodyPr>
          <a:lstStyle/>
          <a:p>
            <a:pPr algn="r"/>
            <a:r>
              <a:rPr lang="en-US" sz="1050" cap="all" spc="600" baseline="0" dirty="0">
                <a:solidFill>
                  <a:schemeClr val="tx2">
                    <a:lumMod val="40000"/>
                    <a:lumOff val="60000"/>
                  </a:schemeClr>
                </a:solidFill>
                <a:latin typeface="Segoe UI Semibold" panose="020B0702040204020203" pitchFamily="34" charset="0"/>
                <a:cs typeface="Segoe UI Semibold" panose="020B0702040204020203" pitchFamily="34" charset="0"/>
              </a:rPr>
              <a:t>Ohio Emergency Management Agency</a:t>
            </a:r>
          </a:p>
        </p:txBody>
      </p:sp>
      <p:pic>
        <p:nvPicPr>
          <p:cNvPr id="5" name="Picture 4">
            <a:extLst>
              <a:ext uri="{FF2B5EF4-FFF2-40B4-BE49-F238E27FC236}">
                <a16:creationId xmlns:a16="http://schemas.microsoft.com/office/drawing/2014/main" id="{01370E8C-857F-4630-A4CB-0F89DD8C12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4153" y="5985337"/>
            <a:ext cx="619467" cy="667512"/>
          </a:xfrm>
          <a:prstGeom prst="rect">
            <a:avLst/>
          </a:prstGeom>
          <a:effectLst>
            <a:outerShdw blurRad="203200" dist="12700" sx="109000" sy="109000" algn="ctr" rotWithShape="0">
              <a:schemeClr val="bg1">
                <a:alpha val="39000"/>
              </a:schemeClr>
            </a:outerShdw>
          </a:effectLst>
        </p:spPr>
      </p:pic>
    </p:spTree>
    <p:extLst>
      <p:ext uri="{BB962C8B-B14F-4D97-AF65-F5344CB8AC3E}">
        <p14:creationId xmlns:p14="http://schemas.microsoft.com/office/powerpoint/2010/main" val="2238863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OC2 -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userDrawn="1"/>
        </p:nvSpPr>
        <p:spPr>
          <a:xfrm>
            <a:off x="0" y="0"/>
            <a:ext cx="12192000" cy="6857998"/>
          </a:xfrm>
          <a:prstGeom prst="rect">
            <a:avLst/>
          </a:prstGeom>
          <a:gradFill flip="none" rotWithShape="1">
            <a:gsLst>
              <a:gs pos="100000">
                <a:schemeClr val="tx2">
                  <a:alpha val="40000"/>
                </a:schemeClr>
              </a:gs>
              <a:gs pos="5000">
                <a:schemeClr val="tx2">
                  <a:lumMod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47700" y="585108"/>
            <a:ext cx="1438275" cy="17145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624456" y="767345"/>
            <a:ext cx="10515600" cy="1325563"/>
          </a:xfrm>
        </p:spPr>
        <p:txBody>
          <a:bodyPr>
            <a:normAutofit/>
          </a:bodyPr>
          <a:lstStyle>
            <a:lvl1pPr>
              <a:defRPr sz="36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7" name="Content Placeholder 2"/>
          <p:cNvSpPr>
            <a:spLocks noGrp="1"/>
          </p:cNvSpPr>
          <p:nvPr>
            <p:ph idx="1"/>
          </p:nvPr>
        </p:nvSpPr>
        <p:spPr>
          <a:xfrm>
            <a:off x="624456" y="2092908"/>
            <a:ext cx="10515600" cy="4084055"/>
          </a:xfrm>
        </p:spPr>
        <p:txBody>
          <a:bodyPr/>
          <a:lstStyle>
            <a:lvl1pPr marL="228600" indent="-228600">
              <a:buFont typeface="Wingdings" panose="05000000000000000000" pitchFamily="2" charset="2"/>
              <a:buChar char="§"/>
              <a:defRPr>
                <a:solidFill>
                  <a:schemeClr val="bg1"/>
                </a:solidFill>
                <a:latin typeface="Segoe UI" panose="020B0502040204020203" pitchFamily="34" charset="0"/>
                <a:cs typeface="Segoe UI" panose="020B0502040204020203" pitchFamily="34" charset="0"/>
              </a:defRPr>
            </a:lvl1pPr>
            <a:lvl2pPr marL="685800" indent="-228600">
              <a:buFont typeface="Wingdings" panose="05000000000000000000" pitchFamily="2" charset="2"/>
              <a:buChar char="§"/>
              <a:defRPr>
                <a:solidFill>
                  <a:schemeClr val="bg1"/>
                </a:solidFill>
                <a:latin typeface="Segoe UI" panose="020B0502040204020203" pitchFamily="34" charset="0"/>
                <a:cs typeface="Segoe UI" panose="020B0502040204020203" pitchFamily="34" charset="0"/>
              </a:defRPr>
            </a:lvl2pPr>
            <a:lvl3pPr marL="1143000" indent="-228600">
              <a:buFont typeface="Wingdings" panose="05000000000000000000" pitchFamily="2" charset="2"/>
              <a:buChar char="§"/>
              <a:defRPr>
                <a:solidFill>
                  <a:schemeClr val="bg1"/>
                </a:solidFill>
                <a:latin typeface="Segoe UI" panose="020B0502040204020203" pitchFamily="34" charset="0"/>
                <a:cs typeface="Segoe UI" panose="020B0502040204020203" pitchFamily="34" charset="0"/>
              </a:defRPr>
            </a:lvl3pPr>
            <a:lvl4pPr marL="1600200" indent="-228600">
              <a:buFont typeface="Wingdings" panose="05000000000000000000" pitchFamily="2" charset="2"/>
              <a:buChar char="§"/>
              <a:defRPr>
                <a:solidFill>
                  <a:schemeClr val="bg1"/>
                </a:solidFill>
                <a:latin typeface="Segoe UI" panose="020B0502040204020203" pitchFamily="34" charset="0"/>
                <a:cs typeface="Segoe UI" panose="020B0502040204020203" pitchFamily="34" charset="0"/>
              </a:defRPr>
            </a:lvl4pPr>
            <a:lvl5pPr marL="2057400" indent="-228600">
              <a:buFont typeface="Wingdings" panose="05000000000000000000" pitchFamily="2" charset="2"/>
              <a:buChar char="§"/>
              <a:defRPr>
                <a:solidFill>
                  <a:schemeClr val="bg1"/>
                </a:solidFill>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10"/>
          </p:nvPr>
        </p:nvSpPr>
        <p:spPr>
          <a:xfrm>
            <a:off x="838200" y="6356350"/>
            <a:ext cx="2743200" cy="365125"/>
          </a:xfrm>
        </p:spPr>
        <p:txBody>
          <a:bodyPr/>
          <a:lstStyle>
            <a:lvl1pPr>
              <a:defRPr>
                <a:solidFill>
                  <a:schemeClr val="bg1"/>
                </a:solidFill>
                <a:latin typeface="Segoe UI Light" panose="020B0502040204020203" pitchFamily="34" charset="0"/>
                <a:cs typeface="Segoe UI Light" panose="020B0502040204020203" pitchFamily="34" charset="0"/>
              </a:defRPr>
            </a:lvl1pPr>
          </a:lstStyle>
          <a:p>
            <a:fld id="{141F8BEC-B53A-443D-8B40-9619737ED24E}" type="datetimeFigureOut">
              <a:rPr lang="en-US" smtClean="0"/>
              <a:pPr/>
              <a:t>11/18/2022</a:t>
            </a:fld>
            <a:endParaRPr lang="en-US" dirty="0"/>
          </a:p>
        </p:txBody>
      </p:sp>
      <p:sp>
        <p:nvSpPr>
          <p:cNvPr id="9" name="Footer Placeholder 4"/>
          <p:cNvSpPr>
            <a:spLocks noGrp="1"/>
          </p:cNvSpPr>
          <p:nvPr>
            <p:ph type="ftr" sz="quarter" idx="11"/>
          </p:nvPr>
        </p:nvSpPr>
        <p:spPr>
          <a:xfrm>
            <a:off x="4038600" y="6356350"/>
            <a:ext cx="4114800" cy="365125"/>
          </a:xfrm>
        </p:spPr>
        <p:txBody>
          <a:bodyPr/>
          <a:lstStyle>
            <a:lvl1pPr>
              <a:defRPr>
                <a:solidFill>
                  <a:schemeClr val="bg1"/>
                </a:solidFill>
                <a:latin typeface="Segoe UI Light" panose="020B0502040204020203" pitchFamily="34" charset="0"/>
                <a:cs typeface="Segoe UI Light" panose="020B0502040204020203" pitchFamily="34" charset="0"/>
              </a:defRPr>
            </a:lvl1pPr>
          </a:lstStyle>
          <a:p>
            <a:endParaRPr lang="en-US"/>
          </a:p>
        </p:txBody>
      </p:sp>
      <p:sp>
        <p:nvSpPr>
          <p:cNvPr id="10" name="Slide Number Placeholder 5"/>
          <p:cNvSpPr>
            <a:spLocks noGrp="1"/>
          </p:cNvSpPr>
          <p:nvPr>
            <p:ph type="sldNum" sz="quarter" idx="12"/>
          </p:nvPr>
        </p:nvSpPr>
        <p:spPr>
          <a:xfrm>
            <a:off x="8610600" y="6356350"/>
            <a:ext cx="2186595" cy="365125"/>
          </a:xfrm>
        </p:spPr>
        <p:txBody>
          <a:bodyPr/>
          <a:lstStyle>
            <a:lvl1pPr>
              <a:defRPr>
                <a:solidFill>
                  <a:schemeClr val="bg1"/>
                </a:solidFill>
                <a:latin typeface="Segoe UI Light" panose="020B0502040204020203" pitchFamily="34" charset="0"/>
                <a:cs typeface="Segoe UI Light" panose="020B0502040204020203" pitchFamily="34" charset="0"/>
              </a:defRPr>
            </a:lvl1pPr>
          </a:lstStyle>
          <a:p>
            <a:fld id="{3981FE5F-BB57-486E-AE56-5D3A1CCC6BFF}" type="slidenum">
              <a:rPr lang="en-US" smtClean="0"/>
              <a:pPr/>
              <a:t>‹#›</a:t>
            </a:fld>
            <a:endParaRPr lang="en-US"/>
          </a:p>
        </p:txBody>
      </p:sp>
      <p:sp>
        <p:nvSpPr>
          <p:cNvPr id="12" name="Rectangle 11">
            <a:extLst>
              <a:ext uri="{FF2B5EF4-FFF2-40B4-BE49-F238E27FC236}">
                <a16:creationId xmlns:a16="http://schemas.microsoft.com/office/drawing/2014/main" id="{458835CC-70F9-43CD-909C-074C99C71D0E}"/>
              </a:ext>
            </a:extLst>
          </p:cNvPr>
          <p:cNvSpPr/>
          <p:nvPr userDrawn="1"/>
        </p:nvSpPr>
        <p:spPr>
          <a:xfrm>
            <a:off x="0" y="6444160"/>
            <a:ext cx="12192000" cy="413840"/>
          </a:xfrm>
          <a:prstGeom prst="rect">
            <a:avLst/>
          </a:prstGeom>
          <a:gradFill>
            <a:gsLst>
              <a:gs pos="0">
                <a:schemeClr val="bg1">
                  <a:lumMod val="85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2336A1F-1D40-4A48-AB91-5BCD7C79EA55}"/>
              </a:ext>
            </a:extLst>
          </p:cNvPr>
          <p:cNvSpPr txBox="1"/>
          <p:nvPr userDrawn="1"/>
        </p:nvSpPr>
        <p:spPr>
          <a:xfrm>
            <a:off x="5724144" y="6532768"/>
            <a:ext cx="5474576" cy="261610"/>
          </a:xfrm>
          <a:prstGeom prst="rect">
            <a:avLst/>
          </a:prstGeom>
          <a:noFill/>
        </p:spPr>
        <p:txBody>
          <a:bodyPr wrap="none" rtlCol="0">
            <a:spAutoFit/>
          </a:bodyPr>
          <a:lstStyle/>
          <a:p>
            <a:pPr algn="r"/>
            <a:r>
              <a:rPr lang="en-US" sz="1050" cap="all" spc="600" baseline="0" dirty="0">
                <a:solidFill>
                  <a:schemeClr val="tx2">
                    <a:lumMod val="40000"/>
                    <a:lumOff val="60000"/>
                  </a:schemeClr>
                </a:solidFill>
                <a:latin typeface="Segoe UI Semibold" panose="020B0702040204020203" pitchFamily="34" charset="0"/>
                <a:cs typeface="Segoe UI Semibold" panose="020B0702040204020203" pitchFamily="34" charset="0"/>
              </a:rPr>
              <a:t>Ohio Emergency Management Agency</a:t>
            </a:r>
          </a:p>
        </p:txBody>
      </p:sp>
      <p:pic>
        <p:nvPicPr>
          <p:cNvPr id="14" name="Picture 13">
            <a:extLst>
              <a:ext uri="{FF2B5EF4-FFF2-40B4-BE49-F238E27FC236}">
                <a16:creationId xmlns:a16="http://schemas.microsoft.com/office/drawing/2014/main" id="{DADFE7FE-CB01-486F-90EF-31D32A512F2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64153" y="5985337"/>
            <a:ext cx="619467" cy="667512"/>
          </a:xfrm>
          <a:prstGeom prst="rect">
            <a:avLst/>
          </a:prstGeom>
          <a:effectLst>
            <a:outerShdw blurRad="203200" dist="12700" sx="109000" sy="109000" algn="ctr" rotWithShape="0">
              <a:schemeClr val="bg1">
                <a:alpha val="39000"/>
              </a:schemeClr>
            </a:outerShdw>
          </a:effectLst>
        </p:spPr>
      </p:pic>
    </p:spTree>
    <p:extLst>
      <p:ext uri="{BB962C8B-B14F-4D97-AF65-F5344CB8AC3E}">
        <p14:creationId xmlns:p14="http://schemas.microsoft.com/office/powerpoint/2010/main" val="474709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Light">
    <p:spTree>
      <p:nvGrpSpPr>
        <p:cNvPr id="1" name=""/>
        <p:cNvGrpSpPr/>
        <p:nvPr/>
      </p:nvGrpSpPr>
      <p:grpSpPr>
        <a:xfrm>
          <a:off x="0" y="0"/>
          <a:ext cx="0" cy="0"/>
          <a:chOff x="0" y="0"/>
          <a:chExt cx="0" cy="0"/>
        </a:xfrm>
      </p:grpSpPr>
      <p:sp>
        <p:nvSpPr>
          <p:cNvPr id="8" name="Rectangle 7"/>
          <p:cNvSpPr/>
          <p:nvPr userDrawn="1"/>
        </p:nvSpPr>
        <p:spPr>
          <a:xfrm>
            <a:off x="0" y="6444160"/>
            <a:ext cx="12192000" cy="413840"/>
          </a:xfrm>
          <a:prstGeom prst="rect">
            <a:avLst/>
          </a:prstGeom>
          <a:gradFill flip="none" rotWithShape="1">
            <a:gsLst>
              <a:gs pos="0">
                <a:srgbClr val="2F3E53"/>
              </a:gs>
              <a:gs pos="51000">
                <a:srgbClr val="354459"/>
              </a:gs>
              <a:gs pos="100000">
                <a:schemeClr val="tx2">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latin typeface="Franklin Gothic Demi" panose="020B07030201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159712"/>
          </a:xfrm>
        </p:spPr>
        <p:txBody>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400">
                <a:latin typeface="Calibri" panose="020F0502020204030204" pitchFamily="34" charset="0"/>
                <a:cs typeface="Calibri" panose="020F0502020204030204" pitchFamily="34" charset="0"/>
              </a:defRPr>
            </a:lvl4pPr>
            <a:lvl5pPr>
              <a:defRPr sz="240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ACF4B884-8A45-4461-B298-FADE096AA0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4152" y="5985337"/>
            <a:ext cx="618432" cy="667512"/>
          </a:xfrm>
          <a:prstGeom prst="rect">
            <a:avLst/>
          </a:prstGeom>
          <a:effectLst>
            <a:outerShdw blurRad="203200" dist="12700" sx="109000" sy="109000" algn="ctr" rotWithShape="0">
              <a:schemeClr val="bg1">
                <a:alpha val="39000"/>
              </a:schemeClr>
            </a:outerShdw>
          </a:effectLst>
        </p:spPr>
      </p:pic>
      <p:sp>
        <p:nvSpPr>
          <p:cNvPr id="9" name="TextBox 8">
            <a:extLst>
              <a:ext uri="{FF2B5EF4-FFF2-40B4-BE49-F238E27FC236}">
                <a16:creationId xmlns:a16="http://schemas.microsoft.com/office/drawing/2014/main" id="{B7A42E12-2088-4DE9-A389-CABA0DC73591}"/>
              </a:ext>
            </a:extLst>
          </p:cNvPr>
          <p:cNvSpPr txBox="1"/>
          <p:nvPr userDrawn="1"/>
        </p:nvSpPr>
        <p:spPr>
          <a:xfrm>
            <a:off x="5726824" y="6532768"/>
            <a:ext cx="5474576" cy="261610"/>
          </a:xfrm>
          <a:prstGeom prst="rect">
            <a:avLst/>
          </a:prstGeom>
          <a:noFill/>
        </p:spPr>
        <p:txBody>
          <a:bodyPr wrap="none" rtlCol="0">
            <a:spAutoFit/>
          </a:bodyPr>
          <a:lstStyle/>
          <a:p>
            <a:pPr algn="r"/>
            <a:r>
              <a:rPr lang="en-US" sz="1050" cap="all" spc="600" baseline="0" dirty="0">
                <a:solidFill>
                  <a:srgbClr val="536883"/>
                </a:solidFill>
                <a:latin typeface="Segoe UI Semibold" panose="020B0702040204020203" pitchFamily="34" charset="0"/>
                <a:cs typeface="Segoe UI Semibold" panose="020B0702040204020203" pitchFamily="34" charset="0"/>
              </a:rPr>
              <a:t>Ohio Emergency Management Agency</a:t>
            </a:r>
          </a:p>
        </p:txBody>
      </p:sp>
    </p:spTree>
    <p:extLst>
      <p:ext uri="{BB962C8B-B14F-4D97-AF65-F5344CB8AC3E}">
        <p14:creationId xmlns:p14="http://schemas.microsoft.com/office/powerpoint/2010/main" val="1671301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Dark">
    <p:bg>
      <p:bgPr>
        <a:solidFill>
          <a:schemeClr val="tx2">
            <a:lumMod val="50000"/>
          </a:schemeClr>
        </a:solidFill>
        <a:effectLst/>
      </p:bgPr>
    </p:bg>
    <p:spTree>
      <p:nvGrpSpPr>
        <p:cNvPr id="1" name=""/>
        <p:cNvGrpSpPr/>
        <p:nvPr/>
      </p:nvGrpSpPr>
      <p:grpSpPr>
        <a:xfrm>
          <a:off x="0" y="0"/>
          <a:ext cx="0" cy="0"/>
          <a:chOff x="0" y="0"/>
          <a:chExt cx="0" cy="0"/>
        </a:xfrm>
      </p:grpSpPr>
      <p:sp>
        <p:nvSpPr>
          <p:cNvPr id="8" name="Rectangle 7"/>
          <p:cNvSpPr/>
          <p:nvPr userDrawn="1"/>
        </p:nvSpPr>
        <p:spPr>
          <a:xfrm flipH="1">
            <a:off x="0" y="6444160"/>
            <a:ext cx="12192000" cy="413840"/>
          </a:xfrm>
          <a:prstGeom prst="rect">
            <a:avLst/>
          </a:prstGeom>
          <a:gradFill>
            <a:gsLst>
              <a:gs pos="0">
                <a:schemeClr val="bg1">
                  <a:lumMod val="85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latin typeface="Franklin Gothic Demi" panose="020B07030201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5625"/>
            <a:ext cx="10466294" cy="4234434"/>
          </a:xfrm>
        </p:spPr>
        <p:txBody>
          <a:bodyPr/>
          <a:lstStyle>
            <a:lvl1pPr>
              <a:defRPr>
                <a:solidFill>
                  <a:schemeClr val="bg1"/>
                </a:solidFill>
                <a:latin typeface="Calibri" panose="020F0502020204030204" pitchFamily="34" charset="0"/>
                <a:cs typeface="Calibri" panose="020F0502020204030204" pitchFamily="34" charset="0"/>
              </a:defRPr>
            </a:lvl1pPr>
            <a:lvl2pPr>
              <a:defRPr sz="2400">
                <a:solidFill>
                  <a:schemeClr val="bg1"/>
                </a:solidFill>
                <a:latin typeface="Calibri" panose="020F0502020204030204" pitchFamily="34" charset="0"/>
                <a:cs typeface="Calibri" panose="020F0502020204030204" pitchFamily="34" charset="0"/>
              </a:defRPr>
            </a:lvl2pPr>
            <a:lvl3pPr>
              <a:defRPr sz="2400">
                <a:solidFill>
                  <a:schemeClr val="bg1"/>
                </a:solidFill>
                <a:latin typeface="Calibri" panose="020F0502020204030204" pitchFamily="34" charset="0"/>
                <a:cs typeface="Calibri" panose="020F0502020204030204" pitchFamily="34" charset="0"/>
              </a:defRPr>
            </a:lvl3pPr>
            <a:lvl4pPr>
              <a:defRPr sz="2400">
                <a:solidFill>
                  <a:schemeClr val="bg1"/>
                </a:solidFill>
                <a:latin typeface="Calibri" panose="020F0502020204030204" pitchFamily="34" charset="0"/>
                <a:cs typeface="Calibri" panose="020F0502020204030204" pitchFamily="34" charset="0"/>
              </a:defRPr>
            </a:lvl4pPr>
            <a:lvl5pPr>
              <a:defRPr sz="2400">
                <a:solidFill>
                  <a:schemeClr val="bg1"/>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3513D5EF-16D6-4FEF-AB62-C33B0C58571A}"/>
              </a:ext>
            </a:extLst>
          </p:cNvPr>
          <p:cNvSpPr txBox="1"/>
          <p:nvPr userDrawn="1"/>
        </p:nvSpPr>
        <p:spPr>
          <a:xfrm>
            <a:off x="5722342" y="6528816"/>
            <a:ext cx="5474576" cy="261610"/>
          </a:xfrm>
          <a:prstGeom prst="rect">
            <a:avLst/>
          </a:prstGeom>
          <a:noFill/>
        </p:spPr>
        <p:txBody>
          <a:bodyPr wrap="none" rtlCol="0">
            <a:spAutoFit/>
          </a:bodyPr>
          <a:lstStyle/>
          <a:p>
            <a:pPr algn="r"/>
            <a:r>
              <a:rPr lang="en-US" sz="1050" cap="all" spc="600" baseline="0" dirty="0">
                <a:solidFill>
                  <a:schemeClr val="tx2">
                    <a:lumMod val="40000"/>
                    <a:lumOff val="60000"/>
                  </a:schemeClr>
                </a:solidFill>
                <a:latin typeface="Segoe UI Semibold" panose="020B0702040204020203" pitchFamily="34" charset="0"/>
                <a:cs typeface="Segoe UI Semibold" panose="020B0702040204020203" pitchFamily="34" charset="0"/>
              </a:rPr>
              <a:t>Ohio Emergency Management Agency</a:t>
            </a:r>
          </a:p>
        </p:txBody>
      </p:sp>
      <p:pic>
        <p:nvPicPr>
          <p:cNvPr id="10" name="Picture 9">
            <a:extLst>
              <a:ext uri="{FF2B5EF4-FFF2-40B4-BE49-F238E27FC236}">
                <a16:creationId xmlns:a16="http://schemas.microsoft.com/office/drawing/2014/main" id="{63BB72AA-452B-41BE-A492-F4C1415FCB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5408" y="5989320"/>
            <a:ext cx="618431" cy="667512"/>
          </a:xfrm>
          <a:prstGeom prst="rect">
            <a:avLst/>
          </a:prstGeom>
          <a:effectLst>
            <a:outerShdw blurRad="203200" dist="12700" sx="109000" sy="109000" algn="ctr" rotWithShape="0">
              <a:schemeClr val="bg1">
                <a:alpha val="39000"/>
              </a:schemeClr>
            </a:outerShdw>
          </a:effectLst>
        </p:spPr>
      </p:pic>
    </p:spTree>
    <p:extLst>
      <p:ext uri="{BB962C8B-B14F-4D97-AF65-F5344CB8AC3E}">
        <p14:creationId xmlns:p14="http://schemas.microsoft.com/office/powerpoint/2010/main" val="2055241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 Light">
    <p:spTree>
      <p:nvGrpSpPr>
        <p:cNvPr id="1" name=""/>
        <p:cNvGrpSpPr/>
        <p:nvPr/>
      </p:nvGrpSpPr>
      <p:grpSpPr>
        <a:xfrm>
          <a:off x="0" y="0"/>
          <a:ext cx="0" cy="0"/>
          <a:chOff x="0" y="0"/>
          <a:chExt cx="0" cy="0"/>
        </a:xfrm>
      </p:grpSpPr>
      <p:sp>
        <p:nvSpPr>
          <p:cNvPr id="2" name="Title 1"/>
          <p:cNvSpPr>
            <a:spLocks noGrp="1"/>
          </p:cNvSpPr>
          <p:nvPr>
            <p:ph type="title"/>
          </p:nvPr>
        </p:nvSpPr>
        <p:spPr>
          <a:xfrm>
            <a:off x="838200" y="1099977"/>
            <a:ext cx="10515600" cy="2852737"/>
          </a:xfrm>
        </p:spPr>
        <p:txBody>
          <a:bodyPr anchor="b"/>
          <a:lstStyle>
            <a:lvl1pPr algn="ctr">
              <a:defRPr sz="6000">
                <a:latin typeface="Franklin Gothic Demi" panose="020B0703020102020204" pitchFamily="34" charset="0"/>
              </a:defRPr>
            </a:lvl1pPr>
          </a:lstStyle>
          <a:p>
            <a:r>
              <a:rPr lang="en-US"/>
              <a:t>Click to edit Master title style</a:t>
            </a:r>
          </a:p>
        </p:txBody>
      </p:sp>
      <p:sp>
        <p:nvSpPr>
          <p:cNvPr id="3" name="Text Placeholder 2"/>
          <p:cNvSpPr>
            <a:spLocks noGrp="1"/>
          </p:cNvSpPr>
          <p:nvPr>
            <p:ph type="body" idx="1" hasCustomPrompt="1"/>
          </p:nvPr>
        </p:nvSpPr>
        <p:spPr>
          <a:xfrm>
            <a:off x="838200" y="3979702"/>
            <a:ext cx="10515600" cy="1500187"/>
          </a:xfrm>
        </p:spPr>
        <p:txBody>
          <a:bodyPr anchor="ctr">
            <a:normAutofit/>
          </a:bodyPr>
          <a:lstStyle>
            <a:lvl1pPr marL="0" indent="0" algn="ctr">
              <a:buNone/>
              <a:defRPr sz="2800">
                <a:solidFill>
                  <a:schemeClr val="tx2">
                    <a:lumMod val="50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p:cNvSpPr/>
          <p:nvPr userDrawn="1"/>
        </p:nvSpPr>
        <p:spPr>
          <a:xfrm>
            <a:off x="0" y="6444160"/>
            <a:ext cx="12192000" cy="413840"/>
          </a:xfrm>
          <a:prstGeom prst="rect">
            <a:avLst/>
          </a:prstGeom>
          <a:gradFill flip="none" rotWithShape="1">
            <a:gsLst>
              <a:gs pos="0">
                <a:srgbClr val="2F3E53"/>
              </a:gs>
              <a:gs pos="51000">
                <a:srgbClr val="354459"/>
              </a:gs>
              <a:gs pos="100000">
                <a:schemeClr val="tx2">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9AFFEBF-136E-499D-9C6F-4E7190C446AA}"/>
              </a:ext>
            </a:extLst>
          </p:cNvPr>
          <p:cNvSpPr txBox="1"/>
          <p:nvPr userDrawn="1"/>
        </p:nvSpPr>
        <p:spPr>
          <a:xfrm>
            <a:off x="5724144" y="6532768"/>
            <a:ext cx="5474576" cy="261610"/>
          </a:xfrm>
          <a:prstGeom prst="rect">
            <a:avLst/>
          </a:prstGeom>
          <a:noFill/>
        </p:spPr>
        <p:txBody>
          <a:bodyPr wrap="none" rtlCol="0">
            <a:spAutoFit/>
          </a:bodyPr>
          <a:lstStyle/>
          <a:p>
            <a:pPr algn="r"/>
            <a:r>
              <a:rPr lang="en-US" sz="1050" cap="all" spc="600" baseline="0" dirty="0">
                <a:solidFill>
                  <a:srgbClr val="536883"/>
                </a:solidFill>
                <a:latin typeface="Segoe UI Semibold" panose="020B0702040204020203" pitchFamily="34" charset="0"/>
                <a:cs typeface="Segoe UI Semibold" panose="020B0702040204020203" pitchFamily="34" charset="0"/>
              </a:rPr>
              <a:t>Ohio Emergency Management Agency</a:t>
            </a:r>
          </a:p>
        </p:txBody>
      </p:sp>
      <p:pic>
        <p:nvPicPr>
          <p:cNvPr id="7" name="Picture 6">
            <a:extLst>
              <a:ext uri="{FF2B5EF4-FFF2-40B4-BE49-F238E27FC236}">
                <a16:creationId xmlns:a16="http://schemas.microsoft.com/office/drawing/2014/main" id="{E7D190BC-A6F2-47C4-91F6-100F43A23E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4153" y="5985337"/>
            <a:ext cx="619467" cy="667512"/>
          </a:xfrm>
          <a:prstGeom prst="rect">
            <a:avLst/>
          </a:prstGeom>
          <a:effectLst>
            <a:outerShdw blurRad="203200" dist="12700" sx="109000" sy="109000" algn="ctr" rotWithShape="0">
              <a:schemeClr val="bg1">
                <a:alpha val="39000"/>
              </a:schemeClr>
            </a:outerShdw>
          </a:effectLst>
        </p:spPr>
      </p:pic>
    </p:spTree>
    <p:extLst>
      <p:ext uri="{BB962C8B-B14F-4D97-AF65-F5344CB8AC3E}">
        <p14:creationId xmlns:p14="http://schemas.microsoft.com/office/powerpoint/2010/main" val="1333180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 Dark">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99977"/>
            <a:ext cx="10515600" cy="2852737"/>
          </a:xfrm>
        </p:spPr>
        <p:txBody>
          <a:bodyPr anchor="b"/>
          <a:lstStyle>
            <a:lvl1pPr algn="ctr">
              <a:defRPr sz="6000">
                <a:solidFill>
                  <a:schemeClr val="bg1"/>
                </a:solidFill>
                <a:latin typeface="Franklin Gothic Demi" panose="020B070302010202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838200" y="3979702"/>
            <a:ext cx="10515600" cy="1500187"/>
          </a:xfrm>
        </p:spPr>
        <p:txBody>
          <a:bodyPr anchor="ctr">
            <a:normAutofit/>
          </a:bodyPr>
          <a:lstStyle>
            <a:lvl1pPr marL="0" indent="0" algn="ctr">
              <a:buNone/>
              <a:defRPr sz="2800">
                <a:solidFill>
                  <a:schemeClr val="bg1"/>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Rectangle 11">
            <a:extLst>
              <a:ext uri="{FF2B5EF4-FFF2-40B4-BE49-F238E27FC236}">
                <a16:creationId xmlns:a16="http://schemas.microsoft.com/office/drawing/2014/main" id="{85D94700-0C30-4029-ABDB-78A587352BC4}"/>
              </a:ext>
            </a:extLst>
          </p:cNvPr>
          <p:cNvSpPr/>
          <p:nvPr userDrawn="1"/>
        </p:nvSpPr>
        <p:spPr>
          <a:xfrm flipH="1">
            <a:off x="0" y="6444160"/>
            <a:ext cx="12192000" cy="413840"/>
          </a:xfrm>
          <a:prstGeom prst="rect">
            <a:avLst/>
          </a:prstGeom>
          <a:gradFill>
            <a:gsLst>
              <a:gs pos="0">
                <a:schemeClr val="bg1">
                  <a:lumMod val="85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9D5F1F-37DC-425F-96FA-40F5744AAAAA}"/>
              </a:ext>
            </a:extLst>
          </p:cNvPr>
          <p:cNvSpPr txBox="1"/>
          <p:nvPr userDrawn="1"/>
        </p:nvSpPr>
        <p:spPr>
          <a:xfrm>
            <a:off x="5724144" y="6532768"/>
            <a:ext cx="5474576" cy="261610"/>
          </a:xfrm>
          <a:prstGeom prst="rect">
            <a:avLst/>
          </a:prstGeom>
          <a:noFill/>
        </p:spPr>
        <p:txBody>
          <a:bodyPr wrap="none" rtlCol="0">
            <a:spAutoFit/>
          </a:bodyPr>
          <a:lstStyle/>
          <a:p>
            <a:pPr algn="r"/>
            <a:r>
              <a:rPr lang="en-US" sz="1050" cap="all" spc="600" baseline="0" dirty="0">
                <a:solidFill>
                  <a:schemeClr val="tx2">
                    <a:lumMod val="40000"/>
                    <a:lumOff val="60000"/>
                  </a:schemeClr>
                </a:solidFill>
                <a:latin typeface="Segoe UI Semibold" panose="020B0702040204020203" pitchFamily="34" charset="0"/>
                <a:cs typeface="Segoe UI Semibold" panose="020B0702040204020203" pitchFamily="34" charset="0"/>
              </a:rPr>
              <a:t>Ohio Emergency Management Agency</a:t>
            </a:r>
          </a:p>
        </p:txBody>
      </p:sp>
      <p:pic>
        <p:nvPicPr>
          <p:cNvPr id="9" name="Picture 8">
            <a:extLst>
              <a:ext uri="{FF2B5EF4-FFF2-40B4-BE49-F238E27FC236}">
                <a16:creationId xmlns:a16="http://schemas.microsoft.com/office/drawing/2014/main" id="{7047EF37-E78D-4DA7-A1C7-943D029636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4153" y="5985337"/>
            <a:ext cx="619467" cy="667512"/>
          </a:xfrm>
          <a:prstGeom prst="rect">
            <a:avLst/>
          </a:prstGeom>
          <a:effectLst>
            <a:outerShdw blurRad="203200" dist="12700" sx="109000" sy="109000" algn="ctr" rotWithShape="0">
              <a:schemeClr val="bg1">
                <a:alpha val="39000"/>
              </a:schemeClr>
            </a:outerShdw>
          </a:effectLst>
        </p:spPr>
      </p:pic>
    </p:spTree>
    <p:extLst>
      <p:ext uri="{BB962C8B-B14F-4D97-AF65-F5344CB8AC3E}">
        <p14:creationId xmlns:p14="http://schemas.microsoft.com/office/powerpoint/2010/main" val="1590829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 L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Demi" panose="020B07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81910"/>
          </a:xfrm>
        </p:spPr>
        <p:txBody>
          <a:bodyPr/>
          <a:lstStyle>
            <a:lvl1pPr>
              <a:defRPr>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400">
                <a:latin typeface="Calibri" panose="020F0502020204030204" pitchFamily="34" charset="0"/>
                <a:cs typeface="Calibri" panose="020F0502020204030204" pitchFamily="34" charset="0"/>
              </a:defRPr>
            </a:lvl4pPr>
            <a:lvl5pPr>
              <a:defRPr sz="240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4"/>
            <a:ext cx="5181600" cy="4381911"/>
          </a:xfrm>
        </p:spPr>
        <p:txBody>
          <a:bodyPr/>
          <a:lstStyle>
            <a:lvl1pPr>
              <a:defRPr>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400">
                <a:latin typeface="Calibri" panose="020F0502020204030204" pitchFamily="34" charset="0"/>
                <a:cs typeface="Calibri" panose="020F0502020204030204" pitchFamily="34" charset="0"/>
              </a:defRPr>
            </a:lvl4pPr>
            <a:lvl5pPr>
              <a:defRPr sz="240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444160"/>
            <a:ext cx="12192000" cy="413840"/>
          </a:xfrm>
          <a:prstGeom prst="rect">
            <a:avLst/>
          </a:prstGeom>
          <a:gradFill flip="none" rotWithShape="1">
            <a:gsLst>
              <a:gs pos="0">
                <a:srgbClr val="2F3E53"/>
              </a:gs>
              <a:gs pos="51000">
                <a:srgbClr val="354459"/>
              </a:gs>
              <a:gs pos="100000">
                <a:schemeClr val="tx2">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C591CF-B393-41C0-B2E3-13219DEE7987}"/>
              </a:ext>
            </a:extLst>
          </p:cNvPr>
          <p:cNvSpPr txBox="1"/>
          <p:nvPr userDrawn="1"/>
        </p:nvSpPr>
        <p:spPr>
          <a:xfrm>
            <a:off x="5724144" y="6532768"/>
            <a:ext cx="5474576" cy="261610"/>
          </a:xfrm>
          <a:prstGeom prst="rect">
            <a:avLst/>
          </a:prstGeom>
          <a:noFill/>
        </p:spPr>
        <p:txBody>
          <a:bodyPr wrap="none" rtlCol="0">
            <a:spAutoFit/>
          </a:bodyPr>
          <a:lstStyle/>
          <a:p>
            <a:pPr algn="r"/>
            <a:r>
              <a:rPr lang="en-US" sz="1050" cap="all" spc="600" baseline="0" dirty="0">
                <a:solidFill>
                  <a:srgbClr val="536883"/>
                </a:solidFill>
                <a:latin typeface="Segoe UI Semibold" panose="020B0702040204020203" pitchFamily="34" charset="0"/>
                <a:cs typeface="Segoe UI Semibold" panose="020B0702040204020203" pitchFamily="34" charset="0"/>
              </a:rPr>
              <a:t>Ohio Emergency Management Agency</a:t>
            </a:r>
          </a:p>
        </p:txBody>
      </p:sp>
      <p:pic>
        <p:nvPicPr>
          <p:cNvPr id="11" name="Picture 10">
            <a:extLst>
              <a:ext uri="{FF2B5EF4-FFF2-40B4-BE49-F238E27FC236}">
                <a16:creationId xmlns:a16="http://schemas.microsoft.com/office/drawing/2014/main" id="{E3411D74-214D-43C2-AF62-99AD93FB74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4153" y="5985337"/>
            <a:ext cx="619467" cy="667512"/>
          </a:xfrm>
          <a:prstGeom prst="rect">
            <a:avLst/>
          </a:prstGeom>
          <a:effectLst>
            <a:outerShdw blurRad="203200" dist="12700" sx="109000" sy="109000" algn="ctr" rotWithShape="0">
              <a:schemeClr val="bg1">
                <a:alpha val="39000"/>
              </a:schemeClr>
            </a:outerShdw>
          </a:effectLst>
        </p:spPr>
      </p:pic>
    </p:spTree>
    <p:extLst>
      <p:ext uri="{BB962C8B-B14F-4D97-AF65-F5344CB8AC3E}">
        <p14:creationId xmlns:p14="http://schemas.microsoft.com/office/powerpoint/2010/main" val="3735749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 Dark">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Franklin Gothic Demi" panose="020B07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1">
                <a:solidFill>
                  <a:schemeClr val="bg1"/>
                </a:solidFill>
                <a:latin typeface="Calibri" panose="020F0502020204030204" pitchFamily="34" charset="0"/>
                <a:cs typeface="Calibri" panose="020F0502020204030204" pitchFamily="34" charset="0"/>
              </a:defRPr>
            </a:lvl1pPr>
            <a:lvl2pPr>
              <a:defRPr sz="2400">
                <a:solidFill>
                  <a:schemeClr val="bg1"/>
                </a:solidFill>
                <a:latin typeface="Calibri" panose="020F0502020204030204" pitchFamily="34" charset="0"/>
                <a:cs typeface="Calibri" panose="020F0502020204030204" pitchFamily="34" charset="0"/>
              </a:defRPr>
            </a:lvl2pPr>
            <a:lvl3pPr>
              <a:defRPr sz="2400">
                <a:solidFill>
                  <a:schemeClr val="bg1"/>
                </a:solidFill>
                <a:latin typeface="Calibri" panose="020F0502020204030204" pitchFamily="34" charset="0"/>
                <a:cs typeface="Calibri" panose="020F0502020204030204" pitchFamily="34" charset="0"/>
              </a:defRPr>
            </a:lvl3pPr>
            <a:lvl4pPr>
              <a:defRPr sz="2400">
                <a:solidFill>
                  <a:schemeClr val="bg1"/>
                </a:solidFill>
                <a:latin typeface="Calibri" panose="020F0502020204030204" pitchFamily="34" charset="0"/>
                <a:cs typeface="Calibri" panose="020F0502020204030204" pitchFamily="34" charset="0"/>
              </a:defRPr>
            </a:lvl4pPr>
            <a:lvl5pPr>
              <a:defRPr sz="2400">
                <a:solidFill>
                  <a:schemeClr val="bg1"/>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1">
                <a:solidFill>
                  <a:schemeClr val="bg1"/>
                </a:solidFill>
                <a:latin typeface="Calibri" panose="020F0502020204030204" pitchFamily="34" charset="0"/>
                <a:cs typeface="Calibri" panose="020F0502020204030204" pitchFamily="34" charset="0"/>
              </a:defRPr>
            </a:lvl1pPr>
            <a:lvl2pPr>
              <a:defRPr sz="2400">
                <a:solidFill>
                  <a:schemeClr val="bg1"/>
                </a:solidFill>
                <a:latin typeface="Calibri" panose="020F0502020204030204" pitchFamily="34" charset="0"/>
                <a:cs typeface="Calibri" panose="020F0502020204030204" pitchFamily="34" charset="0"/>
              </a:defRPr>
            </a:lvl2pPr>
            <a:lvl3pPr>
              <a:defRPr sz="2400">
                <a:solidFill>
                  <a:schemeClr val="bg1"/>
                </a:solidFill>
                <a:latin typeface="Calibri" panose="020F0502020204030204" pitchFamily="34" charset="0"/>
                <a:cs typeface="Calibri" panose="020F0502020204030204" pitchFamily="34" charset="0"/>
              </a:defRPr>
            </a:lvl3pPr>
            <a:lvl4pPr>
              <a:defRPr sz="2400">
                <a:solidFill>
                  <a:schemeClr val="bg1"/>
                </a:solidFill>
                <a:latin typeface="Calibri" panose="020F0502020204030204" pitchFamily="34" charset="0"/>
                <a:cs typeface="Calibri" panose="020F0502020204030204" pitchFamily="34" charset="0"/>
              </a:defRPr>
            </a:lvl4pPr>
            <a:lvl5pPr>
              <a:defRPr sz="2400">
                <a:solidFill>
                  <a:schemeClr val="bg1"/>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17F8EBD-1697-4062-BF36-9E9A351D5829}"/>
              </a:ext>
            </a:extLst>
          </p:cNvPr>
          <p:cNvSpPr/>
          <p:nvPr userDrawn="1"/>
        </p:nvSpPr>
        <p:spPr>
          <a:xfrm flipH="1">
            <a:off x="0" y="6444160"/>
            <a:ext cx="12192000" cy="413840"/>
          </a:xfrm>
          <a:prstGeom prst="rect">
            <a:avLst/>
          </a:prstGeom>
          <a:gradFill>
            <a:gsLst>
              <a:gs pos="0">
                <a:schemeClr val="bg1">
                  <a:lumMod val="85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2770719-80DE-4423-A56B-5BA1D8AF9B9C}"/>
              </a:ext>
            </a:extLst>
          </p:cNvPr>
          <p:cNvSpPr txBox="1"/>
          <p:nvPr userDrawn="1"/>
        </p:nvSpPr>
        <p:spPr>
          <a:xfrm>
            <a:off x="5724144" y="6532768"/>
            <a:ext cx="5474576" cy="261610"/>
          </a:xfrm>
          <a:prstGeom prst="rect">
            <a:avLst/>
          </a:prstGeom>
          <a:noFill/>
        </p:spPr>
        <p:txBody>
          <a:bodyPr wrap="none" rtlCol="0">
            <a:spAutoFit/>
          </a:bodyPr>
          <a:lstStyle/>
          <a:p>
            <a:pPr algn="r"/>
            <a:r>
              <a:rPr lang="en-US" sz="1050" cap="all" spc="600" baseline="0" dirty="0">
                <a:solidFill>
                  <a:schemeClr val="tx2">
                    <a:lumMod val="40000"/>
                    <a:lumOff val="60000"/>
                  </a:schemeClr>
                </a:solidFill>
                <a:latin typeface="Segoe UI Semibold" panose="020B0702040204020203" pitchFamily="34" charset="0"/>
                <a:cs typeface="Segoe UI Semibold" panose="020B0702040204020203" pitchFamily="34" charset="0"/>
              </a:rPr>
              <a:t>Ohio Emergency Management Agency</a:t>
            </a:r>
          </a:p>
        </p:txBody>
      </p:sp>
      <p:pic>
        <p:nvPicPr>
          <p:cNvPr id="8" name="Picture 7">
            <a:extLst>
              <a:ext uri="{FF2B5EF4-FFF2-40B4-BE49-F238E27FC236}">
                <a16:creationId xmlns:a16="http://schemas.microsoft.com/office/drawing/2014/main" id="{2EB29AD4-0018-401B-A7FF-A59A21E096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4153" y="5985337"/>
            <a:ext cx="619467" cy="667512"/>
          </a:xfrm>
          <a:prstGeom prst="rect">
            <a:avLst/>
          </a:prstGeom>
          <a:effectLst>
            <a:outerShdw blurRad="203200" dist="12700" sx="109000" sy="109000" algn="ctr" rotWithShape="0">
              <a:schemeClr val="bg1">
                <a:alpha val="39000"/>
              </a:schemeClr>
            </a:outerShdw>
          </a:effectLst>
        </p:spPr>
      </p:pic>
    </p:spTree>
    <p:extLst>
      <p:ext uri="{BB962C8B-B14F-4D97-AF65-F5344CB8AC3E}">
        <p14:creationId xmlns:p14="http://schemas.microsoft.com/office/powerpoint/2010/main" val="3064851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 Ligh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Franklin Gothic Demi" panose="020B070302010202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lgn="ctr">
              <a:buNone/>
              <a:defRPr sz="2400" b="1">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400">
                <a:latin typeface="Calibri" panose="020F0502020204030204" pitchFamily="34" charset="0"/>
                <a:cs typeface="Calibri" panose="020F0502020204030204" pitchFamily="34" charset="0"/>
              </a:defRPr>
            </a:lvl4pPr>
            <a:lvl5pPr>
              <a:defRPr sz="240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lgn="ctr">
              <a:buNone/>
              <a:defRPr sz="2400" b="1">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400">
                <a:latin typeface="Calibri" panose="020F0502020204030204" pitchFamily="34" charset="0"/>
                <a:cs typeface="Calibri" panose="020F0502020204030204" pitchFamily="34" charset="0"/>
              </a:defRPr>
            </a:lvl4pPr>
            <a:lvl5pPr>
              <a:defRPr sz="240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6444160"/>
            <a:ext cx="12192000" cy="413840"/>
          </a:xfrm>
          <a:prstGeom prst="rect">
            <a:avLst/>
          </a:prstGeom>
          <a:gradFill flip="none" rotWithShape="1">
            <a:gsLst>
              <a:gs pos="0">
                <a:srgbClr val="2F3E53"/>
              </a:gs>
              <a:gs pos="51000">
                <a:srgbClr val="354459"/>
              </a:gs>
              <a:gs pos="100000">
                <a:schemeClr val="tx2">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6AD793D-B857-4CCE-B5B5-244A23075889}"/>
              </a:ext>
            </a:extLst>
          </p:cNvPr>
          <p:cNvCxnSpPr/>
          <p:nvPr userDrawn="1"/>
        </p:nvCxnSpPr>
        <p:spPr>
          <a:xfrm>
            <a:off x="838200" y="2487823"/>
            <a:ext cx="5159375"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E2500A-FCA8-4AA2-8B90-44015DA637E3}"/>
              </a:ext>
            </a:extLst>
          </p:cNvPr>
          <p:cNvCxnSpPr/>
          <p:nvPr userDrawn="1"/>
        </p:nvCxnSpPr>
        <p:spPr>
          <a:xfrm>
            <a:off x="6172200" y="2487823"/>
            <a:ext cx="5159375"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C6E9CE9-2B06-44C4-AA93-DF34802905F8}"/>
              </a:ext>
            </a:extLst>
          </p:cNvPr>
          <p:cNvSpPr txBox="1"/>
          <p:nvPr userDrawn="1"/>
        </p:nvSpPr>
        <p:spPr>
          <a:xfrm>
            <a:off x="5724144" y="6528816"/>
            <a:ext cx="5474576" cy="261610"/>
          </a:xfrm>
          <a:prstGeom prst="rect">
            <a:avLst/>
          </a:prstGeom>
          <a:noFill/>
        </p:spPr>
        <p:txBody>
          <a:bodyPr wrap="none" rtlCol="0">
            <a:spAutoFit/>
          </a:bodyPr>
          <a:lstStyle/>
          <a:p>
            <a:pPr algn="r"/>
            <a:r>
              <a:rPr lang="en-US" sz="1050" cap="all" spc="600" baseline="0" dirty="0">
                <a:solidFill>
                  <a:srgbClr val="536883"/>
                </a:solidFill>
                <a:latin typeface="Segoe UI Semibold" panose="020B0702040204020203" pitchFamily="34" charset="0"/>
                <a:cs typeface="Segoe UI Semibold" panose="020B0702040204020203" pitchFamily="34" charset="0"/>
              </a:rPr>
              <a:t>Ohio Emergency Management Agency</a:t>
            </a:r>
          </a:p>
        </p:txBody>
      </p:sp>
      <p:pic>
        <p:nvPicPr>
          <p:cNvPr id="14" name="Picture 13">
            <a:extLst>
              <a:ext uri="{FF2B5EF4-FFF2-40B4-BE49-F238E27FC236}">
                <a16:creationId xmlns:a16="http://schemas.microsoft.com/office/drawing/2014/main" id="{42127ABC-AD04-4D83-94AC-18F7457CD3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4153" y="5985337"/>
            <a:ext cx="619467" cy="667512"/>
          </a:xfrm>
          <a:prstGeom prst="rect">
            <a:avLst/>
          </a:prstGeom>
          <a:effectLst>
            <a:outerShdw blurRad="203200" dist="12700" sx="109000" sy="109000" algn="ctr" rotWithShape="0">
              <a:schemeClr val="bg1">
                <a:alpha val="39000"/>
              </a:schemeClr>
            </a:outerShdw>
          </a:effectLst>
        </p:spPr>
      </p:pic>
    </p:spTree>
    <p:extLst>
      <p:ext uri="{BB962C8B-B14F-4D97-AF65-F5344CB8AC3E}">
        <p14:creationId xmlns:p14="http://schemas.microsoft.com/office/powerpoint/2010/main" val="98160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 Dark">
    <p:bg>
      <p:bgPr>
        <a:solidFill>
          <a:schemeClr val="tx2">
            <a:lumMod val="5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21EF8CB-FC6B-43CB-BA9A-425FF564D8EC}"/>
              </a:ext>
            </a:extLst>
          </p:cNvPr>
          <p:cNvSpPr/>
          <p:nvPr userDrawn="1"/>
        </p:nvSpPr>
        <p:spPr>
          <a:xfrm flipH="1">
            <a:off x="0" y="6459587"/>
            <a:ext cx="12192000" cy="413840"/>
          </a:xfrm>
          <a:prstGeom prst="rect">
            <a:avLst/>
          </a:prstGeom>
          <a:gradFill>
            <a:gsLst>
              <a:gs pos="0">
                <a:schemeClr val="bg1">
                  <a:lumMod val="85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p:spPr>
        <p:txBody>
          <a:bodyPr/>
          <a:lstStyle>
            <a:lvl1pPr>
              <a:defRPr>
                <a:solidFill>
                  <a:schemeClr val="bg1"/>
                </a:solidFill>
                <a:latin typeface="Franklin Gothic Demi" panose="020B070302010202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lgn="ctr">
              <a:buNone/>
              <a:defRPr sz="2400" b="1">
                <a:solidFill>
                  <a:schemeClr val="bg1"/>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solidFill>
                  <a:schemeClr val="bg1"/>
                </a:solidFill>
                <a:latin typeface="Calibri" panose="020F0502020204030204" pitchFamily="34" charset="0"/>
                <a:cs typeface="Calibri" panose="020F0502020204030204" pitchFamily="34" charset="0"/>
              </a:defRPr>
            </a:lvl1pPr>
            <a:lvl2pPr>
              <a:defRPr sz="2400">
                <a:solidFill>
                  <a:schemeClr val="bg1"/>
                </a:solidFill>
                <a:latin typeface="Calibri" panose="020F0502020204030204" pitchFamily="34" charset="0"/>
                <a:cs typeface="Calibri" panose="020F0502020204030204" pitchFamily="34" charset="0"/>
              </a:defRPr>
            </a:lvl2pPr>
            <a:lvl3pPr>
              <a:defRPr sz="2400">
                <a:solidFill>
                  <a:schemeClr val="bg1"/>
                </a:solidFill>
                <a:latin typeface="Calibri" panose="020F0502020204030204" pitchFamily="34" charset="0"/>
                <a:cs typeface="Calibri" panose="020F0502020204030204" pitchFamily="34" charset="0"/>
              </a:defRPr>
            </a:lvl3pPr>
            <a:lvl4pPr>
              <a:defRPr sz="2400">
                <a:solidFill>
                  <a:schemeClr val="bg1"/>
                </a:solidFill>
                <a:latin typeface="Calibri" panose="020F0502020204030204" pitchFamily="34" charset="0"/>
                <a:cs typeface="Calibri" panose="020F0502020204030204" pitchFamily="34" charset="0"/>
              </a:defRPr>
            </a:lvl4pPr>
            <a:lvl5pPr>
              <a:defRPr sz="2400">
                <a:solidFill>
                  <a:schemeClr val="bg1"/>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lgn="ctr">
              <a:buNone/>
              <a:defRPr sz="2400" b="1">
                <a:solidFill>
                  <a:schemeClr val="bg1"/>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solidFill>
                  <a:schemeClr val="bg1"/>
                </a:solidFill>
                <a:latin typeface="Calibri" panose="020F0502020204030204" pitchFamily="34" charset="0"/>
                <a:cs typeface="Calibri" panose="020F0502020204030204" pitchFamily="34" charset="0"/>
              </a:defRPr>
            </a:lvl1pPr>
            <a:lvl2pPr>
              <a:defRPr sz="2400">
                <a:solidFill>
                  <a:schemeClr val="bg1"/>
                </a:solidFill>
                <a:latin typeface="Calibri" panose="020F0502020204030204" pitchFamily="34" charset="0"/>
                <a:cs typeface="Calibri" panose="020F0502020204030204" pitchFamily="34" charset="0"/>
              </a:defRPr>
            </a:lvl2pPr>
            <a:lvl3pPr>
              <a:defRPr sz="2400">
                <a:solidFill>
                  <a:schemeClr val="bg1"/>
                </a:solidFill>
                <a:latin typeface="Calibri" panose="020F0502020204030204" pitchFamily="34" charset="0"/>
                <a:cs typeface="Calibri" panose="020F0502020204030204" pitchFamily="34" charset="0"/>
              </a:defRPr>
            </a:lvl3pPr>
            <a:lvl4pPr>
              <a:defRPr sz="2400">
                <a:solidFill>
                  <a:schemeClr val="bg1"/>
                </a:solidFill>
                <a:latin typeface="Calibri" panose="020F0502020204030204" pitchFamily="34" charset="0"/>
                <a:cs typeface="Calibri" panose="020F0502020204030204" pitchFamily="34" charset="0"/>
              </a:defRPr>
            </a:lvl4pPr>
            <a:lvl5pPr>
              <a:defRPr sz="2400">
                <a:solidFill>
                  <a:schemeClr val="bg1"/>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66AD793D-B857-4CCE-B5B5-244A23075889}"/>
              </a:ext>
            </a:extLst>
          </p:cNvPr>
          <p:cNvCxnSpPr/>
          <p:nvPr userDrawn="1"/>
        </p:nvCxnSpPr>
        <p:spPr>
          <a:xfrm>
            <a:off x="838200" y="2487823"/>
            <a:ext cx="5159375"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E2500A-FCA8-4AA2-8B90-44015DA637E3}"/>
              </a:ext>
            </a:extLst>
          </p:cNvPr>
          <p:cNvCxnSpPr/>
          <p:nvPr userDrawn="1"/>
        </p:nvCxnSpPr>
        <p:spPr>
          <a:xfrm>
            <a:off x="6172200" y="2487823"/>
            <a:ext cx="5159375"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542D737-04AC-46D7-BED4-78E96E361DA8}"/>
              </a:ext>
            </a:extLst>
          </p:cNvPr>
          <p:cNvSpPr txBox="1"/>
          <p:nvPr userDrawn="1"/>
        </p:nvSpPr>
        <p:spPr>
          <a:xfrm>
            <a:off x="5724144" y="6528816"/>
            <a:ext cx="5474576" cy="261610"/>
          </a:xfrm>
          <a:prstGeom prst="rect">
            <a:avLst/>
          </a:prstGeom>
          <a:noFill/>
        </p:spPr>
        <p:txBody>
          <a:bodyPr wrap="none" rtlCol="0">
            <a:spAutoFit/>
          </a:bodyPr>
          <a:lstStyle/>
          <a:p>
            <a:pPr algn="r"/>
            <a:r>
              <a:rPr lang="en-US" sz="1050" cap="all" spc="600" baseline="0" dirty="0">
                <a:solidFill>
                  <a:schemeClr val="tx2">
                    <a:lumMod val="40000"/>
                    <a:lumOff val="60000"/>
                  </a:schemeClr>
                </a:solidFill>
                <a:latin typeface="Segoe UI Semibold" panose="020B0702040204020203" pitchFamily="34" charset="0"/>
                <a:cs typeface="Segoe UI Semibold" panose="020B0702040204020203" pitchFamily="34" charset="0"/>
              </a:rPr>
              <a:t>Ohio Emergency Management Agency</a:t>
            </a:r>
          </a:p>
        </p:txBody>
      </p:sp>
      <p:pic>
        <p:nvPicPr>
          <p:cNvPr id="12" name="Picture 11">
            <a:extLst>
              <a:ext uri="{FF2B5EF4-FFF2-40B4-BE49-F238E27FC236}">
                <a16:creationId xmlns:a16="http://schemas.microsoft.com/office/drawing/2014/main" id="{76E1EC73-96C8-4377-8E9A-70AFBF90FF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4153" y="5985337"/>
            <a:ext cx="619467" cy="667512"/>
          </a:xfrm>
          <a:prstGeom prst="rect">
            <a:avLst/>
          </a:prstGeom>
          <a:effectLst>
            <a:outerShdw blurRad="203200" dist="12700" sx="109000" sy="109000" algn="ctr" rotWithShape="0">
              <a:schemeClr val="bg1">
                <a:alpha val="39000"/>
              </a:schemeClr>
            </a:outerShdw>
          </a:effectLst>
        </p:spPr>
      </p:pic>
    </p:spTree>
    <p:extLst>
      <p:ext uri="{BB962C8B-B14F-4D97-AF65-F5344CB8AC3E}">
        <p14:creationId xmlns:p14="http://schemas.microsoft.com/office/powerpoint/2010/main" val="2018080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2241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78" r:id="rId5"/>
    <p:sldLayoutId id="2147483652" r:id="rId6"/>
    <p:sldLayoutId id="2147483677" r:id="rId7"/>
    <p:sldLayoutId id="2147483653" r:id="rId8"/>
    <p:sldLayoutId id="2147483676" r:id="rId9"/>
    <p:sldLayoutId id="2147483675" r:id="rId10"/>
    <p:sldLayoutId id="2147483655" r:id="rId11"/>
    <p:sldLayoutId id="2147483666" r:id="rId12"/>
    <p:sldLayoutId id="2147483662" r:id="rId13"/>
    <p:sldLayoutId id="2147483679" r:id="rId14"/>
  </p:sldLayoutIdLst>
  <p:txStyles>
    <p:titleStyle>
      <a:lvl1pPr algn="l" defTabSz="914400" rtl="0" eaLnBrk="1" latinLnBrk="0" hangingPunct="1">
        <a:lnSpc>
          <a:spcPct val="90000"/>
        </a:lnSpc>
        <a:spcBef>
          <a:spcPct val="0"/>
        </a:spcBef>
        <a:buNone/>
        <a:defRPr sz="4400" kern="1200">
          <a:solidFill>
            <a:schemeClr val="tx1"/>
          </a:solidFill>
          <a:latin typeface="Franklin Gothic Demi" panose="020B07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9" Type="http://schemas.openxmlformats.org/officeDocument/2006/relationships/image" Target="../media/image49.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jp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jpg"/><Relationship Id="rId33" Type="http://schemas.openxmlformats.org/officeDocument/2006/relationships/image" Target="../media/image43.png"/><Relationship Id="rId38" Type="http://schemas.openxmlformats.org/officeDocument/2006/relationships/image" Target="../media/image48.png"/><Relationship Id="rId2" Type="http://schemas.openxmlformats.org/officeDocument/2006/relationships/notesSlide" Target="../notesSlides/notesSlide10.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16.jpg"/><Relationship Id="rId11" Type="http://schemas.openxmlformats.org/officeDocument/2006/relationships/image" Target="../media/image21.tiff"/><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jpe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gif"/><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jp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jpeg"/><Relationship Id="rId27" Type="http://schemas.openxmlformats.org/officeDocument/2006/relationships/image" Target="../media/image37.png"/><Relationship Id="rId30" Type="http://schemas.openxmlformats.org/officeDocument/2006/relationships/image" Target="../media/image40.jpg"/><Relationship Id="rId35" Type="http://schemas.openxmlformats.org/officeDocument/2006/relationships/image" Target="../media/image45.png"/><Relationship Id="rId8" Type="http://schemas.openxmlformats.org/officeDocument/2006/relationships/image" Target="../media/image18.png"/><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pPr algn="ctr"/>
            <a:r>
              <a:rPr lang="en-US" sz="5400" dirty="0">
                <a:solidFill>
                  <a:srgbClr val="FFC000"/>
                </a:solidFill>
              </a:rPr>
              <a:t>April 8, 2024 Total Solar Eclipse</a:t>
            </a:r>
          </a:p>
        </p:txBody>
      </p:sp>
      <p:sp>
        <p:nvSpPr>
          <p:cNvPr id="3" name="Subtitle 2"/>
          <p:cNvSpPr>
            <a:spLocks noGrp="1"/>
          </p:cNvSpPr>
          <p:nvPr>
            <p:ph idx="1"/>
          </p:nvPr>
        </p:nvSpPr>
        <p:spPr>
          <a:xfrm>
            <a:off x="1171851" y="5702001"/>
            <a:ext cx="10360241" cy="664596"/>
          </a:xfrm>
        </p:spPr>
        <p:txBody>
          <a:bodyPr>
            <a:normAutofit/>
          </a:bodyPr>
          <a:lstStyle/>
          <a:p>
            <a:pPr marL="0" indent="0" algn="l">
              <a:lnSpc>
                <a:spcPct val="100000"/>
              </a:lnSpc>
              <a:spcBef>
                <a:spcPts val="0"/>
              </a:spcBef>
              <a:buNone/>
            </a:pPr>
            <a:r>
              <a:rPr lang="en-US" sz="1600" dirty="0">
                <a:solidFill>
                  <a:srgbClr val="FFC000"/>
                </a:solidFill>
                <a:latin typeface="Segoe UI" panose="020B0502040204020203" pitchFamily="34" charset="0"/>
                <a:cs typeface="Segoe UI" panose="020B0502040204020203" pitchFamily="34" charset="0"/>
              </a:rPr>
              <a:t>Colin Campbell, Planner						</a:t>
            </a:r>
          </a:p>
          <a:p>
            <a:pPr marL="0" indent="0" algn="l">
              <a:lnSpc>
                <a:spcPct val="100000"/>
              </a:lnSpc>
              <a:spcBef>
                <a:spcPts val="0"/>
              </a:spcBef>
              <a:buNone/>
            </a:pPr>
            <a:r>
              <a:rPr lang="en-US" sz="1600" dirty="0">
                <a:solidFill>
                  <a:srgbClr val="FFC000"/>
                </a:solidFill>
                <a:latin typeface="Segoe UI" panose="020B0502040204020203" pitchFamily="34" charset="0"/>
                <a:cs typeface="Segoe UI" panose="020B0502040204020203" pitchFamily="34" charset="0"/>
              </a:rPr>
              <a:t>Planning, Training, &amp; Exercise Branch				</a:t>
            </a:r>
          </a:p>
        </p:txBody>
      </p:sp>
      <p:pic>
        <p:nvPicPr>
          <p:cNvPr id="10" name="Picture 9">
            <a:extLst>
              <a:ext uri="{FF2B5EF4-FFF2-40B4-BE49-F238E27FC236}">
                <a16:creationId xmlns:a16="http://schemas.microsoft.com/office/drawing/2014/main" id="{D6279B6E-BC82-476F-B40A-5B0387F75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204" y="1365513"/>
            <a:ext cx="5209592" cy="4126974"/>
          </a:xfrm>
          <a:prstGeom prst="rect">
            <a:avLst/>
          </a:prstGeom>
        </p:spPr>
      </p:pic>
      <p:sp>
        <p:nvSpPr>
          <p:cNvPr id="6" name="TextBox 5"/>
          <p:cNvSpPr txBox="1"/>
          <p:nvPr/>
        </p:nvSpPr>
        <p:spPr>
          <a:xfrm>
            <a:off x="4047067" y="1690688"/>
            <a:ext cx="4097867" cy="646331"/>
          </a:xfrm>
          <a:prstGeom prst="rect">
            <a:avLst/>
          </a:prstGeom>
          <a:noFill/>
        </p:spPr>
        <p:txBody>
          <a:bodyPr wrap="square" rtlCol="0">
            <a:spAutoFit/>
          </a:bodyPr>
          <a:lstStyle/>
          <a:p>
            <a:pPr lvl="0" algn="ctr">
              <a:lnSpc>
                <a:spcPct val="90000"/>
              </a:lnSpc>
              <a:spcBef>
                <a:spcPts val="1000"/>
              </a:spcBef>
            </a:pPr>
            <a:r>
              <a:rPr lang="en-US" sz="4000" i="1" dirty="0">
                <a:solidFill>
                  <a:srgbClr val="FFC000"/>
                </a:solidFill>
                <a:latin typeface="Segoe UI" panose="020B0502040204020203" pitchFamily="34" charset="0"/>
                <a:cs typeface="Segoe UI" panose="020B0502040204020203" pitchFamily="34" charset="0"/>
              </a:rPr>
              <a:t>T-518 Days</a:t>
            </a:r>
          </a:p>
        </p:txBody>
      </p:sp>
    </p:spTree>
    <p:extLst>
      <p:ext uri="{BB962C8B-B14F-4D97-AF65-F5344CB8AC3E}">
        <p14:creationId xmlns:p14="http://schemas.microsoft.com/office/powerpoint/2010/main" val="3948772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3939"/>
            <a:ext cx="10515600" cy="992190"/>
          </a:xfrm>
        </p:spPr>
        <p:txBody>
          <a:bodyPr>
            <a:noAutofit/>
          </a:bodyPr>
          <a:lstStyle/>
          <a:p>
            <a:pPr algn="ctr"/>
            <a:r>
              <a:rPr lang="en-US" sz="5400" dirty="0"/>
              <a:t>Ohio Eclipse Planning Task Force</a:t>
            </a:r>
          </a:p>
        </p:txBody>
      </p:sp>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68681" y="1983427"/>
            <a:ext cx="690563" cy="688975"/>
          </a:xfrm>
          <a:prstGeom prst="flowChartConnector">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0997" t="15057" r="21605" b="11473"/>
          <a:stretch/>
        </p:blipFill>
        <p:spPr>
          <a:xfrm>
            <a:off x="4631900" y="2832107"/>
            <a:ext cx="766534" cy="748284"/>
          </a:xfrm>
          <a:prstGeom prst="flowChartConnector">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4000" y="1956738"/>
            <a:ext cx="742355" cy="74235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3574" y="1996622"/>
            <a:ext cx="689859" cy="692938"/>
          </a:xfrm>
          <a:prstGeom prst="flowChartConnector">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599" y="3683884"/>
            <a:ext cx="770966" cy="702071"/>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0706" y="1949659"/>
            <a:ext cx="531299" cy="736101"/>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4791" y="3761015"/>
            <a:ext cx="1455152" cy="571970"/>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193" y="3761015"/>
            <a:ext cx="1657335" cy="574194"/>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48746" y="2855986"/>
            <a:ext cx="757222" cy="724405"/>
          </a:xfrm>
          <a:prstGeom prst="flowChartConnector">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32672" y="1975977"/>
            <a:ext cx="796126" cy="780816"/>
          </a:xfrm>
          <a:prstGeom prst="rect">
            <a:avLst/>
          </a:prstGeom>
        </p:spPr>
      </p:pic>
      <p:pic>
        <p:nvPicPr>
          <p:cNvPr id="31" name="Picture 3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99707" y="1979650"/>
            <a:ext cx="729225" cy="729225"/>
          </a:xfrm>
          <a:prstGeom prst="flowChartConnector">
            <a:avLst/>
          </a:prstGeom>
        </p:spPr>
      </p:pic>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78419" y="1949659"/>
            <a:ext cx="715105" cy="843227"/>
          </a:xfrm>
          <a:prstGeom prst="rect">
            <a:avLst/>
          </a:prstGeom>
        </p:spPr>
      </p:pic>
      <p:grpSp>
        <p:nvGrpSpPr>
          <p:cNvPr id="27" name="Group 26"/>
          <p:cNvGrpSpPr/>
          <p:nvPr/>
        </p:nvGrpSpPr>
        <p:grpSpPr>
          <a:xfrm>
            <a:off x="4767428" y="3580391"/>
            <a:ext cx="1471024" cy="933625"/>
            <a:chOff x="7178482" y="3514187"/>
            <a:chExt cx="1439386" cy="955536"/>
          </a:xfrm>
        </p:grpSpPr>
        <p:sp>
          <p:nvSpPr>
            <p:cNvPr id="26" name="Rectangle 25"/>
            <p:cNvSpPr/>
            <p:nvPr/>
          </p:nvSpPr>
          <p:spPr>
            <a:xfrm>
              <a:off x="7178482" y="3699531"/>
              <a:ext cx="1439386" cy="579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7188870" y="3514187"/>
              <a:ext cx="1392096" cy="955536"/>
            </a:xfrm>
            <a:prstGeom prst="rect">
              <a:avLst/>
            </a:prstGeom>
          </p:spPr>
        </p:pic>
      </p:grpSp>
      <p:pic>
        <p:nvPicPr>
          <p:cNvPr id="37" name="Picture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63128" y="1975977"/>
            <a:ext cx="886307" cy="732680"/>
          </a:xfrm>
          <a:prstGeom prst="rect">
            <a:avLst/>
          </a:prstGeom>
        </p:spPr>
      </p:pic>
      <p:pic>
        <p:nvPicPr>
          <p:cNvPr id="38" name="Picture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76816" y="1980456"/>
            <a:ext cx="673901" cy="673901"/>
          </a:xfrm>
          <a:prstGeom prst="ellipse">
            <a:avLst/>
          </a:prstGeom>
        </p:spPr>
      </p:pic>
      <p:pic>
        <p:nvPicPr>
          <p:cNvPr id="42" name="Picture 41"/>
          <p:cNvPicPr>
            <a:picLocks noChangeAspect="1"/>
          </p:cNvPicPr>
          <p:nvPr/>
        </p:nvPicPr>
        <p:blipFill>
          <a:blip r:embed="rId18"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572673" y="2780429"/>
            <a:ext cx="769025" cy="803901"/>
          </a:xfrm>
          <a:prstGeom prst="rect">
            <a:avLst/>
          </a:prstGeom>
        </p:spPr>
      </p:pic>
      <p:pic>
        <p:nvPicPr>
          <p:cNvPr id="46" name="Picture 45"/>
          <p:cNvPicPr>
            <a:picLocks noChangeAspect="1"/>
          </p:cNvPicPr>
          <p:nvPr/>
        </p:nvPicPr>
        <p:blipFill rotWithShape="1">
          <a:blip r:embed="rId19">
            <a:extLst>
              <a:ext uri="{28A0092B-C50C-407E-A947-70E740481C1C}">
                <a14:useLocalDpi xmlns:a14="http://schemas.microsoft.com/office/drawing/2010/main" val="0"/>
              </a:ext>
            </a:extLst>
          </a:blip>
          <a:srcRect l="3250" t="2965" r="44078" b="44382"/>
          <a:stretch/>
        </p:blipFill>
        <p:spPr>
          <a:xfrm>
            <a:off x="1610851" y="2839875"/>
            <a:ext cx="891458" cy="682279"/>
          </a:xfrm>
          <a:prstGeom prst="roundRect">
            <a:avLst/>
          </a:prstGeom>
        </p:spPr>
      </p:pic>
      <p:pic>
        <p:nvPicPr>
          <p:cNvPr id="7" name="Picture 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5522" y="2794466"/>
            <a:ext cx="814431" cy="771829"/>
          </a:xfrm>
          <a:prstGeom prst="rect">
            <a:avLst/>
          </a:prstGeom>
        </p:spPr>
      </p:pic>
      <p:pic>
        <p:nvPicPr>
          <p:cNvPr id="8" name="Picture 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560374" y="2789801"/>
            <a:ext cx="741938" cy="737698"/>
          </a:xfrm>
          <a:prstGeom prst="rect">
            <a:avLst/>
          </a:prstGeom>
        </p:spPr>
      </p:pic>
      <p:pic>
        <p:nvPicPr>
          <p:cNvPr id="21" name="Picture 20"/>
          <p:cNvPicPr>
            <a:picLocks noChangeAspect="1"/>
          </p:cNvPicPr>
          <p:nvPr/>
        </p:nvPicPr>
        <p:blipFill>
          <a:blip r:embed="rId2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629155" y="2826481"/>
            <a:ext cx="660858" cy="744871"/>
          </a:xfrm>
          <a:prstGeom prst="rect">
            <a:avLst/>
          </a:prstGeom>
        </p:spPr>
      </p:pic>
      <p:pic>
        <p:nvPicPr>
          <p:cNvPr id="22" name="Picture 2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14865" y="2741345"/>
            <a:ext cx="394235" cy="876078"/>
          </a:xfrm>
          <a:prstGeom prst="diamond">
            <a:avLst/>
          </a:prstGeom>
        </p:spPr>
      </p:pic>
      <p:pic>
        <p:nvPicPr>
          <p:cNvPr id="24" name="Picture 2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630135" y="2836071"/>
            <a:ext cx="728659" cy="728659"/>
          </a:xfrm>
          <a:prstGeom prst="rect">
            <a:avLst/>
          </a:prstGeom>
        </p:spPr>
      </p:pic>
      <p:grpSp>
        <p:nvGrpSpPr>
          <p:cNvPr id="43" name="Group 42"/>
          <p:cNvGrpSpPr/>
          <p:nvPr/>
        </p:nvGrpSpPr>
        <p:grpSpPr>
          <a:xfrm>
            <a:off x="906114" y="4582225"/>
            <a:ext cx="10197401" cy="478030"/>
            <a:chOff x="935648" y="4976584"/>
            <a:chExt cx="10197401" cy="478030"/>
          </a:xfrm>
        </p:grpSpPr>
        <p:grpSp>
          <p:nvGrpSpPr>
            <p:cNvPr id="41" name="Group 40"/>
            <p:cNvGrpSpPr/>
            <p:nvPr/>
          </p:nvGrpSpPr>
          <p:grpSpPr>
            <a:xfrm>
              <a:off x="935648" y="4976584"/>
              <a:ext cx="10197401" cy="478030"/>
              <a:chOff x="1139303" y="5160233"/>
              <a:chExt cx="10197401" cy="478030"/>
            </a:xfrm>
          </p:grpSpPr>
          <p:pic>
            <p:nvPicPr>
              <p:cNvPr id="6" name="Picture 5"/>
              <p:cNvPicPr>
                <a:picLocks noChangeAspect="1"/>
              </p:cNvPicPr>
              <p:nvPr/>
            </p:nvPicPr>
            <p:blipFill rotWithShape="1">
              <a:blip r:embed="rId25" cstate="print">
                <a:extLst>
                  <a:ext uri="{28A0092B-C50C-407E-A947-70E740481C1C}">
                    <a14:useLocalDpi xmlns:a14="http://schemas.microsoft.com/office/drawing/2010/main" val="0"/>
                  </a:ext>
                </a:extLst>
              </a:blip>
              <a:srcRect l="49122"/>
              <a:stretch/>
            </p:blipFill>
            <p:spPr>
              <a:xfrm>
                <a:off x="8920389" y="5175497"/>
                <a:ext cx="1161936" cy="462766"/>
              </a:xfrm>
              <a:prstGeom prst="rect">
                <a:avLst/>
              </a:prstGeom>
            </p:spPr>
          </p:pic>
          <p:pic>
            <p:nvPicPr>
              <p:cNvPr id="9" name="Picture 8"/>
              <p:cNvPicPr>
                <a:picLocks noChangeAspect="1"/>
              </p:cNvPicPr>
              <p:nvPr/>
            </p:nvPicPr>
            <p:blipFill rotWithShape="1">
              <a:blip r:embed="rId26">
                <a:extLst>
                  <a:ext uri="{28A0092B-C50C-407E-A947-70E740481C1C}">
                    <a14:useLocalDpi xmlns:a14="http://schemas.microsoft.com/office/drawing/2010/main" val="0"/>
                  </a:ext>
                </a:extLst>
              </a:blip>
              <a:srcRect l="47240" t="26793" b="26041"/>
              <a:stretch/>
            </p:blipFill>
            <p:spPr>
              <a:xfrm>
                <a:off x="3423096" y="5175497"/>
                <a:ext cx="1204921" cy="462766"/>
              </a:xfrm>
              <a:prstGeom prst="rect">
                <a:avLst/>
              </a:prstGeom>
            </p:spPr>
          </p:pic>
          <p:pic>
            <p:nvPicPr>
              <p:cNvPr id="14" name="Picture 13"/>
              <p:cNvPicPr>
                <a:picLocks noChangeAspect="1"/>
              </p:cNvPicPr>
              <p:nvPr/>
            </p:nvPicPr>
            <p:blipFill rotWithShape="1">
              <a:blip r:embed="rId27">
                <a:extLst>
                  <a:ext uri="{28A0092B-C50C-407E-A947-70E740481C1C}">
                    <a14:useLocalDpi xmlns:a14="http://schemas.microsoft.com/office/drawing/2010/main" val="0"/>
                  </a:ext>
                </a:extLst>
              </a:blip>
              <a:srcRect l="42808"/>
              <a:stretch/>
            </p:blipFill>
            <p:spPr>
              <a:xfrm>
                <a:off x="5980891" y="5175497"/>
                <a:ext cx="1306150" cy="462766"/>
              </a:xfrm>
              <a:prstGeom prst="rect">
                <a:avLst/>
              </a:prstGeom>
            </p:spPr>
          </p:pic>
          <p:pic>
            <p:nvPicPr>
              <p:cNvPr id="19" name="Picture 1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39303" y="5175498"/>
                <a:ext cx="2283793" cy="462765"/>
              </a:xfrm>
              <a:prstGeom prst="rect">
                <a:avLst/>
              </a:prstGeom>
            </p:spPr>
          </p:pic>
          <p:pic>
            <p:nvPicPr>
              <p:cNvPr id="17" name="Picture 16"/>
              <p:cNvPicPr>
                <a:picLocks noChangeAspect="1"/>
              </p:cNvPicPr>
              <p:nvPr/>
            </p:nvPicPr>
            <p:blipFill rotWithShape="1">
              <a:blip r:embed="rId29">
                <a:extLst>
                  <a:ext uri="{28A0092B-C50C-407E-A947-70E740481C1C}">
                    <a14:useLocalDpi xmlns:a14="http://schemas.microsoft.com/office/drawing/2010/main" val="0"/>
                  </a:ext>
                </a:extLst>
              </a:blip>
              <a:srcRect l="36337" t="20481" b="9492"/>
              <a:stretch/>
            </p:blipFill>
            <p:spPr>
              <a:xfrm>
                <a:off x="7272368" y="5175497"/>
                <a:ext cx="1691932" cy="462766"/>
              </a:xfrm>
              <a:prstGeom prst="rect">
                <a:avLst/>
              </a:prstGeom>
            </p:spPr>
          </p:pic>
          <p:pic>
            <p:nvPicPr>
              <p:cNvPr id="40" name="Picture 39"/>
              <p:cNvPicPr>
                <a:picLocks noChangeAspect="1"/>
              </p:cNvPicPr>
              <p:nvPr/>
            </p:nvPicPr>
            <p:blipFill rotWithShape="1">
              <a:blip r:embed="rId30">
                <a:extLst>
                  <a:ext uri="{28A0092B-C50C-407E-A947-70E740481C1C}">
                    <a14:useLocalDpi xmlns:a14="http://schemas.microsoft.com/office/drawing/2010/main" val="0"/>
                  </a:ext>
                </a:extLst>
              </a:blip>
              <a:srcRect l="45215" t="-3191"/>
              <a:stretch/>
            </p:blipFill>
            <p:spPr>
              <a:xfrm>
                <a:off x="10082325" y="5160233"/>
                <a:ext cx="1254379" cy="478030"/>
              </a:xfrm>
              <a:prstGeom prst="rect">
                <a:avLst/>
              </a:prstGeom>
            </p:spPr>
          </p:pic>
        </p:grpSp>
        <p:pic>
          <p:nvPicPr>
            <p:cNvPr id="35" name="Picture 34"/>
            <p:cNvPicPr>
              <a:picLocks noChangeAspect="1"/>
            </p:cNvPicPr>
            <p:nvPr/>
          </p:nvPicPr>
          <p:blipFill rotWithShape="1">
            <a:blip r:embed="rId31"/>
            <a:srcRect l="43680"/>
            <a:stretch/>
          </p:blipFill>
          <p:spPr>
            <a:xfrm>
              <a:off x="4414318" y="4991847"/>
              <a:ext cx="1396922" cy="462767"/>
            </a:xfrm>
            <a:prstGeom prst="rect">
              <a:avLst/>
            </a:prstGeom>
            <a:solidFill>
              <a:schemeClr val="bg1"/>
            </a:solidFill>
          </p:spPr>
        </p:pic>
      </p:grpSp>
      <p:pic>
        <p:nvPicPr>
          <p:cNvPr id="13" name="Picture 12"/>
          <p:cNvPicPr>
            <a:picLocks noChangeAspect="1"/>
          </p:cNvPicPr>
          <p:nvPr/>
        </p:nvPicPr>
        <p:blipFill rotWithShape="1">
          <a:blip r:embed="rId32">
            <a:extLst>
              <a:ext uri="{28A0092B-C50C-407E-A947-70E740481C1C}">
                <a14:useLocalDpi xmlns:a14="http://schemas.microsoft.com/office/drawing/2010/main" val="0"/>
              </a:ext>
            </a:extLst>
          </a:blip>
          <a:srcRect l="11588" t="11593" r="12922" b="15497"/>
          <a:stretch/>
        </p:blipFill>
        <p:spPr>
          <a:xfrm>
            <a:off x="8737908" y="1945773"/>
            <a:ext cx="747984" cy="729377"/>
          </a:xfrm>
          <a:prstGeom prst="ellipse">
            <a:avLst/>
          </a:prstGeom>
        </p:spPr>
      </p:pic>
      <p:grpSp>
        <p:nvGrpSpPr>
          <p:cNvPr id="30" name="Group 29"/>
          <p:cNvGrpSpPr/>
          <p:nvPr/>
        </p:nvGrpSpPr>
        <p:grpSpPr>
          <a:xfrm>
            <a:off x="6536098" y="3755267"/>
            <a:ext cx="1012713" cy="563543"/>
            <a:chOff x="8623391" y="3731283"/>
            <a:chExt cx="921061" cy="541057"/>
          </a:xfrm>
        </p:grpSpPr>
        <p:sp>
          <p:nvSpPr>
            <p:cNvPr id="29" name="Rectangle 28"/>
            <p:cNvSpPr/>
            <p:nvPr/>
          </p:nvSpPr>
          <p:spPr>
            <a:xfrm>
              <a:off x="8623391" y="3731283"/>
              <a:ext cx="921061" cy="541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623391" y="3731283"/>
              <a:ext cx="865691" cy="541057"/>
            </a:xfrm>
            <a:prstGeom prst="rect">
              <a:avLst/>
            </a:prstGeom>
          </p:spPr>
        </p:pic>
      </p:grpSp>
      <p:grpSp>
        <p:nvGrpSpPr>
          <p:cNvPr id="39" name="Group 38"/>
          <p:cNvGrpSpPr/>
          <p:nvPr/>
        </p:nvGrpSpPr>
        <p:grpSpPr>
          <a:xfrm>
            <a:off x="7773314" y="3755267"/>
            <a:ext cx="1782109" cy="563543"/>
            <a:chOff x="9734853" y="4006125"/>
            <a:chExt cx="1765485" cy="591867"/>
          </a:xfrm>
        </p:grpSpPr>
        <p:sp>
          <p:nvSpPr>
            <p:cNvPr id="36" name="Rectangle 35"/>
            <p:cNvSpPr/>
            <p:nvPr/>
          </p:nvSpPr>
          <p:spPr>
            <a:xfrm>
              <a:off x="9734853" y="4006125"/>
              <a:ext cx="1765485" cy="591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849274" y="4088403"/>
              <a:ext cx="1553565" cy="433788"/>
            </a:xfrm>
            <a:prstGeom prst="rect">
              <a:avLst/>
            </a:prstGeom>
          </p:spPr>
        </p:pic>
      </p:grpSp>
      <p:grpSp>
        <p:nvGrpSpPr>
          <p:cNvPr id="45" name="Group 44"/>
          <p:cNvGrpSpPr/>
          <p:nvPr/>
        </p:nvGrpSpPr>
        <p:grpSpPr>
          <a:xfrm>
            <a:off x="9610118" y="2827863"/>
            <a:ext cx="770017" cy="756966"/>
            <a:chOff x="10275661" y="2987897"/>
            <a:chExt cx="770017" cy="756966"/>
          </a:xfrm>
        </p:grpSpPr>
        <p:sp>
          <p:nvSpPr>
            <p:cNvPr id="44" name="Oval 43"/>
            <p:cNvSpPr/>
            <p:nvPr/>
          </p:nvSpPr>
          <p:spPr>
            <a:xfrm>
              <a:off x="10387420" y="3017870"/>
              <a:ext cx="521288" cy="5063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0275661" y="2987897"/>
              <a:ext cx="770017" cy="756966"/>
            </a:xfrm>
            <a:prstGeom prst="rect">
              <a:avLst/>
            </a:prstGeom>
          </p:spPr>
        </p:pic>
      </p:grpSp>
      <p:pic>
        <p:nvPicPr>
          <p:cNvPr id="47" name="Picture 46"/>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642855" y="2830571"/>
            <a:ext cx="757359" cy="712809"/>
          </a:xfrm>
          <a:prstGeom prst="rect">
            <a:avLst/>
          </a:prstGeom>
        </p:spPr>
      </p:pic>
      <p:pic>
        <p:nvPicPr>
          <p:cNvPr id="50" name="Picture 49">
            <a:extLst>
              <a:ext uri="{FF2B5EF4-FFF2-40B4-BE49-F238E27FC236}">
                <a16:creationId xmlns:a16="http://schemas.microsoft.com/office/drawing/2014/main" id="{E2F31435-EFD1-40C3-B03B-A9CA4CB79EE2}"/>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1233504" y="3633138"/>
            <a:ext cx="753897" cy="752818"/>
          </a:xfrm>
          <a:prstGeom prst="rect">
            <a:avLst/>
          </a:prstGeom>
        </p:spPr>
      </p:pic>
      <p:pic>
        <p:nvPicPr>
          <p:cNvPr id="48" name="Picture 47">
            <a:extLst>
              <a:ext uri="{FF2B5EF4-FFF2-40B4-BE49-F238E27FC236}">
                <a16:creationId xmlns:a16="http://schemas.microsoft.com/office/drawing/2014/main" id="{79B84DAE-2E63-4D89-9D12-8929AD4BA32D}"/>
              </a:ext>
            </a:extLst>
          </p:cNvPr>
          <p:cNvPicPr>
            <a:picLocks noChangeAspect="1"/>
          </p:cNvPicPr>
          <p:nvPr/>
        </p:nvPicPr>
        <p:blipFill>
          <a:blip r:embed="rId38"/>
          <a:stretch>
            <a:fillRect/>
          </a:stretch>
        </p:blipFill>
        <p:spPr>
          <a:xfrm>
            <a:off x="9746495" y="3721932"/>
            <a:ext cx="1347796" cy="593892"/>
          </a:xfrm>
          <a:prstGeom prst="rect">
            <a:avLst/>
          </a:prstGeom>
        </p:spPr>
      </p:pic>
      <p:pic>
        <p:nvPicPr>
          <p:cNvPr id="52" name="Picture 51">
            <a:extLst>
              <a:ext uri="{FF2B5EF4-FFF2-40B4-BE49-F238E27FC236}">
                <a16:creationId xmlns:a16="http://schemas.microsoft.com/office/drawing/2014/main" id="{23AA250A-6852-4B4C-A3D5-457A6B9FF199}"/>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879648" y="1923185"/>
            <a:ext cx="778705" cy="766375"/>
          </a:xfrm>
          <a:prstGeom prst="rect">
            <a:avLst/>
          </a:prstGeom>
        </p:spPr>
      </p:pic>
    </p:spTree>
    <p:extLst>
      <p:ext uri="{BB962C8B-B14F-4D97-AF65-F5344CB8AC3E}">
        <p14:creationId xmlns:p14="http://schemas.microsoft.com/office/powerpoint/2010/main" val="51636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Eclipse Planning Task Force</a:t>
            </a:r>
          </a:p>
        </p:txBody>
      </p:sp>
      <p:sp>
        <p:nvSpPr>
          <p:cNvPr id="3" name="Content Placeholder 2"/>
          <p:cNvSpPr>
            <a:spLocks noGrp="1"/>
          </p:cNvSpPr>
          <p:nvPr>
            <p:ph idx="1"/>
          </p:nvPr>
        </p:nvSpPr>
        <p:spPr/>
        <p:txBody>
          <a:bodyPr>
            <a:normAutofit/>
          </a:bodyPr>
          <a:lstStyle/>
          <a:p>
            <a:r>
              <a:rPr lang="en-US" sz="3200" dirty="0"/>
              <a:t>The Task force has six sub-committees:</a:t>
            </a:r>
          </a:p>
          <a:p>
            <a:endParaRPr lang="en-US" sz="1050" dirty="0"/>
          </a:p>
          <a:p>
            <a:pPr marL="919163" lvl="1"/>
            <a:r>
              <a:rPr lang="en-US" sz="2800" dirty="0"/>
              <a:t>Communications and Operations</a:t>
            </a:r>
          </a:p>
          <a:p>
            <a:pPr marL="919163" lvl="1"/>
            <a:r>
              <a:rPr lang="en-US" sz="2800" dirty="0"/>
              <a:t>Health and Safety</a:t>
            </a:r>
          </a:p>
          <a:p>
            <a:pPr marL="919163" lvl="1"/>
            <a:r>
              <a:rPr lang="en-US" sz="2800" dirty="0"/>
              <a:t>Transportation</a:t>
            </a:r>
          </a:p>
          <a:p>
            <a:pPr marL="919163" lvl="1"/>
            <a:r>
              <a:rPr lang="en-US" sz="2800" dirty="0"/>
              <a:t>Viewing, Lodging and Local Support</a:t>
            </a:r>
          </a:p>
          <a:p>
            <a:pPr marL="919163" lvl="1"/>
            <a:r>
              <a:rPr lang="en-US" sz="2800" dirty="0"/>
              <a:t>Resources and Logistics</a:t>
            </a:r>
          </a:p>
          <a:p>
            <a:pPr marL="919163" lvl="1"/>
            <a:r>
              <a:rPr lang="en-US" sz="2800" dirty="0"/>
              <a:t>Education</a:t>
            </a:r>
          </a:p>
          <a:p>
            <a:endParaRPr lang="en-US" dirty="0"/>
          </a:p>
        </p:txBody>
      </p:sp>
    </p:spTree>
    <p:extLst>
      <p:ext uri="{BB962C8B-B14F-4D97-AF65-F5344CB8AC3E}">
        <p14:creationId xmlns:p14="http://schemas.microsoft.com/office/powerpoint/2010/main" val="2589270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6"/>
          <p:cNvGrpSpPr/>
          <p:nvPr/>
        </p:nvGrpSpPr>
        <p:grpSpPr>
          <a:xfrm>
            <a:off x="8685135" y="5261378"/>
            <a:ext cx="1782494" cy="1469539"/>
            <a:chOff x="7592242" y="5849206"/>
            <a:chExt cx="1782494" cy="1469539"/>
          </a:xfrm>
        </p:grpSpPr>
        <p:sp>
          <p:nvSpPr>
            <p:cNvPr id="6" name="Rectangle 6"/>
            <p:cNvSpPr>
              <a:spLocks noChangeArrowheads="1"/>
            </p:cNvSpPr>
            <p:nvPr/>
          </p:nvSpPr>
          <p:spPr bwMode="auto">
            <a:xfrm>
              <a:off x="7592242" y="5849206"/>
              <a:ext cx="1617662" cy="466725"/>
            </a:xfrm>
            <a:prstGeom prst="rect">
              <a:avLst/>
            </a:prstGeom>
            <a:noFill/>
            <a:ln w="9525">
              <a:noFill/>
              <a:miter lim="800000"/>
              <a:headEnd/>
              <a:tailEnd/>
            </a:ln>
          </p:spPr>
          <p:txBody>
            <a:bodyPr lIns="299921" tIns="149166" rIns="299921" bIns="149166">
              <a:spAutoFit/>
            </a:bodyPr>
            <a:lstStyle/>
            <a:p>
              <a:pPr algn="ctr" defTabSz="912813">
                <a:spcBef>
                  <a:spcPct val="50000"/>
                </a:spcBef>
              </a:pPr>
              <a:r>
                <a:rPr lang="en-US" sz="1100" dirty="0"/>
                <a:t>= Phase I</a:t>
              </a:r>
            </a:p>
          </p:txBody>
        </p:sp>
        <p:sp>
          <p:nvSpPr>
            <p:cNvPr id="7" name="Rectangle 8"/>
            <p:cNvSpPr>
              <a:spLocks noChangeArrowheads="1"/>
            </p:cNvSpPr>
            <p:nvPr/>
          </p:nvSpPr>
          <p:spPr bwMode="auto">
            <a:xfrm>
              <a:off x="7724775" y="6086475"/>
              <a:ext cx="1649961" cy="1232270"/>
            </a:xfrm>
            <a:prstGeom prst="rect">
              <a:avLst/>
            </a:prstGeom>
            <a:noFill/>
            <a:ln w="9525">
              <a:noFill/>
              <a:miter lim="800000"/>
              <a:headEnd/>
              <a:tailEnd/>
            </a:ln>
          </p:spPr>
          <p:txBody>
            <a:bodyPr wrap="square" lIns="299921" tIns="149166" rIns="299921" bIns="149166">
              <a:spAutoFit/>
            </a:bodyPr>
            <a:lstStyle/>
            <a:p>
              <a:pPr defTabSz="912813">
                <a:spcBef>
                  <a:spcPct val="50000"/>
                </a:spcBef>
              </a:pPr>
              <a:r>
                <a:rPr lang="en-US" sz="1100" dirty="0"/>
                <a:t>    = Phase II </a:t>
              </a:r>
            </a:p>
            <a:p>
              <a:pPr defTabSz="912813">
                <a:spcBef>
                  <a:spcPct val="50000"/>
                </a:spcBef>
              </a:pPr>
              <a:r>
                <a:rPr lang="en-US" sz="1100" dirty="0"/>
                <a:t>    = Phase III</a:t>
              </a:r>
            </a:p>
            <a:p>
              <a:pPr defTabSz="912813">
                <a:spcBef>
                  <a:spcPct val="50000"/>
                </a:spcBef>
              </a:pPr>
              <a:r>
                <a:rPr lang="en-US" sz="1100" dirty="0"/>
                <a:t>    = Phase IV</a:t>
              </a:r>
            </a:p>
            <a:p>
              <a:pPr defTabSz="912813">
                <a:spcBef>
                  <a:spcPct val="50000"/>
                </a:spcBef>
              </a:pPr>
              <a:endParaRPr lang="en-US" sz="1100" dirty="0"/>
            </a:p>
          </p:txBody>
        </p:sp>
        <p:sp>
          <p:nvSpPr>
            <p:cNvPr id="8" name="Oval 7"/>
            <p:cNvSpPr/>
            <p:nvPr/>
          </p:nvSpPr>
          <p:spPr bwMode="auto">
            <a:xfrm>
              <a:off x="7772400" y="6248400"/>
              <a:ext cx="152400" cy="15240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200"/>
            </a:p>
          </p:txBody>
        </p:sp>
        <p:sp>
          <p:nvSpPr>
            <p:cNvPr id="9" name="Oval 8"/>
            <p:cNvSpPr/>
            <p:nvPr/>
          </p:nvSpPr>
          <p:spPr bwMode="auto">
            <a:xfrm>
              <a:off x="7772400" y="6019800"/>
              <a:ext cx="152400" cy="152400"/>
            </a:xfrm>
            <a:prstGeom prst="ellipse">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200" dirty="0"/>
            </a:p>
          </p:txBody>
        </p:sp>
      </p:grpSp>
      <p:sp>
        <p:nvSpPr>
          <p:cNvPr id="13" name="Oval 12"/>
          <p:cNvSpPr/>
          <p:nvPr/>
        </p:nvSpPr>
        <p:spPr bwMode="auto">
          <a:xfrm>
            <a:off x="8850547" y="6158059"/>
            <a:ext cx="167145" cy="169273"/>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100"/>
          </a:p>
        </p:txBody>
      </p:sp>
      <p:sp>
        <p:nvSpPr>
          <p:cNvPr id="46" name="Oval 45"/>
          <p:cNvSpPr/>
          <p:nvPr/>
        </p:nvSpPr>
        <p:spPr bwMode="auto">
          <a:xfrm>
            <a:off x="8858381" y="5903917"/>
            <a:ext cx="167145" cy="16927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100"/>
          </a:p>
        </p:txBody>
      </p:sp>
      <p:sp>
        <p:nvSpPr>
          <p:cNvPr id="48" name="TextBox 47"/>
          <p:cNvSpPr txBox="1"/>
          <p:nvPr/>
        </p:nvSpPr>
        <p:spPr>
          <a:xfrm>
            <a:off x="8531051" y="6360608"/>
            <a:ext cx="1835182" cy="307777"/>
          </a:xfrm>
          <a:prstGeom prst="rect">
            <a:avLst/>
          </a:prstGeom>
          <a:noFill/>
        </p:spPr>
        <p:txBody>
          <a:bodyPr wrap="none" rtlCol="0">
            <a:spAutoFit/>
          </a:bodyPr>
          <a:lstStyle/>
          <a:p>
            <a:r>
              <a:rPr lang="en-US" sz="1400" i="1" dirty="0"/>
              <a:t>All dates are tentative</a:t>
            </a:r>
          </a:p>
        </p:txBody>
      </p:sp>
      <p:sp>
        <p:nvSpPr>
          <p:cNvPr id="16"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Segoe UI" panose="020B0502040204020203" pitchFamily="34" charset="0"/>
                <a:ea typeface="+mj-ea"/>
                <a:cs typeface="Segoe UI" panose="020B0502040204020203" pitchFamily="34" charset="0"/>
              </a:defRPr>
            </a:lvl1pPr>
          </a:lstStyle>
          <a:p>
            <a:r>
              <a:rPr lang="en-US" dirty="0">
                <a:solidFill>
                  <a:schemeClr val="tx1"/>
                </a:solidFill>
              </a:rPr>
              <a:t>State Planning TF Timeline</a:t>
            </a:r>
          </a:p>
        </p:txBody>
      </p:sp>
      <p:cxnSp>
        <p:nvCxnSpPr>
          <p:cNvPr id="10" name="Straight Arrow Connector 9"/>
          <p:cNvCxnSpPr/>
          <p:nvPr/>
        </p:nvCxnSpPr>
        <p:spPr>
          <a:xfrm flipV="1">
            <a:off x="1936939" y="1690688"/>
            <a:ext cx="4669421" cy="4526211"/>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38"/>
          <p:cNvGrpSpPr>
            <a:grpSpLocks/>
          </p:cNvGrpSpPr>
          <p:nvPr/>
        </p:nvGrpSpPr>
        <p:grpSpPr bwMode="auto">
          <a:xfrm>
            <a:off x="3415570" y="2868058"/>
            <a:ext cx="5481314" cy="418783"/>
            <a:chOff x="2024996" y="3841053"/>
            <a:chExt cx="4188685" cy="328963"/>
          </a:xfrm>
        </p:grpSpPr>
        <p:sp>
          <p:nvSpPr>
            <p:cNvPr id="15" name="Text Box 19"/>
            <p:cNvSpPr txBox="1">
              <a:spLocks noChangeArrowheads="1"/>
            </p:cNvSpPr>
            <p:nvPr/>
          </p:nvSpPr>
          <p:spPr bwMode="auto">
            <a:xfrm>
              <a:off x="2024996" y="3841053"/>
              <a:ext cx="1245506" cy="241766"/>
            </a:xfrm>
            <a:prstGeom prst="rect">
              <a:avLst/>
            </a:prstGeom>
            <a:noFill/>
            <a:ln w="9525">
              <a:noFill/>
              <a:miter lim="800000"/>
              <a:headEnd/>
              <a:tailEnd/>
            </a:ln>
          </p:spPr>
          <p:txBody>
            <a:bodyPr wrap="none">
              <a:spAutoFit/>
            </a:bodyPr>
            <a:lstStyle/>
            <a:p>
              <a:pPr algn="r"/>
              <a:r>
                <a:rPr lang="en-US" sz="1400" dirty="0"/>
                <a:t>T-90 (January 2024)</a:t>
              </a:r>
            </a:p>
          </p:txBody>
        </p:sp>
        <p:sp>
          <p:nvSpPr>
            <p:cNvPr id="17" name="Text Box 27"/>
            <p:cNvSpPr txBox="1">
              <a:spLocks noChangeArrowheads="1"/>
            </p:cNvSpPr>
            <p:nvPr/>
          </p:nvSpPr>
          <p:spPr bwMode="auto">
            <a:xfrm>
              <a:off x="3429894" y="3928250"/>
              <a:ext cx="2783787" cy="241766"/>
            </a:xfrm>
            <a:prstGeom prst="rect">
              <a:avLst/>
            </a:prstGeom>
            <a:noFill/>
            <a:ln w="9525">
              <a:noFill/>
              <a:miter lim="800000"/>
              <a:headEnd/>
              <a:tailEnd/>
            </a:ln>
          </p:spPr>
          <p:txBody>
            <a:bodyPr wrap="square">
              <a:spAutoFit/>
            </a:bodyPr>
            <a:lstStyle/>
            <a:p>
              <a:endParaRPr lang="en-US" sz="1400" dirty="0"/>
            </a:p>
          </p:txBody>
        </p:sp>
      </p:grpSp>
      <p:sp>
        <p:nvSpPr>
          <p:cNvPr id="19" name="Text Box 27"/>
          <p:cNvSpPr txBox="1">
            <a:spLocks noChangeArrowheads="1"/>
          </p:cNvSpPr>
          <p:nvPr/>
        </p:nvSpPr>
        <p:spPr bwMode="auto">
          <a:xfrm>
            <a:off x="5254021" y="2929721"/>
            <a:ext cx="5138738" cy="307777"/>
          </a:xfrm>
          <a:prstGeom prst="rect">
            <a:avLst/>
          </a:prstGeom>
          <a:noFill/>
          <a:ln w="9525">
            <a:noFill/>
            <a:miter lim="800000"/>
            <a:headEnd/>
            <a:tailEnd/>
          </a:ln>
        </p:spPr>
        <p:txBody>
          <a:bodyPr wrap="square">
            <a:spAutoFit/>
          </a:bodyPr>
          <a:lstStyle/>
          <a:p>
            <a:r>
              <a:rPr lang="en-US" sz="1400" dirty="0"/>
              <a:t>Begin staging and deployment of needed support elements</a:t>
            </a:r>
          </a:p>
        </p:txBody>
      </p:sp>
      <p:grpSp>
        <p:nvGrpSpPr>
          <p:cNvPr id="23" name="Group 81"/>
          <p:cNvGrpSpPr/>
          <p:nvPr/>
        </p:nvGrpSpPr>
        <p:grpSpPr>
          <a:xfrm>
            <a:off x="696212" y="4405855"/>
            <a:ext cx="9296009" cy="1191825"/>
            <a:chOff x="1140395" y="4585368"/>
            <a:chExt cx="6215017" cy="935606"/>
          </a:xfrm>
        </p:grpSpPr>
        <p:sp>
          <p:nvSpPr>
            <p:cNvPr id="24" name="Text Box 27"/>
            <p:cNvSpPr txBox="1">
              <a:spLocks noChangeArrowheads="1"/>
            </p:cNvSpPr>
            <p:nvPr/>
          </p:nvSpPr>
          <p:spPr bwMode="auto">
            <a:xfrm>
              <a:off x="3185765" y="4585368"/>
              <a:ext cx="4169647" cy="241611"/>
            </a:xfrm>
            <a:prstGeom prst="rect">
              <a:avLst/>
            </a:prstGeom>
            <a:noFill/>
            <a:ln w="9525">
              <a:noFill/>
              <a:miter lim="800000"/>
              <a:headEnd/>
              <a:tailEnd/>
            </a:ln>
          </p:spPr>
          <p:txBody>
            <a:bodyPr wrap="square">
              <a:spAutoFit/>
            </a:bodyPr>
            <a:lstStyle/>
            <a:p>
              <a:r>
                <a:rPr lang="en-US" sz="1400" u="sng" dirty="0"/>
                <a:t>Ohio EMA – County EMAs brief; workshop </a:t>
              </a:r>
            </a:p>
          </p:txBody>
        </p:sp>
        <p:sp>
          <p:nvSpPr>
            <p:cNvPr id="25" name="Text Box 19"/>
            <p:cNvSpPr txBox="1">
              <a:spLocks noChangeArrowheads="1"/>
            </p:cNvSpPr>
            <p:nvPr/>
          </p:nvSpPr>
          <p:spPr bwMode="auto">
            <a:xfrm>
              <a:off x="1140395" y="5279363"/>
              <a:ext cx="1234832" cy="241611"/>
            </a:xfrm>
            <a:prstGeom prst="rect">
              <a:avLst/>
            </a:prstGeom>
            <a:noFill/>
            <a:ln w="9525">
              <a:noFill/>
              <a:miter lim="800000"/>
              <a:headEnd/>
              <a:tailEnd/>
            </a:ln>
          </p:spPr>
          <p:txBody>
            <a:bodyPr wrap="none">
              <a:spAutoFit/>
            </a:bodyPr>
            <a:lstStyle/>
            <a:p>
              <a:pPr algn="r"/>
              <a:r>
                <a:rPr lang="en-US" sz="1400" dirty="0"/>
                <a:t>T-1,006 (July 7</a:t>
              </a:r>
              <a:r>
                <a:rPr lang="en-US" sz="1400" baseline="30000" dirty="0"/>
                <a:t>th</a:t>
              </a:r>
              <a:r>
                <a:rPr lang="en-US" sz="1400" dirty="0"/>
                <a:t>, 2021)</a:t>
              </a:r>
            </a:p>
          </p:txBody>
        </p:sp>
      </p:grpSp>
      <p:sp>
        <p:nvSpPr>
          <p:cNvPr id="26" name="Rectangle 24"/>
          <p:cNvSpPr>
            <a:spLocks noChangeArrowheads="1"/>
          </p:cNvSpPr>
          <p:nvPr/>
        </p:nvSpPr>
        <p:spPr bwMode="auto">
          <a:xfrm>
            <a:off x="4851391" y="3249458"/>
            <a:ext cx="6683654" cy="523220"/>
          </a:xfrm>
          <a:prstGeom prst="rect">
            <a:avLst/>
          </a:prstGeom>
          <a:noFill/>
          <a:ln w="9525">
            <a:noFill/>
            <a:miter lim="800000"/>
            <a:headEnd/>
            <a:tailEnd/>
          </a:ln>
        </p:spPr>
        <p:txBody>
          <a:bodyPr wrap="square">
            <a:spAutoFit/>
          </a:bodyPr>
          <a:lstStyle/>
          <a:p>
            <a:r>
              <a:rPr lang="en-US" sz="1400" dirty="0"/>
              <a:t>  Functional Exercise– rehearsal event</a:t>
            </a:r>
          </a:p>
          <a:p>
            <a:r>
              <a:rPr lang="en-US" sz="1400" dirty="0"/>
              <a:t> </a:t>
            </a:r>
          </a:p>
        </p:txBody>
      </p:sp>
      <p:sp>
        <p:nvSpPr>
          <p:cNvPr id="33" name="Text Box 19"/>
          <p:cNvSpPr txBox="1">
            <a:spLocks noChangeArrowheads="1"/>
          </p:cNvSpPr>
          <p:nvPr/>
        </p:nvSpPr>
        <p:spPr bwMode="auto">
          <a:xfrm>
            <a:off x="2638364" y="3432583"/>
            <a:ext cx="1886157" cy="307777"/>
          </a:xfrm>
          <a:prstGeom prst="rect">
            <a:avLst/>
          </a:prstGeom>
          <a:noFill/>
          <a:ln w="9525">
            <a:noFill/>
            <a:miter lim="800000"/>
            <a:headEnd/>
            <a:tailEnd/>
          </a:ln>
        </p:spPr>
        <p:txBody>
          <a:bodyPr wrap="none">
            <a:spAutoFit/>
          </a:bodyPr>
          <a:lstStyle/>
          <a:p>
            <a:pPr algn="r"/>
            <a:r>
              <a:rPr lang="en-US" sz="1400" dirty="0"/>
              <a:t>T-xxx (November 2023)</a:t>
            </a:r>
          </a:p>
        </p:txBody>
      </p:sp>
      <p:sp>
        <p:nvSpPr>
          <p:cNvPr id="39" name="Oval 38"/>
          <p:cNvSpPr/>
          <p:nvPr/>
        </p:nvSpPr>
        <p:spPr bwMode="auto">
          <a:xfrm>
            <a:off x="4787324" y="3261335"/>
            <a:ext cx="199512" cy="19413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400" dirty="0"/>
          </a:p>
        </p:txBody>
      </p:sp>
      <p:sp>
        <p:nvSpPr>
          <p:cNvPr id="44" name="Text Box 19"/>
          <p:cNvSpPr txBox="1">
            <a:spLocks noChangeArrowheads="1"/>
          </p:cNvSpPr>
          <p:nvPr/>
        </p:nvSpPr>
        <p:spPr bwMode="auto">
          <a:xfrm>
            <a:off x="1863718" y="3173193"/>
            <a:ext cx="2991283" cy="307777"/>
          </a:xfrm>
          <a:prstGeom prst="rect">
            <a:avLst/>
          </a:prstGeom>
          <a:noFill/>
          <a:ln w="9525">
            <a:noFill/>
            <a:miter lim="800000"/>
            <a:headEnd/>
            <a:tailEnd/>
          </a:ln>
        </p:spPr>
        <p:txBody>
          <a:bodyPr wrap="square">
            <a:spAutoFit/>
          </a:bodyPr>
          <a:lstStyle/>
          <a:p>
            <a:pPr algn="r"/>
            <a:r>
              <a:rPr lang="en-US" sz="1400" dirty="0"/>
              <a:t>  T-xxx (January 2024)</a:t>
            </a:r>
          </a:p>
        </p:txBody>
      </p:sp>
      <p:sp>
        <p:nvSpPr>
          <p:cNvPr id="45" name="Oval 44"/>
          <p:cNvSpPr/>
          <p:nvPr/>
        </p:nvSpPr>
        <p:spPr bwMode="auto">
          <a:xfrm>
            <a:off x="5062245" y="2962964"/>
            <a:ext cx="199512" cy="194136"/>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400" dirty="0"/>
          </a:p>
        </p:txBody>
      </p:sp>
      <p:sp>
        <p:nvSpPr>
          <p:cNvPr id="50" name="Text Box 19"/>
          <p:cNvSpPr txBox="1">
            <a:spLocks noChangeArrowheads="1"/>
          </p:cNvSpPr>
          <p:nvPr/>
        </p:nvSpPr>
        <p:spPr bwMode="auto">
          <a:xfrm>
            <a:off x="650223" y="4575573"/>
            <a:ext cx="2672848" cy="307777"/>
          </a:xfrm>
          <a:prstGeom prst="rect">
            <a:avLst/>
          </a:prstGeom>
          <a:noFill/>
          <a:ln w="9525">
            <a:noFill/>
            <a:miter lim="800000"/>
            <a:headEnd/>
            <a:tailEnd/>
          </a:ln>
        </p:spPr>
        <p:txBody>
          <a:bodyPr wrap="none">
            <a:spAutoFit/>
          </a:bodyPr>
          <a:lstStyle/>
          <a:p>
            <a:pPr algn="r"/>
            <a:r>
              <a:rPr lang="en-US" sz="1400" dirty="0"/>
              <a:t>T-977 through T-770 (Fall of 2021)</a:t>
            </a:r>
          </a:p>
        </p:txBody>
      </p:sp>
      <p:sp>
        <p:nvSpPr>
          <p:cNvPr id="52" name="5-Point Star 51"/>
          <p:cNvSpPr/>
          <p:nvPr/>
        </p:nvSpPr>
        <p:spPr>
          <a:xfrm>
            <a:off x="5310400" y="2629310"/>
            <a:ext cx="316455" cy="347673"/>
          </a:xfrm>
          <a:prstGeom prst="star5">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7" name="Rectangle 56"/>
          <p:cNvSpPr/>
          <p:nvPr/>
        </p:nvSpPr>
        <p:spPr>
          <a:xfrm>
            <a:off x="3667762" y="2571351"/>
            <a:ext cx="1672253" cy="307777"/>
          </a:xfrm>
          <a:prstGeom prst="rect">
            <a:avLst/>
          </a:prstGeom>
        </p:spPr>
        <p:txBody>
          <a:bodyPr wrap="none">
            <a:spAutoFit/>
          </a:bodyPr>
          <a:lstStyle/>
          <a:p>
            <a:pPr algn="r"/>
            <a:r>
              <a:rPr lang="en-US" sz="1400" b="1" dirty="0"/>
              <a:t>T-0 (April 8th, 2024)</a:t>
            </a:r>
          </a:p>
        </p:txBody>
      </p:sp>
      <p:sp>
        <p:nvSpPr>
          <p:cNvPr id="58" name="Text Box 27"/>
          <p:cNvSpPr txBox="1">
            <a:spLocks noChangeArrowheads="1"/>
          </p:cNvSpPr>
          <p:nvPr/>
        </p:nvSpPr>
        <p:spPr bwMode="auto">
          <a:xfrm>
            <a:off x="5548597" y="2658156"/>
            <a:ext cx="5138738" cy="307777"/>
          </a:xfrm>
          <a:prstGeom prst="rect">
            <a:avLst/>
          </a:prstGeom>
          <a:noFill/>
          <a:ln w="9525">
            <a:noFill/>
            <a:miter lim="800000"/>
            <a:headEnd/>
            <a:tailEnd/>
          </a:ln>
        </p:spPr>
        <p:txBody>
          <a:bodyPr wrap="square">
            <a:spAutoFit/>
          </a:bodyPr>
          <a:lstStyle/>
          <a:p>
            <a:r>
              <a:rPr lang="en-US" sz="1400" b="1" dirty="0"/>
              <a:t>2024 Total Solar Eclipse</a:t>
            </a:r>
          </a:p>
        </p:txBody>
      </p:sp>
      <p:sp>
        <p:nvSpPr>
          <p:cNvPr id="59" name="Oval 58"/>
          <p:cNvSpPr/>
          <p:nvPr/>
        </p:nvSpPr>
        <p:spPr bwMode="auto">
          <a:xfrm>
            <a:off x="5603242" y="2457935"/>
            <a:ext cx="199512" cy="194136"/>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400" dirty="0"/>
          </a:p>
        </p:txBody>
      </p:sp>
      <p:sp>
        <p:nvSpPr>
          <p:cNvPr id="60" name="Text Box 27"/>
          <p:cNvSpPr txBox="1">
            <a:spLocks noChangeArrowheads="1"/>
          </p:cNvSpPr>
          <p:nvPr/>
        </p:nvSpPr>
        <p:spPr bwMode="auto">
          <a:xfrm>
            <a:off x="5761145" y="2432422"/>
            <a:ext cx="5138738" cy="307777"/>
          </a:xfrm>
          <a:prstGeom prst="rect">
            <a:avLst/>
          </a:prstGeom>
          <a:noFill/>
          <a:ln w="9525">
            <a:noFill/>
            <a:miter lim="800000"/>
            <a:headEnd/>
            <a:tailEnd/>
          </a:ln>
        </p:spPr>
        <p:txBody>
          <a:bodyPr wrap="square">
            <a:spAutoFit/>
          </a:bodyPr>
          <a:lstStyle/>
          <a:p>
            <a:r>
              <a:rPr lang="en-US" sz="1400" dirty="0"/>
              <a:t>Demobilization </a:t>
            </a:r>
          </a:p>
        </p:txBody>
      </p:sp>
      <p:sp>
        <p:nvSpPr>
          <p:cNvPr id="61" name="Text Box 19"/>
          <p:cNvSpPr txBox="1">
            <a:spLocks noChangeArrowheads="1"/>
          </p:cNvSpPr>
          <p:nvPr/>
        </p:nvSpPr>
        <p:spPr bwMode="auto">
          <a:xfrm>
            <a:off x="3268216" y="2340879"/>
            <a:ext cx="2296142" cy="307777"/>
          </a:xfrm>
          <a:prstGeom prst="rect">
            <a:avLst/>
          </a:prstGeom>
          <a:noFill/>
          <a:ln w="9525">
            <a:noFill/>
            <a:miter lim="800000"/>
            <a:headEnd/>
            <a:tailEnd/>
          </a:ln>
        </p:spPr>
        <p:txBody>
          <a:bodyPr wrap="none">
            <a:spAutoFit/>
          </a:bodyPr>
          <a:lstStyle/>
          <a:p>
            <a:pPr algn="r"/>
            <a:r>
              <a:rPr lang="en-US" sz="1400" dirty="0"/>
              <a:t>T+1 through XXX (April 2024)</a:t>
            </a:r>
          </a:p>
        </p:txBody>
      </p:sp>
      <p:sp>
        <p:nvSpPr>
          <p:cNvPr id="62" name="Text Box 27"/>
          <p:cNvSpPr txBox="1">
            <a:spLocks noChangeArrowheads="1"/>
          </p:cNvSpPr>
          <p:nvPr/>
        </p:nvSpPr>
        <p:spPr bwMode="auto">
          <a:xfrm>
            <a:off x="5977662" y="2207960"/>
            <a:ext cx="6097345" cy="307777"/>
          </a:xfrm>
          <a:prstGeom prst="rect">
            <a:avLst/>
          </a:prstGeom>
          <a:noFill/>
          <a:ln w="9525">
            <a:noFill/>
            <a:miter lim="800000"/>
            <a:headEnd/>
            <a:tailEnd/>
          </a:ln>
        </p:spPr>
        <p:txBody>
          <a:bodyPr wrap="square">
            <a:spAutoFit/>
          </a:bodyPr>
          <a:lstStyle/>
          <a:p>
            <a:r>
              <a:rPr lang="en-US" sz="1400" dirty="0"/>
              <a:t>2024 OEMA Spring Conference – </a:t>
            </a:r>
            <a:r>
              <a:rPr lang="en-US" sz="1400" dirty="0" err="1"/>
              <a:t>Hotwash</a:t>
            </a:r>
            <a:r>
              <a:rPr lang="en-US" sz="1400" dirty="0"/>
              <a:t> Workshop – begin AAR Development </a:t>
            </a:r>
          </a:p>
        </p:txBody>
      </p:sp>
      <p:sp>
        <p:nvSpPr>
          <p:cNvPr id="63" name="Oval 62"/>
          <p:cNvSpPr/>
          <p:nvPr/>
        </p:nvSpPr>
        <p:spPr bwMode="auto">
          <a:xfrm>
            <a:off x="5861757" y="2222489"/>
            <a:ext cx="199512" cy="19413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400" dirty="0"/>
          </a:p>
        </p:txBody>
      </p:sp>
      <p:sp>
        <p:nvSpPr>
          <p:cNvPr id="64" name="Text Box 19"/>
          <p:cNvSpPr txBox="1">
            <a:spLocks noChangeArrowheads="1"/>
          </p:cNvSpPr>
          <p:nvPr/>
        </p:nvSpPr>
        <p:spPr bwMode="auto">
          <a:xfrm>
            <a:off x="4474085" y="2118558"/>
            <a:ext cx="1444627" cy="307777"/>
          </a:xfrm>
          <a:prstGeom prst="rect">
            <a:avLst/>
          </a:prstGeom>
          <a:noFill/>
          <a:ln w="9525">
            <a:noFill/>
            <a:miter lim="800000"/>
            <a:headEnd/>
            <a:tailEnd/>
          </a:ln>
        </p:spPr>
        <p:txBody>
          <a:bodyPr wrap="none">
            <a:spAutoFit/>
          </a:bodyPr>
          <a:lstStyle/>
          <a:p>
            <a:pPr algn="r"/>
            <a:r>
              <a:rPr lang="en-US" sz="1400" dirty="0"/>
              <a:t>T+14 (April 2024)</a:t>
            </a:r>
          </a:p>
        </p:txBody>
      </p:sp>
      <p:sp>
        <p:nvSpPr>
          <p:cNvPr id="65" name="Text Box 19"/>
          <p:cNvSpPr txBox="1">
            <a:spLocks noChangeArrowheads="1"/>
          </p:cNvSpPr>
          <p:nvPr/>
        </p:nvSpPr>
        <p:spPr bwMode="auto">
          <a:xfrm>
            <a:off x="4183496" y="1807688"/>
            <a:ext cx="1998881" cy="307777"/>
          </a:xfrm>
          <a:prstGeom prst="rect">
            <a:avLst/>
          </a:prstGeom>
          <a:noFill/>
          <a:ln w="9525">
            <a:noFill/>
            <a:miter lim="800000"/>
            <a:headEnd/>
            <a:tailEnd/>
          </a:ln>
        </p:spPr>
        <p:txBody>
          <a:bodyPr wrap="none">
            <a:spAutoFit/>
          </a:bodyPr>
          <a:lstStyle/>
          <a:p>
            <a:pPr algn="r"/>
            <a:r>
              <a:rPr lang="en-US" sz="1400" dirty="0"/>
              <a:t>T+123 (August 8</a:t>
            </a:r>
            <a:r>
              <a:rPr lang="en-US" sz="1400" baseline="30000" dirty="0"/>
              <a:t>9h</a:t>
            </a:r>
            <a:r>
              <a:rPr lang="en-US" sz="1400" dirty="0"/>
              <a:t>, 2024)</a:t>
            </a:r>
          </a:p>
        </p:txBody>
      </p:sp>
      <p:sp>
        <p:nvSpPr>
          <p:cNvPr id="66" name="Oval 65"/>
          <p:cNvSpPr/>
          <p:nvPr/>
        </p:nvSpPr>
        <p:spPr bwMode="auto">
          <a:xfrm>
            <a:off x="6167043" y="1950786"/>
            <a:ext cx="199512" cy="19413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400" dirty="0"/>
          </a:p>
        </p:txBody>
      </p:sp>
      <p:sp>
        <p:nvSpPr>
          <p:cNvPr id="67" name="Text Box 27"/>
          <p:cNvSpPr txBox="1">
            <a:spLocks noChangeArrowheads="1"/>
          </p:cNvSpPr>
          <p:nvPr/>
        </p:nvSpPr>
        <p:spPr bwMode="auto">
          <a:xfrm>
            <a:off x="6332018" y="1896901"/>
            <a:ext cx="5688677" cy="307777"/>
          </a:xfrm>
          <a:prstGeom prst="rect">
            <a:avLst/>
          </a:prstGeom>
          <a:noFill/>
          <a:ln w="9525">
            <a:noFill/>
            <a:miter lim="800000"/>
            <a:headEnd/>
            <a:tailEnd/>
          </a:ln>
        </p:spPr>
        <p:txBody>
          <a:bodyPr wrap="square">
            <a:spAutoFit/>
          </a:bodyPr>
          <a:lstStyle/>
          <a:p>
            <a:r>
              <a:rPr lang="en-US" sz="1400" dirty="0"/>
              <a:t>Final AAR completed</a:t>
            </a:r>
          </a:p>
        </p:txBody>
      </p:sp>
      <p:grpSp>
        <p:nvGrpSpPr>
          <p:cNvPr id="20" name="Group 80"/>
          <p:cNvGrpSpPr/>
          <p:nvPr/>
        </p:nvGrpSpPr>
        <p:grpSpPr>
          <a:xfrm>
            <a:off x="1971755" y="4616767"/>
            <a:ext cx="7603715" cy="730715"/>
            <a:chOff x="1463963" y="4024221"/>
            <a:chExt cx="5808201" cy="573625"/>
          </a:xfrm>
        </p:grpSpPr>
        <p:sp>
          <p:nvSpPr>
            <p:cNvPr id="21" name="Text Box 23"/>
            <p:cNvSpPr txBox="1">
              <a:spLocks noChangeArrowheads="1"/>
            </p:cNvSpPr>
            <p:nvPr/>
          </p:nvSpPr>
          <p:spPr bwMode="auto">
            <a:xfrm>
              <a:off x="2401251" y="4356235"/>
              <a:ext cx="4870913" cy="241611"/>
            </a:xfrm>
            <a:prstGeom prst="rect">
              <a:avLst/>
            </a:prstGeom>
            <a:noFill/>
            <a:ln w="9525">
              <a:noFill/>
              <a:miter lim="800000"/>
              <a:headEnd/>
              <a:tailEnd/>
            </a:ln>
          </p:spPr>
          <p:txBody>
            <a:bodyPr wrap="square">
              <a:spAutoFit/>
            </a:bodyPr>
            <a:lstStyle/>
            <a:p>
              <a:r>
                <a:rPr lang="en-US" sz="1400" dirty="0"/>
                <a:t>Initial Planning Meeting Part II</a:t>
              </a:r>
            </a:p>
          </p:txBody>
        </p:sp>
        <p:sp>
          <p:nvSpPr>
            <p:cNvPr id="22" name="TextBox 21"/>
            <p:cNvSpPr txBox="1"/>
            <p:nvPr/>
          </p:nvSpPr>
          <p:spPr>
            <a:xfrm>
              <a:off x="1463963" y="4024221"/>
              <a:ext cx="1210566" cy="241611"/>
            </a:xfrm>
            <a:prstGeom prst="rect">
              <a:avLst/>
            </a:prstGeom>
            <a:noFill/>
          </p:spPr>
          <p:txBody>
            <a:bodyPr wrap="square" rtlCol="0">
              <a:spAutoFit/>
            </a:bodyPr>
            <a:lstStyle/>
            <a:p>
              <a:r>
                <a:rPr lang="en-US" sz="1400" dirty="0"/>
                <a:t>      </a:t>
              </a:r>
            </a:p>
          </p:txBody>
        </p:sp>
      </p:grpSp>
      <p:sp>
        <p:nvSpPr>
          <p:cNvPr id="27" name="Text Box 19"/>
          <p:cNvSpPr txBox="1">
            <a:spLocks noChangeArrowheads="1"/>
          </p:cNvSpPr>
          <p:nvPr/>
        </p:nvSpPr>
        <p:spPr bwMode="auto">
          <a:xfrm>
            <a:off x="4075025" y="4104675"/>
            <a:ext cx="6256649" cy="307777"/>
          </a:xfrm>
          <a:prstGeom prst="rect">
            <a:avLst/>
          </a:prstGeom>
          <a:noFill/>
          <a:ln w="9525">
            <a:noFill/>
            <a:miter lim="800000"/>
            <a:headEnd/>
            <a:tailEnd/>
          </a:ln>
        </p:spPr>
        <p:txBody>
          <a:bodyPr wrap="none">
            <a:spAutoFit/>
          </a:bodyPr>
          <a:lstStyle/>
          <a:p>
            <a:pPr algn="r"/>
            <a:r>
              <a:rPr lang="en-US" sz="1400" dirty="0"/>
              <a:t>Start of Development of State Plan and efforts; assistance to Local planning efforts  </a:t>
            </a:r>
          </a:p>
        </p:txBody>
      </p:sp>
      <p:grpSp>
        <p:nvGrpSpPr>
          <p:cNvPr id="28" name="Group 76"/>
          <p:cNvGrpSpPr/>
          <p:nvPr/>
        </p:nvGrpSpPr>
        <p:grpSpPr>
          <a:xfrm>
            <a:off x="2415299" y="5331356"/>
            <a:ext cx="414724" cy="307777"/>
            <a:chOff x="2959236" y="4574435"/>
            <a:chExt cx="316792" cy="241611"/>
          </a:xfrm>
        </p:grpSpPr>
        <p:sp>
          <p:nvSpPr>
            <p:cNvPr id="29" name="Oval 28"/>
            <p:cNvSpPr/>
            <p:nvPr/>
          </p:nvSpPr>
          <p:spPr bwMode="auto">
            <a:xfrm>
              <a:off x="3114588" y="4601793"/>
              <a:ext cx="161440" cy="152400"/>
            </a:xfrm>
            <a:prstGeom prst="ellipse">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400"/>
            </a:p>
          </p:txBody>
        </p:sp>
        <p:sp>
          <p:nvSpPr>
            <p:cNvPr id="30" name="Text Box 19"/>
            <p:cNvSpPr txBox="1">
              <a:spLocks noChangeArrowheads="1"/>
            </p:cNvSpPr>
            <p:nvPr/>
          </p:nvSpPr>
          <p:spPr bwMode="auto">
            <a:xfrm>
              <a:off x="2959236" y="4574435"/>
              <a:ext cx="141108" cy="241611"/>
            </a:xfrm>
            <a:prstGeom prst="rect">
              <a:avLst/>
            </a:prstGeom>
            <a:noFill/>
            <a:ln w="9525">
              <a:noFill/>
              <a:miter lim="800000"/>
              <a:headEnd/>
              <a:tailEnd/>
            </a:ln>
          </p:spPr>
          <p:txBody>
            <a:bodyPr wrap="none">
              <a:spAutoFit/>
            </a:bodyPr>
            <a:lstStyle/>
            <a:p>
              <a:pPr algn="r"/>
              <a:endParaRPr lang="en-US" sz="1400" dirty="0"/>
            </a:p>
          </p:txBody>
        </p:sp>
      </p:grpSp>
      <p:sp>
        <p:nvSpPr>
          <p:cNvPr id="31" name="Rectangle 24"/>
          <p:cNvSpPr>
            <a:spLocks noChangeArrowheads="1"/>
          </p:cNvSpPr>
          <p:nvPr/>
        </p:nvSpPr>
        <p:spPr bwMode="auto">
          <a:xfrm>
            <a:off x="4314279" y="3820760"/>
            <a:ext cx="6145658" cy="307777"/>
          </a:xfrm>
          <a:prstGeom prst="rect">
            <a:avLst/>
          </a:prstGeom>
          <a:noFill/>
          <a:ln w="9525">
            <a:noFill/>
            <a:miter lim="800000"/>
            <a:headEnd/>
            <a:tailEnd/>
          </a:ln>
        </p:spPr>
        <p:txBody>
          <a:bodyPr wrap="square">
            <a:spAutoFit/>
          </a:bodyPr>
          <a:lstStyle/>
          <a:p>
            <a:r>
              <a:rPr lang="en-US" sz="1400" dirty="0"/>
              <a:t>  Middle Planning Meeting</a:t>
            </a:r>
          </a:p>
        </p:txBody>
      </p:sp>
      <p:sp>
        <p:nvSpPr>
          <p:cNvPr id="32" name="Rectangle 24"/>
          <p:cNvSpPr>
            <a:spLocks noChangeArrowheads="1"/>
          </p:cNvSpPr>
          <p:nvPr/>
        </p:nvSpPr>
        <p:spPr bwMode="auto">
          <a:xfrm>
            <a:off x="4554108" y="3561370"/>
            <a:ext cx="4815371" cy="307777"/>
          </a:xfrm>
          <a:prstGeom prst="rect">
            <a:avLst/>
          </a:prstGeom>
          <a:noFill/>
          <a:ln w="9525">
            <a:noFill/>
            <a:miter lim="800000"/>
            <a:headEnd/>
            <a:tailEnd/>
          </a:ln>
        </p:spPr>
        <p:txBody>
          <a:bodyPr wrap="square">
            <a:spAutoFit/>
          </a:bodyPr>
          <a:lstStyle/>
          <a:p>
            <a:r>
              <a:rPr lang="en-US" sz="1400" dirty="0"/>
              <a:t>  Final Planning Meeting</a:t>
            </a:r>
          </a:p>
        </p:txBody>
      </p:sp>
      <p:grpSp>
        <p:nvGrpSpPr>
          <p:cNvPr id="34" name="Group 81"/>
          <p:cNvGrpSpPr/>
          <p:nvPr/>
        </p:nvGrpSpPr>
        <p:grpSpPr>
          <a:xfrm>
            <a:off x="2782485" y="4935648"/>
            <a:ext cx="376584" cy="307777"/>
            <a:chOff x="3446142" y="4129930"/>
            <a:chExt cx="287658" cy="241611"/>
          </a:xfrm>
        </p:grpSpPr>
        <p:sp>
          <p:nvSpPr>
            <p:cNvPr id="35" name="Oval 34"/>
            <p:cNvSpPr/>
            <p:nvPr/>
          </p:nvSpPr>
          <p:spPr bwMode="auto">
            <a:xfrm>
              <a:off x="3581400" y="4191000"/>
              <a:ext cx="152400" cy="152400"/>
            </a:xfrm>
            <a:prstGeom prst="ellipse">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400"/>
            </a:p>
          </p:txBody>
        </p:sp>
        <p:sp>
          <p:nvSpPr>
            <p:cNvPr id="36" name="Text Box 19"/>
            <p:cNvSpPr txBox="1">
              <a:spLocks noChangeArrowheads="1"/>
            </p:cNvSpPr>
            <p:nvPr/>
          </p:nvSpPr>
          <p:spPr bwMode="auto">
            <a:xfrm>
              <a:off x="3446142" y="4129930"/>
              <a:ext cx="141108" cy="241611"/>
            </a:xfrm>
            <a:prstGeom prst="rect">
              <a:avLst/>
            </a:prstGeom>
            <a:noFill/>
            <a:ln w="9525">
              <a:noFill/>
              <a:miter lim="800000"/>
              <a:headEnd/>
              <a:tailEnd/>
            </a:ln>
          </p:spPr>
          <p:txBody>
            <a:bodyPr wrap="none">
              <a:spAutoFit/>
            </a:bodyPr>
            <a:lstStyle/>
            <a:p>
              <a:pPr algn="r"/>
              <a:endParaRPr lang="en-US" sz="1400" dirty="0"/>
            </a:p>
          </p:txBody>
        </p:sp>
      </p:grpSp>
      <p:sp>
        <p:nvSpPr>
          <p:cNvPr id="37" name="Oval 36"/>
          <p:cNvSpPr/>
          <p:nvPr/>
        </p:nvSpPr>
        <p:spPr bwMode="auto">
          <a:xfrm>
            <a:off x="3855816" y="4131429"/>
            <a:ext cx="199512" cy="19413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400" dirty="0"/>
          </a:p>
        </p:txBody>
      </p:sp>
      <p:sp>
        <p:nvSpPr>
          <p:cNvPr id="38" name="Oval 37"/>
          <p:cNvSpPr/>
          <p:nvPr/>
        </p:nvSpPr>
        <p:spPr bwMode="auto">
          <a:xfrm>
            <a:off x="4475518" y="3592159"/>
            <a:ext cx="199512" cy="19413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400" dirty="0"/>
          </a:p>
        </p:txBody>
      </p:sp>
      <p:sp>
        <p:nvSpPr>
          <p:cNvPr id="40" name="Oval 39"/>
          <p:cNvSpPr/>
          <p:nvPr/>
        </p:nvSpPr>
        <p:spPr bwMode="auto">
          <a:xfrm>
            <a:off x="3545439" y="4422634"/>
            <a:ext cx="210622" cy="177734"/>
          </a:xfrm>
          <a:prstGeom prst="ellipse">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400" dirty="0"/>
          </a:p>
        </p:txBody>
      </p:sp>
      <p:sp>
        <p:nvSpPr>
          <p:cNvPr id="41" name="Oval 40"/>
          <p:cNvSpPr/>
          <p:nvPr/>
        </p:nvSpPr>
        <p:spPr bwMode="auto">
          <a:xfrm>
            <a:off x="3257279" y="4713836"/>
            <a:ext cx="211346" cy="194136"/>
          </a:xfrm>
          <a:prstGeom prst="ellipse">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400"/>
          </a:p>
        </p:txBody>
      </p:sp>
      <p:sp>
        <p:nvSpPr>
          <p:cNvPr id="42" name="Text Box 19"/>
          <p:cNvSpPr txBox="1">
            <a:spLocks noChangeArrowheads="1"/>
          </p:cNvSpPr>
          <p:nvPr/>
        </p:nvSpPr>
        <p:spPr bwMode="auto">
          <a:xfrm>
            <a:off x="1402726" y="4034363"/>
            <a:ext cx="2451633" cy="307777"/>
          </a:xfrm>
          <a:prstGeom prst="rect">
            <a:avLst/>
          </a:prstGeom>
          <a:noFill/>
          <a:ln w="9525">
            <a:noFill/>
            <a:miter lim="800000"/>
            <a:headEnd/>
            <a:tailEnd/>
          </a:ln>
        </p:spPr>
        <p:txBody>
          <a:bodyPr wrap="none">
            <a:spAutoFit/>
          </a:bodyPr>
          <a:lstStyle/>
          <a:p>
            <a:pPr algn="r"/>
            <a:r>
              <a:rPr lang="en-US" sz="1400" dirty="0"/>
              <a:t>T-xxx through T-90 (April 2022)</a:t>
            </a:r>
          </a:p>
        </p:txBody>
      </p:sp>
      <p:sp>
        <p:nvSpPr>
          <p:cNvPr id="43" name="Text Box 19"/>
          <p:cNvSpPr txBox="1">
            <a:spLocks noChangeArrowheads="1"/>
          </p:cNvSpPr>
          <p:nvPr/>
        </p:nvSpPr>
        <p:spPr bwMode="auto">
          <a:xfrm>
            <a:off x="2616689" y="3735525"/>
            <a:ext cx="1577676" cy="307777"/>
          </a:xfrm>
          <a:prstGeom prst="rect">
            <a:avLst/>
          </a:prstGeom>
          <a:noFill/>
          <a:ln w="9525">
            <a:noFill/>
            <a:miter lim="800000"/>
            <a:headEnd/>
            <a:tailEnd/>
          </a:ln>
        </p:spPr>
        <p:txBody>
          <a:bodyPr wrap="none">
            <a:spAutoFit/>
          </a:bodyPr>
          <a:lstStyle/>
          <a:p>
            <a:pPr algn="r"/>
            <a:r>
              <a:rPr lang="en-US" sz="1400" dirty="0"/>
              <a:t>T-xxx (Spring 2023)</a:t>
            </a:r>
          </a:p>
        </p:txBody>
      </p:sp>
      <p:sp>
        <p:nvSpPr>
          <p:cNvPr id="47" name="TextBox 46"/>
          <p:cNvSpPr txBox="1"/>
          <p:nvPr/>
        </p:nvSpPr>
        <p:spPr>
          <a:xfrm>
            <a:off x="2433654" y="5690351"/>
            <a:ext cx="3549103" cy="307777"/>
          </a:xfrm>
          <a:prstGeom prst="rect">
            <a:avLst/>
          </a:prstGeom>
          <a:noFill/>
        </p:spPr>
        <p:txBody>
          <a:bodyPr wrap="square" rtlCol="0">
            <a:spAutoFit/>
          </a:bodyPr>
          <a:lstStyle/>
          <a:p>
            <a:r>
              <a:rPr lang="en-US" sz="1400" dirty="0"/>
              <a:t>Establishment of State Planning Task Force</a:t>
            </a:r>
          </a:p>
        </p:txBody>
      </p:sp>
      <p:sp>
        <p:nvSpPr>
          <p:cNvPr id="49" name="Text Box 23"/>
          <p:cNvSpPr txBox="1">
            <a:spLocks noChangeArrowheads="1"/>
          </p:cNvSpPr>
          <p:nvPr/>
        </p:nvSpPr>
        <p:spPr bwMode="auto">
          <a:xfrm>
            <a:off x="3445979" y="4717791"/>
            <a:ext cx="6376679" cy="307777"/>
          </a:xfrm>
          <a:prstGeom prst="rect">
            <a:avLst/>
          </a:prstGeom>
          <a:noFill/>
          <a:ln w="9525">
            <a:noFill/>
            <a:miter lim="800000"/>
            <a:headEnd/>
            <a:tailEnd/>
          </a:ln>
        </p:spPr>
        <p:txBody>
          <a:bodyPr wrap="square">
            <a:spAutoFit/>
          </a:bodyPr>
          <a:lstStyle/>
          <a:p>
            <a:r>
              <a:rPr lang="en-US" sz="1400" dirty="0"/>
              <a:t>Sub-Committee Orientation Seminars</a:t>
            </a:r>
          </a:p>
        </p:txBody>
      </p:sp>
      <p:sp>
        <p:nvSpPr>
          <p:cNvPr id="51" name="Text Box 19"/>
          <p:cNvSpPr txBox="1">
            <a:spLocks noChangeArrowheads="1"/>
          </p:cNvSpPr>
          <p:nvPr/>
        </p:nvSpPr>
        <p:spPr bwMode="auto">
          <a:xfrm>
            <a:off x="2054368" y="4307333"/>
            <a:ext cx="1462323" cy="523220"/>
          </a:xfrm>
          <a:prstGeom prst="rect">
            <a:avLst/>
          </a:prstGeom>
          <a:noFill/>
          <a:ln w="9525">
            <a:noFill/>
            <a:miter lim="800000"/>
            <a:headEnd/>
            <a:tailEnd/>
          </a:ln>
        </p:spPr>
        <p:txBody>
          <a:bodyPr wrap="none">
            <a:spAutoFit/>
          </a:bodyPr>
          <a:lstStyle/>
          <a:p>
            <a:pPr algn="r"/>
            <a:r>
              <a:rPr lang="en-US" sz="1400" dirty="0"/>
              <a:t>T-xxx (April 2022)</a:t>
            </a:r>
          </a:p>
          <a:p>
            <a:pPr algn="r"/>
            <a:endParaRPr lang="en-US" sz="1400" dirty="0"/>
          </a:p>
        </p:txBody>
      </p:sp>
      <p:sp>
        <p:nvSpPr>
          <p:cNvPr id="54" name="Text Box 23"/>
          <p:cNvSpPr txBox="1">
            <a:spLocks noChangeArrowheads="1"/>
          </p:cNvSpPr>
          <p:nvPr/>
        </p:nvSpPr>
        <p:spPr bwMode="auto">
          <a:xfrm>
            <a:off x="2869030" y="5342607"/>
            <a:ext cx="6376679" cy="307777"/>
          </a:xfrm>
          <a:prstGeom prst="rect">
            <a:avLst/>
          </a:prstGeom>
          <a:noFill/>
          <a:ln w="9525">
            <a:noFill/>
            <a:miter lim="800000"/>
            <a:headEnd/>
            <a:tailEnd/>
          </a:ln>
        </p:spPr>
        <p:txBody>
          <a:bodyPr wrap="square">
            <a:spAutoFit/>
          </a:bodyPr>
          <a:lstStyle/>
          <a:p>
            <a:r>
              <a:rPr lang="en-US" sz="1400" dirty="0"/>
              <a:t>Initial Planning Meeting Part I</a:t>
            </a:r>
          </a:p>
        </p:txBody>
      </p:sp>
      <p:sp>
        <p:nvSpPr>
          <p:cNvPr id="55" name="Rectangle 54"/>
          <p:cNvSpPr/>
          <p:nvPr/>
        </p:nvSpPr>
        <p:spPr>
          <a:xfrm>
            <a:off x="1360566" y="4932535"/>
            <a:ext cx="1668662" cy="307777"/>
          </a:xfrm>
          <a:prstGeom prst="rect">
            <a:avLst/>
          </a:prstGeom>
        </p:spPr>
        <p:txBody>
          <a:bodyPr wrap="none">
            <a:spAutoFit/>
          </a:bodyPr>
          <a:lstStyle/>
          <a:p>
            <a:r>
              <a:rPr lang="en-US" sz="1400" dirty="0"/>
              <a:t>T- (August 4</a:t>
            </a:r>
            <a:r>
              <a:rPr lang="en-US" sz="1400" baseline="30000" dirty="0"/>
              <a:t>th</a:t>
            </a:r>
            <a:r>
              <a:rPr lang="en-US" sz="1400" dirty="0"/>
              <a:t>, 2021)</a:t>
            </a:r>
          </a:p>
        </p:txBody>
      </p:sp>
      <p:sp>
        <p:nvSpPr>
          <p:cNvPr id="56" name="Oval 55"/>
          <p:cNvSpPr/>
          <p:nvPr/>
        </p:nvSpPr>
        <p:spPr bwMode="auto">
          <a:xfrm>
            <a:off x="4157580" y="3859174"/>
            <a:ext cx="199512" cy="19413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400" dirty="0"/>
          </a:p>
        </p:txBody>
      </p:sp>
      <p:sp>
        <p:nvSpPr>
          <p:cNvPr id="68" name="Oval 67"/>
          <p:cNvSpPr/>
          <p:nvPr/>
        </p:nvSpPr>
        <p:spPr bwMode="auto">
          <a:xfrm>
            <a:off x="2296027" y="5710182"/>
            <a:ext cx="181912" cy="174785"/>
          </a:xfrm>
          <a:prstGeom prst="ellipse">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932746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Eclipse Webpage</a:t>
            </a:r>
          </a:p>
        </p:txBody>
      </p:sp>
      <p:sp>
        <p:nvSpPr>
          <p:cNvPr id="3" name="Content Placeholder 2"/>
          <p:cNvSpPr>
            <a:spLocks noGrp="1"/>
          </p:cNvSpPr>
          <p:nvPr>
            <p:ph idx="1"/>
          </p:nvPr>
        </p:nvSpPr>
        <p:spPr>
          <a:xfrm>
            <a:off x="838200" y="1690688"/>
            <a:ext cx="5798448" cy="4078345"/>
          </a:xfrm>
        </p:spPr>
        <p:txBody>
          <a:bodyPr>
            <a:normAutofit/>
          </a:bodyPr>
          <a:lstStyle/>
          <a:p>
            <a:r>
              <a:rPr lang="en-US" dirty="0"/>
              <a:t>Centralized location for eclipse information in the State</a:t>
            </a:r>
          </a:p>
          <a:p>
            <a:pPr lvl="1"/>
            <a:r>
              <a:rPr lang="en-US" sz="2700" dirty="0"/>
              <a:t>Links to other agency pages for updated information</a:t>
            </a:r>
          </a:p>
          <a:p>
            <a:pPr lvl="1"/>
            <a:r>
              <a:rPr lang="en-US" sz="2700" dirty="0"/>
              <a:t>Interactive map for searching for events and resources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829" y="4515442"/>
            <a:ext cx="3361189" cy="142850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6EB86F6-B3F4-4516-B68B-AA33B9820B8A}"/>
              </a:ext>
            </a:extLst>
          </p:cNvPr>
          <p:cNvPicPr>
            <a:picLocks noChangeAspect="1"/>
          </p:cNvPicPr>
          <p:nvPr/>
        </p:nvPicPr>
        <p:blipFill>
          <a:blip r:embed="rId4"/>
          <a:stretch>
            <a:fillRect/>
          </a:stretch>
        </p:blipFill>
        <p:spPr>
          <a:xfrm>
            <a:off x="7037491" y="1027906"/>
            <a:ext cx="4904561" cy="27140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id="{8267C1D1-3434-448F-BBC7-CEBA4C908DF0}"/>
              </a:ext>
            </a:extLst>
          </p:cNvPr>
          <p:cNvPicPr>
            <a:picLocks noChangeAspect="1"/>
          </p:cNvPicPr>
          <p:nvPr/>
        </p:nvPicPr>
        <p:blipFill rotWithShape="1">
          <a:blip r:embed="rId5"/>
          <a:srcRect l="1263"/>
          <a:stretch/>
        </p:blipFill>
        <p:spPr>
          <a:xfrm>
            <a:off x="7292050" y="3515188"/>
            <a:ext cx="2517389" cy="27140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6076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0800000">
            <a:off x="1545682" y="0"/>
            <a:ext cx="9100635" cy="6431116"/>
          </a:xfrm>
          <a:prstGeom prst="rect">
            <a:avLst/>
          </a:prstGeom>
          <a:ln>
            <a:noFill/>
          </a:ln>
          <a:effectLst>
            <a:softEdge rad="112500"/>
          </a:effectLst>
        </p:spPr>
      </p:pic>
      <p:sp>
        <p:nvSpPr>
          <p:cNvPr id="2" name="Title 1"/>
          <p:cNvSpPr>
            <a:spLocks noGrp="1"/>
          </p:cNvSpPr>
          <p:nvPr>
            <p:ph type="title"/>
          </p:nvPr>
        </p:nvSpPr>
        <p:spPr>
          <a:xfrm>
            <a:off x="838200" y="27667"/>
            <a:ext cx="10515600" cy="1325563"/>
          </a:xfrm>
        </p:spPr>
        <p:txBody>
          <a:bodyPr>
            <a:normAutofit/>
          </a:bodyPr>
          <a:lstStyle/>
          <a:p>
            <a:pPr algn="ctr"/>
            <a:r>
              <a:rPr lang="en-US" sz="6000" dirty="0">
                <a:solidFill>
                  <a:schemeClr val="bg1"/>
                </a:solidFill>
              </a:rPr>
              <a:t>Questions</a:t>
            </a:r>
          </a:p>
        </p:txBody>
      </p:sp>
      <p:sp>
        <p:nvSpPr>
          <p:cNvPr id="3" name="AutoShape 2">
            <a:extLst>
              <a:ext uri="{FF2B5EF4-FFF2-40B4-BE49-F238E27FC236}">
                <a16:creationId xmlns:a16="http://schemas.microsoft.com/office/drawing/2014/main" id="{80C29C4D-8287-40F9-A822-0D692844FBC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9CCA224E-44A7-443F-BB0F-27B80B5EFE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6748" y="3429000"/>
            <a:ext cx="2730954" cy="2730954"/>
          </a:xfrm>
          <a:prstGeom prst="rect">
            <a:avLst/>
          </a:prstGeom>
        </p:spPr>
      </p:pic>
      <p:sp>
        <p:nvSpPr>
          <p:cNvPr id="6" name="TextBox 5">
            <a:extLst>
              <a:ext uri="{FF2B5EF4-FFF2-40B4-BE49-F238E27FC236}">
                <a16:creationId xmlns:a16="http://schemas.microsoft.com/office/drawing/2014/main" id="{BD886075-6444-4532-A198-A22134EFA5CD}"/>
              </a:ext>
            </a:extLst>
          </p:cNvPr>
          <p:cNvSpPr txBox="1"/>
          <p:nvPr/>
        </p:nvSpPr>
        <p:spPr>
          <a:xfrm>
            <a:off x="6601674" y="3461658"/>
            <a:ext cx="615553" cy="2808514"/>
          </a:xfrm>
          <a:prstGeom prst="rect">
            <a:avLst/>
          </a:prstGeom>
          <a:noFill/>
        </p:spPr>
        <p:txBody>
          <a:bodyPr vert="vert" wrap="square" rtlCol="0">
            <a:spAutoFit/>
          </a:bodyPr>
          <a:lstStyle/>
          <a:p>
            <a:r>
              <a:rPr lang="en-US" sz="2800" b="1" dirty="0">
                <a:solidFill>
                  <a:schemeClr val="bg1"/>
                </a:solidFill>
              </a:rPr>
              <a:t>Eclipse.ohio.gov</a:t>
            </a:r>
          </a:p>
        </p:txBody>
      </p:sp>
    </p:spTree>
    <p:extLst>
      <p:ext uri="{BB962C8B-B14F-4D97-AF65-F5344CB8AC3E}">
        <p14:creationId xmlns:p14="http://schemas.microsoft.com/office/powerpoint/2010/main" val="1498649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lstStyle/>
          <a:p>
            <a:r>
              <a:rPr lang="en-US" dirty="0"/>
              <a:t>What is a Total Solar Eclipse?</a:t>
            </a:r>
          </a:p>
        </p:txBody>
      </p:sp>
      <p:sp>
        <p:nvSpPr>
          <p:cNvPr id="3" name="Content Placeholder 2"/>
          <p:cNvSpPr>
            <a:spLocks noGrp="1"/>
          </p:cNvSpPr>
          <p:nvPr>
            <p:ph idx="1"/>
          </p:nvPr>
        </p:nvSpPr>
        <p:spPr>
          <a:xfrm>
            <a:off x="469877" y="1804971"/>
            <a:ext cx="10515600" cy="4351338"/>
          </a:xfrm>
        </p:spPr>
        <p:txBody>
          <a:bodyPr>
            <a:normAutofit/>
          </a:bodyPr>
          <a:lstStyle/>
          <a:p>
            <a:r>
              <a:rPr lang="en-US" dirty="0"/>
              <a:t>Last one in Ohio in 1806</a:t>
            </a:r>
          </a:p>
          <a:p>
            <a:r>
              <a:rPr lang="en-US" dirty="0"/>
              <a:t>Only 15 visible in U.S. since  1867                       </a:t>
            </a:r>
          </a:p>
          <a:p>
            <a:r>
              <a:rPr lang="en-US" dirty="0"/>
              <a:t>Last one in 2017 – visible from Oregon                                                                      to South Carolina</a:t>
            </a:r>
          </a:p>
          <a:p>
            <a:r>
              <a:rPr lang="en-US" dirty="0"/>
              <a:t>Last one in North America till 2044 </a:t>
            </a:r>
          </a:p>
          <a:p>
            <a:r>
              <a:rPr lang="en-US" dirty="0"/>
              <a:t>Next on in Ohio – September 12, 2444</a:t>
            </a:r>
          </a:p>
        </p:txBody>
      </p:sp>
      <p:pic>
        <p:nvPicPr>
          <p:cNvPr id="4" name="Picture 3"/>
          <p:cNvPicPr/>
          <p:nvPr/>
        </p:nvPicPr>
        <p:blipFill>
          <a:blip r:embed="rId3"/>
          <a:stretch>
            <a:fillRect/>
          </a:stretch>
        </p:blipFill>
        <p:spPr>
          <a:xfrm>
            <a:off x="6464324" y="1133167"/>
            <a:ext cx="5347395" cy="3007248"/>
          </a:xfrm>
          <a:prstGeom prst="rect">
            <a:avLst/>
          </a:prstGeom>
        </p:spPr>
      </p:pic>
    </p:spTree>
    <p:extLst>
      <p:ext uri="{BB962C8B-B14F-4D97-AF65-F5344CB8AC3E}">
        <p14:creationId xmlns:p14="http://schemas.microsoft.com/office/powerpoint/2010/main" val="2323999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Total Solar Eclipses: 2017 vs. 2024</a:t>
            </a:r>
          </a:p>
        </p:txBody>
      </p:sp>
      <p:pic>
        <p:nvPicPr>
          <p:cNvPr id="4" name="Picture 3">
            <a:extLst>
              <a:ext uri="{FF2B5EF4-FFF2-40B4-BE49-F238E27FC236}">
                <a16:creationId xmlns:a16="http://schemas.microsoft.com/office/drawing/2014/main" id="{14E1C377-48E5-4D2F-8C35-90A0DF7598CF}"/>
              </a:ext>
            </a:extLst>
          </p:cNvPr>
          <p:cNvPicPr>
            <a:picLocks noChangeAspect="1"/>
          </p:cNvPicPr>
          <p:nvPr/>
        </p:nvPicPr>
        <p:blipFill>
          <a:blip r:embed="rId3"/>
          <a:stretch>
            <a:fillRect/>
          </a:stretch>
        </p:blipFill>
        <p:spPr>
          <a:xfrm>
            <a:off x="6643456" y="1358282"/>
            <a:ext cx="5548544" cy="4512816"/>
          </a:xfrm>
          <a:prstGeom prst="rect">
            <a:avLst/>
          </a:prstGeom>
        </p:spPr>
      </p:pic>
      <p:graphicFrame>
        <p:nvGraphicFramePr>
          <p:cNvPr id="8" name="Table 8">
            <a:extLst>
              <a:ext uri="{FF2B5EF4-FFF2-40B4-BE49-F238E27FC236}">
                <a16:creationId xmlns:a16="http://schemas.microsoft.com/office/drawing/2014/main" id="{CE193082-3DE1-4F5A-9CB8-D1F53E660AF7}"/>
              </a:ext>
            </a:extLst>
          </p:cNvPr>
          <p:cNvGraphicFramePr>
            <a:graphicFrameLocks noGrp="1"/>
          </p:cNvGraphicFramePr>
          <p:nvPr>
            <p:extLst>
              <p:ext uri="{D42A27DB-BD31-4B8C-83A1-F6EECF244321}">
                <p14:modId xmlns:p14="http://schemas.microsoft.com/office/powerpoint/2010/main" val="120127024"/>
              </p:ext>
            </p:extLst>
          </p:nvPr>
        </p:nvGraphicFramePr>
        <p:xfrm>
          <a:off x="398511" y="2302613"/>
          <a:ext cx="6094026" cy="1478280"/>
        </p:xfrm>
        <a:graphic>
          <a:graphicData uri="http://schemas.openxmlformats.org/drawingml/2006/table">
            <a:tbl>
              <a:tblPr firstRow="1" bandRow="1">
                <a:tableStyleId>{5C22544A-7EE6-4342-B048-85BDC9FD1C3A}</a:tableStyleId>
              </a:tblPr>
              <a:tblGrid>
                <a:gridCol w="2031342">
                  <a:extLst>
                    <a:ext uri="{9D8B030D-6E8A-4147-A177-3AD203B41FA5}">
                      <a16:colId xmlns:a16="http://schemas.microsoft.com/office/drawing/2014/main" val="4059198923"/>
                    </a:ext>
                  </a:extLst>
                </a:gridCol>
                <a:gridCol w="2031342">
                  <a:extLst>
                    <a:ext uri="{9D8B030D-6E8A-4147-A177-3AD203B41FA5}">
                      <a16:colId xmlns:a16="http://schemas.microsoft.com/office/drawing/2014/main" val="2280198323"/>
                    </a:ext>
                  </a:extLst>
                </a:gridCol>
                <a:gridCol w="2031342">
                  <a:extLst>
                    <a:ext uri="{9D8B030D-6E8A-4147-A177-3AD203B41FA5}">
                      <a16:colId xmlns:a16="http://schemas.microsoft.com/office/drawing/2014/main" val="486830485"/>
                    </a:ext>
                  </a:extLst>
                </a:gridCol>
              </a:tblGrid>
              <a:tr h="0">
                <a:tc>
                  <a:txBody>
                    <a:bodyPr/>
                    <a:lstStyle/>
                    <a:p>
                      <a:endParaRPr lang="en-US" dirty="0"/>
                    </a:p>
                  </a:txBody>
                  <a:tcPr/>
                </a:tc>
                <a:tc>
                  <a:txBody>
                    <a:bodyPr/>
                    <a:lstStyle/>
                    <a:p>
                      <a:r>
                        <a:rPr lang="en-US" dirty="0"/>
                        <a:t>August 21, 2017</a:t>
                      </a:r>
                    </a:p>
                  </a:txBody>
                  <a:tcPr/>
                </a:tc>
                <a:tc>
                  <a:txBody>
                    <a:bodyPr/>
                    <a:lstStyle/>
                    <a:p>
                      <a:r>
                        <a:rPr lang="en-US" dirty="0"/>
                        <a:t>April 8, 2024</a:t>
                      </a:r>
                    </a:p>
                  </a:txBody>
                  <a:tcPr/>
                </a:tc>
                <a:extLst>
                  <a:ext uri="{0D108BD9-81ED-4DB2-BD59-A6C34878D82A}">
                    <a16:rowId xmlns:a16="http://schemas.microsoft.com/office/drawing/2014/main" val="4107535957"/>
                  </a:ext>
                </a:extLst>
              </a:tr>
              <a:tr h="370840">
                <a:tc>
                  <a:txBody>
                    <a:bodyPr/>
                    <a:lstStyle/>
                    <a:p>
                      <a:r>
                        <a:rPr lang="en-US" dirty="0"/>
                        <a:t>Population in path</a:t>
                      </a:r>
                    </a:p>
                  </a:txBody>
                  <a:tcPr/>
                </a:tc>
                <a:tc>
                  <a:txBody>
                    <a:bodyPr/>
                    <a:lstStyle/>
                    <a:p>
                      <a:r>
                        <a:rPr lang="en-US" dirty="0"/>
                        <a:t>12 million</a:t>
                      </a:r>
                    </a:p>
                  </a:txBody>
                  <a:tcPr/>
                </a:tc>
                <a:tc>
                  <a:txBody>
                    <a:bodyPr/>
                    <a:lstStyle/>
                    <a:p>
                      <a:r>
                        <a:rPr lang="en-US" dirty="0"/>
                        <a:t>32 million</a:t>
                      </a:r>
                    </a:p>
                  </a:txBody>
                  <a:tcPr/>
                </a:tc>
                <a:extLst>
                  <a:ext uri="{0D108BD9-81ED-4DB2-BD59-A6C34878D82A}">
                    <a16:rowId xmlns:a16="http://schemas.microsoft.com/office/drawing/2014/main" val="433398340"/>
                  </a:ext>
                </a:extLst>
              </a:tr>
              <a:tr h="370840">
                <a:tc>
                  <a:txBody>
                    <a:bodyPr/>
                    <a:lstStyle/>
                    <a:p>
                      <a:r>
                        <a:rPr lang="en-US" dirty="0"/>
                        <a:t>Max Duration</a:t>
                      </a:r>
                    </a:p>
                  </a:txBody>
                  <a:tcPr/>
                </a:tc>
                <a:tc>
                  <a:txBody>
                    <a:bodyPr/>
                    <a:lstStyle/>
                    <a:p>
                      <a:r>
                        <a:rPr lang="en-US" dirty="0"/>
                        <a:t>2 min 40.2 secs</a:t>
                      </a:r>
                    </a:p>
                  </a:txBody>
                  <a:tcPr/>
                </a:tc>
                <a:tc>
                  <a:txBody>
                    <a:bodyPr/>
                    <a:lstStyle/>
                    <a:p>
                      <a:r>
                        <a:rPr lang="en-US" dirty="0"/>
                        <a:t>4 min 28.1 secs</a:t>
                      </a:r>
                    </a:p>
                  </a:txBody>
                  <a:tcPr/>
                </a:tc>
                <a:extLst>
                  <a:ext uri="{0D108BD9-81ED-4DB2-BD59-A6C34878D82A}">
                    <a16:rowId xmlns:a16="http://schemas.microsoft.com/office/drawing/2014/main" val="1726101556"/>
                  </a:ext>
                </a:extLst>
              </a:tr>
              <a:tr h="370840">
                <a:tc>
                  <a:txBody>
                    <a:bodyPr/>
                    <a:lstStyle/>
                    <a:p>
                      <a:r>
                        <a:rPr lang="en-US" dirty="0"/>
                        <a:t>Path width</a:t>
                      </a:r>
                    </a:p>
                  </a:txBody>
                  <a:tcPr/>
                </a:tc>
                <a:tc>
                  <a:txBody>
                    <a:bodyPr/>
                    <a:lstStyle/>
                    <a:p>
                      <a:r>
                        <a:rPr lang="en-US" dirty="0"/>
                        <a:t>71 miles</a:t>
                      </a:r>
                    </a:p>
                  </a:txBody>
                  <a:tcPr/>
                </a:tc>
                <a:tc>
                  <a:txBody>
                    <a:bodyPr/>
                    <a:lstStyle/>
                    <a:p>
                      <a:r>
                        <a:rPr lang="en-US" dirty="0"/>
                        <a:t>124 miles</a:t>
                      </a:r>
                    </a:p>
                  </a:txBody>
                  <a:tcPr/>
                </a:tc>
                <a:extLst>
                  <a:ext uri="{0D108BD9-81ED-4DB2-BD59-A6C34878D82A}">
                    <a16:rowId xmlns:a16="http://schemas.microsoft.com/office/drawing/2014/main" val="2680748387"/>
                  </a:ext>
                </a:extLst>
              </a:tr>
            </a:tbl>
          </a:graphicData>
        </a:graphic>
      </p:graphicFrame>
    </p:spTree>
    <p:extLst>
      <p:ext uri="{BB962C8B-B14F-4D97-AF65-F5344CB8AC3E}">
        <p14:creationId xmlns:p14="http://schemas.microsoft.com/office/powerpoint/2010/main" val="3060343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3993"/>
            <a:ext cx="10515600" cy="1325563"/>
          </a:xfrm>
        </p:spPr>
        <p:txBody>
          <a:bodyPr/>
          <a:lstStyle/>
          <a:p>
            <a:r>
              <a:rPr lang="en-US" dirty="0"/>
              <a:t>The Eclipse’s Pathway</a:t>
            </a:r>
          </a:p>
        </p:txBody>
      </p:sp>
      <p:pic>
        <p:nvPicPr>
          <p:cNvPr id="6" name="Picture 5" descr="C:\Users\cecampbell\AppData\Local\Microsoft\Windows\INetCache\Content.Outlook\YOYACADM\path thru ohio with roads.jpg"/>
          <p:cNvPicPr/>
          <p:nvPr/>
        </p:nvPicPr>
        <p:blipFill rotWithShape="1">
          <a:blip r:embed="rId3" cstate="print">
            <a:extLst>
              <a:ext uri="{28A0092B-C50C-407E-A947-70E740481C1C}">
                <a14:useLocalDpi xmlns:a14="http://schemas.microsoft.com/office/drawing/2010/main" val="0"/>
              </a:ext>
            </a:extLst>
          </a:blip>
          <a:srcRect l="4766" t="4123" r="3114" b="11598"/>
          <a:stretch/>
        </p:blipFill>
        <p:spPr bwMode="auto">
          <a:xfrm>
            <a:off x="7270811" y="926774"/>
            <a:ext cx="4425183" cy="4626127"/>
          </a:xfrm>
          <a:prstGeom prst="rect">
            <a:avLst/>
          </a:prstGeom>
          <a:noFill/>
          <a:ln>
            <a:noFill/>
          </a:ln>
          <a:extLst>
            <a:ext uri="{53640926-AAD7-44D8-BBD7-CCE9431645EC}">
              <a14:shadowObscured xmlns:a14="http://schemas.microsoft.com/office/drawing/2010/main"/>
            </a:ext>
          </a:extLst>
        </p:spPr>
      </p:pic>
      <p:sp>
        <p:nvSpPr>
          <p:cNvPr id="8" name="Content Placeholder 2"/>
          <p:cNvSpPr>
            <a:spLocks noGrp="1"/>
          </p:cNvSpPr>
          <p:nvPr>
            <p:ph idx="1"/>
          </p:nvPr>
        </p:nvSpPr>
        <p:spPr>
          <a:xfrm>
            <a:off x="838200" y="1446415"/>
            <a:ext cx="6202680" cy="4372494"/>
          </a:xfrm>
        </p:spPr>
        <p:txBody>
          <a:bodyPr>
            <a:normAutofit fontScale="92500" lnSpcReduction="10000"/>
          </a:bodyPr>
          <a:lstStyle/>
          <a:p>
            <a:r>
              <a:rPr lang="en-US" b="1" dirty="0"/>
              <a:t>Total Solar Eclipse – April 8</a:t>
            </a:r>
            <a:r>
              <a:rPr lang="en-US" b="1" baseline="30000" dirty="0"/>
              <a:t>th</a:t>
            </a:r>
            <a:r>
              <a:rPr lang="en-US" b="1" dirty="0"/>
              <a:t>, 2024</a:t>
            </a:r>
          </a:p>
          <a:p>
            <a:r>
              <a:rPr lang="en-US" dirty="0"/>
              <a:t>Eclipse will travel across Ohio from southwest to northeast</a:t>
            </a:r>
          </a:p>
          <a:p>
            <a:r>
              <a:rPr lang="en-US" dirty="0"/>
              <a:t>Totality will enter Ohio near Greenville, Ohio around 3:00 pm, and will exit near Avon Lake, Ohio around 3:10 pm</a:t>
            </a:r>
          </a:p>
          <a:p>
            <a:r>
              <a:rPr lang="en-US" dirty="0"/>
              <a:t>Takes about ten minutes to travel across Ohio</a:t>
            </a:r>
          </a:p>
          <a:p>
            <a:r>
              <a:rPr lang="en-US" dirty="0"/>
              <a:t>Up to 2-4 minutes of totality – depends on where you are</a:t>
            </a:r>
          </a:p>
          <a:p>
            <a:r>
              <a:rPr lang="en-US" dirty="0"/>
              <a:t>Areas of Totality and Partial Eclipse</a:t>
            </a:r>
          </a:p>
        </p:txBody>
      </p:sp>
    </p:spTree>
    <p:extLst>
      <p:ext uri="{BB962C8B-B14F-4D97-AF65-F5344CB8AC3E}">
        <p14:creationId xmlns:p14="http://schemas.microsoft.com/office/powerpoint/2010/main" val="3220273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Expect in your County</a:t>
            </a:r>
          </a:p>
        </p:txBody>
      </p:sp>
      <p:sp>
        <p:nvSpPr>
          <p:cNvPr id="3" name="Content Placeholder 2"/>
          <p:cNvSpPr>
            <a:spLocks noGrp="1"/>
          </p:cNvSpPr>
          <p:nvPr>
            <p:ph sz="half" idx="1"/>
          </p:nvPr>
        </p:nvSpPr>
        <p:spPr>
          <a:xfrm>
            <a:off x="914400" y="1618612"/>
            <a:ext cx="5181600" cy="4381910"/>
          </a:xfrm>
        </p:spPr>
        <p:txBody>
          <a:bodyPr>
            <a:normAutofit/>
          </a:bodyPr>
          <a:lstStyle/>
          <a:p>
            <a:r>
              <a:rPr lang="en-US" dirty="0">
                <a:latin typeface="+mn-lt"/>
                <a:cs typeface="Arial" panose="020B0604020202020204" pitchFamily="34" charset="0"/>
              </a:rPr>
              <a:t>9 Ohio counties intersect with the center line of totality</a:t>
            </a:r>
            <a:endParaRPr lang="en-US" dirty="0">
              <a:latin typeface="+mn-lt"/>
            </a:endParaRPr>
          </a:p>
          <a:p>
            <a:r>
              <a:rPr lang="en-US" dirty="0">
                <a:latin typeface="+mn-lt"/>
                <a:cs typeface="Arial" panose="020B0604020202020204" pitchFamily="34" charset="0"/>
              </a:rPr>
              <a:t>26 Ohio counties have the entirety of their county within the area of totality </a:t>
            </a:r>
          </a:p>
          <a:p>
            <a:r>
              <a:rPr lang="en-US" dirty="0">
                <a:latin typeface="+mn-lt"/>
                <a:cs typeface="Arial" panose="020B0604020202020204" pitchFamily="34" charset="0"/>
              </a:rPr>
              <a:t>20 counties have only part of county in the area of totality</a:t>
            </a:r>
          </a:p>
          <a:p>
            <a:r>
              <a:rPr lang="en-US" dirty="0">
                <a:latin typeface="+mn-lt"/>
                <a:cs typeface="Arial" panose="020B0604020202020204" pitchFamily="34" charset="0"/>
              </a:rPr>
              <a:t>33 counties are outside area of totality – partial eclipse only</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sz="1100" dirty="0"/>
          </a:p>
        </p:txBody>
      </p:sp>
      <p:pic>
        <p:nvPicPr>
          <p:cNvPr id="5" name="Content Placeholder 4">
            <a:extLst>
              <a:ext uri="{FF2B5EF4-FFF2-40B4-BE49-F238E27FC236}">
                <a16:creationId xmlns:a16="http://schemas.microsoft.com/office/drawing/2014/main" id="{AFA75A8E-F559-47C0-99CF-34676ACAF013}"/>
              </a:ext>
            </a:extLst>
          </p:cNvPr>
          <p:cNvPicPr>
            <a:picLocks noGrp="1" noChangeAspect="1"/>
          </p:cNvPicPr>
          <p:nvPr>
            <p:ph sz="half" idx="2"/>
          </p:nvPr>
        </p:nvPicPr>
        <p:blipFill>
          <a:blip r:embed="rId3"/>
          <a:stretch>
            <a:fillRect/>
          </a:stretch>
        </p:blipFill>
        <p:spPr>
          <a:xfrm>
            <a:off x="6488252" y="1546945"/>
            <a:ext cx="5124261" cy="4381500"/>
          </a:xfrm>
          <a:prstGeom prst="rect">
            <a:avLst/>
          </a:prstGeom>
        </p:spPr>
      </p:pic>
    </p:spTree>
    <p:extLst>
      <p:ext uri="{BB962C8B-B14F-4D97-AF65-F5344CB8AC3E}">
        <p14:creationId xmlns:p14="http://schemas.microsoft.com/office/powerpoint/2010/main" val="3535569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Impacts?</a:t>
            </a:r>
          </a:p>
        </p:txBody>
      </p:sp>
      <p:sp>
        <p:nvSpPr>
          <p:cNvPr id="3" name="Content Placeholder 2"/>
          <p:cNvSpPr>
            <a:spLocks noGrp="1"/>
          </p:cNvSpPr>
          <p:nvPr>
            <p:ph idx="1"/>
          </p:nvPr>
        </p:nvSpPr>
        <p:spPr>
          <a:xfrm>
            <a:off x="537029" y="1825625"/>
            <a:ext cx="10816771" cy="4351338"/>
          </a:xfrm>
        </p:spPr>
        <p:txBody>
          <a:bodyPr>
            <a:normAutofit/>
          </a:bodyPr>
          <a:lstStyle/>
          <a:p>
            <a:r>
              <a:rPr lang="en-US" sz="2600" dirty="0"/>
              <a:t>Ohio is within a one-day drive of 70% of the U.S. population</a:t>
            </a:r>
          </a:p>
          <a:p>
            <a:r>
              <a:rPr lang="en-US" sz="2600" dirty="0"/>
              <a:t>Local population in center-line communities could triple-to-quadruple</a:t>
            </a:r>
          </a:p>
          <a:p>
            <a:r>
              <a:rPr lang="en-US" sz="2600" dirty="0"/>
              <a:t>Local population in other totality communities could double</a:t>
            </a:r>
          </a:p>
          <a:p>
            <a:pPr>
              <a:lnSpc>
                <a:spcPct val="100000"/>
              </a:lnSpc>
            </a:pPr>
            <a:r>
              <a:rPr lang="en-US" sz="2600" dirty="0"/>
              <a:t>Extreme demand for hotels, campsites, restaurants, </a:t>
            </a:r>
          </a:p>
          <a:p>
            <a:pPr marL="0" indent="0">
              <a:lnSpc>
                <a:spcPct val="100000"/>
              </a:lnSpc>
              <a:buNone/>
            </a:pPr>
            <a:r>
              <a:rPr lang="en-US" sz="2600" dirty="0"/>
              <a:t>    entertainment facilities, parks, etc.</a:t>
            </a:r>
          </a:p>
          <a:p>
            <a:r>
              <a:rPr lang="en-US" sz="2600" dirty="0"/>
              <a:t>Extreme traffic, stresses to local infrastructure</a:t>
            </a:r>
          </a:p>
          <a:p>
            <a:r>
              <a:rPr lang="en-US" sz="2600" dirty="0"/>
              <a:t>Potential for local income generation</a:t>
            </a:r>
          </a:p>
          <a:p>
            <a:r>
              <a:rPr lang="en-US" sz="2600" dirty="0"/>
              <a:t>Educational opportunities</a:t>
            </a:r>
          </a:p>
          <a:p>
            <a:endParaRPr lang="en-US" dirty="0"/>
          </a:p>
        </p:txBody>
      </p:sp>
      <p:pic>
        <p:nvPicPr>
          <p:cNvPr id="4" name="Picture 3"/>
          <p:cNvPicPr/>
          <p:nvPr/>
        </p:nvPicPr>
        <p:blipFill>
          <a:blip r:embed="rId3"/>
          <a:stretch>
            <a:fillRect/>
          </a:stretch>
        </p:blipFill>
        <p:spPr>
          <a:xfrm>
            <a:off x="7110963" y="3727159"/>
            <a:ext cx="3946849" cy="2449804"/>
          </a:xfrm>
          <a:prstGeom prst="rect">
            <a:avLst/>
          </a:prstGeom>
        </p:spPr>
      </p:pic>
    </p:spTree>
    <p:extLst>
      <p:ext uri="{BB962C8B-B14F-4D97-AF65-F5344CB8AC3E}">
        <p14:creationId xmlns:p14="http://schemas.microsoft.com/office/powerpoint/2010/main" val="1045271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communities need to plan for?</a:t>
            </a:r>
          </a:p>
        </p:txBody>
      </p:sp>
      <p:sp>
        <p:nvSpPr>
          <p:cNvPr id="3" name="Content Placeholder 2"/>
          <p:cNvSpPr>
            <a:spLocks noGrp="1"/>
          </p:cNvSpPr>
          <p:nvPr>
            <p:ph idx="1"/>
          </p:nvPr>
        </p:nvSpPr>
        <p:spPr>
          <a:xfrm>
            <a:off x="838200" y="1527464"/>
            <a:ext cx="10515600" cy="4914900"/>
          </a:xfrm>
        </p:spPr>
        <p:txBody>
          <a:bodyPr>
            <a:normAutofit fontScale="92500" lnSpcReduction="10000"/>
          </a:bodyPr>
          <a:lstStyle/>
          <a:p>
            <a:pPr>
              <a:lnSpc>
                <a:spcPct val="110000"/>
              </a:lnSpc>
            </a:pPr>
            <a:r>
              <a:rPr lang="en-US" dirty="0"/>
              <a:t>Local eclipse festivals and viewing parties – “Arrive Early, Stay Late”</a:t>
            </a:r>
          </a:p>
          <a:p>
            <a:pPr>
              <a:lnSpc>
                <a:spcPct val="110000"/>
              </a:lnSpc>
            </a:pPr>
            <a:r>
              <a:rPr lang="en-US" dirty="0"/>
              <a:t>Population surge</a:t>
            </a:r>
          </a:p>
          <a:p>
            <a:pPr>
              <a:lnSpc>
                <a:spcPct val="110000"/>
              </a:lnSpc>
            </a:pPr>
            <a:r>
              <a:rPr lang="en-US" dirty="0"/>
              <a:t>Traffic management – egress support</a:t>
            </a:r>
          </a:p>
          <a:p>
            <a:pPr>
              <a:lnSpc>
                <a:spcPct val="110000"/>
              </a:lnSpc>
            </a:pPr>
            <a:r>
              <a:rPr lang="en-US" dirty="0"/>
              <a:t>Local infrastructure stresses</a:t>
            </a:r>
          </a:p>
          <a:p>
            <a:pPr>
              <a:lnSpc>
                <a:spcPct val="110000"/>
              </a:lnSpc>
              <a:spcBef>
                <a:spcPts val="0"/>
              </a:spcBef>
            </a:pPr>
            <a:r>
              <a:rPr lang="en-US" dirty="0"/>
              <a:t>Local emergency operational support –                                                                     public works, law enforcement, </a:t>
            </a:r>
          </a:p>
          <a:p>
            <a:pPr marL="0" indent="0">
              <a:lnSpc>
                <a:spcPct val="110000"/>
              </a:lnSpc>
              <a:spcBef>
                <a:spcPts val="0"/>
              </a:spcBef>
              <a:buNone/>
            </a:pPr>
            <a:r>
              <a:rPr lang="en-US" dirty="0"/>
              <a:t>   supplies, sanitation, cellular comm.</a:t>
            </a:r>
          </a:p>
          <a:p>
            <a:pPr>
              <a:lnSpc>
                <a:spcPct val="110000"/>
              </a:lnSpc>
            </a:pPr>
            <a:r>
              <a:rPr lang="en-US" dirty="0"/>
              <a:t>Health, </a:t>
            </a:r>
            <a:r>
              <a:rPr lang="en-US" b="1" dirty="0"/>
              <a:t>safety</a:t>
            </a:r>
            <a:r>
              <a:rPr lang="en-US" dirty="0"/>
              <a:t> and welfare</a:t>
            </a:r>
          </a:p>
          <a:p>
            <a:pPr lvl="1">
              <a:lnSpc>
                <a:spcPct val="110000"/>
              </a:lnSpc>
            </a:pPr>
            <a:r>
              <a:rPr lang="en-US" sz="2800" dirty="0"/>
              <a:t>April weather could be an issue –                                                                           cold, cloud cover</a:t>
            </a:r>
          </a:p>
          <a:p>
            <a:endParaRPr lang="en-US" dirty="0"/>
          </a:p>
        </p:txBody>
      </p:sp>
      <p:pic>
        <p:nvPicPr>
          <p:cNvPr id="4" name="Picture 3"/>
          <p:cNvPicPr/>
          <p:nvPr/>
        </p:nvPicPr>
        <p:blipFill>
          <a:blip r:embed="rId3"/>
          <a:stretch>
            <a:fillRect/>
          </a:stretch>
        </p:blipFill>
        <p:spPr>
          <a:xfrm>
            <a:off x="6879772" y="2638698"/>
            <a:ext cx="5082074" cy="3314234"/>
          </a:xfrm>
          <a:prstGeom prst="rect">
            <a:avLst/>
          </a:prstGeom>
        </p:spPr>
      </p:pic>
    </p:spTree>
    <p:extLst>
      <p:ext uri="{BB962C8B-B14F-4D97-AF65-F5344CB8AC3E}">
        <p14:creationId xmlns:p14="http://schemas.microsoft.com/office/powerpoint/2010/main" val="3224097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April Weather in Ohio– Clouds or Not?</a:t>
            </a:r>
          </a:p>
        </p:txBody>
      </p:sp>
      <p:sp>
        <p:nvSpPr>
          <p:cNvPr id="7" name="Content Placeholder 6">
            <a:extLst>
              <a:ext uri="{FF2B5EF4-FFF2-40B4-BE49-F238E27FC236}">
                <a16:creationId xmlns:a16="http://schemas.microsoft.com/office/drawing/2014/main" id="{F1FAE899-3874-438F-9EE6-46871FBE8D55}"/>
              </a:ext>
            </a:extLst>
          </p:cNvPr>
          <p:cNvSpPr>
            <a:spLocks noGrp="1"/>
          </p:cNvSpPr>
          <p:nvPr>
            <p:ph sz="half" idx="1"/>
          </p:nvPr>
        </p:nvSpPr>
        <p:spPr>
          <a:xfrm>
            <a:off x="838200" y="1825625"/>
            <a:ext cx="3307773" cy="3764684"/>
          </a:xfrm>
        </p:spPr>
        <p:txBody>
          <a:bodyPr>
            <a:normAutofit/>
          </a:bodyPr>
          <a:lstStyle/>
          <a:p>
            <a:pPr marL="0" indent="0">
              <a:buNone/>
            </a:pPr>
            <a:r>
              <a:rPr lang="en-US" b="1" dirty="0"/>
              <a:t>OHIO</a:t>
            </a:r>
          </a:p>
          <a:p>
            <a:pPr marL="0" indent="0">
              <a:buNone/>
            </a:pPr>
            <a:r>
              <a:rPr lang="en-US" b="1" u="sng" dirty="0"/>
              <a:t>AVERAGES</a:t>
            </a:r>
            <a:r>
              <a:rPr lang="en-US" b="1" dirty="0"/>
              <a:t>:</a:t>
            </a:r>
          </a:p>
          <a:p>
            <a:r>
              <a:rPr lang="en-US" sz="2600" dirty="0"/>
              <a:t>Temps between 39°F and 53°F</a:t>
            </a:r>
          </a:p>
          <a:p>
            <a:r>
              <a:rPr lang="en-US" sz="2600" dirty="0"/>
              <a:t>Rain 8 to 15 days</a:t>
            </a:r>
          </a:p>
          <a:p>
            <a:r>
              <a:rPr lang="en-US" sz="2600" dirty="0"/>
              <a:t>Possible snow</a:t>
            </a:r>
          </a:p>
          <a:p>
            <a:r>
              <a:rPr lang="en-US" sz="2600" dirty="0"/>
              <a:t>Less cloud cover around Lake Erie</a:t>
            </a:r>
          </a:p>
          <a:p>
            <a:pPr marL="0" indent="0">
              <a:buNone/>
            </a:pPr>
            <a:endParaRPr lang="en-US" dirty="0"/>
          </a:p>
        </p:txBody>
      </p:sp>
      <p:pic>
        <p:nvPicPr>
          <p:cNvPr id="6" name="Picture 5">
            <a:extLst>
              <a:ext uri="{FF2B5EF4-FFF2-40B4-BE49-F238E27FC236}">
                <a16:creationId xmlns:a16="http://schemas.microsoft.com/office/drawing/2014/main" id="{DD0BDEEF-C3DF-437E-8D08-536B7BAF63D7}"/>
              </a:ext>
            </a:extLst>
          </p:cNvPr>
          <p:cNvPicPr>
            <a:picLocks noChangeAspect="1"/>
          </p:cNvPicPr>
          <p:nvPr/>
        </p:nvPicPr>
        <p:blipFill>
          <a:blip r:embed="rId3"/>
          <a:stretch>
            <a:fillRect/>
          </a:stretch>
        </p:blipFill>
        <p:spPr>
          <a:xfrm>
            <a:off x="4145972" y="1410645"/>
            <a:ext cx="7213183" cy="4605692"/>
          </a:xfrm>
          <a:prstGeom prst="rect">
            <a:avLst/>
          </a:prstGeom>
        </p:spPr>
      </p:pic>
      <p:sp>
        <p:nvSpPr>
          <p:cNvPr id="8" name="TextBox 7">
            <a:extLst>
              <a:ext uri="{FF2B5EF4-FFF2-40B4-BE49-F238E27FC236}">
                <a16:creationId xmlns:a16="http://schemas.microsoft.com/office/drawing/2014/main" id="{7E26B389-513A-42BE-BB6D-5880F41DF2AA}"/>
              </a:ext>
            </a:extLst>
          </p:cNvPr>
          <p:cNvSpPr txBox="1"/>
          <p:nvPr/>
        </p:nvSpPr>
        <p:spPr>
          <a:xfrm>
            <a:off x="4145971" y="5945925"/>
            <a:ext cx="6993082" cy="523220"/>
          </a:xfrm>
          <a:prstGeom prst="rect">
            <a:avLst/>
          </a:prstGeom>
          <a:noFill/>
        </p:spPr>
        <p:txBody>
          <a:bodyPr wrap="square" rtlCol="0">
            <a:spAutoFit/>
          </a:bodyPr>
          <a:lstStyle/>
          <a:p>
            <a:r>
              <a:rPr lang="en-US" sz="1400" i="1" dirty="0"/>
              <a:t>Typical April (2000-2020) cloud cover at 1:30 PM local time, measured from the Aqua spacecraft. Data: NASA.</a:t>
            </a:r>
          </a:p>
        </p:txBody>
      </p:sp>
    </p:spTree>
    <p:extLst>
      <p:ext uri="{BB962C8B-B14F-4D97-AF65-F5344CB8AC3E}">
        <p14:creationId xmlns:p14="http://schemas.microsoft.com/office/powerpoint/2010/main" val="3147037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State Doing?</a:t>
            </a:r>
          </a:p>
        </p:txBody>
      </p:sp>
      <p:sp>
        <p:nvSpPr>
          <p:cNvPr id="3" name="Content Placeholder 2"/>
          <p:cNvSpPr>
            <a:spLocks noGrp="1"/>
          </p:cNvSpPr>
          <p:nvPr>
            <p:ph idx="1"/>
          </p:nvPr>
        </p:nvSpPr>
        <p:spPr/>
        <p:txBody>
          <a:bodyPr>
            <a:normAutofit/>
          </a:bodyPr>
          <a:lstStyle/>
          <a:p>
            <a:r>
              <a:rPr lang="en-US" dirty="0"/>
              <a:t>Formed a State-level Eclipse Planning Task Force</a:t>
            </a:r>
          </a:p>
          <a:p>
            <a:r>
              <a:rPr lang="en-US" dirty="0"/>
              <a:t>Development of state level plans, and agency specific plans</a:t>
            </a:r>
          </a:p>
          <a:p>
            <a:pPr lvl="1"/>
            <a:r>
              <a:rPr lang="en-US" dirty="0"/>
              <a:t>Preparing Emergency Operation Plan for Eclipse</a:t>
            </a:r>
          </a:p>
          <a:p>
            <a:pPr lvl="1"/>
            <a:r>
              <a:rPr lang="en-US" dirty="0"/>
              <a:t>Developing exercises for plan review</a:t>
            </a:r>
          </a:p>
          <a:p>
            <a:r>
              <a:rPr lang="en-US" dirty="0"/>
              <a:t>Preparing guidance documents and links to information</a:t>
            </a:r>
          </a:p>
          <a:p>
            <a:r>
              <a:rPr lang="en-US" dirty="0"/>
              <a:t>State Eclipse website</a:t>
            </a:r>
          </a:p>
          <a:p>
            <a:endParaRPr lang="en-US" dirty="0"/>
          </a:p>
        </p:txBody>
      </p:sp>
    </p:spTree>
    <p:extLst>
      <p:ext uri="{BB962C8B-B14F-4D97-AF65-F5344CB8AC3E}">
        <p14:creationId xmlns:p14="http://schemas.microsoft.com/office/powerpoint/2010/main" val="38788889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6471</TotalTime>
  <Words>1185</Words>
  <Application>Microsoft Office PowerPoint</Application>
  <PresentationFormat>Widescreen</PresentationFormat>
  <Paragraphs>156</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Franklin Gothic Demi</vt:lpstr>
      <vt:lpstr>Franklin Gothic Medium</vt:lpstr>
      <vt:lpstr>Segoe UI</vt:lpstr>
      <vt:lpstr>Segoe UI Light</vt:lpstr>
      <vt:lpstr>Segoe UI Semibold</vt:lpstr>
      <vt:lpstr>Wingdings</vt:lpstr>
      <vt:lpstr>Office Theme</vt:lpstr>
      <vt:lpstr>April 8, 2024 Total Solar Eclipse</vt:lpstr>
      <vt:lpstr>What is a Total Solar Eclipse?</vt:lpstr>
      <vt:lpstr>Total Solar Eclipses: 2017 vs. 2024</vt:lpstr>
      <vt:lpstr>The Eclipse’s Pathway</vt:lpstr>
      <vt:lpstr>What to Expect in your County</vt:lpstr>
      <vt:lpstr>What are the Impacts?</vt:lpstr>
      <vt:lpstr>What do communities need to plan for?</vt:lpstr>
      <vt:lpstr>April Weather in Ohio– Clouds or Not?</vt:lpstr>
      <vt:lpstr>What is the State Doing?</vt:lpstr>
      <vt:lpstr>Ohio Eclipse Planning Task Force</vt:lpstr>
      <vt:lpstr>State Eclipse Planning Task Force</vt:lpstr>
      <vt:lpstr>PowerPoint Presentation</vt:lpstr>
      <vt:lpstr>State Eclipse Webpage</vt:lpstr>
      <vt:lpstr>Questions</vt:lpstr>
    </vt:vector>
  </TitlesOfParts>
  <Company>Ohio Department of Public Safety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 Baker</dc:creator>
  <cp:lastModifiedBy>Colin E. Campbell</cp:lastModifiedBy>
  <cp:revision>122</cp:revision>
  <dcterms:created xsi:type="dcterms:W3CDTF">2022-01-14T15:21:36Z</dcterms:created>
  <dcterms:modified xsi:type="dcterms:W3CDTF">2022-11-18T12:58:55Z</dcterms:modified>
</cp:coreProperties>
</file>