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3"/>
  </p:notesMasterIdLst>
  <p:sldIdLst>
    <p:sldId id="258" r:id="rId2"/>
    <p:sldId id="927" r:id="rId3"/>
    <p:sldId id="946" r:id="rId4"/>
    <p:sldId id="947" r:id="rId5"/>
    <p:sldId id="924" r:id="rId6"/>
    <p:sldId id="934" r:id="rId7"/>
    <p:sldId id="942" r:id="rId8"/>
    <p:sldId id="901" r:id="rId9"/>
    <p:sldId id="903" r:id="rId10"/>
    <p:sldId id="269" r:id="rId11"/>
    <p:sldId id="933" r:id="rId12"/>
    <p:sldId id="930" r:id="rId13"/>
    <p:sldId id="938" r:id="rId14"/>
    <p:sldId id="929" r:id="rId15"/>
    <p:sldId id="259" r:id="rId16"/>
    <p:sldId id="948" r:id="rId17"/>
    <p:sldId id="943" r:id="rId18"/>
    <p:sldId id="931" r:id="rId19"/>
    <p:sldId id="952" r:id="rId20"/>
    <p:sldId id="935" r:id="rId21"/>
    <p:sldId id="949" r:id="rId22"/>
    <p:sldId id="925" r:id="rId23"/>
    <p:sldId id="951" r:id="rId24"/>
    <p:sldId id="940" r:id="rId25"/>
    <p:sldId id="939" r:id="rId26"/>
    <p:sldId id="937" r:id="rId27"/>
    <p:sldId id="941" r:id="rId28"/>
    <p:sldId id="936" r:id="rId29"/>
    <p:sldId id="944" r:id="rId30"/>
    <p:sldId id="928" r:id="rId31"/>
    <p:sldId id="932" r:id="rId32"/>
  </p:sldIdLst>
  <p:sldSz cx="12192000" cy="6858000"/>
  <p:notesSz cx="6985000" cy="92837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369EDE"/>
    <a:srgbClr val="677480"/>
    <a:srgbClr val="2185C5"/>
    <a:srgbClr val="97ABBC"/>
    <a:srgbClr val="4778A4"/>
    <a:srgbClr val="7ECEFD"/>
    <a:srgbClr val="F20253"/>
    <a:srgbClr val="FF9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3152FF-FCB5-49DE-A918-753332896833}" type="doc">
      <dgm:prSet loTypeId="urn:microsoft.com/office/officeart/2005/8/layout/venn1" loCatId="relationship" qsTypeId="urn:microsoft.com/office/officeart/2005/8/quickstyle/simple1" qsCatId="simple" csTypeId="urn:microsoft.com/office/officeart/2005/8/colors/colorful1#1" csCatId="colorful" phldr="1"/>
      <dgm:spPr/>
    </dgm:pt>
    <dgm:pt modelId="{930CFE80-9C0B-49E7-9B43-BDCD8FCF94C7}">
      <dgm:prSet phldrT="[Text]"/>
      <dgm:spPr>
        <a:solidFill>
          <a:srgbClr val="2185C5">
            <a:alpha val="50000"/>
          </a:srgbClr>
        </a:solidFill>
      </dgm:spPr>
      <dgm:t>
        <a:bodyPr/>
        <a:lstStyle/>
        <a:p>
          <a:r>
            <a:rPr lang="en-US" b="1" dirty="0"/>
            <a:t>DMMRS</a:t>
          </a:r>
        </a:p>
      </dgm:t>
    </dgm:pt>
    <dgm:pt modelId="{2CB619B0-732F-4AC0-9C14-DA7FB6BC4013}" type="parTrans" cxnId="{4924C33F-F822-4087-B7B3-E2F7AC983824}">
      <dgm:prSet/>
      <dgm:spPr/>
      <dgm:t>
        <a:bodyPr/>
        <a:lstStyle/>
        <a:p>
          <a:endParaRPr lang="en-US"/>
        </a:p>
      </dgm:t>
    </dgm:pt>
    <dgm:pt modelId="{1176B575-7970-46AD-ACF4-E917858E8208}" type="sibTrans" cxnId="{4924C33F-F822-4087-B7B3-E2F7AC983824}">
      <dgm:prSet/>
      <dgm:spPr/>
      <dgm:t>
        <a:bodyPr/>
        <a:lstStyle/>
        <a:p>
          <a:endParaRPr lang="en-US"/>
        </a:p>
      </dgm:t>
    </dgm:pt>
    <dgm:pt modelId="{E078BC8F-228D-4E6E-8E1D-E52792CB574A}">
      <dgm:prSet phldrT="[Text]"/>
      <dgm:spPr/>
      <dgm:t>
        <a:bodyPr/>
        <a:lstStyle/>
        <a:p>
          <a:r>
            <a:rPr lang="en-US" b="1" dirty="0"/>
            <a:t>Public Health</a:t>
          </a:r>
        </a:p>
      </dgm:t>
    </dgm:pt>
    <dgm:pt modelId="{0251A269-D18B-4E46-A047-71D3739833DC}" type="parTrans" cxnId="{194DDC63-0121-470F-BF12-3066AB19F145}">
      <dgm:prSet/>
      <dgm:spPr/>
      <dgm:t>
        <a:bodyPr/>
        <a:lstStyle/>
        <a:p>
          <a:endParaRPr lang="en-US"/>
        </a:p>
      </dgm:t>
    </dgm:pt>
    <dgm:pt modelId="{5C3ABA06-940F-4702-82CE-DDA780EFE74F}" type="sibTrans" cxnId="{194DDC63-0121-470F-BF12-3066AB19F145}">
      <dgm:prSet/>
      <dgm:spPr/>
      <dgm:t>
        <a:bodyPr/>
        <a:lstStyle/>
        <a:p>
          <a:endParaRPr lang="en-US"/>
        </a:p>
      </dgm:t>
    </dgm:pt>
    <dgm:pt modelId="{EA820211-8EE2-41DC-9370-DD2527058E92}">
      <dgm:prSet phldrT="[Text]"/>
      <dgm:spPr/>
      <dgm:t>
        <a:bodyPr/>
        <a:lstStyle/>
        <a:p>
          <a:r>
            <a:rPr lang="en-US" b="1" dirty="0"/>
            <a:t>Fire, EMS, Law Enforcement, EMA</a:t>
          </a:r>
        </a:p>
      </dgm:t>
    </dgm:pt>
    <dgm:pt modelId="{F895F877-AD9D-446B-8E7C-B9CD0FDF3046}" type="parTrans" cxnId="{0A3BE531-EB70-40DD-9BDD-C387176D5514}">
      <dgm:prSet/>
      <dgm:spPr/>
      <dgm:t>
        <a:bodyPr/>
        <a:lstStyle/>
        <a:p>
          <a:endParaRPr lang="en-US"/>
        </a:p>
      </dgm:t>
    </dgm:pt>
    <dgm:pt modelId="{FDB9CE72-C115-494B-8B22-71A3567A8851}" type="sibTrans" cxnId="{0A3BE531-EB70-40DD-9BDD-C387176D5514}">
      <dgm:prSet/>
      <dgm:spPr/>
      <dgm:t>
        <a:bodyPr/>
        <a:lstStyle/>
        <a:p>
          <a:endParaRPr lang="en-US"/>
        </a:p>
      </dgm:t>
    </dgm:pt>
    <dgm:pt modelId="{DB8FF654-3C99-4EC3-A79A-BEE64CB78506}">
      <dgm:prSet phldrT="[Text]"/>
      <dgm:spPr>
        <a:solidFill>
          <a:srgbClr val="7ECEFD">
            <a:alpha val="50000"/>
          </a:srgbClr>
        </a:solidFill>
      </dgm:spPr>
      <dgm:t>
        <a:bodyPr/>
        <a:lstStyle/>
        <a:p>
          <a:r>
            <a:rPr lang="en-US" b="1" dirty="0"/>
            <a:t>Hospitals (GDAHA)</a:t>
          </a:r>
        </a:p>
      </dgm:t>
    </dgm:pt>
    <dgm:pt modelId="{F168A050-2257-4EE6-AE59-F7C80F04D99F}" type="parTrans" cxnId="{8D1D6E9A-35D8-4771-AA9C-EA3A576AE103}">
      <dgm:prSet/>
      <dgm:spPr/>
      <dgm:t>
        <a:bodyPr/>
        <a:lstStyle/>
        <a:p>
          <a:endParaRPr lang="en-US"/>
        </a:p>
      </dgm:t>
    </dgm:pt>
    <dgm:pt modelId="{463707A9-F889-46DD-9DC0-25CF055E691B}" type="sibTrans" cxnId="{8D1D6E9A-35D8-4771-AA9C-EA3A576AE103}">
      <dgm:prSet/>
      <dgm:spPr/>
      <dgm:t>
        <a:bodyPr/>
        <a:lstStyle/>
        <a:p>
          <a:endParaRPr lang="en-US"/>
        </a:p>
      </dgm:t>
    </dgm:pt>
    <dgm:pt modelId="{56EDA6D3-2DEC-4187-B3A0-5280CD1EFBF9}" type="pres">
      <dgm:prSet presAssocID="{E33152FF-FCB5-49DE-A918-753332896833}" presName="compositeShape" presStyleCnt="0">
        <dgm:presLayoutVars>
          <dgm:chMax val="7"/>
          <dgm:dir/>
          <dgm:resizeHandles val="exact"/>
        </dgm:presLayoutVars>
      </dgm:prSet>
      <dgm:spPr/>
    </dgm:pt>
    <dgm:pt modelId="{09FFCC41-F6C7-446D-8198-249A9BD98E63}" type="pres">
      <dgm:prSet presAssocID="{930CFE80-9C0B-49E7-9B43-BDCD8FCF94C7}" presName="circ1" presStyleLbl="vennNode1" presStyleIdx="0" presStyleCnt="4" custLinFactNeighborX="1094" custLinFactNeighborY="6969"/>
      <dgm:spPr/>
    </dgm:pt>
    <dgm:pt modelId="{C6FFFC6D-6275-44A7-82E5-D3DF125BDAA9}" type="pres">
      <dgm:prSet presAssocID="{930CFE80-9C0B-49E7-9B43-BDCD8FCF94C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32AF9E7-A7FA-4D51-B214-80E52E83169F}" type="pres">
      <dgm:prSet presAssocID="{E078BC8F-228D-4E6E-8E1D-E52792CB574A}" presName="circ2" presStyleLbl="vennNode1" presStyleIdx="1" presStyleCnt="4"/>
      <dgm:spPr/>
    </dgm:pt>
    <dgm:pt modelId="{F0761033-2EB5-4879-8A49-EE2F523B540E}" type="pres">
      <dgm:prSet presAssocID="{E078BC8F-228D-4E6E-8E1D-E52792CB574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BAD336B-160C-4C31-932C-2B8482310D2D}" type="pres">
      <dgm:prSet presAssocID="{EA820211-8EE2-41DC-9370-DD2527058E92}" presName="circ3" presStyleLbl="vennNode1" presStyleIdx="2" presStyleCnt="4" custLinFactNeighborX="-388" custLinFactNeighborY="-4428"/>
      <dgm:spPr/>
    </dgm:pt>
    <dgm:pt modelId="{8578211E-510B-400C-8A4B-BA6F07858A00}" type="pres">
      <dgm:prSet presAssocID="{EA820211-8EE2-41DC-9370-DD2527058E9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2E8EA7-7F9B-414A-987F-DFC5F3899913}" type="pres">
      <dgm:prSet presAssocID="{DB8FF654-3C99-4EC3-A79A-BEE64CB78506}" presName="circ4" presStyleLbl="vennNode1" presStyleIdx="3" presStyleCnt="4"/>
      <dgm:spPr/>
    </dgm:pt>
    <dgm:pt modelId="{46E9CBFE-D8C7-4DA0-800E-CEC52FC18E8C}" type="pres">
      <dgm:prSet presAssocID="{DB8FF654-3C99-4EC3-A79A-BEE64CB7850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AD3DC13-FB79-4083-A257-6AEB54984461}" type="presOf" srcId="{930CFE80-9C0B-49E7-9B43-BDCD8FCF94C7}" destId="{09FFCC41-F6C7-446D-8198-249A9BD98E63}" srcOrd="0" destOrd="0" presId="urn:microsoft.com/office/officeart/2005/8/layout/venn1"/>
    <dgm:cxn modelId="{0E2C0417-336E-4FDB-A307-F4B87D48432F}" type="presOf" srcId="{E078BC8F-228D-4E6E-8E1D-E52792CB574A}" destId="{C32AF9E7-A7FA-4D51-B214-80E52E83169F}" srcOrd="0" destOrd="0" presId="urn:microsoft.com/office/officeart/2005/8/layout/venn1"/>
    <dgm:cxn modelId="{B2056529-25DF-419A-AB29-A58AD5305F78}" type="presOf" srcId="{930CFE80-9C0B-49E7-9B43-BDCD8FCF94C7}" destId="{C6FFFC6D-6275-44A7-82E5-D3DF125BDAA9}" srcOrd="1" destOrd="0" presId="urn:microsoft.com/office/officeart/2005/8/layout/venn1"/>
    <dgm:cxn modelId="{0A3BE531-EB70-40DD-9BDD-C387176D5514}" srcId="{E33152FF-FCB5-49DE-A918-753332896833}" destId="{EA820211-8EE2-41DC-9370-DD2527058E92}" srcOrd="2" destOrd="0" parTransId="{F895F877-AD9D-446B-8E7C-B9CD0FDF3046}" sibTransId="{FDB9CE72-C115-494B-8B22-71A3567A8851}"/>
    <dgm:cxn modelId="{4924C33F-F822-4087-B7B3-E2F7AC983824}" srcId="{E33152FF-FCB5-49DE-A918-753332896833}" destId="{930CFE80-9C0B-49E7-9B43-BDCD8FCF94C7}" srcOrd="0" destOrd="0" parTransId="{2CB619B0-732F-4AC0-9C14-DA7FB6BC4013}" sibTransId="{1176B575-7970-46AD-ACF4-E917858E8208}"/>
    <dgm:cxn modelId="{194DDC63-0121-470F-BF12-3066AB19F145}" srcId="{E33152FF-FCB5-49DE-A918-753332896833}" destId="{E078BC8F-228D-4E6E-8E1D-E52792CB574A}" srcOrd="1" destOrd="0" parTransId="{0251A269-D18B-4E46-A047-71D3739833DC}" sibTransId="{5C3ABA06-940F-4702-82CE-DDA780EFE74F}"/>
    <dgm:cxn modelId="{8D1D6E9A-35D8-4771-AA9C-EA3A576AE103}" srcId="{E33152FF-FCB5-49DE-A918-753332896833}" destId="{DB8FF654-3C99-4EC3-A79A-BEE64CB78506}" srcOrd="3" destOrd="0" parTransId="{F168A050-2257-4EE6-AE59-F7C80F04D99F}" sibTransId="{463707A9-F889-46DD-9DC0-25CF055E691B}"/>
    <dgm:cxn modelId="{CF34D79F-0FF5-4067-AFB0-052D3B260266}" type="presOf" srcId="{DB8FF654-3C99-4EC3-A79A-BEE64CB78506}" destId="{A72E8EA7-7F9B-414A-987F-DFC5F3899913}" srcOrd="0" destOrd="0" presId="urn:microsoft.com/office/officeart/2005/8/layout/venn1"/>
    <dgm:cxn modelId="{7C98F7A1-71A6-47F3-A520-558102E560F1}" type="presOf" srcId="{E33152FF-FCB5-49DE-A918-753332896833}" destId="{56EDA6D3-2DEC-4187-B3A0-5280CD1EFBF9}" srcOrd="0" destOrd="0" presId="urn:microsoft.com/office/officeart/2005/8/layout/venn1"/>
    <dgm:cxn modelId="{2C0347A7-3C4D-4578-8A85-9638E07B5D9F}" type="presOf" srcId="{DB8FF654-3C99-4EC3-A79A-BEE64CB78506}" destId="{46E9CBFE-D8C7-4DA0-800E-CEC52FC18E8C}" srcOrd="1" destOrd="0" presId="urn:microsoft.com/office/officeart/2005/8/layout/venn1"/>
    <dgm:cxn modelId="{5BDE58D3-6322-4031-86A8-3C970B6D62FD}" type="presOf" srcId="{EA820211-8EE2-41DC-9370-DD2527058E92}" destId="{2BAD336B-160C-4C31-932C-2B8482310D2D}" srcOrd="0" destOrd="0" presId="urn:microsoft.com/office/officeart/2005/8/layout/venn1"/>
    <dgm:cxn modelId="{A1B666DB-963D-4494-8DDD-0384DA58FE83}" type="presOf" srcId="{E078BC8F-228D-4E6E-8E1D-E52792CB574A}" destId="{F0761033-2EB5-4879-8A49-EE2F523B540E}" srcOrd="1" destOrd="0" presId="urn:microsoft.com/office/officeart/2005/8/layout/venn1"/>
    <dgm:cxn modelId="{05A2F1E9-2F8E-4202-A902-1D2C0D1DC16A}" type="presOf" srcId="{EA820211-8EE2-41DC-9370-DD2527058E92}" destId="{8578211E-510B-400C-8A4B-BA6F07858A00}" srcOrd="1" destOrd="0" presId="urn:microsoft.com/office/officeart/2005/8/layout/venn1"/>
    <dgm:cxn modelId="{14479DD6-CDA5-4DEE-AE57-CB0BD7AA90E5}" type="presParOf" srcId="{56EDA6D3-2DEC-4187-B3A0-5280CD1EFBF9}" destId="{09FFCC41-F6C7-446D-8198-249A9BD98E63}" srcOrd="0" destOrd="0" presId="urn:microsoft.com/office/officeart/2005/8/layout/venn1"/>
    <dgm:cxn modelId="{D977D1A4-370B-4FE4-AAD3-8E362693708A}" type="presParOf" srcId="{56EDA6D3-2DEC-4187-B3A0-5280CD1EFBF9}" destId="{C6FFFC6D-6275-44A7-82E5-D3DF125BDAA9}" srcOrd="1" destOrd="0" presId="urn:microsoft.com/office/officeart/2005/8/layout/venn1"/>
    <dgm:cxn modelId="{CA3AA7CC-869D-42AB-A897-86EC697FED03}" type="presParOf" srcId="{56EDA6D3-2DEC-4187-B3A0-5280CD1EFBF9}" destId="{C32AF9E7-A7FA-4D51-B214-80E52E83169F}" srcOrd="2" destOrd="0" presId="urn:microsoft.com/office/officeart/2005/8/layout/venn1"/>
    <dgm:cxn modelId="{688BA8DE-8704-4041-A5F1-7754FE366A64}" type="presParOf" srcId="{56EDA6D3-2DEC-4187-B3A0-5280CD1EFBF9}" destId="{F0761033-2EB5-4879-8A49-EE2F523B540E}" srcOrd="3" destOrd="0" presId="urn:microsoft.com/office/officeart/2005/8/layout/venn1"/>
    <dgm:cxn modelId="{39E2E63D-2AB9-4566-916D-EE1BADE50B14}" type="presParOf" srcId="{56EDA6D3-2DEC-4187-B3A0-5280CD1EFBF9}" destId="{2BAD336B-160C-4C31-932C-2B8482310D2D}" srcOrd="4" destOrd="0" presId="urn:microsoft.com/office/officeart/2005/8/layout/venn1"/>
    <dgm:cxn modelId="{71AE58EC-8D0C-4083-958E-9EB30F293F29}" type="presParOf" srcId="{56EDA6D3-2DEC-4187-B3A0-5280CD1EFBF9}" destId="{8578211E-510B-400C-8A4B-BA6F07858A00}" srcOrd="5" destOrd="0" presId="urn:microsoft.com/office/officeart/2005/8/layout/venn1"/>
    <dgm:cxn modelId="{C9A687E0-9E04-4E2D-97F7-247B1AA8F0CE}" type="presParOf" srcId="{56EDA6D3-2DEC-4187-B3A0-5280CD1EFBF9}" destId="{A72E8EA7-7F9B-414A-987F-DFC5F3899913}" srcOrd="6" destOrd="0" presId="urn:microsoft.com/office/officeart/2005/8/layout/venn1"/>
    <dgm:cxn modelId="{DF324D3B-EEBF-4763-834E-35BD9D95CE7F}" type="presParOf" srcId="{56EDA6D3-2DEC-4187-B3A0-5280CD1EFBF9}" destId="{46E9CBFE-D8C7-4DA0-800E-CEC52FC18E8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3152FF-FCB5-49DE-A918-753332896833}" type="doc">
      <dgm:prSet loTypeId="urn:microsoft.com/office/officeart/2005/8/layout/venn1" loCatId="relationship" qsTypeId="urn:microsoft.com/office/officeart/2005/8/quickstyle/simple1" qsCatId="simple" csTypeId="urn:microsoft.com/office/officeart/2005/8/colors/colorful1#1" csCatId="colorful" phldr="1"/>
      <dgm:spPr/>
    </dgm:pt>
    <dgm:pt modelId="{930CFE80-9C0B-49E7-9B43-BDCD8FCF94C7}">
      <dgm:prSet phldrT="[Text]"/>
      <dgm:spPr>
        <a:solidFill>
          <a:srgbClr val="2185C5">
            <a:alpha val="50000"/>
          </a:srgbClr>
        </a:solidFill>
      </dgm:spPr>
      <dgm:t>
        <a:bodyPr/>
        <a:lstStyle/>
        <a:p>
          <a:r>
            <a:rPr lang="en-US" b="1" dirty="0"/>
            <a:t>DMMRS</a:t>
          </a:r>
        </a:p>
      </dgm:t>
    </dgm:pt>
    <dgm:pt modelId="{2CB619B0-732F-4AC0-9C14-DA7FB6BC4013}" type="parTrans" cxnId="{4924C33F-F822-4087-B7B3-E2F7AC983824}">
      <dgm:prSet/>
      <dgm:spPr/>
      <dgm:t>
        <a:bodyPr/>
        <a:lstStyle/>
        <a:p>
          <a:endParaRPr lang="en-US"/>
        </a:p>
      </dgm:t>
    </dgm:pt>
    <dgm:pt modelId="{1176B575-7970-46AD-ACF4-E917858E8208}" type="sibTrans" cxnId="{4924C33F-F822-4087-B7B3-E2F7AC983824}">
      <dgm:prSet/>
      <dgm:spPr/>
      <dgm:t>
        <a:bodyPr/>
        <a:lstStyle/>
        <a:p>
          <a:endParaRPr lang="en-US"/>
        </a:p>
      </dgm:t>
    </dgm:pt>
    <dgm:pt modelId="{E078BC8F-228D-4E6E-8E1D-E52792CB574A}">
      <dgm:prSet phldrT="[Text]"/>
      <dgm:spPr/>
      <dgm:t>
        <a:bodyPr/>
        <a:lstStyle/>
        <a:p>
          <a:r>
            <a:rPr lang="en-US" b="1" dirty="0"/>
            <a:t>Public Health</a:t>
          </a:r>
        </a:p>
      </dgm:t>
    </dgm:pt>
    <dgm:pt modelId="{0251A269-D18B-4E46-A047-71D3739833DC}" type="parTrans" cxnId="{194DDC63-0121-470F-BF12-3066AB19F145}">
      <dgm:prSet/>
      <dgm:spPr/>
      <dgm:t>
        <a:bodyPr/>
        <a:lstStyle/>
        <a:p>
          <a:endParaRPr lang="en-US"/>
        </a:p>
      </dgm:t>
    </dgm:pt>
    <dgm:pt modelId="{5C3ABA06-940F-4702-82CE-DDA780EFE74F}" type="sibTrans" cxnId="{194DDC63-0121-470F-BF12-3066AB19F145}">
      <dgm:prSet/>
      <dgm:spPr/>
      <dgm:t>
        <a:bodyPr/>
        <a:lstStyle/>
        <a:p>
          <a:endParaRPr lang="en-US"/>
        </a:p>
      </dgm:t>
    </dgm:pt>
    <dgm:pt modelId="{EA820211-8EE2-41DC-9370-DD2527058E92}">
      <dgm:prSet phldrT="[Text]"/>
      <dgm:spPr/>
      <dgm:t>
        <a:bodyPr/>
        <a:lstStyle/>
        <a:p>
          <a:r>
            <a:rPr lang="en-US" b="1" dirty="0"/>
            <a:t>Fire, EMS, Law Enforcement, EMA</a:t>
          </a:r>
        </a:p>
      </dgm:t>
    </dgm:pt>
    <dgm:pt modelId="{F895F877-AD9D-446B-8E7C-B9CD0FDF3046}" type="parTrans" cxnId="{0A3BE531-EB70-40DD-9BDD-C387176D5514}">
      <dgm:prSet/>
      <dgm:spPr/>
      <dgm:t>
        <a:bodyPr/>
        <a:lstStyle/>
        <a:p>
          <a:endParaRPr lang="en-US"/>
        </a:p>
      </dgm:t>
    </dgm:pt>
    <dgm:pt modelId="{FDB9CE72-C115-494B-8B22-71A3567A8851}" type="sibTrans" cxnId="{0A3BE531-EB70-40DD-9BDD-C387176D5514}">
      <dgm:prSet/>
      <dgm:spPr/>
      <dgm:t>
        <a:bodyPr/>
        <a:lstStyle/>
        <a:p>
          <a:endParaRPr lang="en-US"/>
        </a:p>
      </dgm:t>
    </dgm:pt>
    <dgm:pt modelId="{DB8FF654-3C99-4EC3-A79A-BEE64CB78506}">
      <dgm:prSet phldrT="[Text]"/>
      <dgm:spPr>
        <a:solidFill>
          <a:srgbClr val="7ECEFD">
            <a:alpha val="50000"/>
          </a:srgbClr>
        </a:solidFill>
      </dgm:spPr>
      <dgm:t>
        <a:bodyPr/>
        <a:lstStyle/>
        <a:p>
          <a:r>
            <a:rPr lang="en-US" b="1" dirty="0"/>
            <a:t>Hospitals (GDAHA)</a:t>
          </a:r>
        </a:p>
      </dgm:t>
    </dgm:pt>
    <dgm:pt modelId="{F168A050-2257-4EE6-AE59-F7C80F04D99F}" type="parTrans" cxnId="{8D1D6E9A-35D8-4771-AA9C-EA3A576AE103}">
      <dgm:prSet/>
      <dgm:spPr/>
      <dgm:t>
        <a:bodyPr/>
        <a:lstStyle/>
        <a:p>
          <a:endParaRPr lang="en-US"/>
        </a:p>
      </dgm:t>
    </dgm:pt>
    <dgm:pt modelId="{463707A9-F889-46DD-9DC0-25CF055E691B}" type="sibTrans" cxnId="{8D1D6E9A-35D8-4771-AA9C-EA3A576AE103}">
      <dgm:prSet/>
      <dgm:spPr/>
      <dgm:t>
        <a:bodyPr/>
        <a:lstStyle/>
        <a:p>
          <a:endParaRPr lang="en-US"/>
        </a:p>
      </dgm:t>
    </dgm:pt>
    <dgm:pt modelId="{56EDA6D3-2DEC-4187-B3A0-5280CD1EFBF9}" type="pres">
      <dgm:prSet presAssocID="{E33152FF-FCB5-49DE-A918-753332896833}" presName="compositeShape" presStyleCnt="0">
        <dgm:presLayoutVars>
          <dgm:chMax val="7"/>
          <dgm:dir/>
          <dgm:resizeHandles val="exact"/>
        </dgm:presLayoutVars>
      </dgm:prSet>
      <dgm:spPr/>
    </dgm:pt>
    <dgm:pt modelId="{09FFCC41-F6C7-446D-8198-249A9BD98E63}" type="pres">
      <dgm:prSet presAssocID="{930CFE80-9C0B-49E7-9B43-BDCD8FCF94C7}" presName="circ1" presStyleLbl="vennNode1" presStyleIdx="0" presStyleCnt="4" custLinFactNeighborX="1094" custLinFactNeighborY="6969"/>
      <dgm:spPr/>
    </dgm:pt>
    <dgm:pt modelId="{C6FFFC6D-6275-44A7-82E5-D3DF125BDAA9}" type="pres">
      <dgm:prSet presAssocID="{930CFE80-9C0B-49E7-9B43-BDCD8FCF94C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32AF9E7-A7FA-4D51-B214-80E52E83169F}" type="pres">
      <dgm:prSet presAssocID="{E078BC8F-228D-4E6E-8E1D-E52792CB574A}" presName="circ2" presStyleLbl="vennNode1" presStyleIdx="1" presStyleCnt="4"/>
      <dgm:spPr/>
    </dgm:pt>
    <dgm:pt modelId="{F0761033-2EB5-4879-8A49-EE2F523B540E}" type="pres">
      <dgm:prSet presAssocID="{E078BC8F-228D-4E6E-8E1D-E52792CB574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BAD336B-160C-4C31-932C-2B8482310D2D}" type="pres">
      <dgm:prSet presAssocID="{EA820211-8EE2-41DC-9370-DD2527058E92}" presName="circ3" presStyleLbl="vennNode1" presStyleIdx="2" presStyleCnt="4" custLinFactNeighborX="-388" custLinFactNeighborY="-4428"/>
      <dgm:spPr/>
    </dgm:pt>
    <dgm:pt modelId="{8578211E-510B-400C-8A4B-BA6F07858A00}" type="pres">
      <dgm:prSet presAssocID="{EA820211-8EE2-41DC-9370-DD2527058E9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2E8EA7-7F9B-414A-987F-DFC5F3899913}" type="pres">
      <dgm:prSet presAssocID="{DB8FF654-3C99-4EC3-A79A-BEE64CB78506}" presName="circ4" presStyleLbl="vennNode1" presStyleIdx="3" presStyleCnt="4"/>
      <dgm:spPr/>
    </dgm:pt>
    <dgm:pt modelId="{46E9CBFE-D8C7-4DA0-800E-CEC52FC18E8C}" type="pres">
      <dgm:prSet presAssocID="{DB8FF654-3C99-4EC3-A79A-BEE64CB7850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AD3DC13-FB79-4083-A257-6AEB54984461}" type="presOf" srcId="{930CFE80-9C0B-49E7-9B43-BDCD8FCF94C7}" destId="{09FFCC41-F6C7-446D-8198-249A9BD98E63}" srcOrd="0" destOrd="0" presId="urn:microsoft.com/office/officeart/2005/8/layout/venn1"/>
    <dgm:cxn modelId="{0E2C0417-336E-4FDB-A307-F4B87D48432F}" type="presOf" srcId="{E078BC8F-228D-4E6E-8E1D-E52792CB574A}" destId="{C32AF9E7-A7FA-4D51-B214-80E52E83169F}" srcOrd="0" destOrd="0" presId="urn:microsoft.com/office/officeart/2005/8/layout/venn1"/>
    <dgm:cxn modelId="{B2056529-25DF-419A-AB29-A58AD5305F78}" type="presOf" srcId="{930CFE80-9C0B-49E7-9B43-BDCD8FCF94C7}" destId="{C6FFFC6D-6275-44A7-82E5-D3DF125BDAA9}" srcOrd="1" destOrd="0" presId="urn:microsoft.com/office/officeart/2005/8/layout/venn1"/>
    <dgm:cxn modelId="{0A3BE531-EB70-40DD-9BDD-C387176D5514}" srcId="{E33152FF-FCB5-49DE-A918-753332896833}" destId="{EA820211-8EE2-41DC-9370-DD2527058E92}" srcOrd="2" destOrd="0" parTransId="{F895F877-AD9D-446B-8E7C-B9CD0FDF3046}" sibTransId="{FDB9CE72-C115-494B-8B22-71A3567A8851}"/>
    <dgm:cxn modelId="{4924C33F-F822-4087-B7B3-E2F7AC983824}" srcId="{E33152FF-FCB5-49DE-A918-753332896833}" destId="{930CFE80-9C0B-49E7-9B43-BDCD8FCF94C7}" srcOrd="0" destOrd="0" parTransId="{2CB619B0-732F-4AC0-9C14-DA7FB6BC4013}" sibTransId="{1176B575-7970-46AD-ACF4-E917858E8208}"/>
    <dgm:cxn modelId="{194DDC63-0121-470F-BF12-3066AB19F145}" srcId="{E33152FF-FCB5-49DE-A918-753332896833}" destId="{E078BC8F-228D-4E6E-8E1D-E52792CB574A}" srcOrd="1" destOrd="0" parTransId="{0251A269-D18B-4E46-A047-71D3739833DC}" sibTransId="{5C3ABA06-940F-4702-82CE-DDA780EFE74F}"/>
    <dgm:cxn modelId="{8D1D6E9A-35D8-4771-AA9C-EA3A576AE103}" srcId="{E33152FF-FCB5-49DE-A918-753332896833}" destId="{DB8FF654-3C99-4EC3-A79A-BEE64CB78506}" srcOrd="3" destOrd="0" parTransId="{F168A050-2257-4EE6-AE59-F7C80F04D99F}" sibTransId="{463707A9-F889-46DD-9DC0-25CF055E691B}"/>
    <dgm:cxn modelId="{CF34D79F-0FF5-4067-AFB0-052D3B260266}" type="presOf" srcId="{DB8FF654-3C99-4EC3-A79A-BEE64CB78506}" destId="{A72E8EA7-7F9B-414A-987F-DFC5F3899913}" srcOrd="0" destOrd="0" presId="urn:microsoft.com/office/officeart/2005/8/layout/venn1"/>
    <dgm:cxn modelId="{7C98F7A1-71A6-47F3-A520-558102E560F1}" type="presOf" srcId="{E33152FF-FCB5-49DE-A918-753332896833}" destId="{56EDA6D3-2DEC-4187-B3A0-5280CD1EFBF9}" srcOrd="0" destOrd="0" presId="urn:microsoft.com/office/officeart/2005/8/layout/venn1"/>
    <dgm:cxn modelId="{2C0347A7-3C4D-4578-8A85-9638E07B5D9F}" type="presOf" srcId="{DB8FF654-3C99-4EC3-A79A-BEE64CB78506}" destId="{46E9CBFE-D8C7-4DA0-800E-CEC52FC18E8C}" srcOrd="1" destOrd="0" presId="urn:microsoft.com/office/officeart/2005/8/layout/venn1"/>
    <dgm:cxn modelId="{5BDE58D3-6322-4031-86A8-3C970B6D62FD}" type="presOf" srcId="{EA820211-8EE2-41DC-9370-DD2527058E92}" destId="{2BAD336B-160C-4C31-932C-2B8482310D2D}" srcOrd="0" destOrd="0" presId="urn:microsoft.com/office/officeart/2005/8/layout/venn1"/>
    <dgm:cxn modelId="{A1B666DB-963D-4494-8DDD-0384DA58FE83}" type="presOf" srcId="{E078BC8F-228D-4E6E-8E1D-E52792CB574A}" destId="{F0761033-2EB5-4879-8A49-EE2F523B540E}" srcOrd="1" destOrd="0" presId="urn:microsoft.com/office/officeart/2005/8/layout/venn1"/>
    <dgm:cxn modelId="{05A2F1E9-2F8E-4202-A902-1D2C0D1DC16A}" type="presOf" srcId="{EA820211-8EE2-41DC-9370-DD2527058E92}" destId="{8578211E-510B-400C-8A4B-BA6F07858A00}" srcOrd="1" destOrd="0" presId="urn:microsoft.com/office/officeart/2005/8/layout/venn1"/>
    <dgm:cxn modelId="{14479DD6-CDA5-4DEE-AE57-CB0BD7AA90E5}" type="presParOf" srcId="{56EDA6D3-2DEC-4187-B3A0-5280CD1EFBF9}" destId="{09FFCC41-F6C7-446D-8198-249A9BD98E63}" srcOrd="0" destOrd="0" presId="urn:microsoft.com/office/officeart/2005/8/layout/venn1"/>
    <dgm:cxn modelId="{D977D1A4-370B-4FE4-AAD3-8E362693708A}" type="presParOf" srcId="{56EDA6D3-2DEC-4187-B3A0-5280CD1EFBF9}" destId="{C6FFFC6D-6275-44A7-82E5-D3DF125BDAA9}" srcOrd="1" destOrd="0" presId="urn:microsoft.com/office/officeart/2005/8/layout/venn1"/>
    <dgm:cxn modelId="{CA3AA7CC-869D-42AB-A897-86EC697FED03}" type="presParOf" srcId="{56EDA6D3-2DEC-4187-B3A0-5280CD1EFBF9}" destId="{C32AF9E7-A7FA-4D51-B214-80E52E83169F}" srcOrd="2" destOrd="0" presId="urn:microsoft.com/office/officeart/2005/8/layout/venn1"/>
    <dgm:cxn modelId="{688BA8DE-8704-4041-A5F1-7754FE366A64}" type="presParOf" srcId="{56EDA6D3-2DEC-4187-B3A0-5280CD1EFBF9}" destId="{F0761033-2EB5-4879-8A49-EE2F523B540E}" srcOrd="3" destOrd="0" presId="urn:microsoft.com/office/officeart/2005/8/layout/venn1"/>
    <dgm:cxn modelId="{39E2E63D-2AB9-4566-916D-EE1BADE50B14}" type="presParOf" srcId="{56EDA6D3-2DEC-4187-B3A0-5280CD1EFBF9}" destId="{2BAD336B-160C-4C31-932C-2B8482310D2D}" srcOrd="4" destOrd="0" presId="urn:microsoft.com/office/officeart/2005/8/layout/venn1"/>
    <dgm:cxn modelId="{71AE58EC-8D0C-4083-958E-9EB30F293F29}" type="presParOf" srcId="{56EDA6D3-2DEC-4187-B3A0-5280CD1EFBF9}" destId="{8578211E-510B-400C-8A4B-BA6F07858A00}" srcOrd="5" destOrd="0" presId="urn:microsoft.com/office/officeart/2005/8/layout/venn1"/>
    <dgm:cxn modelId="{C9A687E0-9E04-4E2D-97F7-247B1AA8F0CE}" type="presParOf" srcId="{56EDA6D3-2DEC-4187-B3A0-5280CD1EFBF9}" destId="{A72E8EA7-7F9B-414A-987F-DFC5F3899913}" srcOrd="6" destOrd="0" presId="urn:microsoft.com/office/officeart/2005/8/layout/venn1"/>
    <dgm:cxn modelId="{DF324D3B-EEBF-4763-834E-35BD9D95CE7F}" type="presParOf" srcId="{56EDA6D3-2DEC-4187-B3A0-5280CD1EFBF9}" destId="{46E9CBFE-D8C7-4DA0-800E-CEC52FC18E8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FCC41-F6C7-446D-8198-249A9BD98E63}">
      <dsp:nvSpPr>
        <dsp:cNvPr id="0" name=""/>
        <dsp:cNvSpPr/>
      </dsp:nvSpPr>
      <dsp:spPr>
        <a:xfrm>
          <a:off x="1146230" y="182293"/>
          <a:ext cx="2050070" cy="2050070"/>
        </a:xfrm>
        <a:prstGeom prst="ellipse">
          <a:avLst/>
        </a:prstGeom>
        <a:solidFill>
          <a:srgbClr val="2185C5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DMMRS</a:t>
          </a:r>
        </a:p>
      </dsp:txBody>
      <dsp:txXfrm>
        <a:off x="1382777" y="458264"/>
        <a:ext cx="1576977" cy="650503"/>
      </dsp:txXfrm>
    </dsp:sp>
    <dsp:sp modelId="{C32AF9E7-A7FA-4D51-B214-80E52E83169F}">
      <dsp:nvSpPr>
        <dsp:cNvPr id="0" name=""/>
        <dsp:cNvSpPr/>
      </dsp:nvSpPr>
      <dsp:spPr>
        <a:xfrm>
          <a:off x="2030565" y="946186"/>
          <a:ext cx="2050070" cy="205007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Public Health</a:t>
          </a:r>
        </a:p>
      </dsp:txBody>
      <dsp:txXfrm>
        <a:off x="3134449" y="1182733"/>
        <a:ext cx="788488" cy="1576977"/>
      </dsp:txXfrm>
    </dsp:sp>
    <dsp:sp modelId="{2BAD336B-160C-4C31-932C-2B8482310D2D}">
      <dsp:nvSpPr>
        <dsp:cNvPr id="0" name=""/>
        <dsp:cNvSpPr/>
      </dsp:nvSpPr>
      <dsp:spPr>
        <a:xfrm>
          <a:off x="1115848" y="1762171"/>
          <a:ext cx="2050070" cy="205007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Fire, EMS, Law Enforcement, EMA</a:t>
          </a:r>
        </a:p>
      </dsp:txBody>
      <dsp:txXfrm>
        <a:off x="1352395" y="2885768"/>
        <a:ext cx="1576977" cy="650503"/>
      </dsp:txXfrm>
    </dsp:sp>
    <dsp:sp modelId="{A72E8EA7-7F9B-414A-987F-DFC5F3899913}">
      <dsp:nvSpPr>
        <dsp:cNvPr id="0" name=""/>
        <dsp:cNvSpPr/>
      </dsp:nvSpPr>
      <dsp:spPr>
        <a:xfrm>
          <a:off x="217040" y="946186"/>
          <a:ext cx="2050070" cy="2050070"/>
        </a:xfrm>
        <a:prstGeom prst="ellipse">
          <a:avLst/>
        </a:prstGeom>
        <a:solidFill>
          <a:srgbClr val="7ECEFD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Hospitals (GDAHA)</a:t>
          </a:r>
        </a:p>
      </dsp:txBody>
      <dsp:txXfrm>
        <a:off x="374738" y="1182733"/>
        <a:ext cx="788488" cy="15769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FCC41-F6C7-446D-8198-249A9BD98E63}">
      <dsp:nvSpPr>
        <dsp:cNvPr id="0" name=""/>
        <dsp:cNvSpPr/>
      </dsp:nvSpPr>
      <dsp:spPr>
        <a:xfrm>
          <a:off x="1343532" y="213672"/>
          <a:ext cx="2402952" cy="2402952"/>
        </a:xfrm>
        <a:prstGeom prst="ellipse">
          <a:avLst/>
        </a:prstGeom>
        <a:solidFill>
          <a:srgbClr val="2185C5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DMMRS</a:t>
          </a:r>
        </a:p>
      </dsp:txBody>
      <dsp:txXfrm>
        <a:off x="1620796" y="537146"/>
        <a:ext cx="1848425" cy="762475"/>
      </dsp:txXfrm>
    </dsp:sp>
    <dsp:sp modelId="{C32AF9E7-A7FA-4D51-B214-80E52E83169F}">
      <dsp:nvSpPr>
        <dsp:cNvPr id="0" name=""/>
        <dsp:cNvSpPr/>
      </dsp:nvSpPr>
      <dsp:spPr>
        <a:xfrm>
          <a:off x="2380089" y="1109055"/>
          <a:ext cx="2402952" cy="240295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Public Health</a:t>
          </a:r>
        </a:p>
      </dsp:txBody>
      <dsp:txXfrm>
        <a:off x="3673986" y="1386318"/>
        <a:ext cx="924212" cy="1848425"/>
      </dsp:txXfrm>
    </dsp:sp>
    <dsp:sp modelId="{2BAD336B-160C-4C31-932C-2B8482310D2D}">
      <dsp:nvSpPr>
        <dsp:cNvPr id="0" name=""/>
        <dsp:cNvSpPr/>
      </dsp:nvSpPr>
      <dsp:spPr>
        <a:xfrm>
          <a:off x="1307921" y="2065496"/>
          <a:ext cx="2402952" cy="240295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Fire, EMS, Law Enforcement, EMA</a:t>
          </a:r>
        </a:p>
      </dsp:txBody>
      <dsp:txXfrm>
        <a:off x="1585184" y="3382499"/>
        <a:ext cx="1848425" cy="762475"/>
      </dsp:txXfrm>
    </dsp:sp>
    <dsp:sp modelId="{A72E8EA7-7F9B-414A-987F-DFC5F3899913}">
      <dsp:nvSpPr>
        <dsp:cNvPr id="0" name=""/>
        <dsp:cNvSpPr/>
      </dsp:nvSpPr>
      <dsp:spPr>
        <a:xfrm>
          <a:off x="254400" y="1109055"/>
          <a:ext cx="2402952" cy="2402952"/>
        </a:xfrm>
        <a:prstGeom prst="ellipse">
          <a:avLst/>
        </a:prstGeom>
        <a:solidFill>
          <a:srgbClr val="7ECEFD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Hospitals (GDAHA)</a:t>
          </a:r>
        </a:p>
      </dsp:txBody>
      <dsp:txXfrm>
        <a:off x="439242" y="1386318"/>
        <a:ext cx="924212" cy="1848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1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E8EB9049-0DEF-49AF-B8C2-32A428075F03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0"/>
            <a:ext cx="5588000" cy="3655458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23306C-B870-4DAA-BD61-22FCE4EE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4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51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Jake, Springer, or Gerstner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2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85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73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42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71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45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5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73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9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0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198525D-871C-9580-49D4-F28EC9381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374CB8FB-C891-2F94-14A9-8E9924D74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428A1CFC-7C13-8E5B-196B-40D5A69A8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4D2110BD-DA1D-4FB2-84EB-CAEB169886A6}" type="slidenum">
              <a:rPr lang="en-US" altLang="en-US" smtClean="0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14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Sandy </a:t>
            </a:r>
            <a:r>
              <a:rPr lang="en-US"/>
              <a:t>Booher Slide 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83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22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Rohrer or Gaby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7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92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2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49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7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06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78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/>
            <a:r>
              <a:rPr lang="en-US" dirty="0"/>
              <a:t>David Gerstner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83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198525D-871C-9580-49D4-F28EC9381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374CB8FB-C891-2F94-14A9-8E9924D74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428A1CFC-7C13-8E5B-196B-40D5A69A8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4D2110BD-DA1D-4FB2-84EB-CAEB169886A6}" type="slidenum">
              <a:rPr lang="en-US" altLang="en-US" smtClean="0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/>
            <a:r>
              <a:rPr lang="en-US" dirty="0"/>
              <a:t>David Gerstner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9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96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Nancy </a:t>
            </a:r>
            <a:r>
              <a:rPr lang="en-US" dirty="0" err="1"/>
              <a:t>Pook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7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72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0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5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4504461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578808C8-4D5E-4113-002F-20E944400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A24A188A-2309-39FB-A249-F0A36784D7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78D9AFDF-248D-F440-D2B7-8C783B711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95A2D-4C8B-4FD6-A001-31772C96C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599459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>
            <a:extLst>
              <a:ext uri="{FF2B5EF4-FFF2-40B4-BE49-F238E27FC236}">
                <a16:creationId xmlns:a16="http://schemas.microsoft.com/office/drawing/2014/main" id="{955EAE88-0DB4-3E45-1D10-8D300BCABB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>
            <a:extLst>
              <a:ext uri="{FF2B5EF4-FFF2-40B4-BE49-F238E27FC236}">
                <a16:creationId xmlns:a16="http://schemas.microsoft.com/office/drawing/2014/main" id="{DA96FE2D-72A4-A79A-66DF-68DBED8056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>
            <a:extLst>
              <a:ext uri="{FF2B5EF4-FFF2-40B4-BE49-F238E27FC236}">
                <a16:creationId xmlns:a16="http://schemas.microsoft.com/office/drawing/2014/main" id="{29B8B05E-399D-FFC4-0670-3BFA64502B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2115F-8770-4301-8D52-578912E9F4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708878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79596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4"/>
          <p:cNvSpPr txBox="1"/>
          <p:nvPr/>
        </p:nvSpPr>
        <p:spPr>
          <a:xfrm>
            <a:off x="4791200" y="1575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accent6"/>
                </a:solidFill>
              </a:rPr>
              <a:t>“</a:t>
            </a:r>
            <a:endParaRPr sz="128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4934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16986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5625941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28724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7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191600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515205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7838809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65967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8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8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8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2015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9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9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9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1191600" y="6199951"/>
            <a:ext cx="8616800" cy="4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47457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1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1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1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3256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34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2" r:id="rId9"/>
    <p:sldLayoutId id="2147483713" r:id="rId10"/>
    <p:sldLayoutId id="2147483714" r:id="rId11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cisa.gov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7EA3-E77C-DA22-B6DB-7A0C755E8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299" y="3471369"/>
            <a:ext cx="9543006" cy="1546400"/>
          </a:xfrm>
        </p:spPr>
        <p:txBody>
          <a:bodyPr/>
          <a:lstStyle/>
          <a:p>
            <a:r>
              <a:rPr lang="en-US" b="1" dirty="0"/>
              <a:t>Healthcare &amp; Hospital Active Shooter</a:t>
            </a:r>
            <a:br>
              <a:rPr lang="en-US" b="1" dirty="0"/>
            </a:br>
            <a:r>
              <a:rPr lang="en-US" b="1" dirty="0"/>
              <a:t>Response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4239151337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45" y="218577"/>
            <a:ext cx="9973705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HCW Concerns and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356" y="1026696"/>
            <a:ext cx="10575284" cy="4836693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Many healthcare workers are concerned about violence (including active shooters) in hospitals, public health facilities, urgent cares, doctor’s offices, and elsewhere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Facilities should plan messaging for personnel, such as: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Preparedness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Wellbeing check-ins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Shift change information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Logistical information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See Something, Say Something!</a:t>
            </a:r>
          </a:p>
        </p:txBody>
      </p:sp>
    </p:spTree>
    <p:extLst>
      <p:ext uri="{BB962C8B-B14F-4D97-AF65-F5344CB8AC3E}">
        <p14:creationId xmlns:p14="http://schemas.microsoft.com/office/powerpoint/2010/main" val="1922974026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214241"/>
            <a:ext cx="9808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Prepare and Prevent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600" y="1047073"/>
            <a:ext cx="9808800" cy="5380735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Stay vigilant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Know your nearest exits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 workplace evacuation plans, and have a backup route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optimal safe room location and assets 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e.g., first-aid or trauma kits, locking doors, means to barricade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places like radiology rooms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</a:t>
            </a: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eet individuals with “hello” to detect suspicious behavior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3735624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C12661E-7D70-64EF-F26E-260875567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908" y="1038835"/>
            <a:ext cx="11204181" cy="5380735"/>
          </a:xfrm>
        </p:spPr>
        <p:txBody>
          <a:bodyPr anchor="t"/>
          <a:lstStyle/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used effectively, the right words can be a </a:t>
            </a:r>
            <a:r>
              <a:rPr lang="en-US" sz="2950" b="1" i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powerful tool</a:t>
            </a: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950" b="1" i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950" b="1" i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950" b="1" i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950" b="1" i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2950" b="1" i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</a:pPr>
            <a:r>
              <a:rPr lang="en-US" sz="295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Simply saying “Hello” can prompt a casual conversation, providing an opportunity to both observe and establish a connection</a:t>
            </a:r>
            <a:endParaRPr lang="en-US" b="1" dirty="0">
              <a:solidFill>
                <a:srgbClr val="67748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C2605-DC6A-CA5B-4FBC-566B85E79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39" y="2168657"/>
            <a:ext cx="10215121" cy="26669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1AFCCA-C761-9EB5-347A-432D5F20A29C}"/>
              </a:ext>
            </a:extLst>
          </p:cNvPr>
          <p:cNvSpPr txBox="1">
            <a:spLocks/>
          </p:cNvSpPr>
          <p:nvPr/>
        </p:nvSpPr>
        <p:spPr>
          <a:xfrm>
            <a:off x="1191600" y="214241"/>
            <a:ext cx="9808800" cy="709265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rgbClr val="2185C5"/>
                </a:solidFill>
              </a:rPr>
              <a:t>“The Power of Hello”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449C7F-731C-4DD2-802A-5BF401AA5E96}"/>
              </a:ext>
            </a:extLst>
          </p:cNvPr>
          <p:cNvSpPr txBox="1">
            <a:spLocks/>
          </p:cNvSpPr>
          <p:nvPr/>
        </p:nvSpPr>
        <p:spPr>
          <a:xfrm>
            <a:off x="0" y="6348555"/>
            <a:ext cx="1828802" cy="50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marR="0" lvl="1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marR="0" lvl="2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marR="0" lvl="3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marR="0" lvl="4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marR="0" lvl="5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marR="0" lvl="6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marR="0" lvl="7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marR="0" lvl="8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b="1" dirty="0">
                <a:solidFill>
                  <a:srgbClr val="0000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www.cisa.gov</a:t>
            </a:r>
            <a:endParaRPr lang="en-US" sz="2000" b="1" dirty="0">
              <a:solidFill>
                <a:srgbClr val="0000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000" b="1" dirty="0">
              <a:solidFill>
                <a:srgbClr val="000000"/>
              </a:solidFill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54477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599" y="201177"/>
            <a:ext cx="9808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Prepare and Prevent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599" y="1025772"/>
            <a:ext cx="9808800" cy="4963136"/>
          </a:xfrm>
        </p:spPr>
        <p:txBody>
          <a:bodyPr/>
          <a:lstStyle/>
          <a:p>
            <a:pPr marL="571500" indent="-5715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you: </a:t>
            </a:r>
          </a:p>
          <a:p>
            <a:pPr marL="1181085" lvl="1" indent="-571500">
              <a:spcAft>
                <a:spcPts val="1800"/>
              </a:spcAft>
            </a:pPr>
            <a:r>
              <a:rPr lang="en-US" sz="3600" b="1" u="sng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See something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suspicious…</a:t>
            </a:r>
          </a:p>
          <a:p>
            <a:pPr marL="1181085" lvl="1" indent="-571500">
              <a:spcAft>
                <a:spcPts val="1800"/>
              </a:spcAft>
            </a:pPr>
            <a:r>
              <a:rPr lang="en-US" sz="3600" b="1" u="sng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Say something!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1790669" lvl="2" indent="-5715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tell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i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someone!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1790669" lvl="2" indent="-5715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not hesitate to contact security or local law enforcement - e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 if </a:t>
            </a: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you’re not sure</a:t>
            </a:r>
            <a:endParaRPr lang="en-US" sz="3600" b="1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40766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599" y="201177"/>
            <a:ext cx="9808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Prepare and Prevent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599" y="1107412"/>
            <a:ext cx="9808800" cy="3649579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Make sure your facility </a:t>
            </a: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has a plan for active violence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Involve everyone in the facility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Attend trainings facilitated by: 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i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</a:t>
            </a:r>
            <a:r>
              <a:rPr lang="en-US" sz="2800" b="1" i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</a:t>
            </a: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hospital, agency, or facility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GDAHA, MMRS, and o</a:t>
            </a: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thers</a:t>
            </a:r>
          </a:p>
          <a:p>
            <a:pPr marL="457200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 resources such as this Run, Hide, Fight Video: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EFE08-B340-3AF1-AB90-A1B67D28A3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85" y="4379794"/>
            <a:ext cx="2221428" cy="2221424"/>
          </a:xfrm>
          <a:prstGeom prst="rect">
            <a:avLst/>
          </a:prstGeom>
          <a:noFill/>
          <a:ln w="57150">
            <a:solidFill>
              <a:srgbClr val="4778A4"/>
            </a:solidFill>
          </a:ln>
        </p:spPr>
      </p:pic>
    </p:spTree>
    <p:extLst>
      <p:ext uri="{BB962C8B-B14F-4D97-AF65-F5344CB8AC3E}">
        <p14:creationId xmlns:p14="http://schemas.microsoft.com/office/powerpoint/2010/main" val="1494145499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0F12-74BE-106C-2BBE-1CFE22DDB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962" y="1882600"/>
            <a:ext cx="11078076" cy="1546400"/>
          </a:xfrm>
        </p:spPr>
        <p:txBody>
          <a:bodyPr/>
          <a:lstStyle/>
          <a:p>
            <a:r>
              <a:rPr lang="en-US" b="1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2504499609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97" y="226815"/>
            <a:ext cx="8616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885280"/>
            <a:ext cx="11201400" cy="1168892"/>
          </a:xfrm>
        </p:spPr>
        <p:txBody>
          <a:bodyPr anchor="ctr"/>
          <a:lstStyle/>
          <a:p>
            <a:pPr marL="152396" indent="0" algn="ctr">
              <a:buNone/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an Active Shooter Incident (ASI), there are three critical steps that you can take to keep yourself and others safe: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59DC6-3685-FD2C-E0C2-2801B972197E}"/>
              </a:ext>
            </a:extLst>
          </p:cNvPr>
          <p:cNvSpPr txBox="1"/>
          <p:nvPr/>
        </p:nvSpPr>
        <p:spPr>
          <a:xfrm>
            <a:off x="957149" y="4548423"/>
            <a:ext cx="240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E76C9-66A0-AA2F-FA79-2BC5FBA337B3}"/>
              </a:ext>
            </a:extLst>
          </p:cNvPr>
          <p:cNvSpPr txBox="1"/>
          <p:nvPr/>
        </p:nvSpPr>
        <p:spPr>
          <a:xfrm>
            <a:off x="4910812" y="4548425"/>
            <a:ext cx="240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D3F2A-EA1B-6B64-75FF-8BA7593B58AC}"/>
              </a:ext>
            </a:extLst>
          </p:cNvPr>
          <p:cNvSpPr txBox="1"/>
          <p:nvPr/>
        </p:nvSpPr>
        <p:spPr>
          <a:xfrm>
            <a:off x="8834296" y="4548423"/>
            <a:ext cx="246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FIGHT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71B32D-4B12-1564-F432-947F6E1BF4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8141" r="69989" b="22382"/>
          <a:stretch/>
        </p:blipFill>
        <p:spPr bwMode="auto">
          <a:xfrm>
            <a:off x="987343" y="2147221"/>
            <a:ext cx="2340170" cy="2332045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9550398-C36B-AA5D-B4E4-5759129772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7" t="7533" r="36538" b="22989"/>
          <a:stretch/>
        </p:blipFill>
        <p:spPr bwMode="auto">
          <a:xfrm>
            <a:off x="4941009" y="2147223"/>
            <a:ext cx="2340170" cy="2332045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FB01F89-9154-0B80-12D1-E413A81978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5" t="7358" r="3160" b="23164"/>
          <a:stretch/>
        </p:blipFill>
        <p:spPr bwMode="auto">
          <a:xfrm>
            <a:off x="8894674" y="2147222"/>
            <a:ext cx="2340170" cy="2332045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B89303-887A-4ECF-9D79-C5611C5FE0E5}"/>
              </a:ext>
            </a:extLst>
          </p:cNvPr>
          <p:cNvSpPr txBox="1">
            <a:spLocks/>
          </p:cNvSpPr>
          <p:nvPr/>
        </p:nvSpPr>
        <p:spPr>
          <a:xfrm>
            <a:off x="2126112" y="5160526"/>
            <a:ext cx="79386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marR="0" lvl="1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marR="0" lvl="2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marR="0" lvl="3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marR="0" lvl="4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marR="0" lvl="5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marR="0" lvl="6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marR="0" lvl="7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marR="0" lvl="8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Bef>
                <a:spcPts val="0"/>
              </a:spcBef>
              <a:buFont typeface="Lato"/>
              <a:buNone/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Some training programs teach these concepts:</a:t>
            </a:r>
          </a:p>
          <a:p>
            <a:pPr marL="0" indent="0">
              <a:spcBef>
                <a:spcPts val="0"/>
              </a:spcBef>
              <a:buFont typeface="Lato"/>
              <a:buNone/>
            </a:pPr>
            <a:r>
              <a:rPr lang="en-US" sz="3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</a:t>
            </a:r>
            <a:endParaRPr lang="en-US" sz="3000" b="1" dirty="0">
              <a:solidFill>
                <a:srgbClr val="4778A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88C928-7A87-4CE1-C52F-5C8196EA73AD}"/>
              </a:ext>
            </a:extLst>
          </p:cNvPr>
          <p:cNvSpPr txBox="1"/>
          <p:nvPr/>
        </p:nvSpPr>
        <p:spPr>
          <a:xfrm>
            <a:off x="957149" y="5727164"/>
            <a:ext cx="240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CE4B7C-1065-A639-6941-86EB6005883E}"/>
              </a:ext>
            </a:extLst>
          </p:cNvPr>
          <p:cNvSpPr txBox="1"/>
          <p:nvPr/>
        </p:nvSpPr>
        <p:spPr>
          <a:xfrm>
            <a:off x="4941009" y="5729510"/>
            <a:ext cx="237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DENY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A2F8B9-3EAD-8D6F-F847-769AC2B2533B}"/>
              </a:ext>
            </a:extLst>
          </p:cNvPr>
          <p:cNvSpPr txBox="1"/>
          <p:nvPr/>
        </p:nvSpPr>
        <p:spPr>
          <a:xfrm>
            <a:off x="8834297" y="5756979"/>
            <a:ext cx="246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DEFEND</a:t>
            </a:r>
          </a:p>
        </p:txBody>
      </p:sp>
    </p:spTree>
    <p:extLst>
      <p:ext uri="{BB962C8B-B14F-4D97-AF65-F5344CB8AC3E}">
        <p14:creationId xmlns:p14="http://schemas.microsoft.com/office/powerpoint/2010/main" val="82893260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317431"/>
            <a:ext cx="8616800" cy="709265"/>
          </a:xfrm>
        </p:spPr>
        <p:txBody>
          <a:bodyPr anchor="t"/>
          <a:lstStyle/>
          <a:p>
            <a:r>
              <a:rPr lang="en-US" sz="4400" b="1" dirty="0">
                <a:solidFill>
                  <a:srgbClr val="2185C5"/>
                </a:solidFill>
              </a:rPr>
              <a:t>Run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404" y="1160569"/>
            <a:ext cx="10761191" cy="482447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Evacuation is based on the specific circumstances: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 of the shooter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Whether you can evacuate safely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Evacuate to an assembly area for an accounting of personnel, patients, and others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all escape routes (e.g., windows on lower floors)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C94C1-FF4C-8260-3E37-ADD668C83F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8141" r="69989" b="22382"/>
          <a:stretch/>
        </p:blipFill>
        <p:spPr bwMode="auto">
          <a:xfrm>
            <a:off x="9808400" y="317431"/>
            <a:ext cx="1920568" cy="1913900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8078270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317431"/>
            <a:ext cx="8616800" cy="709265"/>
          </a:xfrm>
        </p:spPr>
        <p:txBody>
          <a:bodyPr anchor="t"/>
          <a:lstStyle/>
          <a:p>
            <a:r>
              <a:rPr lang="en-US" sz="4400" b="1" dirty="0">
                <a:solidFill>
                  <a:srgbClr val="2185C5"/>
                </a:solidFill>
              </a:rPr>
              <a:t>Run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405" y="1160569"/>
            <a:ext cx="7542875" cy="482447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 </a:t>
            </a:r>
            <a:r>
              <a:rPr lang="en-US" sz="32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</a:t>
            </a:r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 lvl="1">
              <a:spcAft>
                <a:spcPts val="6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Hands up, palms facing forward</a:t>
            </a:r>
          </a:p>
          <a:p>
            <a:pPr lvl="1">
              <a:spcAft>
                <a:spcPts val="6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Unless stopped by officers, keep running</a:t>
            </a:r>
          </a:p>
          <a:p>
            <a:pPr lvl="1">
              <a:spcAft>
                <a:spcPts val="6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not touch officers</a:t>
            </a:r>
          </a:p>
          <a:p>
            <a:pPr lvl="1">
              <a:spcAft>
                <a:spcPts val="6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asked questions, step aside &amp; try to talk rather than yelling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C94C1-FF4C-8260-3E37-ADD668C83F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8141" r="69989" b="22382"/>
          <a:stretch/>
        </p:blipFill>
        <p:spPr bwMode="auto">
          <a:xfrm>
            <a:off x="9808400" y="317431"/>
            <a:ext cx="1920568" cy="1913900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6989F-96EB-4377-8CBA-598F7267B0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32" r="32230" b="-1"/>
          <a:stretch/>
        </p:blipFill>
        <p:spPr>
          <a:xfrm>
            <a:off x="8258280" y="2462462"/>
            <a:ext cx="3470688" cy="3886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9239757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317431"/>
            <a:ext cx="8616800" cy="709265"/>
          </a:xfrm>
        </p:spPr>
        <p:txBody>
          <a:bodyPr anchor="t"/>
          <a:lstStyle/>
          <a:p>
            <a:r>
              <a:rPr lang="en-US" sz="4400" b="1" dirty="0">
                <a:solidFill>
                  <a:srgbClr val="2185C5"/>
                </a:solidFill>
              </a:rPr>
              <a:t>Hide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404" y="1132809"/>
            <a:ext cx="11013564" cy="4824474"/>
          </a:xfrm>
        </p:spPr>
        <p:txBody>
          <a:bodyPr anchor="t"/>
          <a:lstStyle/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evacuation is not feasible, find a place to hide 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anything available to secure the area and </a:t>
            </a:r>
            <a:b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prevent the shooter from entering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Stay out of sight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Turn off devices that emit sounds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aware:  the shooter may bang on the door, yell for help, or entice you to open the door of a secured area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not respond to voice commands until you can verify their source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19F5E6F-E224-282D-B073-D2ED59055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7" t="7533" r="36538" b="22989"/>
          <a:stretch/>
        </p:blipFill>
        <p:spPr bwMode="auto">
          <a:xfrm>
            <a:off x="9808400" y="317431"/>
            <a:ext cx="1920568" cy="1913900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8023085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958A027-8F39-45C4-1C62-E12D790DECA9}"/>
              </a:ext>
            </a:extLst>
          </p:cNvPr>
          <p:cNvSpPr txBox="1">
            <a:spLocks/>
          </p:cNvSpPr>
          <p:nvPr/>
        </p:nvSpPr>
        <p:spPr>
          <a:xfrm>
            <a:off x="0" y="197765"/>
            <a:ext cx="12192000" cy="709265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rgbClr val="2185C5"/>
                </a:solidFill>
                <a:latin typeface="Raleway" pitchFamily="2" charset="0"/>
              </a:rPr>
              <a:t>Collaborative Planning/Response: </a:t>
            </a:r>
            <a:r>
              <a:rPr lang="en-US" sz="3200" b="1" i="1" dirty="0">
                <a:solidFill>
                  <a:srgbClr val="2185C5"/>
                </a:solidFill>
              </a:rPr>
              <a:t>We are </a:t>
            </a:r>
            <a:r>
              <a:rPr lang="en-US" sz="3200" b="1" i="1" u="sng" dirty="0">
                <a:solidFill>
                  <a:srgbClr val="2185C5"/>
                </a:solidFill>
              </a:rPr>
              <a:t>all</a:t>
            </a:r>
            <a:r>
              <a:rPr lang="en-US" sz="3200" b="1" i="1" dirty="0">
                <a:solidFill>
                  <a:srgbClr val="2185C5"/>
                </a:solidFill>
              </a:rPr>
              <a:t> in this together!</a:t>
            </a:r>
          </a:p>
          <a:p>
            <a:pPr algn="ctr"/>
            <a:r>
              <a:rPr lang="en-US" sz="4000" b="1" dirty="0">
                <a:solidFill>
                  <a:srgbClr val="2185C5"/>
                </a:solidFill>
                <a:latin typeface="Raleway" pitchFamily="2" charset="0"/>
              </a:rPr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0F886EC-EDA0-FE9A-179F-AEDC10DFC3B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59889142"/>
              </p:ext>
            </p:extLst>
          </p:nvPr>
        </p:nvGraphicFramePr>
        <p:xfrm>
          <a:off x="3850011" y="1534592"/>
          <a:ext cx="4297677" cy="394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DCF0CCB-221E-413A-9354-DD7B1C639EA1}"/>
              </a:ext>
            </a:extLst>
          </p:cNvPr>
          <p:cNvSpPr txBox="1">
            <a:spLocks/>
          </p:cNvSpPr>
          <p:nvPr/>
        </p:nvSpPr>
        <p:spPr>
          <a:xfrm>
            <a:off x="-115813" y="296387"/>
            <a:ext cx="4413493" cy="562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Andrew </a:t>
            </a:r>
            <a:r>
              <a:rPr lang="en-US" sz="1600" b="1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Booher</a:t>
            </a:r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Kettering Health Security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Sandy </a:t>
            </a:r>
            <a:r>
              <a:rPr lang="en-US" sz="1600" b="1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Booher</a:t>
            </a:r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KH Emergency Management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Ryan Burke, TCHHN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Michael DeLong, Wayne Healthcare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Cpt. Brad French, Dayton Fire Department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Gregg Gaby, Premier Health DPS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Gerstner, Regional MMRS Coordinator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Woody Goffinett, Wilson Health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BC Andy Harp, Miami Valley Fire District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Gregory Howard, DHS, CISA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Ken Johnson, Clark County EMA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Chief Jacob King, WPAFB Fire Department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Sgt. Chad Knedler, Dayton Police Department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7B240B6-2FCC-4327-A13E-10A28EA11456}"/>
              </a:ext>
            </a:extLst>
          </p:cNvPr>
          <p:cNvSpPr txBox="1">
            <a:spLocks/>
          </p:cNvSpPr>
          <p:nvPr/>
        </p:nvSpPr>
        <p:spPr>
          <a:xfrm>
            <a:off x="7916491" y="296387"/>
            <a:ext cx="4297678" cy="5625384"/>
          </a:xfrm>
          <a:prstGeom prst="rect">
            <a:avLst/>
          </a:prstGeom>
        </p:spPr>
        <p:txBody>
          <a:bodyPr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Chris Marker, President, Greater Miami Valley EMS Council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William R. Marriott, MD; Premier Health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Jordan Marsh, Intern, Dayton MMRS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Mark Moore, Dayton Children’s Hospital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Nancy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Pook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, MD FACEP ; Kettering Health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Mary Porter, RN; Regional Healthcare Coordinator, GDAHA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William Rose, Intern, Dayton MMRS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Jonathan D.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Shecter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, DO; WSU BSOM DEM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Brian Springer, MD; WSU BSOM DEM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Nick Thornton, Mercy Health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Aundray Toney, Dayton Children’s Hospital Public Safety 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Chief Deputy Daryl Wilson, MCSO</a:t>
            </a:r>
          </a:p>
        </p:txBody>
      </p:sp>
    </p:spTree>
    <p:extLst>
      <p:ext uri="{BB962C8B-B14F-4D97-AF65-F5344CB8AC3E}">
        <p14:creationId xmlns:p14="http://schemas.microsoft.com/office/powerpoint/2010/main" val="3977604192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317431"/>
            <a:ext cx="8616800" cy="709265"/>
          </a:xfrm>
        </p:spPr>
        <p:txBody>
          <a:bodyPr anchor="t"/>
          <a:lstStyle/>
          <a:p>
            <a:r>
              <a:rPr lang="en-US" sz="4400" b="1" dirty="0">
                <a:solidFill>
                  <a:srgbClr val="2185C5"/>
                </a:solidFill>
              </a:rPr>
              <a:t>Fight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74" y="1211720"/>
            <a:ext cx="9380371" cy="1019611"/>
          </a:xfrm>
        </p:spPr>
        <p:txBody>
          <a:bodyPr anchor="t"/>
          <a:lstStyle/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a last resort, take aggressive action against a shooter when faced with imminent danger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CD3107E-8D34-BDF6-62C6-1A00B7E8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5" t="7358" r="3160" b="23164"/>
          <a:stretch/>
        </p:blipFill>
        <p:spPr bwMode="auto">
          <a:xfrm>
            <a:off x="9808400" y="317431"/>
            <a:ext cx="1920568" cy="1913900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DB416-3267-4D25-B4D4-8A1D2B7DB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3" y="3145452"/>
            <a:ext cx="5029197" cy="304692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EFA6B8-56AE-412A-B9C1-ABDE1BA6189C}"/>
              </a:ext>
            </a:extLst>
          </p:cNvPr>
          <p:cNvSpPr txBox="1">
            <a:spLocks/>
          </p:cNvSpPr>
          <p:nvPr/>
        </p:nvSpPr>
        <p:spPr>
          <a:xfrm>
            <a:off x="256674" y="2029407"/>
            <a:ext cx="6994358" cy="482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609585" indent="-45720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ts val="1800"/>
              <a:buFont typeface="Lato"/>
              <a:buChar char="▷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must:</a:t>
            </a:r>
          </a:p>
          <a:p>
            <a:pPr lvl="1" indent="-457200">
              <a:spcAft>
                <a:spcPts val="600"/>
              </a:spcAft>
            </a:pPr>
            <a:r>
              <a:rPr lang="en-US" b="1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Commit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the decision</a:t>
            </a:r>
          </a:p>
          <a:p>
            <a:pPr lvl="1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Try to disrupt and/or incapacitate the shooter</a:t>
            </a:r>
          </a:p>
          <a:p>
            <a:pPr lvl="2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 as aggressively as possible </a:t>
            </a:r>
          </a:p>
          <a:p>
            <a:pPr lvl="2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Throw items and improvise weapons</a:t>
            </a:r>
          </a:p>
          <a:p>
            <a:pPr lvl="1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 as a team if others will join</a:t>
            </a:r>
          </a:p>
          <a:p>
            <a:pPr lvl="1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whatever is necessary to neutralize the situation</a:t>
            </a:r>
          </a:p>
        </p:txBody>
      </p:sp>
    </p:spTree>
    <p:extLst>
      <p:ext uri="{BB962C8B-B14F-4D97-AF65-F5344CB8AC3E}">
        <p14:creationId xmlns:p14="http://schemas.microsoft.com/office/powerpoint/2010/main" val="1514970305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73" y="224246"/>
            <a:ext cx="9725053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Communications During Incidents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74" y="1142891"/>
            <a:ext cx="9314784" cy="5380735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Notify Facility Security and call 911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Warn others!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safe, report:</a:t>
            </a:r>
          </a:p>
          <a:p>
            <a:pPr marL="800100" lvl="1" indent="-3429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 &amp; description of shooter</a:t>
            </a:r>
          </a:p>
          <a:p>
            <a:pPr marL="800100" lvl="1" indent="-3429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 &amp; condition of patients</a:t>
            </a:r>
          </a:p>
          <a:p>
            <a:pPr marL="190515" indent="-3429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“Code Silver” and/or “Code Yellow” for your facility</a:t>
            </a:r>
          </a:p>
          <a:p>
            <a:pPr marL="800100" lvl="1" indent="-342900">
              <a:spcAft>
                <a:spcPts val="1800"/>
              </a:spcAft>
            </a:pPr>
            <a:endParaRPr lang="en-US" sz="3600" b="1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CCC8D-D39E-E4C1-5917-48CCF0124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274" y="4490765"/>
            <a:ext cx="1920567" cy="1920567"/>
          </a:xfrm>
          <a:prstGeom prst="rect">
            <a:avLst/>
          </a:prstGeom>
          <a:noFill/>
          <a:ln w="57150">
            <a:solidFill>
              <a:srgbClr val="4778A4"/>
            </a:solidFill>
          </a:ln>
        </p:spPr>
      </p:pic>
    </p:spTree>
    <p:extLst>
      <p:ext uri="{BB962C8B-B14F-4D97-AF65-F5344CB8AC3E}">
        <p14:creationId xmlns:p14="http://schemas.microsoft.com/office/powerpoint/2010/main" val="3061972843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er Health Department of Public Safety - Home | Facebook">
            <a:extLst>
              <a:ext uri="{FF2B5EF4-FFF2-40B4-BE49-F238E27FC236}">
                <a16:creationId xmlns:a16="http://schemas.microsoft.com/office/drawing/2014/main" id="{AC910F1A-79C4-EC22-C0C9-62A54232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8" y="3428999"/>
            <a:ext cx="4343051" cy="32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88th Security Forces Squadron recognized as 'best of the best' &gt;  Wright-Patterson AFB &gt; Article Display">
            <a:extLst>
              <a:ext uri="{FF2B5EF4-FFF2-40B4-BE49-F238E27FC236}">
                <a16:creationId xmlns:a16="http://schemas.microsoft.com/office/drawing/2014/main" id="{5D23BEB4-AB3A-E7B7-7BD4-66C34012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82" y="3663504"/>
            <a:ext cx="4114262" cy="27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hank you to the local troop of Girl... - Kettering Health | Facebook">
            <a:extLst>
              <a:ext uri="{FF2B5EF4-FFF2-40B4-BE49-F238E27FC236}">
                <a16:creationId xmlns:a16="http://schemas.microsoft.com/office/drawing/2014/main" id="{BD123D47-89FB-82FC-6610-122B5B7BE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0" y="344347"/>
            <a:ext cx="4893736" cy="246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F8038-61F8-A3FA-2B8F-D3962F3CF798}"/>
              </a:ext>
            </a:extLst>
          </p:cNvPr>
          <p:cNvSpPr txBox="1"/>
          <p:nvPr/>
        </p:nvSpPr>
        <p:spPr>
          <a:xfrm>
            <a:off x="5157537" y="378786"/>
            <a:ext cx="685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your facility has </a:t>
            </a:r>
            <a:r>
              <a:rPr lang="en-US" sz="2400" b="1" u="sng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armed security</a:t>
            </a:r>
            <a:r>
              <a:rPr lang="en-US" sz="24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call them </a:t>
            </a:r>
            <a:r>
              <a:rPr lang="en-US" sz="2400" b="1" u="sng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the number for your facility’s security in your cell and posted by all work phones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14931FB-9818-4D74-A8E4-EFECC1184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456" y="2155371"/>
            <a:ext cx="1462121" cy="1462121"/>
          </a:xfrm>
          <a:prstGeom prst="rect">
            <a:avLst/>
          </a:prstGeom>
        </p:spPr>
      </p:pic>
      <p:pic>
        <p:nvPicPr>
          <p:cNvPr id="6" name="Picture 5" descr="A white car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E0474145-DCA4-44EA-AF03-0BDE08490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284" y="1921530"/>
            <a:ext cx="3145147" cy="235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8749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600" y="202101"/>
            <a:ext cx="8616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Duty to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2316" y="1038727"/>
            <a:ext cx="10427368" cy="4780546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healthcare workers, you have a duty to your patients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event of an ASI at your facility:</a:t>
            </a:r>
            <a:endParaRPr lang="en-US" sz="2800" b="1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52485" lvl="1" indent="-342900"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guidance and care for patients and others</a:t>
            </a:r>
          </a:p>
          <a:p>
            <a:pPr marL="952485" lvl="1" indent="-342900"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Try to secure critical areas</a:t>
            </a:r>
          </a:p>
          <a:p>
            <a:pPr marL="952485" lvl="1" indent="-342900"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ry to block entry if patients can’t be moved</a:t>
            </a:r>
          </a:p>
          <a:p>
            <a:pPr marL="609585" lvl="1" indent="0">
              <a:spcAft>
                <a:spcPts val="1800"/>
              </a:spcAft>
              <a:buNone/>
            </a:pPr>
            <a:endParaRPr lang="en-US" sz="800" b="1" u="sng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spcAft>
                <a:spcPts val="1800"/>
              </a:spcAft>
              <a:buNone/>
            </a:pPr>
            <a:r>
              <a:rPr lang="en-US" sz="4400" b="1" i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have the power to protect</a:t>
            </a:r>
          </a:p>
        </p:txBody>
      </p:sp>
    </p:spTree>
    <p:extLst>
      <p:ext uri="{BB962C8B-B14F-4D97-AF65-F5344CB8AC3E}">
        <p14:creationId xmlns:p14="http://schemas.microsoft.com/office/powerpoint/2010/main" val="3657172646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600" y="214241"/>
            <a:ext cx="8616800" cy="700159"/>
          </a:xfrm>
        </p:spPr>
        <p:txBody>
          <a:bodyPr anchor="t"/>
          <a:lstStyle/>
          <a:p>
            <a:pPr algn="ctr"/>
            <a:r>
              <a:rPr lang="en-US" sz="4400" b="1">
                <a:solidFill>
                  <a:srgbClr val="2185C5"/>
                </a:solidFill>
              </a:rPr>
              <a:t>Other Steps </a:t>
            </a:r>
            <a:r>
              <a:rPr lang="en-US" sz="4400" b="1" dirty="0">
                <a:solidFill>
                  <a:srgbClr val="2185C5"/>
                </a:solidFill>
              </a:rPr>
              <a:t>During an ASI: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600" y="1300089"/>
            <a:ext cx="9808800" cy="5380735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Remain calm </a:t>
            </a:r>
          </a:p>
          <a:p>
            <a:pPr marL="1066785" lvl="1" indent="-4572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a deep breath and allow yourself to understand the situation</a:t>
            </a:r>
            <a:endParaRPr lang="en-US" sz="3600" b="1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ely on your training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 keep others safe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Sharing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information helps save lives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83863105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4" y="215602"/>
            <a:ext cx="8229611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External Communications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599" y="1095200"/>
            <a:ext cx="9808800" cy="5380735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sz="32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ommunications are crucial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the Regional Hospital Notification System (RHNS) to advise hospitals throughout the region and others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Diversion/Reroute</a:t>
            </a:r>
          </a:p>
          <a:p>
            <a:pPr marL="1066785" lvl="1" indent="-457200">
              <a:spcAft>
                <a:spcPts val="1800"/>
              </a:spcAft>
            </a:pPr>
            <a:r>
              <a:rPr lang="en-US" sz="32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“Lockdown” in situations where the ED is completely shut down to EMS</a:t>
            </a:r>
          </a:p>
        </p:txBody>
      </p:sp>
    </p:spTree>
    <p:extLst>
      <p:ext uri="{BB962C8B-B14F-4D97-AF65-F5344CB8AC3E}">
        <p14:creationId xmlns:p14="http://schemas.microsoft.com/office/powerpoint/2010/main" val="3119469154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0F12-74BE-106C-2BBE-1CFE22DDB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962" y="1882600"/>
            <a:ext cx="11078076" cy="1546400"/>
          </a:xfrm>
        </p:spPr>
        <p:txBody>
          <a:bodyPr/>
          <a:lstStyle/>
          <a:p>
            <a:r>
              <a:rPr lang="en-US" b="1" dirty="0"/>
              <a:t>Local and Regional Efforts</a:t>
            </a:r>
          </a:p>
        </p:txBody>
      </p:sp>
    </p:spTree>
    <p:extLst>
      <p:ext uri="{BB962C8B-B14F-4D97-AF65-F5344CB8AC3E}">
        <p14:creationId xmlns:p14="http://schemas.microsoft.com/office/powerpoint/2010/main" val="1997924274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6143B5-C51C-4AAA-69DD-FD4CBC2EE2BC}"/>
              </a:ext>
            </a:extLst>
          </p:cNvPr>
          <p:cNvSpPr txBox="1">
            <a:spLocks/>
          </p:cNvSpPr>
          <p:nvPr/>
        </p:nvSpPr>
        <p:spPr>
          <a:xfrm>
            <a:off x="1126521" y="207364"/>
            <a:ext cx="9938957" cy="70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sz="4400" b="1" dirty="0">
                <a:solidFill>
                  <a:srgbClr val="2185C5"/>
                </a:solidFill>
              </a:rPr>
              <a:t>Healthcare ASI Publications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4108" y="1038837"/>
            <a:ext cx="6400799" cy="5469055"/>
          </a:xfrm>
        </p:spPr>
        <p:txBody>
          <a:bodyPr/>
          <a:lstStyle/>
          <a:p>
            <a:pPr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Tailor the flyers for your </a:t>
            </a:r>
            <a:r>
              <a:rPr lang="en-US" sz="20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 and post both</a:t>
            </a:r>
          </a:p>
          <a:p>
            <a:pPr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facility name at the top and c</a:t>
            </a: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o-brand with your logo</a:t>
            </a:r>
          </a:p>
          <a:p>
            <a:pPr marR="0" lvl="0"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in clinics, physician’s offices, urgent cares, public </a:t>
            </a:r>
            <a:r>
              <a:rPr lang="en-US" sz="20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 and o</a:t>
            </a: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 healthcare locations (delete the word “Hospital”)</a:t>
            </a:r>
          </a:p>
          <a:p>
            <a:pPr marR="0" lvl="0"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the phone number for your facility’s security since they will be the fastest response</a:t>
            </a:r>
            <a:endParaRPr lang="en-US" sz="2000" b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 indent="-457200"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your facility does not have armed law enforcement, remove that line so that personnel immediately call 911</a:t>
            </a:r>
          </a:p>
          <a:p>
            <a:pPr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any special instructions for using 911 from work phones (e.g., dialing 9 first)</a:t>
            </a:r>
            <a:endParaRPr lang="en-US" sz="2000" b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69542-854A-18AC-70AF-54A4CDF3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82" y="1261259"/>
            <a:ext cx="3283682" cy="4248080"/>
          </a:xfrm>
          <a:prstGeom prst="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10DC7-77AF-86EF-74B8-0E2758534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929" y="2019218"/>
            <a:ext cx="3283682" cy="4244616"/>
          </a:xfrm>
          <a:prstGeom prst="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2440416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62" y="197765"/>
            <a:ext cx="10407276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Hospitals Are Providing Trainings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D79348D-B0B0-4484-AB92-F55684231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76" y="1202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1CE189-002B-F339-EF62-EC616FD55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90D54359-020D-128E-5AE1-B9734763A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" b="702"/>
          <a:stretch/>
        </p:blipFill>
        <p:spPr bwMode="auto">
          <a:xfrm>
            <a:off x="626076" y="2203507"/>
            <a:ext cx="3362003" cy="42650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8F31A7-D6E8-4871-900E-D24E666EF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906" y="2976884"/>
            <a:ext cx="4359988" cy="3269991"/>
          </a:xfrm>
          <a:prstGeom prst="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36B10-59B9-A7E1-7540-3F394E9B3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/>
          <a:stretch/>
        </p:blipFill>
        <p:spPr bwMode="auto">
          <a:xfrm>
            <a:off x="3636336" y="1320397"/>
            <a:ext cx="3799203" cy="238528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BB7DA-D0FA-4EAC-8311-86B30C90A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526" y="1315038"/>
            <a:ext cx="3215112" cy="239064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8029973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P:\05-Strategic_Programs_and_Safety\WMD_Secure\Training, Exercises, Drills\RTF Exercises\Hospital\IMG_0003.jpg">
            <a:extLst>
              <a:ext uri="{FF2B5EF4-FFF2-40B4-BE49-F238E27FC236}">
                <a16:creationId xmlns:a16="http://schemas.microsoft.com/office/drawing/2014/main" id="{37A419F5-8C56-6950-BDB8-0A45780F7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13" y="689000"/>
            <a:ext cx="3320396" cy="225321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2D71CD5-4730-3D13-6FC4-38B7D1D4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12" y="3058340"/>
            <a:ext cx="3320396" cy="234238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2" name="Title 1">
            <a:extLst>
              <a:ext uri="{FF2B5EF4-FFF2-40B4-BE49-F238E27FC236}">
                <a16:creationId xmlns:a16="http://schemas.microsoft.com/office/drawing/2014/main" id="{0FBC8647-8BA2-C17C-420F-40DDADF78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786" y="54001"/>
            <a:ext cx="7875022" cy="63499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185C5"/>
                </a:solidFill>
                <a:latin typeface="Raleway" pitchFamily="2" charset="0"/>
                <a:ea typeface="Lato" panose="020F0502020204030203" pitchFamily="34" charset="0"/>
                <a:cs typeface="Lato" panose="020F0502020204030203" pitchFamily="34" charset="0"/>
              </a:rPr>
              <a:t>Other Regional Trainings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82FA6-CFE2-2EF2-EF3E-37149819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" y="3774678"/>
            <a:ext cx="4427621" cy="295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:\New Dawn AAR\NewDawnPic002.JPG">
            <a:extLst>
              <a:ext uri="{FF2B5EF4-FFF2-40B4-BE49-F238E27FC236}">
                <a16:creationId xmlns:a16="http://schemas.microsoft.com/office/drawing/2014/main" id="{4A114184-98A6-A1FB-2F64-60316D29B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b="12715"/>
          <a:stretch/>
        </p:blipFill>
        <p:spPr bwMode="auto">
          <a:xfrm>
            <a:off x="8034593" y="114479"/>
            <a:ext cx="4077622" cy="196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:\New Dawn AAR\NewDawnPic010.JPG">
            <a:extLst>
              <a:ext uri="{FF2B5EF4-FFF2-40B4-BE49-F238E27FC236}">
                <a16:creationId xmlns:a16="http://schemas.microsoft.com/office/drawing/2014/main" id="{887377B3-5741-AF2B-7EC5-ECC07C15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4" b="6188"/>
          <a:stretch/>
        </p:blipFill>
        <p:spPr bwMode="auto">
          <a:xfrm>
            <a:off x="6357671" y="5521471"/>
            <a:ext cx="1597137" cy="82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:\New Dawn AAR\NewDawnPic008.JPG">
            <a:extLst>
              <a:ext uri="{FF2B5EF4-FFF2-40B4-BE49-F238E27FC236}">
                <a16:creationId xmlns:a16="http://schemas.microsoft.com/office/drawing/2014/main" id="{A3F4048B-CAD9-8D1D-25CA-E0A70BCAB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" y="689000"/>
            <a:ext cx="2253834" cy="30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:\New Dawn AAR\NewDawnPic007.JPG">
            <a:extLst>
              <a:ext uri="{FF2B5EF4-FFF2-40B4-BE49-F238E27FC236}">
                <a16:creationId xmlns:a16="http://schemas.microsoft.com/office/drawing/2014/main" id="{F42CA9A3-07E7-485C-1939-7F0EA0CF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12" y="689001"/>
            <a:ext cx="2063994" cy="30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9093098-A931-4E1F-032A-957AC34D4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"/>
          <a:stretch/>
        </p:blipFill>
        <p:spPr bwMode="auto">
          <a:xfrm>
            <a:off x="4633970" y="5516844"/>
            <a:ext cx="1597137" cy="12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C8A09BB-76BC-8EF4-52C3-756DCB6C9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r="452" b="19797"/>
          <a:stretch/>
        </p:blipFill>
        <p:spPr bwMode="auto">
          <a:xfrm>
            <a:off x="8034593" y="2220333"/>
            <a:ext cx="4077622" cy="412822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03709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o in there!”: People begged police to enter Uvalde school as gunman  rampaged for up to an hour | Salon.com">
            <a:extLst>
              <a:ext uri="{FF2B5EF4-FFF2-40B4-BE49-F238E27FC236}">
                <a16:creationId xmlns:a16="http://schemas.microsoft.com/office/drawing/2014/main" id="{40CC16DD-08DC-909A-3656-90B00DE67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r="-2" b="7023"/>
          <a:stretch/>
        </p:blipFill>
        <p:spPr bwMode="auto">
          <a:xfrm>
            <a:off x="102934" y="107659"/>
            <a:ext cx="4156246" cy="22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Uvalde school police chief says he's still cooperating with DPS  investigation">
            <a:extLst>
              <a:ext uri="{FF2B5EF4-FFF2-40B4-BE49-F238E27FC236}">
                <a16:creationId xmlns:a16="http://schemas.microsoft.com/office/drawing/2014/main" id="{37329824-6C5F-C89C-C652-C81826C69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1" t="18007" r="2" b="40633"/>
          <a:stretch/>
        </p:blipFill>
        <p:spPr bwMode="auto">
          <a:xfrm>
            <a:off x="102934" y="2425777"/>
            <a:ext cx="3861838" cy="14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fficers could have stopped Uvalde school shooter three minutes after he  entered school, Texas public safety chief testifies - CBS News">
            <a:extLst>
              <a:ext uri="{FF2B5EF4-FFF2-40B4-BE49-F238E27FC236}">
                <a16:creationId xmlns:a16="http://schemas.microsoft.com/office/drawing/2014/main" id="{A9D3E04D-DEFD-BFA9-B470-6D2D02782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8" b="64"/>
          <a:stretch/>
        </p:blipFill>
        <p:spPr bwMode="auto">
          <a:xfrm>
            <a:off x="4379496" y="89953"/>
            <a:ext cx="4812630" cy="221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olice car with a person standing next to it&#10;&#10;Description automatically generated with low confidence">
            <a:extLst>
              <a:ext uri="{FF2B5EF4-FFF2-40B4-BE49-F238E27FC236}">
                <a16:creationId xmlns:a16="http://schemas.microsoft.com/office/drawing/2014/main" id="{F961868F-44EC-6FF4-C621-FC712D6C60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7" r="2" b="5683"/>
          <a:stretch/>
        </p:blipFill>
        <p:spPr>
          <a:xfrm>
            <a:off x="4112077" y="2425777"/>
            <a:ext cx="2417059" cy="1240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39B453-5F2D-9A56-4B28-3AE1E2610C37}"/>
              </a:ext>
            </a:extLst>
          </p:cNvPr>
          <p:cNvSpPr txBox="1"/>
          <p:nvPr/>
        </p:nvSpPr>
        <p:spPr>
          <a:xfrm>
            <a:off x="6594556" y="2408256"/>
            <a:ext cx="2661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Uvalde, TX</a:t>
            </a:r>
          </a:p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School Shooting</a:t>
            </a:r>
          </a:p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May 24, 2022</a:t>
            </a:r>
          </a:p>
        </p:txBody>
      </p:sp>
      <p:pic>
        <p:nvPicPr>
          <p:cNvPr id="10" name="Picture 18" descr="Salvador Ramos: Everything we know about 18-year-old Texas school shooter |  The Independent">
            <a:extLst>
              <a:ext uri="{FF2B5EF4-FFF2-40B4-BE49-F238E27FC236}">
                <a16:creationId xmlns:a16="http://schemas.microsoft.com/office/drawing/2014/main" id="{99EFBBD3-6EA2-311F-72A8-776E453DF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r="16955"/>
          <a:stretch/>
        </p:blipFill>
        <p:spPr bwMode="auto">
          <a:xfrm>
            <a:off x="3684957" y="4926100"/>
            <a:ext cx="1624926" cy="182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nocence, Violence and the Mystery of Evil - WSJ">
            <a:extLst>
              <a:ext uri="{FF2B5EF4-FFF2-40B4-BE49-F238E27FC236}">
                <a16:creationId xmlns:a16="http://schemas.microsoft.com/office/drawing/2014/main" id="{D0FDD549-3F6E-FBC2-3F39-D6EACB81E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" b="3665"/>
          <a:stretch/>
        </p:blipFill>
        <p:spPr bwMode="auto">
          <a:xfrm>
            <a:off x="7776513" y="3716733"/>
            <a:ext cx="4312553" cy="30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82AC49-09DD-9D87-3C67-35937485DB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78" t="-620" r="216" b="674"/>
          <a:stretch/>
        </p:blipFill>
        <p:spPr>
          <a:xfrm>
            <a:off x="102934" y="3949640"/>
            <a:ext cx="3461530" cy="2804243"/>
          </a:xfrm>
          <a:prstGeom prst="rect">
            <a:avLst/>
          </a:prstGeom>
        </p:spPr>
      </p:pic>
      <p:pic>
        <p:nvPicPr>
          <p:cNvPr id="1026" name="Picture 2" descr="Two Mothers Confront the Unimaginable in Uvalde | The New Yorker">
            <a:extLst>
              <a:ext uri="{FF2B5EF4-FFF2-40B4-BE49-F238E27FC236}">
                <a16:creationId xmlns:a16="http://schemas.microsoft.com/office/drawing/2014/main" id="{F3D4FAD8-2841-2924-FA1B-D4974AA7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378" y="3716733"/>
            <a:ext cx="2171562" cy="30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yewitness recalls Uvalde shooting, says sleepless nights have become the  norm">
            <a:extLst>
              <a:ext uri="{FF2B5EF4-FFF2-40B4-BE49-F238E27FC236}">
                <a16:creationId xmlns:a16="http://schemas.microsoft.com/office/drawing/2014/main" id="{7C885457-0256-CDE5-F5A6-F786D78E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691" y="89953"/>
            <a:ext cx="2776375" cy="18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valde school shooting ends with 19 children, 2 adults dead | The Texas  Tribune">
            <a:extLst>
              <a:ext uri="{FF2B5EF4-FFF2-40B4-BE49-F238E27FC236}">
                <a16:creationId xmlns:a16="http://schemas.microsoft.com/office/drawing/2014/main" id="{05499977-6EF4-C962-E872-00D1FF156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r="3276"/>
          <a:stretch/>
        </p:blipFill>
        <p:spPr bwMode="auto">
          <a:xfrm>
            <a:off x="9321023" y="2055879"/>
            <a:ext cx="2768043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7D1702-4EA7-0B76-6D67-2916FD80DDB4}"/>
              </a:ext>
            </a:extLst>
          </p:cNvPr>
          <p:cNvSpPr txBox="1"/>
          <p:nvPr/>
        </p:nvSpPr>
        <p:spPr>
          <a:xfrm>
            <a:off x="3595415" y="3949640"/>
            <a:ext cx="1804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21 Dead,</a:t>
            </a:r>
          </a:p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17 Injured</a:t>
            </a:r>
          </a:p>
        </p:txBody>
      </p:sp>
    </p:spTree>
    <p:extLst>
      <p:ext uri="{BB962C8B-B14F-4D97-AF65-F5344CB8AC3E}">
        <p14:creationId xmlns:p14="http://schemas.microsoft.com/office/powerpoint/2010/main" val="1899040156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958A027-8F39-45C4-1C62-E12D790DECA9}"/>
              </a:ext>
            </a:extLst>
          </p:cNvPr>
          <p:cNvSpPr txBox="1">
            <a:spLocks/>
          </p:cNvSpPr>
          <p:nvPr/>
        </p:nvSpPr>
        <p:spPr>
          <a:xfrm>
            <a:off x="892362" y="197765"/>
            <a:ext cx="10407276" cy="709265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2185C5"/>
                </a:solidFill>
                <a:latin typeface="Raleway" pitchFamily="2" charset="0"/>
              </a:rPr>
              <a:t>Collaborative Planning &amp; Response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0F886EC-EDA0-FE9A-179F-AEDC10DFC3B1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577279" y="701377"/>
          <a:ext cx="5037442" cy="4621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FD17221-224F-FA96-1598-7AD00E816243}"/>
              </a:ext>
            </a:extLst>
          </p:cNvPr>
          <p:cNvSpPr txBox="1">
            <a:spLocks/>
          </p:cNvSpPr>
          <p:nvPr/>
        </p:nvSpPr>
        <p:spPr>
          <a:xfrm>
            <a:off x="1323474" y="5217123"/>
            <a:ext cx="9545052" cy="8382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defRPr/>
            </a:pPr>
            <a:r>
              <a:rPr lang="en-US" sz="4800" b="1" i="1" dirty="0">
                <a:solidFill>
                  <a:srgbClr val="2185C5"/>
                </a:solidFill>
              </a:rPr>
              <a:t>We are </a:t>
            </a:r>
            <a:r>
              <a:rPr lang="en-US" sz="4800" b="1" i="1" u="sng" dirty="0">
                <a:solidFill>
                  <a:srgbClr val="2185C5"/>
                </a:solidFill>
              </a:rPr>
              <a:t>ALL</a:t>
            </a:r>
            <a:r>
              <a:rPr lang="en-US" sz="4800" b="1" i="1" dirty="0">
                <a:solidFill>
                  <a:srgbClr val="2185C5"/>
                </a:solidFill>
              </a:rPr>
              <a:t> in this together!</a:t>
            </a:r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529EAF-E04F-5547-555C-CAE3E32BC18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1845" y="2636105"/>
            <a:ext cx="6076766" cy="2538437"/>
          </a:xfrm>
        </p:spPr>
        <p:txBody>
          <a:bodyPr anchor="b"/>
          <a:lstStyle/>
          <a:p>
            <a:pPr marL="76200" indent="0" algn="ctr">
              <a:buNone/>
            </a:pPr>
            <a:r>
              <a:rPr lang="en-US" sz="2800" b="1" dirty="0">
                <a:solidFill>
                  <a:srgbClr val="677480"/>
                </a:solidFill>
              </a:rPr>
              <a:t>SPM David Gerstner</a:t>
            </a:r>
            <a:br>
              <a:rPr lang="en-US" sz="2800" b="1" dirty="0">
                <a:solidFill>
                  <a:srgbClr val="677480"/>
                </a:solidFill>
              </a:rPr>
            </a:br>
            <a:r>
              <a:rPr lang="en-US" sz="2800" b="1" dirty="0">
                <a:solidFill>
                  <a:srgbClr val="677480"/>
                </a:solidFill>
              </a:rPr>
              <a:t>Regional Coordinator</a:t>
            </a:r>
            <a:br>
              <a:rPr lang="en-US" sz="2800" b="1" dirty="0">
                <a:solidFill>
                  <a:srgbClr val="677480"/>
                </a:solidFill>
              </a:rPr>
            </a:br>
            <a:r>
              <a:rPr lang="en-US" sz="2800" b="1" dirty="0">
                <a:solidFill>
                  <a:srgbClr val="677480"/>
                </a:solidFill>
              </a:rPr>
              <a:t>Dayton MMRS/RMRS</a:t>
            </a:r>
            <a:br>
              <a:rPr lang="en-US" sz="2800" b="1" dirty="0">
                <a:solidFill>
                  <a:srgbClr val="677480"/>
                </a:solidFill>
              </a:rPr>
            </a:br>
            <a:r>
              <a:rPr lang="en-US" sz="2800" b="1" dirty="0">
                <a:solidFill>
                  <a:srgbClr val="677480"/>
                </a:solidFill>
              </a:rPr>
              <a:t>Mumbai Committee Chair</a:t>
            </a:r>
            <a:br>
              <a:rPr lang="en-US" sz="2800" b="1" dirty="0">
                <a:solidFill>
                  <a:srgbClr val="677480"/>
                </a:solidFill>
              </a:rPr>
            </a:br>
            <a:r>
              <a:rPr lang="en-US" sz="2800" b="1" u="sng" dirty="0">
                <a:solidFill>
                  <a:srgbClr val="677480"/>
                </a:solidFill>
              </a:rPr>
              <a:t>david.gerstner@daytonohio.gov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B1CF1-1CF5-2721-652A-748E9D8999B5}"/>
              </a:ext>
            </a:extLst>
          </p:cNvPr>
          <p:cNvSpPr txBox="1"/>
          <p:nvPr/>
        </p:nvSpPr>
        <p:spPr>
          <a:xfrm>
            <a:off x="510746" y="325919"/>
            <a:ext cx="11170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2185C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for helping keep our region safe!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3F88E15-3082-68D2-28CB-18DA5E4EB9BB}"/>
              </a:ext>
            </a:extLst>
          </p:cNvPr>
          <p:cNvSpPr txBox="1">
            <a:spLocks/>
          </p:cNvSpPr>
          <p:nvPr/>
        </p:nvSpPr>
        <p:spPr>
          <a:xfrm>
            <a:off x="5815912" y="2636105"/>
            <a:ext cx="6256046" cy="253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dirty="0">
                <a:solidFill>
                  <a:srgbClr val="677480"/>
                </a:solidFill>
              </a:rPr>
              <a:t>Mark Moore</a:t>
            </a:r>
          </a:p>
          <a:p>
            <a:r>
              <a:rPr lang="en-US" sz="2800" dirty="0">
                <a:solidFill>
                  <a:srgbClr val="677480"/>
                </a:solidFill>
              </a:rPr>
              <a:t>Corporate Director </a:t>
            </a:r>
            <a:br>
              <a:rPr lang="en-US" sz="2800" dirty="0">
                <a:solidFill>
                  <a:srgbClr val="677480"/>
                </a:solidFill>
              </a:rPr>
            </a:br>
            <a:r>
              <a:rPr lang="en-US" sz="2800" dirty="0">
                <a:solidFill>
                  <a:srgbClr val="677480"/>
                </a:solidFill>
              </a:rPr>
              <a:t>Protective &amp; Support Services</a:t>
            </a:r>
          </a:p>
          <a:p>
            <a:r>
              <a:rPr lang="en-US" sz="2800" dirty="0">
                <a:solidFill>
                  <a:srgbClr val="677480"/>
                </a:solidFill>
              </a:rPr>
              <a:t>Committee Training Workgroup Chair</a:t>
            </a:r>
            <a:br>
              <a:rPr lang="en-US" sz="2800" dirty="0">
                <a:solidFill>
                  <a:srgbClr val="677480"/>
                </a:solidFill>
              </a:rPr>
            </a:br>
            <a:r>
              <a:rPr lang="en-US" sz="2800" u="sng" dirty="0">
                <a:solidFill>
                  <a:srgbClr val="677480"/>
                </a:solidFill>
              </a:rPr>
              <a:t>moorem4@childrensdayton.org</a:t>
            </a:r>
          </a:p>
        </p:txBody>
      </p:sp>
      <p:pic>
        <p:nvPicPr>
          <p:cNvPr id="2061" name="Picture 13" descr="configurations | Dayton Children's">
            <a:extLst>
              <a:ext uri="{FF2B5EF4-FFF2-40B4-BE49-F238E27FC236}">
                <a16:creationId xmlns:a16="http://schemas.microsoft.com/office/drawing/2014/main" id="{A266A2A7-79C9-48E2-BF8C-8F9D3EE3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83" y="5174542"/>
            <a:ext cx="5194862" cy="83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6B856-9E36-0EB5-B6E7-2702CCD2E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3" y="5193624"/>
            <a:ext cx="5585254" cy="8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0338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oroner IDs security guard killed in MVH shooting, inmate dead after  self-inflicted gunshot wound – WHIO TV 7 and WHIO Radio">
            <a:extLst>
              <a:ext uri="{FF2B5EF4-FFF2-40B4-BE49-F238E27FC236}">
                <a16:creationId xmlns:a16="http://schemas.microsoft.com/office/drawing/2014/main" id="{10E1A468-1826-CFA7-C156-C41862A4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1" y="3048000"/>
            <a:ext cx="4917451" cy="36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AW: OH: SHOOTING AT MIAMI VALLEY HOSPITAL | | kilgorenewsherald.com">
            <a:extLst>
              <a:ext uri="{FF2B5EF4-FFF2-40B4-BE49-F238E27FC236}">
                <a16:creationId xmlns:a16="http://schemas.microsoft.com/office/drawing/2014/main" id="{A9D07E46-4C72-D908-370A-DE888644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3" y="121911"/>
            <a:ext cx="4923678" cy="276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8317F1-D624-F634-8DF4-C2F645AA018F}"/>
              </a:ext>
            </a:extLst>
          </p:cNvPr>
          <p:cNvSpPr txBox="1"/>
          <p:nvPr/>
        </p:nvSpPr>
        <p:spPr>
          <a:xfrm>
            <a:off x="5078151" y="361445"/>
            <a:ext cx="3891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Miami Valley Hospital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Murder-Suicide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June 1, 2022</a:t>
            </a:r>
          </a:p>
        </p:txBody>
      </p:sp>
      <p:pic>
        <p:nvPicPr>
          <p:cNvPr id="1026" name="Picture 2" descr="Security guard, inmate die after shooting at Miami Valley Hospital">
            <a:extLst>
              <a:ext uri="{FF2B5EF4-FFF2-40B4-BE49-F238E27FC236}">
                <a16:creationId xmlns:a16="http://schemas.microsoft.com/office/drawing/2014/main" id="{9BD95BCB-0A25-1FAE-7BA6-AF520C91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23" y="1801309"/>
            <a:ext cx="6822976" cy="454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curity guard, inmate die after shooting at Miami Valley Hospital">
            <a:extLst>
              <a:ext uri="{FF2B5EF4-FFF2-40B4-BE49-F238E27FC236}">
                <a16:creationId xmlns:a16="http://schemas.microsoft.com/office/drawing/2014/main" id="{8A2D331D-ABF9-6F90-49E3-A9FCDF96F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13040" r="-180" b="6350"/>
          <a:stretch/>
        </p:blipFill>
        <p:spPr bwMode="auto">
          <a:xfrm>
            <a:off x="8969832" y="121909"/>
            <a:ext cx="3067695" cy="15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13856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ulsa shooting: Everything we know about the hospital gunman | The  Independent">
            <a:extLst>
              <a:ext uri="{FF2B5EF4-FFF2-40B4-BE49-F238E27FC236}">
                <a16:creationId xmlns:a16="http://schemas.microsoft.com/office/drawing/2014/main" id="{8C8F2655-A421-F180-353C-C73574035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r="20218"/>
          <a:stretch/>
        </p:blipFill>
        <p:spPr bwMode="auto">
          <a:xfrm>
            <a:off x="5575747" y="2534822"/>
            <a:ext cx="1478336" cy="14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klahoma hospital shooting: 4 people killed, suspect dead, Tulsa police say">
            <a:extLst>
              <a:ext uri="{FF2B5EF4-FFF2-40B4-BE49-F238E27FC236}">
                <a16:creationId xmlns:a16="http://schemas.microsoft.com/office/drawing/2014/main" id="{68A18792-CAFC-E5C2-841E-93AD2618E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09" y="80208"/>
            <a:ext cx="4104239" cy="231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ulsa hospital shooting update: 4 dead, multiple injuries | 5newsonline.com">
            <a:extLst>
              <a:ext uri="{FF2B5EF4-FFF2-40B4-BE49-F238E27FC236}">
                <a16:creationId xmlns:a16="http://schemas.microsoft.com/office/drawing/2014/main" id="{0D577550-E9F1-5B8B-4F72-2AC09C1E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57" y="80208"/>
            <a:ext cx="3455690" cy="19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ulsa mass shooting live updates: Gunman enters hospital, kills 4 and  injures miltiple people | Marca">
            <a:extLst>
              <a:ext uri="{FF2B5EF4-FFF2-40B4-BE49-F238E27FC236}">
                <a16:creationId xmlns:a16="http://schemas.microsoft.com/office/drawing/2014/main" id="{53FB82D1-9EA9-0479-7654-26713ACE4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714" r="-28" b="14013"/>
          <a:stretch/>
        </p:blipFill>
        <p:spPr bwMode="auto">
          <a:xfrm>
            <a:off x="96250" y="2777429"/>
            <a:ext cx="3334114" cy="160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4 victims, suspect dead after shooting at Tulsa medical complex">
            <a:extLst>
              <a:ext uri="{FF2B5EF4-FFF2-40B4-BE49-F238E27FC236}">
                <a16:creationId xmlns:a16="http://schemas.microsoft.com/office/drawing/2014/main" id="{F293F274-819E-9A15-9AC5-52E2D8EBC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3"/>
          <a:stretch/>
        </p:blipFill>
        <p:spPr bwMode="auto">
          <a:xfrm>
            <a:off x="3585448" y="4151384"/>
            <a:ext cx="3397243" cy="26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4 killed in shooting at Tulsa hospital; gunman also dead, police say">
            <a:extLst>
              <a:ext uri="{FF2B5EF4-FFF2-40B4-BE49-F238E27FC236}">
                <a16:creationId xmlns:a16="http://schemas.microsoft.com/office/drawing/2014/main" id="{48AADBCB-DCBC-6094-DC5E-D8DAD3E5B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" y="4546964"/>
            <a:ext cx="3334115" cy="22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4 killed in shooting at Tulsa medical building; shooter dead">
            <a:extLst>
              <a:ext uri="{FF2B5EF4-FFF2-40B4-BE49-F238E27FC236}">
                <a16:creationId xmlns:a16="http://schemas.microsoft.com/office/drawing/2014/main" id="{A0AE5401-41B8-160E-2910-1A49AED2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80210"/>
            <a:ext cx="4238988" cy="25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81A630-E891-4852-012A-411B6005493F}"/>
              </a:ext>
            </a:extLst>
          </p:cNvPr>
          <p:cNvSpPr txBox="1"/>
          <p:nvPr/>
        </p:nvSpPr>
        <p:spPr>
          <a:xfrm>
            <a:off x="3450135" y="2777429"/>
            <a:ext cx="2125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Tulsa, OK</a:t>
            </a:r>
          </a:p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Hospital ASI</a:t>
            </a:r>
          </a:p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June 1, 2022</a:t>
            </a:r>
          </a:p>
        </p:txBody>
      </p:sp>
      <p:pic>
        <p:nvPicPr>
          <p:cNvPr id="2066" name="Picture 18" descr="Tulsa, Oklahoma, hospital shooting: Gunman who killed 4 had been a patient  of a victim, police chief says - CNN">
            <a:extLst>
              <a:ext uri="{FF2B5EF4-FFF2-40B4-BE49-F238E27FC236}">
                <a16:creationId xmlns:a16="http://schemas.microsoft.com/office/drawing/2014/main" id="{069CF0B1-AD6F-9D93-9A43-653EDF4F4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1"/>
          <a:stretch/>
        </p:blipFill>
        <p:spPr bwMode="auto">
          <a:xfrm>
            <a:off x="7137774" y="4029164"/>
            <a:ext cx="4957973" cy="231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Victims named, police release motive in deadly Saint Francis shooting spree  | KTUL">
            <a:extLst>
              <a:ext uri="{FF2B5EF4-FFF2-40B4-BE49-F238E27FC236}">
                <a16:creationId xmlns:a16="http://schemas.microsoft.com/office/drawing/2014/main" id="{044E495A-5927-8472-121E-9764FEE13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20" y="2123174"/>
            <a:ext cx="3201827" cy="18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5 killed in US hospital campus shooting - Chinadaily.com.cn">
            <a:extLst>
              <a:ext uri="{FF2B5EF4-FFF2-40B4-BE49-F238E27FC236}">
                <a16:creationId xmlns:a16="http://schemas.microsoft.com/office/drawing/2014/main" id="{841E97BA-D375-B6B1-183C-00A6590D4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44933" r="51616" b="16016"/>
          <a:stretch/>
        </p:blipFill>
        <p:spPr bwMode="auto">
          <a:xfrm>
            <a:off x="7137774" y="3021447"/>
            <a:ext cx="1648780" cy="9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67C5EAB-2156-875A-F853-F3406B8216E2}"/>
              </a:ext>
            </a:extLst>
          </p:cNvPr>
          <p:cNvSpPr txBox="1"/>
          <p:nvPr/>
        </p:nvSpPr>
        <p:spPr>
          <a:xfrm>
            <a:off x="7054083" y="2472969"/>
            <a:ext cx="180400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4 Dead</a:t>
            </a:r>
          </a:p>
        </p:txBody>
      </p:sp>
    </p:spTree>
    <p:extLst>
      <p:ext uri="{BB962C8B-B14F-4D97-AF65-F5344CB8AC3E}">
        <p14:creationId xmlns:p14="http://schemas.microsoft.com/office/powerpoint/2010/main" val="2081700059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8C1981-B195-E6D6-5A46-681B6B924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037" y="2906462"/>
            <a:ext cx="10639926" cy="3341938"/>
          </a:xfrm>
        </p:spPr>
        <p:txBody>
          <a:bodyPr/>
          <a:lstStyle/>
          <a:p>
            <a:pPr marL="101598" indent="0">
              <a:buNone/>
            </a:pPr>
            <a:r>
              <a:rPr lang="en-US" sz="3600" b="1" dirty="0"/>
              <a:t>We need to provide healthcare workers with reassurance about what is being done in our hospitals and reminders of actions to take in an Active Shooter Incident</a:t>
            </a:r>
          </a:p>
          <a:p>
            <a:pPr marL="101598" indent="0">
              <a:buNone/>
            </a:pPr>
            <a:r>
              <a:rPr lang="en-US" sz="3600" b="1" dirty="0"/>
              <a:t>- Nancy </a:t>
            </a:r>
            <a:r>
              <a:rPr lang="en-US" sz="3600" b="1" dirty="0" err="1"/>
              <a:t>Pook</a:t>
            </a:r>
            <a:r>
              <a:rPr lang="en-US" sz="3600" b="1" dirty="0"/>
              <a:t>, MD FACEP </a:t>
            </a:r>
          </a:p>
          <a:p>
            <a:pPr marL="101598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8629639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295" y="1224751"/>
            <a:ext cx="11205410" cy="4194314"/>
          </a:xfrm>
        </p:spPr>
        <p:txBody>
          <a:bodyPr anchor="ctr"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Law Enforcement throughout our region </a:t>
            </a:r>
            <a:r>
              <a:rPr lang="en-US" sz="4800" b="1" u="sng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including hospital law enforcement</a:t>
            </a:r>
            <a:r>
              <a:rPr lang="en-US" sz="4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are trained and committed to aggressively respond to active shooter incidents.</a:t>
            </a:r>
          </a:p>
        </p:txBody>
      </p:sp>
    </p:spTree>
    <p:extLst>
      <p:ext uri="{BB962C8B-B14F-4D97-AF65-F5344CB8AC3E}">
        <p14:creationId xmlns:p14="http://schemas.microsoft.com/office/powerpoint/2010/main" val="2790718835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781A630-E891-4852-012A-411B6005493F}"/>
              </a:ext>
            </a:extLst>
          </p:cNvPr>
          <p:cNvSpPr txBox="1"/>
          <p:nvPr/>
        </p:nvSpPr>
        <p:spPr>
          <a:xfrm>
            <a:off x="-25636" y="126321"/>
            <a:ext cx="6121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Premier Health Miami Valley Hospital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Murder-Suicide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(</a:t>
            </a:r>
            <a:r>
              <a:rPr lang="en-US" sz="2400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Not an Active Shooter Incident)</a:t>
            </a:r>
            <a:endParaRPr lang="en-US" sz="24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B0604020202020204" pitchFamily="18" charset="0"/>
            </a:endParaRP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June 1, 2022</a:t>
            </a:r>
          </a:p>
        </p:txBody>
      </p:sp>
      <p:pic>
        <p:nvPicPr>
          <p:cNvPr id="1028" name="Picture 4" descr="Dayton Police have identified the man they say shot and killed a security guard before turning the gun on himself Wednesday at Miami Valley Hospital. (DPD photo)">
            <a:extLst>
              <a:ext uri="{FF2B5EF4-FFF2-40B4-BE49-F238E27FC236}">
                <a16:creationId xmlns:a16="http://schemas.microsoft.com/office/drawing/2014/main" id="{05CEBE25-D225-4DAB-F149-67732BD22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2" r="24032"/>
          <a:stretch/>
        </p:blipFill>
        <p:spPr bwMode="auto">
          <a:xfrm>
            <a:off x="4428038" y="1379339"/>
            <a:ext cx="960614" cy="10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S: Inmate, security guard die after shooting at Miami Valley Hospital">
            <a:extLst>
              <a:ext uri="{FF2B5EF4-FFF2-40B4-BE49-F238E27FC236}">
                <a16:creationId xmlns:a16="http://schemas.microsoft.com/office/drawing/2014/main" id="{ACA0228E-A420-9604-05C4-91BE3B891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/>
        </p:blipFill>
        <p:spPr bwMode="auto">
          <a:xfrm>
            <a:off x="6502258" y="3675369"/>
            <a:ext cx="5533434" cy="26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OTOS: Inmate, security guard die after shooting at Miami Valley Hospital">
            <a:extLst>
              <a:ext uri="{FF2B5EF4-FFF2-40B4-BE49-F238E27FC236}">
                <a16:creationId xmlns:a16="http://schemas.microsoft.com/office/drawing/2014/main" id="{001A3463-1955-1E91-FA5D-72FC2A741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3" t="651" r="11645" b="990"/>
          <a:stretch/>
        </p:blipFill>
        <p:spPr bwMode="auto">
          <a:xfrm>
            <a:off x="154473" y="3675368"/>
            <a:ext cx="2030870" cy="30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PD: Surveillance video from inside MVH shows shooter pointing gun at people">
            <a:extLst>
              <a:ext uri="{FF2B5EF4-FFF2-40B4-BE49-F238E27FC236}">
                <a16:creationId xmlns:a16="http://schemas.microsoft.com/office/drawing/2014/main" id="{EA879A39-BAE8-B1A6-5F36-CCBBCE497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78" b="9127"/>
          <a:stretch/>
        </p:blipFill>
        <p:spPr bwMode="auto">
          <a:xfrm>
            <a:off x="154473" y="1695981"/>
            <a:ext cx="3819011" cy="18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arren County man identified as security guard killed in Ohio hospital  shooting">
            <a:extLst>
              <a:ext uri="{FF2B5EF4-FFF2-40B4-BE49-F238E27FC236}">
                <a16:creationId xmlns:a16="http://schemas.microsoft.com/office/drawing/2014/main" id="{44234BC3-7FB5-6408-A885-C32E8052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59" y="126321"/>
            <a:ext cx="6004733" cy="338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roner IDs security guard killed in MVH shooting, inmate dead after  self-inflicted gunshot wound">
            <a:extLst>
              <a:ext uri="{FF2B5EF4-FFF2-40B4-BE49-F238E27FC236}">
                <a16:creationId xmlns:a16="http://schemas.microsoft.com/office/drawing/2014/main" id="{D7E14989-2232-A390-E178-4816A35F3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78" y="3675369"/>
            <a:ext cx="4048045" cy="30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F4A1E4-A2D5-1B5B-4F93-78675A68EBEC}"/>
              </a:ext>
            </a:extLst>
          </p:cNvPr>
          <p:cNvSpPr txBox="1"/>
          <p:nvPr/>
        </p:nvSpPr>
        <p:spPr>
          <a:xfrm>
            <a:off x="3840105" y="2404582"/>
            <a:ext cx="2190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2 Dead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(including shooter)</a:t>
            </a:r>
          </a:p>
        </p:txBody>
      </p:sp>
    </p:spTree>
    <p:extLst>
      <p:ext uri="{BB962C8B-B14F-4D97-AF65-F5344CB8AC3E}">
        <p14:creationId xmlns:p14="http://schemas.microsoft.com/office/powerpoint/2010/main" val="2009222382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0F12-74BE-106C-2BBE-1CFE22DDB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962" y="1882600"/>
            <a:ext cx="11078076" cy="1546400"/>
          </a:xfrm>
        </p:spPr>
        <p:txBody>
          <a:bodyPr/>
          <a:lstStyle/>
          <a:p>
            <a:r>
              <a:rPr lang="en-US" b="1" dirty="0"/>
              <a:t>Prepare and Prevent</a:t>
            </a:r>
          </a:p>
        </p:txBody>
      </p:sp>
    </p:spTree>
    <p:extLst>
      <p:ext uri="{BB962C8B-B14F-4D97-AF65-F5344CB8AC3E}">
        <p14:creationId xmlns:p14="http://schemas.microsoft.com/office/powerpoint/2010/main" val="561751450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Formal1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mal1" id="{5AD7F958-29F3-4746-8DE6-07C674E950AB}" vid="{C371DA59-5B12-4484-ACB1-F3E5BDB5D9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3656</TotalTime>
  <Words>1248</Words>
  <Application>Microsoft Office PowerPoint</Application>
  <PresentationFormat>Widescreen</PresentationFormat>
  <Paragraphs>215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Amasis MT Pro Black</vt:lpstr>
      <vt:lpstr>Arial</vt:lpstr>
      <vt:lpstr>Calibri</vt:lpstr>
      <vt:lpstr>Lato</vt:lpstr>
      <vt:lpstr>Raleway</vt:lpstr>
      <vt:lpstr>Formal1</vt:lpstr>
      <vt:lpstr>Healthcare &amp; Hospital Active Shooter Response and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Prepare and Prevent</vt:lpstr>
      <vt:lpstr>HCW Concerns and Communication</vt:lpstr>
      <vt:lpstr>Prepare and Prevent</vt:lpstr>
      <vt:lpstr>PowerPoint Presentation</vt:lpstr>
      <vt:lpstr>Prepare and Prevent</vt:lpstr>
      <vt:lpstr>Prepare and Prevent</vt:lpstr>
      <vt:lpstr>Response</vt:lpstr>
      <vt:lpstr>Response</vt:lpstr>
      <vt:lpstr>Run</vt:lpstr>
      <vt:lpstr>Run</vt:lpstr>
      <vt:lpstr>Hide</vt:lpstr>
      <vt:lpstr>Fight</vt:lpstr>
      <vt:lpstr>Communications During Incidents</vt:lpstr>
      <vt:lpstr>PowerPoint Presentation</vt:lpstr>
      <vt:lpstr>Duty to Care</vt:lpstr>
      <vt:lpstr>Other Steps During an ASI:</vt:lpstr>
      <vt:lpstr>External Communications</vt:lpstr>
      <vt:lpstr>Local and Regional Efforts</vt:lpstr>
      <vt:lpstr>PowerPoint Presentation</vt:lpstr>
      <vt:lpstr>Hospitals Are Providing Trainings</vt:lpstr>
      <vt:lpstr>Other Regional Trainings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Active Shooter Response and Prevention</dc:title>
  <dc:creator>Marsh, Jordan</dc:creator>
  <cp:lastModifiedBy>Marsh, Jordan</cp:lastModifiedBy>
  <cp:revision>153</cp:revision>
  <cp:lastPrinted>2022-07-11T16:59:00Z</cp:lastPrinted>
  <dcterms:created xsi:type="dcterms:W3CDTF">2022-07-01T20:22:56Z</dcterms:created>
  <dcterms:modified xsi:type="dcterms:W3CDTF">2022-10-31T21:45:33Z</dcterms:modified>
</cp:coreProperties>
</file>