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1" r:id="rId3"/>
    <p:sldId id="313" r:id="rId4"/>
    <p:sldId id="260" r:id="rId5"/>
    <p:sldId id="262" r:id="rId6"/>
    <p:sldId id="263" r:id="rId7"/>
    <p:sldId id="304" r:id="rId8"/>
    <p:sldId id="305" r:id="rId9"/>
    <p:sldId id="306" r:id="rId10"/>
    <p:sldId id="310" r:id="rId11"/>
    <p:sldId id="307" r:id="rId12"/>
    <p:sldId id="265" r:id="rId13"/>
    <p:sldId id="266" r:id="rId14"/>
    <p:sldId id="303" r:id="rId15"/>
    <p:sldId id="309" r:id="rId16"/>
    <p:sldId id="314" r:id="rId17"/>
    <p:sldId id="31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23" autoAdjust="0"/>
    <p:restoredTop sz="94660"/>
  </p:normalViewPr>
  <p:slideViewPr>
    <p:cSldViewPr snapToGrid="0">
      <p:cViewPr varScale="1">
        <p:scale>
          <a:sx n="88" d="100"/>
          <a:sy n="88" d="100"/>
        </p:scale>
        <p:origin x="7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BDC-4CBD-45BB-BEF5-62DB621F73F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7CEC-26C2-40C5-A5C2-0AEDB2BD2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3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BDC-4CBD-45BB-BEF5-62DB621F73F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7CEC-26C2-40C5-A5C2-0AEDB2BD2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BDC-4CBD-45BB-BEF5-62DB621F73F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7CEC-26C2-40C5-A5C2-0AEDB2BD2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1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BDC-4CBD-45BB-BEF5-62DB621F73F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7CEC-26C2-40C5-A5C2-0AEDB2BD2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5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BDC-4CBD-45BB-BEF5-62DB621F73F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7CEC-26C2-40C5-A5C2-0AEDB2BD2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6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BDC-4CBD-45BB-BEF5-62DB621F73F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7CEC-26C2-40C5-A5C2-0AEDB2BD2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9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BDC-4CBD-45BB-BEF5-62DB621F73F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7CEC-26C2-40C5-A5C2-0AEDB2BD2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BDC-4CBD-45BB-BEF5-62DB621F73F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7CEC-26C2-40C5-A5C2-0AEDB2BD2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0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BDC-4CBD-45BB-BEF5-62DB621F73F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7CEC-26C2-40C5-A5C2-0AEDB2BD2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BDC-4CBD-45BB-BEF5-62DB621F73F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7CEC-26C2-40C5-A5C2-0AEDB2BD2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DBDC-4CBD-45BB-BEF5-62DB621F73F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7CEC-26C2-40C5-A5C2-0AEDB2BD2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ADBDC-4CBD-45BB-BEF5-62DB621F73F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87CEC-26C2-40C5-A5C2-0AEDB2BD2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2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ipse.aas.org/eye-safety/eyewear-viewer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5346"/>
            <a:ext cx="7772400" cy="2387600"/>
          </a:xfrm>
        </p:spPr>
        <p:txBody>
          <a:bodyPr/>
          <a:lstStyle/>
          <a:p>
            <a:r>
              <a:rPr lang="en-US" dirty="0" smtClean="0"/>
              <a:t>Eclipse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497" y="3166609"/>
            <a:ext cx="6858000" cy="1655762"/>
          </a:xfrm>
        </p:spPr>
        <p:txBody>
          <a:bodyPr/>
          <a:lstStyle/>
          <a:p>
            <a:r>
              <a:rPr lang="en-US" dirty="0" smtClean="0"/>
              <a:t>Monday, April 8, </a:t>
            </a:r>
            <a:r>
              <a:rPr lang="en-US" dirty="0" smtClean="0"/>
              <a:t>2024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0003" y="6426926"/>
            <a:ext cx="187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MMRS</a:t>
            </a:r>
            <a:r>
              <a:rPr lang="en-US" dirty="0" smtClean="0"/>
              <a:t>  </a:t>
            </a:r>
            <a:r>
              <a:rPr lang="en-US" dirty="0" smtClean="0"/>
              <a:t>8/30/23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 b="36953"/>
          <a:stretch/>
        </p:blipFill>
        <p:spPr>
          <a:xfrm>
            <a:off x="3375423" y="4077798"/>
            <a:ext cx="2386149" cy="25337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150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Responder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Extended travel times for emergency </a:t>
            </a:r>
            <a:r>
              <a:rPr lang="en-US" dirty="0" smtClean="0"/>
              <a:t>response</a:t>
            </a:r>
          </a:p>
          <a:p>
            <a:r>
              <a:rPr lang="en-US" dirty="0"/>
              <a:t>Callers not knowing where they </a:t>
            </a:r>
            <a:r>
              <a:rPr lang="en-US" dirty="0" smtClean="0"/>
              <a:t>are</a:t>
            </a:r>
          </a:p>
          <a:p>
            <a:pPr lvl="1"/>
            <a:r>
              <a:rPr lang="en-US" dirty="0" smtClean="0"/>
              <a:t>Possible </a:t>
            </a:r>
            <a:r>
              <a:rPr lang="en-US" dirty="0" smtClean="0"/>
              <a:t>temporary </a:t>
            </a:r>
            <a:r>
              <a:rPr lang="en-US" dirty="0" smtClean="0"/>
              <a:t>campground not well organized, and no </a:t>
            </a:r>
            <a:r>
              <a:rPr lang="en-US" dirty="0" smtClean="0"/>
              <a:t>signs…</a:t>
            </a:r>
            <a:endParaRPr lang="en-US" dirty="0"/>
          </a:p>
          <a:p>
            <a:r>
              <a:rPr lang="en-US" dirty="0" smtClean="0"/>
              <a:t>Incident at </a:t>
            </a:r>
            <a:r>
              <a:rPr lang="en-US" dirty="0"/>
              <a:t>a </a:t>
            </a:r>
            <a:r>
              <a:rPr lang="en-US" dirty="0" smtClean="0"/>
              <a:t>temporary campground, </a:t>
            </a:r>
            <a:r>
              <a:rPr lang="en-US" dirty="0"/>
              <a:t>75 yards off road, with no “road” to get back </a:t>
            </a:r>
            <a:r>
              <a:rPr lang="en-US" dirty="0" smtClean="0"/>
              <a:t>there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Stage” equipment around jurisdiction?</a:t>
            </a:r>
            <a:endParaRPr lang="en-US" dirty="0"/>
          </a:p>
          <a:p>
            <a:r>
              <a:rPr lang="en-US" dirty="0"/>
              <a:t>Limited mutual aid from other counties, and within the </a:t>
            </a:r>
            <a:r>
              <a:rPr lang="en-US" dirty="0" smtClean="0"/>
              <a:t>county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92" y="0"/>
            <a:ext cx="7886700" cy="1325563"/>
          </a:xfrm>
        </p:spPr>
        <p:txBody>
          <a:bodyPr/>
          <a:lstStyle/>
          <a:p>
            <a:r>
              <a:rPr lang="en-US" dirty="0" smtClean="0"/>
              <a:t>Fire Marshal’s Office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9" y="1441823"/>
            <a:ext cx="8403771" cy="54161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213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Possibility for Cell Phones </a:t>
            </a:r>
            <a:r>
              <a:rPr lang="en-US" sz="3200" dirty="0"/>
              <a:t>&amp; </a:t>
            </a:r>
            <a:r>
              <a:rPr lang="en-US" sz="3200" dirty="0">
                <a:solidFill>
                  <a:srgbClr val="FF0000"/>
                </a:solidFill>
              </a:rPr>
              <a:t>Wi-Fi </a:t>
            </a:r>
            <a:r>
              <a:rPr lang="en-US" sz="3200" dirty="0"/>
              <a:t>to be significantly impacted </a:t>
            </a:r>
            <a:endParaRPr lang="en-US" sz="3200" dirty="0"/>
          </a:p>
          <a:p>
            <a:pPr lvl="1"/>
            <a:r>
              <a:rPr lang="en-US" dirty="0"/>
              <a:t>Ability for public to place 911 calls could be impacted</a:t>
            </a:r>
            <a:endParaRPr lang="en-US" sz="2200" dirty="0"/>
          </a:p>
          <a:p>
            <a:pPr lvl="1"/>
            <a:r>
              <a:rPr lang="en-US" dirty="0"/>
              <a:t>Ability to use mapping </a:t>
            </a:r>
            <a:r>
              <a:rPr lang="en-US" dirty="0" smtClean="0"/>
              <a:t>apps</a:t>
            </a:r>
          </a:p>
          <a:p>
            <a:pPr lvl="2"/>
            <a:r>
              <a:rPr lang="en-US" dirty="0"/>
              <a:t>Promote having a hard </a:t>
            </a:r>
            <a:r>
              <a:rPr lang="en-US" dirty="0" smtClean="0"/>
              <a:t>copy map</a:t>
            </a:r>
            <a:endParaRPr lang="en-US" dirty="0"/>
          </a:p>
          <a:p>
            <a:pPr lvl="2"/>
            <a:r>
              <a:rPr lang="en-US" dirty="0"/>
              <a:t>People </a:t>
            </a:r>
            <a:r>
              <a:rPr lang="en-US" dirty="0" smtClean="0"/>
              <a:t>getting </a:t>
            </a:r>
            <a:r>
              <a:rPr lang="en-US" dirty="0" smtClean="0"/>
              <a:t>lost, we want them to exit as quick as possible</a:t>
            </a:r>
            <a:endParaRPr lang="en-US" dirty="0"/>
          </a:p>
          <a:p>
            <a:pPr lvl="1"/>
            <a:r>
              <a:rPr lang="en-US" dirty="0"/>
              <a:t>Ability to use credit cards or features like Apple </a:t>
            </a:r>
            <a:r>
              <a:rPr lang="en-US" dirty="0" smtClean="0"/>
              <a:t>Pay</a:t>
            </a:r>
          </a:p>
          <a:p>
            <a:pPr lvl="2"/>
            <a:r>
              <a:rPr lang="en-US" dirty="0" smtClean="0"/>
              <a:t>Or may just operate very slowly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Have cash, ATMs may be an issue, businesses have extra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– Radio Specific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8055"/>
          </a:xfrm>
        </p:spPr>
        <p:txBody>
          <a:bodyPr>
            <a:normAutofit/>
          </a:bodyPr>
          <a:lstStyle/>
          <a:p>
            <a:r>
              <a:rPr lang="en-US" dirty="0" smtClean="0"/>
              <a:t>State will have an ICS-205 Comm Plan</a:t>
            </a:r>
          </a:p>
          <a:p>
            <a:r>
              <a:rPr lang="en-US" dirty="0" smtClean="0"/>
              <a:t>Have / SHARE Local ICS-205 Comm Plan</a:t>
            </a:r>
          </a:p>
          <a:p>
            <a:pPr lvl="1"/>
            <a:r>
              <a:rPr lang="en-US" dirty="0" smtClean="0"/>
              <a:t>Tower loading an issue, especially if ambulances can’t “call” hospitals, moves more traffic to MARCS</a:t>
            </a:r>
          </a:p>
          <a:p>
            <a:r>
              <a:rPr lang="en-US" dirty="0" smtClean="0"/>
              <a:t>Promote </a:t>
            </a:r>
            <a:r>
              <a:rPr lang="en-US" dirty="0" smtClean="0"/>
              <a:t>agencies acquire GETS/WPS cards if they don’t already have them, to assist with load reduction on system</a:t>
            </a:r>
          </a:p>
          <a:p>
            <a:pPr lvl="1"/>
            <a:r>
              <a:rPr lang="en-US" dirty="0" smtClean="0"/>
              <a:t>Make sure phones are in WPS</a:t>
            </a:r>
          </a:p>
          <a:p>
            <a:pPr lvl="1"/>
            <a:r>
              <a:rPr lang="en-US" dirty="0" smtClean="0"/>
              <a:t>Review </a:t>
            </a:r>
            <a:r>
              <a:rPr lang="en-US" dirty="0" err="1"/>
              <a:t>FirstNet</a:t>
            </a:r>
            <a:r>
              <a:rPr lang="en-US" dirty="0"/>
              <a:t> &amp; Verizon Frontline setup</a:t>
            </a:r>
          </a:p>
          <a:p>
            <a:r>
              <a:rPr lang="en-US" dirty="0" smtClean="0"/>
              <a:t>Amateur </a:t>
            </a:r>
            <a:r>
              <a:rPr lang="en-US" dirty="0" smtClean="0"/>
              <a:t>Radio </a:t>
            </a:r>
            <a:r>
              <a:rPr lang="en-US" dirty="0" smtClean="0"/>
              <a:t>involvement</a:t>
            </a:r>
            <a:endParaRPr lang="en-US" dirty="0" smtClean="0"/>
          </a:p>
          <a:p>
            <a:pPr lvl="1"/>
            <a:r>
              <a:rPr lang="en-US" dirty="0" smtClean="0"/>
              <a:t>Frequent reporting of traffic status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783"/>
            <a:ext cx="7886700" cy="1325563"/>
          </a:xfrm>
        </p:spPr>
        <p:txBody>
          <a:bodyPr/>
          <a:lstStyle/>
          <a:p>
            <a:r>
              <a:rPr lang="en-US" dirty="0" smtClean="0"/>
              <a:t>Temporary Campground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9" y="1109840"/>
            <a:ext cx="7551222" cy="57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</a:t>
            </a:r>
            <a:r>
              <a:rPr lang="en-US" dirty="0" err="1" smtClean="0"/>
              <a:t>Dept</a:t>
            </a:r>
            <a:r>
              <a:rPr lang="en-US" dirty="0" smtClean="0"/>
              <a:t>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Temporary Camp Sites</a:t>
            </a:r>
          </a:p>
          <a:p>
            <a:pPr lvl="1"/>
            <a:r>
              <a:rPr lang="en-US" dirty="0" smtClean="0"/>
              <a:t>Permits so we know how many, and where campers will be</a:t>
            </a:r>
          </a:p>
          <a:p>
            <a:pPr lvl="1"/>
            <a:r>
              <a:rPr lang="en-US" dirty="0" smtClean="0"/>
              <a:t>Potable Water</a:t>
            </a:r>
          </a:p>
          <a:p>
            <a:pPr lvl="1"/>
            <a:r>
              <a:rPr lang="en-US" dirty="0" smtClean="0"/>
              <a:t>Restrooms</a:t>
            </a:r>
          </a:p>
          <a:p>
            <a:pPr lvl="1"/>
            <a:r>
              <a:rPr lang="en-US" dirty="0" smtClean="0"/>
              <a:t>Trash </a:t>
            </a:r>
          </a:p>
          <a:p>
            <a:r>
              <a:rPr lang="en-US" dirty="0" smtClean="0"/>
              <a:t>Could have significant amount of </a:t>
            </a:r>
          </a:p>
          <a:p>
            <a:pPr lvl="1"/>
            <a:r>
              <a:rPr lang="en-US" dirty="0"/>
              <a:t>Temporary Food Permits / Registration</a:t>
            </a:r>
          </a:p>
          <a:p>
            <a:pPr lvl="1"/>
            <a:r>
              <a:rPr lang="en-US" dirty="0"/>
              <a:t>Food Service Operation Inspections (Food Trucks, Mobiles)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120293"/>
            <a:ext cx="8856618" cy="5124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9503" y="5489858"/>
            <a:ext cx="5124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eclipse.aas.org/eye-safety/eyewear-viewers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" y="6191794"/>
            <a:ext cx="816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Do not use old glasses / viewers, as lens may have deteriorated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54361" cy="60965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315" y="1780272"/>
            <a:ext cx="5268686" cy="50777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01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10" y="241823"/>
            <a:ext cx="2235109" cy="180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5" y="4950944"/>
            <a:ext cx="3638319" cy="17078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1" y="2516777"/>
            <a:ext cx="5098417" cy="2080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463" y="126151"/>
            <a:ext cx="4237182" cy="20368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566" y="2865120"/>
            <a:ext cx="3056348" cy="3992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17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25625"/>
            <a:ext cx="74959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smtClean="0">
                <a:solidFill>
                  <a:srgbClr val="FF0000"/>
                </a:solidFill>
              </a:rPr>
              <a:t>Arrive Early,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smtClean="0">
                <a:solidFill>
                  <a:srgbClr val="FF0000"/>
                </a:solidFill>
              </a:rPr>
              <a:t>Stay Late</a:t>
            </a:r>
            <a:endParaRPr lang="en-US" sz="9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3:30 pm, 45 minutes after totality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1" y="1690689"/>
            <a:ext cx="8560525" cy="49510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036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4">
              <a:spcBef>
                <a:spcPts val="1000"/>
              </a:spcBef>
            </a:pPr>
            <a:r>
              <a:rPr lang="en-US" sz="2800" dirty="0"/>
              <a:t>Eclipse began at 10:21 am. </a:t>
            </a:r>
            <a:endParaRPr lang="en-US" sz="2800" dirty="0" smtClean="0"/>
          </a:p>
          <a:p>
            <a:pPr marL="685800" lvl="5">
              <a:spcBef>
                <a:spcPts val="1000"/>
              </a:spcBef>
            </a:pPr>
            <a:r>
              <a:rPr lang="en-US" sz="2800" dirty="0" err="1" smtClean="0"/>
              <a:t>Screenline</a:t>
            </a:r>
            <a:r>
              <a:rPr lang="en-US" sz="2800" dirty="0"/>
              <a:t>, Wyoming Aug 21-22, 2017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08"/>
          <a:stretch/>
        </p:blipFill>
        <p:spPr bwMode="auto">
          <a:xfrm>
            <a:off x="87087" y="3146933"/>
            <a:ext cx="9056914" cy="3528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2194" y="2301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Traffic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interstates had traffic congestion / slow speeds up to 13 hours after totality.</a:t>
            </a:r>
            <a:endParaRPr lang="en-US" sz="2600" dirty="0"/>
          </a:p>
          <a:p>
            <a:r>
              <a:rPr lang="en-US" dirty="0"/>
              <a:t>Rural, non-freeway routes also experienced significant traffic congestion.  </a:t>
            </a:r>
            <a:endParaRPr lang="en-US" dirty="0" smtClean="0"/>
          </a:p>
          <a:p>
            <a:pPr lvl="1"/>
            <a:r>
              <a:rPr lang="en-US" dirty="0" smtClean="0"/>
              <a:t>INRIX </a:t>
            </a:r>
            <a:r>
              <a:rPr lang="en-US" dirty="0"/>
              <a:t>showed 4 of top 5 bottleneck locations measured by duration &amp; length of queue were non-freeway routes. 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4 had congestion 7 – 15.5 hours, and max queue lengths at 3 locations ranged from 45 – 70 miles.  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3369"/>
            <a:ext cx="9055564" cy="670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18" y="0"/>
            <a:ext cx="8281163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14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1" y="-27114"/>
            <a:ext cx="8258038" cy="68851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376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1794</TotalTime>
  <Words>385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Eclipse Planning</vt:lpstr>
      <vt:lpstr>PowerPoint Presentation</vt:lpstr>
      <vt:lpstr>PowerPoint Presentation</vt:lpstr>
      <vt:lpstr>3:30 pm, 45 minutes after totality</vt:lpstr>
      <vt:lpstr> </vt:lpstr>
      <vt:lpstr>Traffic Flow</vt:lpstr>
      <vt:lpstr>PowerPoint Presentation</vt:lpstr>
      <vt:lpstr>PowerPoint Presentation</vt:lpstr>
      <vt:lpstr>PowerPoint Presentation</vt:lpstr>
      <vt:lpstr>First Responder Impacts</vt:lpstr>
      <vt:lpstr>Fire Marshal’s Office</vt:lpstr>
      <vt:lpstr>Communication</vt:lpstr>
      <vt:lpstr>Communication – Radio Specific</vt:lpstr>
      <vt:lpstr>Temporary Campground Example</vt:lpstr>
      <vt:lpstr>Health Dept Concerns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Eclipse Planning</dc:title>
  <dc:creator>DBS</dc:creator>
  <cp:lastModifiedBy>DBS</cp:lastModifiedBy>
  <cp:revision>75</cp:revision>
  <dcterms:created xsi:type="dcterms:W3CDTF">2023-05-04T17:51:44Z</dcterms:created>
  <dcterms:modified xsi:type="dcterms:W3CDTF">2023-08-29T21:56:55Z</dcterms:modified>
</cp:coreProperties>
</file>