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comments+xml" PartName="/ppt/comments/comment5.xml"/>
  <Override ContentType="application/vnd.openxmlformats-officedocument.presentationml.comments+xml" PartName="/ppt/comments/comment6.xml"/>
  <Override ContentType="application/vnd.openxmlformats-officedocument.presentationml.comments+xml" PartName="/ppt/comments/comment7.xml"/>
  <Override ContentType="application/vnd.openxmlformats-officedocument.presentationml.comments+xml" PartName="/ppt/comments/comment4.xml"/>
  <Override ContentType="application/vnd.openxmlformats-officedocument.presentationml.comments+xml" PartName="/ppt/comments/comment3.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Lst>
  <p:sldSz cy="5143500" cx="9144000"/>
  <p:notesSz cx="6858000" cy="9144000"/>
  <p:embeddedFontLst>
    <p:embeddedFont>
      <p:font typeface="Roboto"/>
      <p:regular r:id="rId38"/>
      <p:bold r:id="rId39"/>
      <p:italic r:id="rId40"/>
      <p:boldItalic r:id="rId41"/>
    </p:embeddedFont>
    <p:embeddedFont>
      <p:font typeface="Source Sans Pro"/>
      <p:regular r:id="rId42"/>
      <p:bold r:id="rId43"/>
      <p:italic r:id="rId44"/>
      <p:boldItalic r:id="rId4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7" name="Jane (Jiao) Yuan"/>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Roboto-italic.fntdata"/><Relationship Id="rId20" Type="http://schemas.openxmlformats.org/officeDocument/2006/relationships/slide" Target="slides/slide14.xml"/><Relationship Id="rId42" Type="http://schemas.openxmlformats.org/officeDocument/2006/relationships/font" Target="fonts/SourceSansPro-regular.fntdata"/><Relationship Id="rId41" Type="http://schemas.openxmlformats.org/officeDocument/2006/relationships/font" Target="fonts/Roboto-boldItalic.fntdata"/><Relationship Id="rId22" Type="http://schemas.openxmlformats.org/officeDocument/2006/relationships/slide" Target="slides/slide16.xml"/><Relationship Id="rId44" Type="http://schemas.openxmlformats.org/officeDocument/2006/relationships/font" Target="fonts/SourceSansPro-italic.fntdata"/><Relationship Id="rId21" Type="http://schemas.openxmlformats.org/officeDocument/2006/relationships/slide" Target="slides/slide15.xml"/><Relationship Id="rId43" Type="http://schemas.openxmlformats.org/officeDocument/2006/relationships/font" Target="fonts/SourceSansPro-bold.fntdata"/><Relationship Id="rId24" Type="http://schemas.openxmlformats.org/officeDocument/2006/relationships/slide" Target="slides/slide18.xml"/><Relationship Id="rId23" Type="http://schemas.openxmlformats.org/officeDocument/2006/relationships/slide" Target="slides/slide17.xml"/><Relationship Id="rId45" Type="http://schemas.openxmlformats.org/officeDocument/2006/relationships/font" Target="fonts/SourceSansPro-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schemas.openxmlformats.org/officeDocument/2006/relationships/font" Target="fonts/Roboto-bold.fntdata"/><Relationship Id="rId16" Type="http://schemas.openxmlformats.org/officeDocument/2006/relationships/slide" Target="slides/slide10.xml"/><Relationship Id="rId38" Type="http://schemas.openxmlformats.org/officeDocument/2006/relationships/font" Target="fonts/Roboto-regular.fntdata"/><Relationship Id="rId19" Type="http://schemas.openxmlformats.org/officeDocument/2006/relationships/slide" Target="slides/slide13.xml"/><Relationship Id="rId18" Type="http://schemas.openxmlformats.org/officeDocument/2006/relationships/slide" Target="slides/slide1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1-09-06T15:23:19.567">
    <p:pos x="6000" y="0"/>
    <p:text>REDO</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2" dt="2021-09-07T17:10:17.407">
    <p:pos x="6000" y="0"/>
    <p:text>Redo</p:text>
  </p:cm>
</p:cmLst>
</file>

<file path=ppt/comments/comment3.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3" dt="2021-09-06T15:24:14.168">
    <p:pos x="6000" y="0"/>
    <p:text>REDO</p:text>
  </p:cm>
</p:cmLst>
</file>

<file path=ppt/comments/comment4.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4" dt="2021-09-06T15:24:42.266">
    <p:pos x="6000" y="0"/>
    <p:text>REDO</p:text>
  </p:cm>
</p:cmLst>
</file>

<file path=ppt/comments/comment5.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5" dt="2021-09-08T14:39:47.946">
    <p:pos x="6000" y="0"/>
    <p:text>redo</p:text>
  </p:cm>
</p:cmLst>
</file>

<file path=ppt/comments/comment6.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6" dt="2021-09-08T14:42:41.770">
    <p:pos x="6000" y="0"/>
    <p:text>redo</p:text>
  </p:cm>
</p:cmLst>
</file>

<file path=ppt/comments/comment7.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7" dt="2021-09-08T20:07:48.895">
    <p:pos x="6000" y="0"/>
    <p:text>REDO</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e3afbaba83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e3afbaba83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e7cd0fd139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e7cd0fd139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ee58404f87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ee58404f87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b81ad8082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b81ad8082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e368856f07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e368856f07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e368856f07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e368856f07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hello</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e2b15f789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e2b15f789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ee95407072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ee9540707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ge368856f07_0_2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7" name="Google Shape;337;ge368856f07_0_2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ge2ef937d97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1" name="Google Shape;351;ge2ef937d97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e19628804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e19628804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you’ll spend your next 45 minutes</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ge368856f07_0_2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7" name="Google Shape;357;ge368856f07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eb537e15f8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eb537e15f8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geb537e15f8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9" name="Google Shape;379;geb537e15f8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gee95407072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5" name="Google Shape;385;gee95407072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ge26632fb4b_0_5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7" name="Google Shape;427;ge26632fb4b_0_5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5" name="Shape 435"/>
        <p:cNvGrpSpPr/>
        <p:nvPr/>
      </p:nvGrpSpPr>
      <p:grpSpPr>
        <a:xfrm>
          <a:off x="0" y="0"/>
          <a:ext cx="0" cy="0"/>
          <a:chOff x="0" y="0"/>
          <a:chExt cx="0" cy="0"/>
        </a:xfrm>
      </p:grpSpPr>
      <p:sp>
        <p:nvSpPr>
          <p:cNvPr id="436" name="Google Shape;436;ge3afbaba83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7" name="Google Shape;437;ge3afbaba83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4" name="Shape 444"/>
        <p:cNvGrpSpPr/>
        <p:nvPr/>
      </p:nvGrpSpPr>
      <p:grpSpPr>
        <a:xfrm>
          <a:off x="0" y="0"/>
          <a:ext cx="0" cy="0"/>
          <a:chOff x="0" y="0"/>
          <a:chExt cx="0" cy="0"/>
        </a:xfrm>
      </p:grpSpPr>
      <p:sp>
        <p:nvSpPr>
          <p:cNvPr id="445" name="Google Shape;445;gdc5a9b2919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6" name="Google Shape;446;gdc5a9b2919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0" name="Shape 450"/>
        <p:cNvGrpSpPr/>
        <p:nvPr/>
      </p:nvGrpSpPr>
      <p:grpSpPr>
        <a:xfrm>
          <a:off x="0" y="0"/>
          <a:ext cx="0" cy="0"/>
          <a:chOff x="0" y="0"/>
          <a:chExt cx="0" cy="0"/>
        </a:xfrm>
      </p:grpSpPr>
      <p:sp>
        <p:nvSpPr>
          <p:cNvPr id="451" name="Google Shape;451;ge3afbaba83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2" name="Google Shape;452;ge3afbaba83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7" name="Shape 457"/>
        <p:cNvGrpSpPr/>
        <p:nvPr/>
      </p:nvGrpSpPr>
      <p:grpSpPr>
        <a:xfrm>
          <a:off x="0" y="0"/>
          <a:ext cx="0" cy="0"/>
          <a:chOff x="0" y="0"/>
          <a:chExt cx="0" cy="0"/>
        </a:xfrm>
      </p:grpSpPr>
      <p:sp>
        <p:nvSpPr>
          <p:cNvPr id="458" name="Google Shape;458;gee95407072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9" name="Google Shape;459;gee95407072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2" name="Shape 472"/>
        <p:cNvGrpSpPr/>
        <p:nvPr/>
      </p:nvGrpSpPr>
      <p:grpSpPr>
        <a:xfrm>
          <a:off x="0" y="0"/>
          <a:ext cx="0" cy="0"/>
          <a:chOff x="0" y="0"/>
          <a:chExt cx="0" cy="0"/>
        </a:xfrm>
      </p:grpSpPr>
      <p:sp>
        <p:nvSpPr>
          <p:cNvPr id="473" name="Google Shape;473;gee95407072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4" name="Google Shape;474;gee95407072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ddbac1f871_0_6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ddbac1f871_0_6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7" name="Shape 487"/>
        <p:cNvGrpSpPr/>
        <p:nvPr/>
      </p:nvGrpSpPr>
      <p:grpSpPr>
        <a:xfrm>
          <a:off x="0" y="0"/>
          <a:ext cx="0" cy="0"/>
          <a:chOff x="0" y="0"/>
          <a:chExt cx="0" cy="0"/>
        </a:xfrm>
      </p:grpSpPr>
      <p:sp>
        <p:nvSpPr>
          <p:cNvPr id="488" name="Google Shape;488;gef123e45ba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9" name="Google Shape;489;gef123e45ba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4" name="Shape 494"/>
        <p:cNvGrpSpPr/>
        <p:nvPr/>
      </p:nvGrpSpPr>
      <p:grpSpPr>
        <a:xfrm>
          <a:off x="0" y="0"/>
          <a:ext cx="0" cy="0"/>
          <a:chOff x="0" y="0"/>
          <a:chExt cx="0" cy="0"/>
        </a:xfrm>
      </p:grpSpPr>
      <p:sp>
        <p:nvSpPr>
          <p:cNvPr id="495" name="Google Shape;495;gebca84216e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6" name="Google Shape;496;gebca84216e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e0811bafa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e0811bafa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e368856f07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e368856f07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e3afbaba83_0_7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e3afbaba83_0_7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e3afbaba83_0_7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e3afbaba83_0_7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e3afbaba83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e3afbaba83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e3afbaba83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e3afbaba83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 Id="rId3" Type="http://schemas.openxmlformats.org/officeDocument/2006/relationships/comments" Target="../comments/commen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 Id="rId3" Type="http://schemas.openxmlformats.org/officeDocument/2006/relationships/comments" Target="../comments/commen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 Id="rId3" Type="http://schemas.openxmlformats.org/officeDocument/2006/relationships/comments" Target="../comments/commen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 Id="rId3" Type="http://schemas.openxmlformats.org/officeDocument/2006/relationships/comments" Target="../comments/commen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7.xml"/><Relationship Id="rId3" Type="http://schemas.openxmlformats.org/officeDocument/2006/relationships/comments" Target="../comments/commen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9.xml"/><Relationship Id="rId3" Type="http://schemas.openxmlformats.org/officeDocument/2006/relationships/hyperlink" Target="mailto:JIA@BrainPowerConsult.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3.xml"/><Relationship Id="rId3" Type="http://schemas.openxmlformats.org/officeDocument/2006/relationships/comments" Target="../comments/commen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4.xml"/><Relationship Id="rId3" Type="http://schemas.openxmlformats.org/officeDocument/2006/relationships/comments" Target="../comments/commen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0.xml"/><Relationship Id="rId3" Type="http://schemas.openxmlformats.org/officeDocument/2006/relationships/hyperlink" Target="mailto:JIA@BrainPowerConsult.com"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image" Target="../media/image2.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391350" y="1038650"/>
            <a:ext cx="8183700" cy="11817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b="1" lang="en"/>
              <a:t>ASC 842 - Leases </a:t>
            </a:r>
            <a:endParaRPr b="1"/>
          </a:p>
          <a:p>
            <a:pPr indent="-468630" lvl="0" marL="457200" rtl="0" algn="l">
              <a:spcBef>
                <a:spcPts val="0"/>
              </a:spcBef>
              <a:spcAft>
                <a:spcPts val="0"/>
              </a:spcAft>
              <a:buSzPct val="100000"/>
              <a:buChar char="-"/>
            </a:pPr>
            <a:r>
              <a:rPr b="1" lang="en"/>
              <a:t>Lessee Accounting</a:t>
            </a:r>
            <a:endParaRPr b="1"/>
          </a:p>
        </p:txBody>
      </p:sp>
      <p:pic>
        <p:nvPicPr>
          <p:cNvPr id="86" name="Google Shape;86;p13"/>
          <p:cNvPicPr preferRelativeResize="0"/>
          <p:nvPr/>
        </p:nvPicPr>
        <p:blipFill>
          <a:blip r:embed="rId3">
            <a:alphaModFix/>
          </a:blip>
          <a:stretch>
            <a:fillRect/>
          </a:stretch>
        </p:blipFill>
        <p:spPr>
          <a:xfrm>
            <a:off x="7090150" y="2575000"/>
            <a:ext cx="1390800" cy="2076600"/>
          </a:xfrm>
          <a:prstGeom prst="flowChartConnector">
            <a:avLst/>
          </a:prstGeom>
          <a:noFill/>
          <a:ln>
            <a:noFill/>
          </a:ln>
        </p:spPr>
      </p:pic>
      <p:sp>
        <p:nvSpPr>
          <p:cNvPr id="87" name="Google Shape;87;p13"/>
          <p:cNvSpPr txBox="1"/>
          <p:nvPr/>
        </p:nvSpPr>
        <p:spPr>
          <a:xfrm>
            <a:off x="502375" y="2782150"/>
            <a:ext cx="5887200" cy="1662300"/>
          </a:xfrm>
          <a:prstGeom prst="rect">
            <a:avLst/>
          </a:prstGeom>
          <a:solidFill>
            <a:srgbClr val="F1C232"/>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400">
                <a:solidFill>
                  <a:schemeClr val="dk2"/>
                </a:solidFill>
                <a:latin typeface="Roboto"/>
                <a:ea typeface="Roboto"/>
                <a:cs typeface="Roboto"/>
                <a:sym typeface="Roboto"/>
              </a:rPr>
              <a:t>Jane Yuan, CPA</a:t>
            </a:r>
            <a:endParaRPr b="1" sz="2400">
              <a:solidFill>
                <a:schemeClr val="dk2"/>
              </a:solidFill>
              <a:latin typeface="Roboto"/>
              <a:ea typeface="Roboto"/>
              <a:cs typeface="Roboto"/>
              <a:sym typeface="Roboto"/>
            </a:endParaRPr>
          </a:p>
          <a:p>
            <a:pPr indent="0" lvl="0" marL="0" rtl="0" algn="l">
              <a:spcBef>
                <a:spcPts val="0"/>
              </a:spcBef>
              <a:spcAft>
                <a:spcPts val="0"/>
              </a:spcAft>
              <a:buNone/>
            </a:pPr>
            <a:r>
              <a:rPr b="1" lang="en" sz="2400">
                <a:solidFill>
                  <a:schemeClr val="dk2"/>
                </a:solidFill>
                <a:latin typeface="Roboto"/>
                <a:ea typeface="Roboto"/>
                <a:cs typeface="Roboto"/>
                <a:sym typeface="Roboto"/>
              </a:rPr>
              <a:t>Principal Consultant</a:t>
            </a:r>
            <a:endParaRPr b="1" sz="2400">
              <a:solidFill>
                <a:schemeClr val="dk2"/>
              </a:solidFill>
              <a:latin typeface="Roboto"/>
              <a:ea typeface="Roboto"/>
              <a:cs typeface="Roboto"/>
              <a:sym typeface="Roboto"/>
            </a:endParaRPr>
          </a:p>
          <a:p>
            <a:pPr indent="0" lvl="0" marL="0" rtl="0" algn="l">
              <a:spcBef>
                <a:spcPts val="0"/>
              </a:spcBef>
              <a:spcAft>
                <a:spcPts val="0"/>
              </a:spcAft>
              <a:buNone/>
            </a:pPr>
            <a:r>
              <a:rPr lang="en" sz="2400" u="sng">
                <a:solidFill>
                  <a:srgbClr val="0000FF"/>
                </a:solidFill>
                <a:latin typeface="Roboto"/>
                <a:ea typeface="Roboto"/>
                <a:cs typeface="Roboto"/>
                <a:sym typeface="Roboto"/>
              </a:rPr>
              <a:t>www.linkedin.com/in/Jane-Yuan-CPA</a:t>
            </a:r>
            <a:endParaRPr sz="2400" u="sng">
              <a:solidFill>
                <a:srgbClr val="0000FF"/>
              </a:solidFill>
              <a:latin typeface="Source Sans Pro"/>
              <a:ea typeface="Source Sans Pro"/>
              <a:cs typeface="Source Sans Pro"/>
              <a:sym typeface="Source Sans Pro"/>
            </a:endParaRPr>
          </a:p>
          <a:p>
            <a:pPr indent="0" lvl="0" marL="0" rtl="0" algn="l">
              <a:spcBef>
                <a:spcPts val="0"/>
              </a:spcBef>
              <a:spcAft>
                <a:spcPts val="0"/>
              </a:spcAft>
              <a:buClr>
                <a:srgbClr val="000000"/>
              </a:buClr>
              <a:buSzPts val="1100"/>
              <a:buFont typeface="Arial"/>
              <a:buNone/>
            </a:pPr>
            <a:r>
              <a:rPr lang="en" sz="2400" u="sng">
                <a:solidFill>
                  <a:srgbClr val="0000FF"/>
                </a:solidFill>
                <a:latin typeface="Source Sans Pro"/>
                <a:ea typeface="Source Sans Pro"/>
                <a:cs typeface="Source Sans Pro"/>
                <a:sym typeface="Source Sans Pro"/>
              </a:rPr>
              <a:t>JIA@BrainPowerConsult.com</a:t>
            </a:r>
            <a:endParaRPr u="sng">
              <a:solidFill>
                <a:srgbClr val="0000FF"/>
              </a:solidFill>
              <a:latin typeface="Source Sans Pro"/>
              <a:ea typeface="Source Sans Pro"/>
              <a:cs typeface="Source Sans Pro"/>
              <a:sym typeface="Source Sans Pr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2"/>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Lease Term Determination - Example</a:t>
            </a:r>
            <a:endParaRPr b="1"/>
          </a:p>
        </p:txBody>
      </p:sp>
      <p:sp>
        <p:nvSpPr>
          <p:cNvPr id="167" name="Google Shape;167;p22"/>
          <p:cNvSpPr/>
          <p:nvPr/>
        </p:nvSpPr>
        <p:spPr>
          <a:xfrm>
            <a:off x="311700" y="1092475"/>
            <a:ext cx="8520600" cy="1672200"/>
          </a:xfrm>
          <a:prstGeom prst="horizontalScroll">
            <a:avLst>
              <a:gd fmla="val 12500" name="adj"/>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1200"/>
              </a:spcAft>
              <a:buClr>
                <a:schemeClr val="dk1"/>
              </a:buClr>
              <a:buSzPts val="1100"/>
              <a:buFont typeface="Arial"/>
              <a:buNone/>
            </a:pPr>
            <a:r>
              <a:rPr lang="en">
                <a:solidFill>
                  <a:schemeClr val="lt1"/>
                </a:solidFill>
              </a:rPr>
              <a:t>“... the Landlord/Tenant shall be entitled to terminate the this Agreement earlier than as herein provided by serving not less than one month’s written notice or by paying one month’s rent in lieu to the Landlord/Tenant provided that the said written notice shall not be served before the eleventh month of the Term.”</a:t>
            </a:r>
            <a:endParaRPr>
              <a:solidFill>
                <a:schemeClr val="lt1"/>
              </a:solidFill>
            </a:endParaRPr>
          </a:p>
        </p:txBody>
      </p:sp>
      <p:sp>
        <p:nvSpPr>
          <p:cNvPr id="168" name="Google Shape;168;p22"/>
          <p:cNvSpPr txBox="1"/>
          <p:nvPr/>
        </p:nvSpPr>
        <p:spPr>
          <a:xfrm>
            <a:off x="311700" y="3021800"/>
            <a:ext cx="8520600" cy="1600800"/>
          </a:xfrm>
          <a:prstGeom prst="rect">
            <a:avLst/>
          </a:prstGeom>
          <a:noFill/>
          <a:ln cap="flat" cmpd="sng" w="9525">
            <a:solidFill>
              <a:srgbClr val="F1C232"/>
            </a:solidFill>
            <a:prstDash val="solid"/>
            <a:round/>
            <a:headEnd len="sm" w="sm" type="none"/>
            <a:tailEnd len="sm" w="sm" type="none"/>
          </a:ln>
        </p:spPr>
        <p:txBody>
          <a:bodyPr anchorCtr="0" anchor="t" bIns="91425" lIns="91425" spcFirstLastPara="1" rIns="91425" wrap="square" tIns="91425">
            <a:spAutoFit/>
          </a:bodyPr>
          <a:lstStyle/>
          <a:p>
            <a:pPr indent="-342900" lvl="0" marL="457200" rtl="0" algn="l">
              <a:spcBef>
                <a:spcPts val="0"/>
              </a:spcBef>
              <a:spcAft>
                <a:spcPts val="0"/>
              </a:spcAft>
              <a:buSzPts val="1800"/>
              <a:buAutoNum type="alphaLcParenR"/>
            </a:pPr>
            <a:r>
              <a:rPr lang="en" sz="1800">
                <a:highlight>
                  <a:srgbClr val="F1C232"/>
                </a:highlight>
              </a:rPr>
              <a:t>Noncancelable term:</a:t>
            </a:r>
            <a:r>
              <a:rPr lang="en" sz="1800"/>
              <a:t> </a:t>
            </a:r>
            <a:endParaRPr sz="1800"/>
          </a:p>
          <a:p>
            <a:pPr indent="-317500" lvl="0" marL="914400" rtl="0" algn="l">
              <a:spcBef>
                <a:spcPts val="0"/>
              </a:spcBef>
              <a:spcAft>
                <a:spcPts val="0"/>
              </a:spcAft>
              <a:buSzPts val="1400"/>
              <a:buChar char="-"/>
            </a:pPr>
            <a:r>
              <a:rPr lang="en"/>
              <a:t>12 months = first 11 months + 1 month notice</a:t>
            </a:r>
            <a:endParaRPr/>
          </a:p>
          <a:p>
            <a:pPr indent="-342900" lvl="0" marL="457200" rtl="0" algn="l">
              <a:spcBef>
                <a:spcPts val="0"/>
              </a:spcBef>
              <a:spcAft>
                <a:spcPts val="0"/>
              </a:spcAft>
              <a:buSzPts val="1800"/>
              <a:buAutoNum type="alphaLcParenR"/>
            </a:pPr>
            <a:r>
              <a:rPr lang="en" sz="1800">
                <a:highlight>
                  <a:srgbClr val="F1C232"/>
                </a:highlight>
              </a:rPr>
              <a:t>Early termination option:</a:t>
            </a:r>
            <a:r>
              <a:rPr lang="en" sz="1800"/>
              <a:t> </a:t>
            </a:r>
            <a:endParaRPr sz="1800"/>
          </a:p>
          <a:p>
            <a:pPr indent="-317500" lvl="0" marL="914400" rtl="0" algn="l">
              <a:spcBef>
                <a:spcPts val="0"/>
              </a:spcBef>
              <a:spcAft>
                <a:spcPts val="0"/>
              </a:spcAft>
              <a:buSzPts val="1400"/>
              <a:buChar char="-"/>
            </a:pPr>
            <a:r>
              <a:rPr lang="en"/>
              <a:t>The period after the first 12 months </a:t>
            </a:r>
            <a:endParaRPr/>
          </a:p>
          <a:p>
            <a:pPr indent="-317500" lvl="1" marL="914400" rtl="0" algn="l">
              <a:spcBef>
                <a:spcPts val="0"/>
              </a:spcBef>
              <a:spcAft>
                <a:spcPts val="0"/>
              </a:spcAft>
              <a:buSzPts val="1400"/>
              <a:buChar char="-"/>
            </a:pPr>
            <a:r>
              <a:rPr lang="en"/>
              <a:t>Option a</a:t>
            </a:r>
            <a:r>
              <a:rPr lang="en"/>
              <a:t>vailable</a:t>
            </a:r>
            <a:r>
              <a:rPr lang="en"/>
              <a:t> to lessee </a:t>
            </a:r>
            <a:endParaRPr/>
          </a:p>
          <a:p>
            <a:pPr indent="-317500" lvl="1" marL="914400" rtl="0" algn="l">
              <a:spcBef>
                <a:spcPts val="0"/>
              </a:spcBef>
              <a:spcAft>
                <a:spcPts val="0"/>
              </a:spcAft>
              <a:buSzPts val="1400"/>
              <a:buChar char="-"/>
            </a:pPr>
            <a:r>
              <a:rPr lang="en"/>
              <a:t>Lessee to assess the likelihood of not exercising </a:t>
            </a:r>
            <a:r>
              <a:rPr lang="en"/>
              <a:t>termination</a:t>
            </a:r>
            <a:r>
              <a:rPr lang="en"/>
              <a:t> option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3"/>
          <p:cNvSpPr/>
          <p:nvPr/>
        </p:nvSpPr>
        <p:spPr>
          <a:xfrm>
            <a:off x="3179224" y="1017800"/>
            <a:ext cx="2609100" cy="538500"/>
          </a:xfrm>
          <a:prstGeom prst="roundRect">
            <a:avLst>
              <a:gd fmla="val 50000" name="adj"/>
            </a:avLst>
          </a:prstGeom>
          <a:solidFill>
            <a:srgbClr val="B45F0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NPV (Rate, Payments…)</a:t>
            </a:r>
            <a:endParaRPr sz="1000">
              <a:solidFill>
                <a:srgbClr val="FFFFFF"/>
              </a:solidFill>
              <a:latin typeface="Roboto"/>
              <a:ea typeface="Roboto"/>
              <a:cs typeface="Roboto"/>
              <a:sym typeface="Roboto"/>
            </a:endParaRPr>
          </a:p>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 PV (Rate, nper, pmt)</a:t>
            </a:r>
            <a:endParaRPr sz="1000">
              <a:solidFill>
                <a:srgbClr val="FFFFFF"/>
              </a:solidFill>
              <a:latin typeface="Roboto"/>
              <a:ea typeface="Roboto"/>
              <a:cs typeface="Roboto"/>
              <a:sym typeface="Roboto"/>
            </a:endParaRPr>
          </a:p>
        </p:txBody>
      </p:sp>
      <p:sp>
        <p:nvSpPr>
          <p:cNvPr id="174" name="Google Shape;174;p23"/>
          <p:cNvSpPr/>
          <p:nvPr/>
        </p:nvSpPr>
        <p:spPr>
          <a:xfrm>
            <a:off x="3714713" y="1849250"/>
            <a:ext cx="1538100" cy="3612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Lease Payments </a:t>
            </a:r>
            <a:endParaRPr sz="1000">
              <a:solidFill>
                <a:srgbClr val="FFFFFF"/>
              </a:solidFill>
              <a:latin typeface="Roboto"/>
              <a:ea typeface="Roboto"/>
              <a:cs typeface="Roboto"/>
              <a:sym typeface="Roboto"/>
            </a:endParaRPr>
          </a:p>
        </p:txBody>
      </p:sp>
      <p:sp>
        <p:nvSpPr>
          <p:cNvPr id="175" name="Google Shape;175;p23"/>
          <p:cNvSpPr/>
          <p:nvPr/>
        </p:nvSpPr>
        <p:spPr>
          <a:xfrm>
            <a:off x="3182725" y="2657550"/>
            <a:ext cx="1240500" cy="442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Recurring rent payments</a:t>
            </a:r>
            <a:endParaRPr sz="1000">
              <a:solidFill>
                <a:schemeClr val="dk2"/>
              </a:solidFill>
              <a:latin typeface="Roboto"/>
              <a:ea typeface="Roboto"/>
              <a:cs typeface="Roboto"/>
              <a:sym typeface="Roboto"/>
            </a:endParaRPr>
          </a:p>
        </p:txBody>
      </p:sp>
      <p:cxnSp>
        <p:nvCxnSpPr>
          <p:cNvPr id="176" name="Google Shape;176;p23"/>
          <p:cNvCxnSpPr>
            <a:stCxn id="174" idx="2"/>
            <a:endCxn id="175" idx="0"/>
          </p:cNvCxnSpPr>
          <p:nvPr/>
        </p:nvCxnSpPr>
        <p:spPr>
          <a:xfrm rot="5400000">
            <a:off x="3919913" y="2093600"/>
            <a:ext cx="447000" cy="680700"/>
          </a:xfrm>
          <a:prstGeom prst="bentConnector3">
            <a:avLst>
              <a:gd fmla="val 50011" name="adj1"/>
            </a:avLst>
          </a:prstGeom>
          <a:noFill/>
          <a:ln cap="flat" cmpd="sng" w="9525">
            <a:solidFill>
              <a:schemeClr val="lt2"/>
            </a:solidFill>
            <a:prstDash val="solid"/>
            <a:round/>
            <a:headEnd len="med" w="med" type="none"/>
            <a:tailEnd len="med" w="med" type="none"/>
          </a:ln>
        </p:spPr>
      </p:cxnSp>
      <p:sp>
        <p:nvSpPr>
          <p:cNvPr id="177" name="Google Shape;177;p23"/>
          <p:cNvSpPr/>
          <p:nvPr/>
        </p:nvSpPr>
        <p:spPr>
          <a:xfrm>
            <a:off x="601138" y="1802113"/>
            <a:ext cx="1538100" cy="4026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Lease Term</a:t>
            </a:r>
            <a:endParaRPr sz="1000">
              <a:solidFill>
                <a:srgbClr val="FFFFFF"/>
              </a:solidFill>
              <a:latin typeface="Roboto"/>
              <a:ea typeface="Roboto"/>
              <a:cs typeface="Roboto"/>
              <a:sym typeface="Roboto"/>
            </a:endParaRPr>
          </a:p>
        </p:txBody>
      </p:sp>
      <p:sp>
        <p:nvSpPr>
          <p:cNvPr id="178" name="Google Shape;178;p23"/>
          <p:cNvSpPr/>
          <p:nvPr/>
        </p:nvSpPr>
        <p:spPr>
          <a:xfrm>
            <a:off x="152575" y="2657538"/>
            <a:ext cx="1188300" cy="442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Noncancelable Lease period</a:t>
            </a:r>
            <a:endParaRPr sz="1000">
              <a:solidFill>
                <a:schemeClr val="dk2"/>
              </a:solidFill>
              <a:latin typeface="Roboto"/>
              <a:ea typeface="Roboto"/>
              <a:cs typeface="Roboto"/>
              <a:sym typeface="Roboto"/>
            </a:endParaRPr>
          </a:p>
        </p:txBody>
      </p:sp>
      <p:sp>
        <p:nvSpPr>
          <p:cNvPr id="179" name="Google Shape;179;p23"/>
          <p:cNvSpPr/>
          <p:nvPr/>
        </p:nvSpPr>
        <p:spPr>
          <a:xfrm>
            <a:off x="1624375" y="2684063"/>
            <a:ext cx="1188300" cy="4572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Renewal or Termination Options</a:t>
            </a:r>
            <a:endParaRPr sz="1000">
              <a:solidFill>
                <a:schemeClr val="dk2"/>
              </a:solidFill>
              <a:latin typeface="Roboto"/>
              <a:ea typeface="Roboto"/>
              <a:cs typeface="Roboto"/>
              <a:sym typeface="Roboto"/>
            </a:endParaRPr>
          </a:p>
        </p:txBody>
      </p:sp>
      <p:cxnSp>
        <p:nvCxnSpPr>
          <p:cNvPr id="180" name="Google Shape;180;p23"/>
          <p:cNvCxnSpPr>
            <a:stCxn id="173" idx="2"/>
            <a:endCxn id="177" idx="0"/>
          </p:cNvCxnSpPr>
          <p:nvPr/>
        </p:nvCxnSpPr>
        <p:spPr>
          <a:xfrm rot="5400000">
            <a:off x="2804074" y="122300"/>
            <a:ext cx="245700" cy="3113700"/>
          </a:xfrm>
          <a:prstGeom prst="bentConnector3">
            <a:avLst>
              <a:gd fmla="val 50023" name="adj1"/>
            </a:avLst>
          </a:prstGeom>
          <a:noFill/>
          <a:ln cap="flat" cmpd="sng" w="9525">
            <a:solidFill>
              <a:srgbClr val="C2C2C2"/>
            </a:solidFill>
            <a:prstDash val="solid"/>
            <a:round/>
            <a:headEnd len="sm" w="sm" type="none"/>
            <a:tailEnd len="sm" w="sm" type="none"/>
          </a:ln>
        </p:spPr>
      </p:cxnSp>
      <p:cxnSp>
        <p:nvCxnSpPr>
          <p:cNvPr id="181" name="Google Shape;181;p23"/>
          <p:cNvCxnSpPr>
            <a:stCxn id="177" idx="2"/>
            <a:endCxn id="179" idx="0"/>
          </p:cNvCxnSpPr>
          <p:nvPr/>
        </p:nvCxnSpPr>
        <p:spPr>
          <a:xfrm flipH="1" rot="-5400000">
            <a:off x="1554688" y="2020213"/>
            <a:ext cx="479400" cy="848400"/>
          </a:xfrm>
          <a:prstGeom prst="bentConnector3">
            <a:avLst>
              <a:gd fmla="val 49995" name="adj1"/>
            </a:avLst>
          </a:prstGeom>
          <a:noFill/>
          <a:ln cap="flat" cmpd="sng" w="9525">
            <a:solidFill>
              <a:srgbClr val="C2C2C2"/>
            </a:solidFill>
            <a:prstDash val="solid"/>
            <a:round/>
            <a:headEnd len="sm" w="sm" type="none"/>
            <a:tailEnd len="sm" w="sm" type="none"/>
          </a:ln>
        </p:spPr>
      </p:cxnSp>
      <p:cxnSp>
        <p:nvCxnSpPr>
          <p:cNvPr id="182" name="Google Shape;182;p23"/>
          <p:cNvCxnSpPr>
            <a:stCxn id="178" idx="0"/>
            <a:endCxn id="177" idx="2"/>
          </p:cNvCxnSpPr>
          <p:nvPr/>
        </p:nvCxnSpPr>
        <p:spPr>
          <a:xfrm rot="-5400000">
            <a:off x="832075" y="2119488"/>
            <a:ext cx="452700" cy="623400"/>
          </a:xfrm>
          <a:prstGeom prst="bentConnector3">
            <a:avLst>
              <a:gd fmla="val 50014" name="adj1"/>
            </a:avLst>
          </a:prstGeom>
          <a:noFill/>
          <a:ln cap="flat" cmpd="sng" w="9525">
            <a:solidFill>
              <a:srgbClr val="C2C2C2"/>
            </a:solidFill>
            <a:prstDash val="solid"/>
            <a:round/>
            <a:headEnd len="sm" w="sm" type="none"/>
            <a:tailEnd len="sm" w="sm" type="none"/>
          </a:ln>
        </p:spPr>
      </p:cxnSp>
      <p:sp>
        <p:nvSpPr>
          <p:cNvPr id="183" name="Google Shape;183;p23"/>
          <p:cNvSpPr/>
          <p:nvPr/>
        </p:nvSpPr>
        <p:spPr>
          <a:xfrm>
            <a:off x="1191287" y="2337525"/>
            <a:ext cx="591600" cy="187200"/>
          </a:xfrm>
          <a:prstGeom prst="homePlate">
            <a:avLst>
              <a:gd fmla="val 50000" name="adj"/>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AND</a:t>
            </a:r>
            <a:endParaRPr sz="1200">
              <a:solidFill>
                <a:schemeClr val="dk2"/>
              </a:solidFill>
            </a:endParaRPr>
          </a:p>
        </p:txBody>
      </p:sp>
      <p:sp>
        <p:nvSpPr>
          <p:cNvPr id="184" name="Google Shape;184;p23"/>
          <p:cNvSpPr/>
          <p:nvPr/>
        </p:nvSpPr>
        <p:spPr>
          <a:xfrm>
            <a:off x="107725"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Start on “Lease Commencement date” </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 NOT  “Lease Execution date” OR “ first lease payment date”)</a:t>
            </a:r>
            <a:endParaRPr sz="1000">
              <a:solidFill>
                <a:schemeClr val="dk2"/>
              </a:solidFill>
              <a:latin typeface="Roboto"/>
              <a:ea typeface="Roboto"/>
              <a:cs typeface="Roboto"/>
              <a:sym typeface="Roboto"/>
            </a:endParaRPr>
          </a:p>
        </p:txBody>
      </p:sp>
      <p:cxnSp>
        <p:nvCxnSpPr>
          <p:cNvPr id="185" name="Google Shape;185;p23"/>
          <p:cNvCxnSpPr>
            <a:stCxn id="178" idx="2"/>
            <a:endCxn id="184" idx="0"/>
          </p:cNvCxnSpPr>
          <p:nvPr/>
        </p:nvCxnSpPr>
        <p:spPr>
          <a:xfrm flipH="1" rot="-5400000">
            <a:off x="676225" y="3170538"/>
            <a:ext cx="141600" cy="600"/>
          </a:xfrm>
          <a:prstGeom prst="bentConnector3">
            <a:avLst>
              <a:gd fmla="val 49952" name="adj1"/>
            </a:avLst>
          </a:prstGeom>
          <a:noFill/>
          <a:ln cap="flat" cmpd="sng" w="9525">
            <a:solidFill>
              <a:schemeClr val="dk2"/>
            </a:solidFill>
            <a:prstDash val="solid"/>
            <a:round/>
            <a:headEnd len="med" w="med" type="none"/>
            <a:tailEnd len="med" w="med" type="none"/>
          </a:ln>
        </p:spPr>
      </p:cxnSp>
      <p:cxnSp>
        <p:nvCxnSpPr>
          <p:cNvPr id="186" name="Google Shape;186;p23"/>
          <p:cNvCxnSpPr>
            <a:stCxn id="179" idx="2"/>
            <a:endCxn id="187" idx="0"/>
          </p:cNvCxnSpPr>
          <p:nvPr/>
        </p:nvCxnSpPr>
        <p:spPr>
          <a:xfrm flipH="1" rot="-5400000">
            <a:off x="2155825" y="3203963"/>
            <a:ext cx="127200" cy="1800"/>
          </a:xfrm>
          <a:prstGeom prst="bentConnector3">
            <a:avLst>
              <a:gd fmla="val 50000" name="adj1"/>
            </a:avLst>
          </a:prstGeom>
          <a:noFill/>
          <a:ln cap="flat" cmpd="sng" w="9525">
            <a:solidFill>
              <a:schemeClr val="dk2"/>
            </a:solidFill>
            <a:prstDash val="solid"/>
            <a:round/>
            <a:headEnd len="med" w="med" type="none"/>
            <a:tailEnd len="med" w="med" type="none"/>
          </a:ln>
        </p:spPr>
      </p:cxnSp>
      <p:sp>
        <p:nvSpPr>
          <p:cNvPr id="188" name="Google Shape;188;p23"/>
          <p:cNvSpPr/>
          <p:nvPr/>
        </p:nvSpPr>
        <p:spPr>
          <a:xfrm>
            <a:off x="6828288" y="1809600"/>
            <a:ext cx="1538100" cy="4026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Discount Rate</a:t>
            </a:r>
            <a:endParaRPr sz="1000">
              <a:solidFill>
                <a:srgbClr val="FFFFFF"/>
              </a:solidFill>
              <a:latin typeface="Roboto"/>
              <a:ea typeface="Roboto"/>
              <a:cs typeface="Roboto"/>
              <a:sym typeface="Roboto"/>
            </a:endParaRPr>
          </a:p>
        </p:txBody>
      </p:sp>
      <p:cxnSp>
        <p:nvCxnSpPr>
          <p:cNvPr id="189" name="Google Shape;189;p23"/>
          <p:cNvCxnSpPr>
            <a:stCxn id="188" idx="0"/>
            <a:endCxn id="173" idx="2"/>
          </p:cNvCxnSpPr>
          <p:nvPr/>
        </p:nvCxnSpPr>
        <p:spPr>
          <a:xfrm flipH="1" rot="5400000">
            <a:off x="5913888" y="126150"/>
            <a:ext cx="253200" cy="3113700"/>
          </a:xfrm>
          <a:prstGeom prst="bentConnector3">
            <a:avLst>
              <a:gd fmla="val 50020" name="adj1"/>
            </a:avLst>
          </a:prstGeom>
          <a:noFill/>
          <a:ln cap="flat" cmpd="sng" w="9525">
            <a:solidFill>
              <a:srgbClr val="C2C2C2"/>
            </a:solidFill>
            <a:prstDash val="solid"/>
            <a:round/>
            <a:headEnd len="sm" w="sm" type="none"/>
            <a:tailEnd len="sm" w="sm" type="none"/>
          </a:ln>
        </p:spPr>
      </p:cxnSp>
      <p:cxnSp>
        <p:nvCxnSpPr>
          <p:cNvPr id="190" name="Google Shape;190;p23"/>
          <p:cNvCxnSpPr>
            <a:stCxn id="175" idx="2"/>
            <a:endCxn id="191" idx="0"/>
          </p:cNvCxnSpPr>
          <p:nvPr/>
        </p:nvCxnSpPr>
        <p:spPr>
          <a:xfrm>
            <a:off x="3802975" y="3100050"/>
            <a:ext cx="0" cy="196200"/>
          </a:xfrm>
          <a:prstGeom prst="straightConnector1">
            <a:avLst/>
          </a:prstGeom>
          <a:noFill/>
          <a:ln cap="flat" cmpd="sng" w="9525">
            <a:solidFill>
              <a:schemeClr val="dk2"/>
            </a:solidFill>
            <a:prstDash val="solid"/>
            <a:round/>
            <a:headEnd len="med" w="med" type="none"/>
            <a:tailEnd len="med" w="med" type="none"/>
          </a:ln>
        </p:spPr>
      </p:cxnSp>
      <p:sp>
        <p:nvSpPr>
          <p:cNvPr id="192" name="Google Shape;192;p23"/>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Step 2. Lease Measurement - a) Lease Liability</a:t>
            </a:r>
            <a:endParaRPr b="1"/>
          </a:p>
        </p:txBody>
      </p:sp>
      <p:sp>
        <p:nvSpPr>
          <p:cNvPr id="193" name="Google Shape;193;p23"/>
          <p:cNvSpPr/>
          <p:nvPr/>
        </p:nvSpPr>
        <p:spPr>
          <a:xfrm>
            <a:off x="1581325"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Roboto"/>
                <a:ea typeface="Roboto"/>
                <a:cs typeface="Roboto"/>
                <a:sym typeface="Roboto"/>
              </a:rPr>
              <a:t>a.  Options controllable by Lessee</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b. Options controllable only by Lessor</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194" name="Google Shape;194;p23"/>
          <p:cNvSpPr/>
          <p:nvPr/>
        </p:nvSpPr>
        <p:spPr>
          <a:xfrm>
            <a:off x="3094000"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a. Fixed Rent &amp;  In-substance fixed rent, minus lease incentives received</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b. Variable lease payments dependent on an index or rate</a:t>
            </a:r>
            <a:endParaRPr sz="1000">
              <a:solidFill>
                <a:schemeClr val="dk2"/>
              </a:solidFill>
              <a:latin typeface="Roboto"/>
              <a:ea typeface="Roboto"/>
              <a:cs typeface="Roboto"/>
              <a:sym typeface="Roboto"/>
            </a:endParaRPr>
          </a:p>
          <a:p>
            <a:pPr indent="0" lvl="0" marL="0" rtl="0" algn="l">
              <a:spcBef>
                <a:spcPts val="0"/>
              </a:spcBef>
              <a:spcAft>
                <a:spcPts val="0"/>
              </a:spcAft>
              <a:buNone/>
            </a:pPr>
            <a:r>
              <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195" name="Google Shape;195;p23"/>
          <p:cNvSpPr/>
          <p:nvPr/>
        </p:nvSpPr>
        <p:spPr>
          <a:xfrm>
            <a:off x="5788325" y="1052400"/>
            <a:ext cx="3183300" cy="538500"/>
          </a:xfrm>
          <a:prstGeom prst="leftArrowCallout">
            <a:avLst>
              <a:gd fmla="val 0" name="adj1"/>
              <a:gd fmla="val 22491" name="adj2"/>
              <a:gd fmla="val 22286" name="adj3"/>
              <a:gd fmla="val 86555" name="adj4"/>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N</a:t>
            </a:r>
            <a:r>
              <a:rPr lang="en" sz="1000">
                <a:solidFill>
                  <a:schemeClr val="dk2"/>
                </a:solidFill>
              </a:rPr>
              <a:t>PV formula assumes payment made at the end of period (“ordinary annuity”);</a:t>
            </a:r>
            <a:endParaRPr sz="1000">
              <a:solidFill>
                <a:schemeClr val="dk2"/>
              </a:solidFill>
            </a:endParaRPr>
          </a:p>
          <a:p>
            <a:pPr indent="0" lvl="0" marL="0" marR="0" rtl="0" algn="l">
              <a:lnSpc>
                <a:spcPct val="100000"/>
              </a:lnSpc>
              <a:spcBef>
                <a:spcPts val="0"/>
              </a:spcBef>
              <a:spcAft>
                <a:spcPts val="0"/>
              </a:spcAft>
              <a:buNone/>
            </a:pPr>
            <a:r>
              <a:rPr lang="en" sz="1000">
                <a:solidFill>
                  <a:schemeClr val="dk2"/>
                </a:solidFill>
              </a:rPr>
              <a:t>PV formula only handles constant payments. </a:t>
            </a:r>
            <a:endParaRPr sz="1000">
              <a:solidFill>
                <a:schemeClr val="dk2"/>
              </a:solidFill>
            </a:endParaRPr>
          </a:p>
          <a:p>
            <a:pPr indent="0" lvl="0" marL="0" rtl="0" algn="l">
              <a:lnSpc>
                <a:spcPct val="80000"/>
              </a:lnSpc>
              <a:spcBef>
                <a:spcPts val="0"/>
              </a:spcBef>
              <a:spcAft>
                <a:spcPts val="0"/>
              </a:spcAft>
              <a:buNone/>
            </a:pPr>
            <a:r>
              <a:t/>
            </a:r>
            <a:endParaRPr i="1" sz="1000">
              <a:solidFill>
                <a:schemeClr val="dk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4"/>
          <p:cNvSpPr/>
          <p:nvPr/>
        </p:nvSpPr>
        <p:spPr>
          <a:xfrm>
            <a:off x="4157675" y="1772315"/>
            <a:ext cx="4657500" cy="12495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600">
                <a:solidFill>
                  <a:schemeClr val="dk2"/>
                </a:solidFill>
              </a:rPr>
              <a:t>Based on </a:t>
            </a:r>
            <a:endParaRPr sz="1600">
              <a:solidFill>
                <a:schemeClr val="dk2"/>
              </a:solidFill>
            </a:endParaRPr>
          </a:p>
          <a:p>
            <a:pPr indent="-330200" lvl="0" marL="457200" rtl="0" algn="l">
              <a:spcBef>
                <a:spcPts val="1000"/>
              </a:spcBef>
              <a:spcAft>
                <a:spcPts val="0"/>
              </a:spcAft>
              <a:buClr>
                <a:schemeClr val="dk2"/>
              </a:buClr>
              <a:buSzPts val="1600"/>
              <a:buAutoNum type="alphaLcPeriod"/>
            </a:pPr>
            <a:r>
              <a:rPr b="1" lang="en" sz="1600">
                <a:solidFill>
                  <a:schemeClr val="dk2"/>
                </a:solidFill>
              </a:rPr>
              <a:t>Index or rate (e.g. CPI; Prime Rate)</a:t>
            </a:r>
            <a:endParaRPr b="1" sz="1600">
              <a:solidFill>
                <a:schemeClr val="dk2"/>
              </a:solidFill>
            </a:endParaRPr>
          </a:p>
          <a:p>
            <a:pPr indent="-330200" lvl="0" marL="457200" rtl="0" algn="l">
              <a:spcBef>
                <a:spcPts val="0"/>
              </a:spcBef>
              <a:spcAft>
                <a:spcPts val="0"/>
              </a:spcAft>
              <a:buClr>
                <a:schemeClr val="dk2"/>
              </a:buClr>
              <a:buSzPts val="1600"/>
              <a:buAutoNum type="alphaLcPeriod"/>
            </a:pPr>
            <a:r>
              <a:rPr lang="en" sz="1600">
                <a:solidFill>
                  <a:schemeClr val="dk2"/>
                </a:solidFill>
              </a:rPr>
              <a:t>Asset usage: (e.g. Excess Mileage Charge)</a:t>
            </a:r>
            <a:endParaRPr sz="1600">
              <a:solidFill>
                <a:schemeClr val="dk2"/>
              </a:solidFill>
            </a:endParaRPr>
          </a:p>
          <a:p>
            <a:pPr indent="-330200" lvl="0" marL="457200" rtl="0" algn="l">
              <a:spcBef>
                <a:spcPts val="0"/>
              </a:spcBef>
              <a:spcAft>
                <a:spcPts val="0"/>
              </a:spcAft>
              <a:buClr>
                <a:schemeClr val="dk2"/>
              </a:buClr>
              <a:buSzPts val="1600"/>
              <a:buAutoNum type="alphaLcPeriod"/>
            </a:pPr>
            <a:r>
              <a:rPr lang="en" sz="1600">
                <a:solidFill>
                  <a:schemeClr val="dk2"/>
                </a:solidFill>
              </a:rPr>
              <a:t>Performa</a:t>
            </a:r>
            <a:r>
              <a:rPr lang="en" sz="1600">
                <a:solidFill>
                  <a:schemeClr val="dk2"/>
                </a:solidFill>
              </a:rPr>
              <a:t>nce: (e.g. % of retail sales)</a:t>
            </a:r>
            <a:endParaRPr sz="1600">
              <a:solidFill>
                <a:schemeClr val="dk2"/>
              </a:solidFill>
            </a:endParaRPr>
          </a:p>
        </p:txBody>
      </p:sp>
      <p:sp>
        <p:nvSpPr>
          <p:cNvPr id="201" name="Google Shape;201;p24"/>
          <p:cNvSpPr/>
          <p:nvPr/>
        </p:nvSpPr>
        <p:spPr>
          <a:xfrm>
            <a:off x="4157675" y="1271175"/>
            <a:ext cx="4657500" cy="501300"/>
          </a:xfrm>
          <a:prstGeom prst="rect">
            <a:avLst/>
          </a:prstGeom>
          <a:solidFill>
            <a:srgbClr val="B45F0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600">
                <a:solidFill>
                  <a:schemeClr val="lt1"/>
                </a:solidFill>
              </a:rPr>
              <a:t>Variable</a:t>
            </a:r>
            <a:endParaRPr b="1" sz="1600">
              <a:solidFill>
                <a:schemeClr val="lt1"/>
              </a:solidFill>
            </a:endParaRPr>
          </a:p>
          <a:p>
            <a:pPr indent="0" lvl="0" marL="0" rtl="0" algn="ctr">
              <a:spcBef>
                <a:spcPts val="0"/>
              </a:spcBef>
              <a:spcAft>
                <a:spcPts val="0"/>
              </a:spcAft>
              <a:buNone/>
            </a:pPr>
            <a:r>
              <a:rPr b="1" lang="en" sz="1600">
                <a:solidFill>
                  <a:schemeClr val="lt1"/>
                </a:solidFill>
              </a:rPr>
              <a:t>(Only include “a” in lease measurement)</a:t>
            </a:r>
            <a:endParaRPr b="1" sz="1600">
              <a:solidFill>
                <a:schemeClr val="lt1"/>
              </a:solidFill>
            </a:endParaRPr>
          </a:p>
        </p:txBody>
      </p:sp>
      <p:sp>
        <p:nvSpPr>
          <p:cNvPr id="202" name="Google Shape;202;p24"/>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In-Substance Fixed vs. Variable </a:t>
            </a:r>
            <a:endParaRPr b="1"/>
          </a:p>
        </p:txBody>
      </p:sp>
      <p:sp>
        <p:nvSpPr>
          <p:cNvPr id="203" name="Google Shape;203;p24"/>
          <p:cNvSpPr/>
          <p:nvPr/>
        </p:nvSpPr>
        <p:spPr>
          <a:xfrm>
            <a:off x="313100" y="1271175"/>
            <a:ext cx="3716100" cy="501300"/>
          </a:xfrm>
          <a:prstGeom prst="rect">
            <a:avLst/>
          </a:prstGeom>
          <a:solidFill>
            <a:srgbClr val="B45F0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600">
                <a:solidFill>
                  <a:schemeClr val="lt1"/>
                </a:solidFill>
              </a:rPr>
              <a:t>In-substance Fixed</a:t>
            </a:r>
            <a:endParaRPr b="1" sz="1600">
              <a:solidFill>
                <a:schemeClr val="lt1"/>
              </a:solidFill>
            </a:endParaRPr>
          </a:p>
          <a:p>
            <a:pPr indent="0" lvl="0" marL="0" rtl="0" algn="ctr">
              <a:spcBef>
                <a:spcPts val="0"/>
              </a:spcBef>
              <a:spcAft>
                <a:spcPts val="0"/>
              </a:spcAft>
              <a:buNone/>
            </a:pPr>
            <a:r>
              <a:rPr b="1" lang="en" sz="1600">
                <a:solidFill>
                  <a:schemeClr val="lt1"/>
                </a:solidFill>
              </a:rPr>
              <a:t>(Include in lease measurement)</a:t>
            </a:r>
            <a:endParaRPr b="1" sz="1600">
              <a:solidFill>
                <a:schemeClr val="lt1"/>
              </a:solidFill>
            </a:endParaRPr>
          </a:p>
        </p:txBody>
      </p:sp>
      <p:sp>
        <p:nvSpPr>
          <p:cNvPr id="204" name="Google Shape;204;p24"/>
          <p:cNvSpPr/>
          <p:nvPr/>
        </p:nvSpPr>
        <p:spPr>
          <a:xfrm>
            <a:off x="313100" y="1772475"/>
            <a:ext cx="3716100" cy="12495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1000"/>
              </a:spcBef>
              <a:spcAft>
                <a:spcPts val="0"/>
              </a:spcAft>
              <a:buNone/>
            </a:pPr>
            <a:r>
              <a:rPr lang="en" sz="1600">
                <a:solidFill>
                  <a:schemeClr val="dk2"/>
                </a:solidFill>
              </a:rPr>
              <a:t>Unavoidable and fixed in substance:</a:t>
            </a:r>
            <a:r>
              <a:rPr lang="en" sz="1600">
                <a:solidFill>
                  <a:schemeClr val="dk2"/>
                </a:solidFill>
              </a:rPr>
              <a:t> </a:t>
            </a:r>
            <a:endParaRPr sz="1600">
              <a:solidFill>
                <a:schemeClr val="dk2"/>
              </a:solidFill>
            </a:endParaRPr>
          </a:p>
          <a:p>
            <a:pPr indent="-330200" lvl="0" marL="457200" marR="0" rtl="0" algn="l">
              <a:lnSpc>
                <a:spcPct val="100000"/>
              </a:lnSpc>
              <a:spcBef>
                <a:spcPts val="0"/>
              </a:spcBef>
              <a:spcAft>
                <a:spcPts val="0"/>
              </a:spcAft>
              <a:buClr>
                <a:schemeClr val="dk2"/>
              </a:buClr>
              <a:buSzPts val="1600"/>
              <a:buChar char="-"/>
            </a:pPr>
            <a:r>
              <a:rPr lang="en" sz="1600">
                <a:solidFill>
                  <a:schemeClr val="dk2"/>
                </a:solidFill>
              </a:rPr>
              <a:t>The lower of two sets of payments (example below)</a:t>
            </a:r>
            <a:endParaRPr sz="1600">
              <a:solidFill>
                <a:schemeClr val="dk2"/>
              </a:solidFill>
            </a:endParaRPr>
          </a:p>
          <a:p>
            <a:pPr indent="0" lvl="0" marL="0" marR="0" rtl="0" algn="l">
              <a:lnSpc>
                <a:spcPct val="100000"/>
              </a:lnSpc>
              <a:spcBef>
                <a:spcPts val="0"/>
              </a:spcBef>
              <a:spcAft>
                <a:spcPts val="0"/>
              </a:spcAft>
              <a:buNone/>
            </a:pPr>
            <a:r>
              <a:t/>
            </a:r>
            <a:endParaRPr sz="1600">
              <a:solidFill>
                <a:schemeClr val="dk2"/>
              </a:solidFill>
            </a:endParaRPr>
          </a:p>
          <a:p>
            <a:pPr indent="0" lvl="0" marL="0" marR="0" rtl="0" algn="l">
              <a:lnSpc>
                <a:spcPct val="100000"/>
              </a:lnSpc>
              <a:spcBef>
                <a:spcPts val="0"/>
              </a:spcBef>
              <a:spcAft>
                <a:spcPts val="0"/>
              </a:spcAft>
              <a:buNone/>
            </a:pPr>
            <a:r>
              <a:t/>
            </a:r>
            <a:endParaRPr sz="1600">
              <a:solidFill>
                <a:schemeClr val="dk2"/>
              </a:solidFill>
            </a:endParaRPr>
          </a:p>
        </p:txBody>
      </p:sp>
      <p:sp>
        <p:nvSpPr>
          <p:cNvPr id="205" name="Google Shape;205;p24"/>
          <p:cNvSpPr/>
          <p:nvPr/>
        </p:nvSpPr>
        <p:spPr>
          <a:xfrm>
            <a:off x="312425" y="3579025"/>
            <a:ext cx="3716100" cy="385800"/>
          </a:xfrm>
          <a:prstGeom prst="rect">
            <a:avLst/>
          </a:prstGeom>
          <a:solidFill>
            <a:srgbClr val="B45F0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1000"/>
              </a:spcBef>
              <a:spcAft>
                <a:spcPts val="0"/>
              </a:spcAft>
              <a:buNone/>
            </a:pPr>
            <a:r>
              <a:rPr b="1" lang="en" sz="1600">
                <a:solidFill>
                  <a:schemeClr val="lt1"/>
                </a:solidFill>
              </a:rPr>
              <a:t>In-substance Fixed</a:t>
            </a:r>
            <a:endParaRPr b="1" sz="1600">
              <a:solidFill>
                <a:schemeClr val="lt1"/>
              </a:solidFill>
            </a:endParaRPr>
          </a:p>
          <a:p>
            <a:pPr indent="0" lvl="0" marL="0" rtl="0" algn="ctr">
              <a:spcBef>
                <a:spcPts val="0"/>
              </a:spcBef>
              <a:spcAft>
                <a:spcPts val="0"/>
              </a:spcAft>
              <a:buNone/>
            </a:pPr>
            <a:r>
              <a:t/>
            </a:r>
            <a:endParaRPr b="1" sz="1600">
              <a:solidFill>
                <a:schemeClr val="lt1"/>
              </a:solidFill>
            </a:endParaRPr>
          </a:p>
        </p:txBody>
      </p:sp>
      <p:sp>
        <p:nvSpPr>
          <p:cNvPr id="206" name="Google Shape;206;p24"/>
          <p:cNvSpPr/>
          <p:nvPr/>
        </p:nvSpPr>
        <p:spPr>
          <a:xfrm>
            <a:off x="313100" y="3884725"/>
            <a:ext cx="3716100" cy="9936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1000"/>
              </a:spcBef>
              <a:spcAft>
                <a:spcPts val="0"/>
              </a:spcAft>
              <a:buNone/>
            </a:pPr>
            <a:r>
              <a:rPr i="1" lang="en" sz="1600">
                <a:solidFill>
                  <a:schemeClr val="dk2"/>
                </a:solidFill>
              </a:rPr>
              <a:t>“The base rent is increased by 5% of retail sales, not to exceed $10,000”</a:t>
            </a:r>
            <a:endParaRPr i="1" sz="1600">
              <a:solidFill>
                <a:schemeClr val="dk2"/>
              </a:solidFill>
            </a:endParaRPr>
          </a:p>
          <a:p>
            <a:pPr indent="0" lvl="0" marL="0" marR="0" rtl="0" algn="l">
              <a:lnSpc>
                <a:spcPct val="100000"/>
              </a:lnSpc>
              <a:spcBef>
                <a:spcPts val="0"/>
              </a:spcBef>
              <a:spcAft>
                <a:spcPts val="0"/>
              </a:spcAft>
              <a:buNone/>
            </a:pPr>
            <a:r>
              <a:rPr i="1" lang="en" sz="1600" u="sng">
                <a:solidFill>
                  <a:schemeClr val="dk2"/>
                </a:solidFill>
              </a:rPr>
              <a:t>- </a:t>
            </a:r>
            <a:r>
              <a:rPr lang="en" sz="1600" u="sng">
                <a:solidFill>
                  <a:schemeClr val="dk2"/>
                </a:solidFill>
              </a:rPr>
              <a:t>$10,000 should be included</a:t>
            </a:r>
            <a:endParaRPr sz="1600" u="sng">
              <a:solidFill>
                <a:schemeClr val="dk2"/>
              </a:solidFill>
            </a:endParaRPr>
          </a:p>
          <a:p>
            <a:pPr indent="0" lvl="0" marL="0" marR="0" rtl="0" algn="l">
              <a:lnSpc>
                <a:spcPct val="100000"/>
              </a:lnSpc>
              <a:spcBef>
                <a:spcPts val="0"/>
              </a:spcBef>
              <a:spcAft>
                <a:spcPts val="0"/>
              </a:spcAft>
              <a:buNone/>
            </a:pPr>
            <a:r>
              <a:t/>
            </a:r>
            <a:endParaRPr sz="1600">
              <a:solidFill>
                <a:schemeClr val="dk2"/>
              </a:solidFill>
            </a:endParaRPr>
          </a:p>
        </p:txBody>
      </p:sp>
      <p:sp>
        <p:nvSpPr>
          <p:cNvPr id="207" name="Google Shape;207;p24"/>
          <p:cNvSpPr/>
          <p:nvPr/>
        </p:nvSpPr>
        <p:spPr>
          <a:xfrm>
            <a:off x="4157000" y="3578900"/>
            <a:ext cx="4674600" cy="385800"/>
          </a:xfrm>
          <a:prstGeom prst="rect">
            <a:avLst/>
          </a:prstGeom>
          <a:solidFill>
            <a:srgbClr val="B45F0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1000"/>
              </a:spcBef>
              <a:spcAft>
                <a:spcPts val="0"/>
              </a:spcAft>
              <a:buNone/>
            </a:pPr>
            <a:r>
              <a:rPr b="1" lang="en" sz="1600">
                <a:solidFill>
                  <a:schemeClr val="lt1"/>
                </a:solidFill>
              </a:rPr>
              <a:t>Variable Payment </a:t>
            </a:r>
            <a:endParaRPr b="1" sz="1600">
              <a:solidFill>
                <a:schemeClr val="lt1"/>
              </a:solidFill>
            </a:endParaRPr>
          </a:p>
          <a:p>
            <a:pPr indent="0" lvl="0" marL="0" rtl="0" algn="ctr">
              <a:spcBef>
                <a:spcPts val="0"/>
              </a:spcBef>
              <a:spcAft>
                <a:spcPts val="0"/>
              </a:spcAft>
              <a:buNone/>
            </a:pPr>
            <a:r>
              <a:t/>
            </a:r>
            <a:endParaRPr b="1" sz="1600">
              <a:solidFill>
                <a:schemeClr val="lt1"/>
              </a:solidFill>
            </a:endParaRPr>
          </a:p>
        </p:txBody>
      </p:sp>
      <p:sp>
        <p:nvSpPr>
          <p:cNvPr id="208" name="Google Shape;208;p24"/>
          <p:cNvSpPr/>
          <p:nvPr/>
        </p:nvSpPr>
        <p:spPr>
          <a:xfrm>
            <a:off x="4157675" y="3884500"/>
            <a:ext cx="4674600" cy="9936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i="1" sz="1600">
              <a:solidFill>
                <a:schemeClr val="dk2"/>
              </a:solidFill>
            </a:endParaRPr>
          </a:p>
          <a:p>
            <a:pPr indent="0" lvl="0" marL="0" marR="0" rtl="0" algn="l">
              <a:lnSpc>
                <a:spcPct val="100000"/>
              </a:lnSpc>
              <a:spcBef>
                <a:spcPts val="0"/>
              </a:spcBef>
              <a:spcAft>
                <a:spcPts val="0"/>
              </a:spcAft>
              <a:buNone/>
            </a:pPr>
            <a:r>
              <a:rPr i="1" lang="en" sz="1600">
                <a:solidFill>
                  <a:schemeClr val="dk2"/>
                </a:solidFill>
              </a:rPr>
              <a:t>“The base rent is increased by 5% of retail sales”</a:t>
            </a:r>
            <a:endParaRPr i="1" sz="1600">
              <a:solidFill>
                <a:schemeClr val="dk2"/>
              </a:solidFill>
            </a:endParaRPr>
          </a:p>
          <a:p>
            <a:pPr indent="0" lvl="0" marL="0" marR="0" rtl="0" algn="l">
              <a:lnSpc>
                <a:spcPct val="100000"/>
              </a:lnSpc>
              <a:spcBef>
                <a:spcPts val="0"/>
              </a:spcBef>
              <a:spcAft>
                <a:spcPts val="0"/>
              </a:spcAft>
              <a:buNone/>
            </a:pPr>
            <a:r>
              <a:rPr i="1" lang="en" sz="1600" u="sng">
                <a:solidFill>
                  <a:schemeClr val="dk2"/>
                </a:solidFill>
              </a:rPr>
              <a:t>- </a:t>
            </a:r>
            <a:r>
              <a:rPr lang="en" sz="1600" u="sng">
                <a:solidFill>
                  <a:schemeClr val="dk2"/>
                </a:solidFill>
              </a:rPr>
              <a:t>Excluded </a:t>
            </a:r>
            <a:endParaRPr sz="1600" u="sng">
              <a:solidFill>
                <a:schemeClr val="dk2"/>
              </a:solidFill>
            </a:endParaRPr>
          </a:p>
          <a:p>
            <a:pPr indent="0" lvl="0" marL="0" marR="0" rtl="0" algn="l">
              <a:lnSpc>
                <a:spcPct val="100000"/>
              </a:lnSpc>
              <a:spcBef>
                <a:spcPts val="0"/>
              </a:spcBef>
              <a:spcAft>
                <a:spcPts val="0"/>
              </a:spcAft>
              <a:buNone/>
            </a:pPr>
            <a:r>
              <a:t/>
            </a:r>
            <a:endParaRPr sz="1600">
              <a:solidFill>
                <a:schemeClr val="dk2"/>
              </a:solidFill>
            </a:endParaRPr>
          </a:p>
        </p:txBody>
      </p:sp>
      <p:sp>
        <p:nvSpPr>
          <p:cNvPr id="209" name="Google Shape;209;p24"/>
          <p:cNvSpPr txBox="1"/>
          <p:nvPr/>
        </p:nvSpPr>
        <p:spPr>
          <a:xfrm>
            <a:off x="321000" y="3178700"/>
            <a:ext cx="8520600" cy="431100"/>
          </a:xfrm>
          <a:prstGeom prst="rect">
            <a:avLst/>
          </a:prstGeom>
          <a:solidFill>
            <a:schemeClr val="accent2"/>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600">
                <a:solidFill>
                  <a:schemeClr val="lt1"/>
                </a:solidFill>
                <a:latin typeface="Roboto"/>
                <a:ea typeface="Roboto"/>
                <a:cs typeface="Roboto"/>
                <a:sym typeface="Roboto"/>
              </a:rPr>
              <a:t>Examples </a:t>
            </a:r>
            <a:endParaRPr b="1" sz="1600">
              <a:solidFill>
                <a:schemeClr val="lt1"/>
              </a:solidFill>
              <a:latin typeface="Roboto"/>
              <a:ea typeface="Roboto"/>
              <a:cs typeface="Roboto"/>
              <a:sym typeface="Robo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5"/>
          <p:cNvSpPr/>
          <p:nvPr/>
        </p:nvSpPr>
        <p:spPr>
          <a:xfrm>
            <a:off x="3179224" y="1017800"/>
            <a:ext cx="2609100" cy="538500"/>
          </a:xfrm>
          <a:prstGeom prst="roundRect">
            <a:avLst>
              <a:gd fmla="val 50000" name="adj"/>
            </a:avLst>
          </a:prstGeom>
          <a:solidFill>
            <a:srgbClr val="B45F0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NPV (Rate, Payments…)</a:t>
            </a:r>
            <a:endParaRPr sz="1000">
              <a:solidFill>
                <a:srgbClr val="FFFFFF"/>
              </a:solidFill>
              <a:latin typeface="Roboto"/>
              <a:ea typeface="Roboto"/>
              <a:cs typeface="Roboto"/>
              <a:sym typeface="Roboto"/>
            </a:endParaRPr>
          </a:p>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 PV (Rate, nper, pmt)</a:t>
            </a:r>
            <a:endParaRPr sz="1000">
              <a:solidFill>
                <a:srgbClr val="FFFFFF"/>
              </a:solidFill>
              <a:latin typeface="Roboto"/>
              <a:ea typeface="Roboto"/>
              <a:cs typeface="Roboto"/>
              <a:sym typeface="Roboto"/>
            </a:endParaRPr>
          </a:p>
        </p:txBody>
      </p:sp>
      <p:sp>
        <p:nvSpPr>
          <p:cNvPr id="215" name="Google Shape;215;p25"/>
          <p:cNvSpPr/>
          <p:nvPr/>
        </p:nvSpPr>
        <p:spPr>
          <a:xfrm>
            <a:off x="3714713" y="1849250"/>
            <a:ext cx="1538100" cy="3612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Lease Payments </a:t>
            </a:r>
            <a:endParaRPr sz="1000">
              <a:solidFill>
                <a:srgbClr val="FFFFFF"/>
              </a:solidFill>
              <a:latin typeface="Roboto"/>
              <a:ea typeface="Roboto"/>
              <a:cs typeface="Roboto"/>
              <a:sym typeface="Roboto"/>
            </a:endParaRPr>
          </a:p>
        </p:txBody>
      </p:sp>
      <p:sp>
        <p:nvSpPr>
          <p:cNvPr id="216" name="Google Shape;216;p25"/>
          <p:cNvSpPr/>
          <p:nvPr/>
        </p:nvSpPr>
        <p:spPr>
          <a:xfrm>
            <a:off x="3182725" y="2657550"/>
            <a:ext cx="1240500" cy="442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Roboto"/>
                <a:ea typeface="Roboto"/>
                <a:cs typeface="Roboto"/>
                <a:sym typeface="Roboto"/>
              </a:rPr>
              <a:t>Recurring rent payments</a:t>
            </a:r>
            <a:endParaRPr sz="1000">
              <a:solidFill>
                <a:schemeClr val="dk2"/>
              </a:solidFill>
              <a:latin typeface="Roboto"/>
              <a:ea typeface="Roboto"/>
              <a:cs typeface="Roboto"/>
              <a:sym typeface="Roboto"/>
            </a:endParaRPr>
          </a:p>
        </p:txBody>
      </p:sp>
      <p:sp>
        <p:nvSpPr>
          <p:cNvPr id="217" name="Google Shape;217;p25"/>
          <p:cNvSpPr/>
          <p:nvPr/>
        </p:nvSpPr>
        <p:spPr>
          <a:xfrm>
            <a:off x="4554775" y="2657550"/>
            <a:ext cx="1240500" cy="442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P</a:t>
            </a:r>
            <a:r>
              <a:rPr lang="en" sz="1000">
                <a:solidFill>
                  <a:schemeClr val="dk2"/>
                </a:solidFill>
                <a:latin typeface="Roboto"/>
                <a:ea typeface="Roboto"/>
                <a:cs typeface="Roboto"/>
                <a:sym typeface="Roboto"/>
              </a:rPr>
              <a:t>ayments at termination</a:t>
            </a:r>
            <a:endParaRPr sz="1000">
              <a:solidFill>
                <a:schemeClr val="dk2"/>
              </a:solidFill>
              <a:latin typeface="Roboto"/>
              <a:ea typeface="Roboto"/>
              <a:cs typeface="Roboto"/>
              <a:sym typeface="Roboto"/>
            </a:endParaRPr>
          </a:p>
        </p:txBody>
      </p:sp>
      <p:cxnSp>
        <p:nvCxnSpPr>
          <p:cNvPr id="218" name="Google Shape;218;p25"/>
          <p:cNvCxnSpPr>
            <a:stCxn id="215" idx="2"/>
            <a:endCxn id="216" idx="0"/>
          </p:cNvCxnSpPr>
          <p:nvPr/>
        </p:nvCxnSpPr>
        <p:spPr>
          <a:xfrm rot="5400000">
            <a:off x="3919913" y="2093600"/>
            <a:ext cx="447000" cy="680700"/>
          </a:xfrm>
          <a:prstGeom prst="bentConnector3">
            <a:avLst>
              <a:gd fmla="val 50011" name="adj1"/>
            </a:avLst>
          </a:prstGeom>
          <a:noFill/>
          <a:ln cap="flat" cmpd="sng" w="9525">
            <a:solidFill>
              <a:schemeClr val="lt2"/>
            </a:solidFill>
            <a:prstDash val="solid"/>
            <a:round/>
            <a:headEnd len="med" w="med" type="none"/>
            <a:tailEnd len="med" w="med" type="none"/>
          </a:ln>
        </p:spPr>
      </p:cxnSp>
      <p:cxnSp>
        <p:nvCxnSpPr>
          <p:cNvPr id="219" name="Google Shape;219;p25"/>
          <p:cNvCxnSpPr>
            <a:stCxn id="215" idx="2"/>
            <a:endCxn id="217" idx="0"/>
          </p:cNvCxnSpPr>
          <p:nvPr/>
        </p:nvCxnSpPr>
        <p:spPr>
          <a:xfrm flipH="1" rot="-5400000">
            <a:off x="4605863" y="2088350"/>
            <a:ext cx="447000" cy="691200"/>
          </a:xfrm>
          <a:prstGeom prst="bentConnector3">
            <a:avLst>
              <a:gd fmla="val 50011" name="adj1"/>
            </a:avLst>
          </a:prstGeom>
          <a:noFill/>
          <a:ln cap="flat" cmpd="sng" w="9525">
            <a:solidFill>
              <a:schemeClr val="lt2"/>
            </a:solidFill>
            <a:prstDash val="solid"/>
            <a:round/>
            <a:headEnd len="med" w="med" type="none"/>
            <a:tailEnd len="med" w="med" type="none"/>
          </a:ln>
        </p:spPr>
      </p:cxnSp>
      <p:cxnSp>
        <p:nvCxnSpPr>
          <p:cNvPr id="220" name="Google Shape;220;p25"/>
          <p:cNvCxnSpPr>
            <a:stCxn id="217" idx="2"/>
            <a:endCxn id="221" idx="0"/>
          </p:cNvCxnSpPr>
          <p:nvPr/>
        </p:nvCxnSpPr>
        <p:spPr>
          <a:xfrm flipH="1" rot="-5400000">
            <a:off x="5077375" y="3197700"/>
            <a:ext cx="195900" cy="600"/>
          </a:xfrm>
          <a:prstGeom prst="bentConnector3">
            <a:avLst>
              <a:gd fmla="val 50000" name="adj1"/>
            </a:avLst>
          </a:prstGeom>
          <a:noFill/>
          <a:ln cap="flat" cmpd="sng" w="9525">
            <a:solidFill>
              <a:schemeClr val="dk2"/>
            </a:solidFill>
            <a:prstDash val="solid"/>
            <a:round/>
            <a:headEnd len="med" w="med" type="none"/>
            <a:tailEnd len="med" w="med" type="none"/>
          </a:ln>
        </p:spPr>
      </p:cxnSp>
      <p:sp>
        <p:nvSpPr>
          <p:cNvPr id="222" name="Google Shape;222;p25"/>
          <p:cNvSpPr/>
          <p:nvPr/>
        </p:nvSpPr>
        <p:spPr>
          <a:xfrm>
            <a:off x="601138" y="1802113"/>
            <a:ext cx="1538100" cy="4026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Lease Term</a:t>
            </a:r>
            <a:endParaRPr sz="1000">
              <a:solidFill>
                <a:srgbClr val="FFFFFF"/>
              </a:solidFill>
              <a:latin typeface="Roboto"/>
              <a:ea typeface="Roboto"/>
              <a:cs typeface="Roboto"/>
              <a:sym typeface="Roboto"/>
            </a:endParaRPr>
          </a:p>
        </p:txBody>
      </p:sp>
      <p:sp>
        <p:nvSpPr>
          <p:cNvPr id="223" name="Google Shape;223;p25"/>
          <p:cNvSpPr/>
          <p:nvPr/>
        </p:nvSpPr>
        <p:spPr>
          <a:xfrm>
            <a:off x="152575" y="2657538"/>
            <a:ext cx="1188300" cy="442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Noncancelable Lease period</a:t>
            </a:r>
            <a:endParaRPr sz="1000">
              <a:solidFill>
                <a:schemeClr val="dk2"/>
              </a:solidFill>
              <a:latin typeface="Roboto"/>
              <a:ea typeface="Roboto"/>
              <a:cs typeface="Roboto"/>
              <a:sym typeface="Roboto"/>
            </a:endParaRPr>
          </a:p>
        </p:txBody>
      </p:sp>
      <p:sp>
        <p:nvSpPr>
          <p:cNvPr id="224" name="Google Shape;224;p25"/>
          <p:cNvSpPr/>
          <p:nvPr/>
        </p:nvSpPr>
        <p:spPr>
          <a:xfrm>
            <a:off x="1624375" y="2684063"/>
            <a:ext cx="1188300" cy="4572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Renewal or Termination Options</a:t>
            </a:r>
            <a:endParaRPr sz="1000">
              <a:solidFill>
                <a:schemeClr val="dk2"/>
              </a:solidFill>
              <a:latin typeface="Roboto"/>
              <a:ea typeface="Roboto"/>
              <a:cs typeface="Roboto"/>
              <a:sym typeface="Roboto"/>
            </a:endParaRPr>
          </a:p>
        </p:txBody>
      </p:sp>
      <p:cxnSp>
        <p:nvCxnSpPr>
          <p:cNvPr id="225" name="Google Shape;225;p25"/>
          <p:cNvCxnSpPr>
            <a:stCxn id="214" idx="2"/>
            <a:endCxn id="222" idx="0"/>
          </p:cNvCxnSpPr>
          <p:nvPr/>
        </p:nvCxnSpPr>
        <p:spPr>
          <a:xfrm rot="5400000">
            <a:off x="2804074" y="122300"/>
            <a:ext cx="245700" cy="3113700"/>
          </a:xfrm>
          <a:prstGeom prst="bentConnector3">
            <a:avLst>
              <a:gd fmla="val 50023" name="adj1"/>
            </a:avLst>
          </a:prstGeom>
          <a:noFill/>
          <a:ln cap="flat" cmpd="sng" w="9525">
            <a:solidFill>
              <a:srgbClr val="C2C2C2"/>
            </a:solidFill>
            <a:prstDash val="solid"/>
            <a:round/>
            <a:headEnd len="sm" w="sm" type="none"/>
            <a:tailEnd len="sm" w="sm" type="none"/>
          </a:ln>
        </p:spPr>
      </p:cxnSp>
      <p:cxnSp>
        <p:nvCxnSpPr>
          <p:cNvPr id="226" name="Google Shape;226;p25"/>
          <p:cNvCxnSpPr>
            <a:stCxn id="222" idx="2"/>
            <a:endCxn id="224" idx="0"/>
          </p:cNvCxnSpPr>
          <p:nvPr/>
        </p:nvCxnSpPr>
        <p:spPr>
          <a:xfrm flipH="1" rot="-5400000">
            <a:off x="1554688" y="2020213"/>
            <a:ext cx="479400" cy="848400"/>
          </a:xfrm>
          <a:prstGeom prst="bentConnector3">
            <a:avLst>
              <a:gd fmla="val 49995" name="adj1"/>
            </a:avLst>
          </a:prstGeom>
          <a:noFill/>
          <a:ln cap="flat" cmpd="sng" w="9525">
            <a:solidFill>
              <a:srgbClr val="C2C2C2"/>
            </a:solidFill>
            <a:prstDash val="solid"/>
            <a:round/>
            <a:headEnd len="sm" w="sm" type="none"/>
            <a:tailEnd len="sm" w="sm" type="none"/>
          </a:ln>
        </p:spPr>
      </p:cxnSp>
      <p:cxnSp>
        <p:nvCxnSpPr>
          <p:cNvPr id="227" name="Google Shape;227;p25"/>
          <p:cNvCxnSpPr>
            <a:stCxn id="223" idx="0"/>
            <a:endCxn id="222" idx="2"/>
          </p:cNvCxnSpPr>
          <p:nvPr/>
        </p:nvCxnSpPr>
        <p:spPr>
          <a:xfrm rot="-5400000">
            <a:off x="832075" y="2119488"/>
            <a:ext cx="452700" cy="623400"/>
          </a:xfrm>
          <a:prstGeom prst="bentConnector3">
            <a:avLst>
              <a:gd fmla="val 50014" name="adj1"/>
            </a:avLst>
          </a:prstGeom>
          <a:noFill/>
          <a:ln cap="flat" cmpd="sng" w="9525">
            <a:solidFill>
              <a:srgbClr val="C2C2C2"/>
            </a:solidFill>
            <a:prstDash val="solid"/>
            <a:round/>
            <a:headEnd len="sm" w="sm" type="none"/>
            <a:tailEnd len="sm" w="sm" type="none"/>
          </a:ln>
        </p:spPr>
      </p:cxnSp>
      <p:sp>
        <p:nvSpPr>
          <p:cNvPr id="228" name="Google Shape;228;p25"/>
          <p:cNvSpPr/>
          <p:nvPr/>
        </p:nvSpPr>
        <p:spPr>
          <a:xfrm>
            <a:off x="1191287" y="2337525"/>
            <a:ext cx="591600" cy="187200"/>
          </a:xfrm>
          <a:prstGeom prst="homePlate">
            <a:avLst>
              <a:gd fmla="val 50000" name="adj"/>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AND</a:t>
            </a:r>
            <a:endParaRPr sz="1200">
              <a:solidFill>
                <a:schemeClr val="dk2"/>
              </a:solidFill>
            </a:endParaRPr>
          </a:p>
        </p:txBody>
      </p:sp>
      <p:sp>
        <p:nvSpPr>
          <p:cNvPr id="229" name="Google Shape;229;p25"/>
          <p:cNvSpPr/>
          <p:nvPr/>
        </p:nvSpPr>
        <p:spPr>
          <a:xfrm>
            <a:off x="107725"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Start on “Lease Commencement date” </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 NOT  “Lease Execution date” OR “ first lease payment date”)</a:t>
            </a:r>
            <a:endParaRPr sz="1000">
              <a:solidFill>
                <a:schemeClr val="dk2"/>
              </a:solidFill>
              <a:latin typeface="Roboto"/>
              <a:ea typeface="Roboto"/>
              <a:cs typeface="Roboto"/>
              <a:sym typeface="Roboto"/>
            </a:endParaRPr>
          </a:p>
        </p:txBody>
      </p:sp>
      <p:cxnSp>
        <p:nvCxnSpPr>
          <p:cNvPr id="230" name="Google Shape;230;p25"/>
          <p:cNvCxnSpPr>
            <a:stCxn id="223" idx="2"/>
            <a:endCxn id="229" idx="0"/>
          </p:cNvCxnSpPr>
          <p:nvPr/>
        </p:nvCxnSpPr>
        <p:spPr>
          <a:xfrm flipH="1" rot="-5400000">
            <a:off x="676225" y="3170538"/>
            <a:ext cx="141600" cy="600"/>
          </a:xfrm>
          <a:prstGeom prst="bentConnector3">
            <a:avLst>
              <a:gd fmla="val 49952" name="adj1"/>
            </a:avLst>
          </a:prstGeom>
          <a:noFill/>
          <a:ln cap="flat" cmpd="sng" w="9525">
            <a:solidFill>
              <a:schemeClr val="dk2"/>
            </a:solidFill>
            <a:prstDash val="solid"/>
            <a:round/>
            <a:headEnd len="med" w="med" type="none"/>
            <a:tailEnd len="med" w="med" type="none"/>
          </a:ln>
        </p:spPr>
      </p:cxnSp>
      <p:cxnSp>
        <p:nvCxnSpPr>
          <p:cNvPr id="231" name="Google Shape;231;p25"/>
          <p:cNvCxnSpPr>
            <a:stCxn id="224" idx="2"/>
            <a:endCxn id="232" idx="0"/>
          </p:cNvCxnSpPr>
          <p:nvPr/>
        </p:nvCxnSpPr>
        <p:spPr>
          <a:xfrm flipH="1" rot="-5400000">
            <a:off x="2155825" y="3203963"/>
            <a:ext cx="127200" cy="1800"/>
          </a:xfrm>
          <a:prstGeom prst="bentConnector3">
            <a:avLst>
              <a:gd fmla="val 50000" name="adj1"/>
            </a:avLst>
          </a:prstGeom>
          <a:noFill/>
          <a:ln cap="flat" cmpd="sng" w="9525">
            <a:solidFill>
              <a:schemeClr val="dk2"/>
            </a:solidFill>
            <a:prstDash val="solid"/>
            <a:round/>
            <a:headEnd len="med" w="med" type="none"/>
            <a:tailEnd len="med" w="med" type="none"/>
          </a:ln>
        </p:spPr>
      </p:cxnSp>
      <p:sp>
        <p:nvSpPr>
          <p:cNvPr id="233" name="Google Shape;233;p25"/>
          <p:cNvSpPr/>
          <p:nvPr/>
        </p:nvSpPr>
        <p:spPr>
          <a:xfrm>
            <a:off x="6828288" y="1809600"/>
            <a:ext cx="1538100" cy="4026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Discount Rate</a:t>
            </a:r>
            <a:endParaRPr sz="1000">
              <a:solidFill>
                <a:srgbClr val="FFFFFF"/>
              </a:solidFill>
              <a:latin typeface="Roboto"/>
              <a:ea typeface="Roboto"/>
              <a:cs typeface="Roboto"/>
              <a:sym typeface="Roboto"/>
            </a:endParaRPr>
          </a:p>
        </p:txBody>
      </p:sp>
      <p:cxnSp>
        <p:nvCxnSpPr>
          <p:cNvPr id="234" name="Google Shape;234;p25"/>
          <p:cNvCxnSpPr>
            <a:stCxn id="233" idx="0"/>
            <a:endCxn id="214" idx="2"/>
          </p:cNvCxnSpPr>
          <p:nvPr/>
        </p:nvCxnSpPr>
        <p:spPr>
          <a:xfrm flipH="1" rot="5400000">
            <a:off x="5913888" y="126150"/>
            <a:ext cx="253200" cy="3113700"/>
          </a:xfrm>
          <a:prstGeom prst="bentConnector3">
            <a:avLst>
              <a:gd fmla="val 50020" name="adj1"/>
            </a:avLst>
          </a:prstGeom>
          <a:noFill/>
          <a:ln cap="flat" cmpd="sng" w="9525">
            <a:solidFill>
              <a:srgbClr val="C2C2C2"/>
            </a:solidFill>
            <a:prstDash val="solid"/>
            <a:round/>
            <a:headEnd len="sm" w="sm" type="none"/>
            <a:tailEnd len="sm" w="sm" type="none"/>
          </a:ln>
        </p:spPr>
      </p:cxnSp>
      <p:cxnSp>
        <p:nvCxnSpPr>
          <p:cNvPr id="235" name="Google Shape;235;p25"/>
          <p:cNvCxnSpPr>
            <a:stCxn id="216" idx="2"/>
            <a:endCxn id="236" idx="0"/>
          </p:cNvCxnSpPr>
          <p:nvPr/>
        </p:nvCxnSpPr>
        <p:spPr>
          <a:xfrm>
            <a:off x="3802975" y="3100050"/>
            <a:ext cx="0" cy="196200"/>
          </a:xfrm>
          <a:prstGeom prst="straightConnector1">
            <a:avLst/>
          </a:prstGeom>
          <a:noFill/>
          <a:ln cap="flat" cmpd="sng" w="9525">
            <a:solidFill>
              <a:schemeClr val="dk2"/>
            </a:solidFill>
            <a:prstDash val="solid"/>
            <a:round/>
            <a:headEnd len="med" w="med" type="none"/>
            <a:tailEnd len="med" w="med" type="none"/>
          </a:ln>
        </p:spPr>
      </p:cxnSp>
      <p:sp>
        <p:nvSpPr>
          <p:cNvPr id="237" name="Google Shape;237;p25"/>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Step 2. Lease Measurement - a) Lease Liability</a:t>
            </a:r>
            <a:endParaRPr b="1"/>
          </a:p>
        </p:txBody>
      </p:sp>
      <p:sp>
        <p:nvSpPr>
          <p:cNvPr id="238" name="Google Shape;238;p25"/>
          <p:cNvSpPr/>
          <p:nvPr/>
        </p:nvSpPr>
        <p:spPr>
          <a:xfrm>
            <a:off x="4207587" y="2355723"/>
            <a:ext cx="622200" cy="196200"/>
          </a:xfrm>
          <a:prstGeom prst="homePlate">
            <a:avLst>
              <a:gd fmla="val 50000" name="adj"/>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AND</a:t>
            </a:r>
            <a:endParaRPr sz="1200">
              <a:solidFill>
                <a:schemeClr val="dk2"/>
              </a:solidFill>
            </a:endParaRPr>
          </a:p>
        </p:txBody>
      </p:sp>
      <p:sp>
        <p:nvSpPr>
          <p:cNvPr id="239" name="Google Shape;239;p25"/>
          <p:cNvSpPr/>
          <p:nvPr/>
        </p:nvSpPr>
        <p:spPr>
          <a:xfrm>
            <a:off x="1581325"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Roboto"/>
                <a:ea typeface="Roboto"/>
                <a:cs typeface="Roboto"/>
                <a:sym typeface="Roboto"/>
              </a:rPr>
              <a:t>a.  Options controllable by Lessee</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b. Options controllable only by Lessor</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240" name="Google Shape;240;p25"/>
          <p:cNvSpPr/>
          <p:nvPr/>
        </p:nvSpPr>
        <p:spPr>
          <a:xfrm>
            <a:off x="3094000"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a. Fixed Rent &amp;  In-substance fixed rent, minus lease incentives received</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b. Variable lease payments dependent on an index or rate</a:t>
            </a:r>
            <a:endParaRPr sz="1000">
              <a:solidFill>
                <a:schemeClr val="dk2"/>
              </a:solidFill>
              <a:latin typeface="Roboto"/>
              <a:ea typeface="Roboto"/>
              <a:cs typeface="Roboto"/>
              <a:sym typeface="Roboto"/>
            </a:endParaRPr>
          </a:p>
          <a:p>
            <a:pPr indent="0" lvl="0" marL="0" rtl="0" algn="l">
              <a:spcBef>
                <a:spcPts val="0"/>
              </a:spcBef>
              <a:spcAft>
                <a:spcPts val="0"/>
              </a:spcAft>
              <a:buNone/>
            </a:pPr>
            <a:r>
              <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241" name="Google Shape;241;p25"/>
          <p:cNvSpPr/>
          <p:nvPr/>
        </p:nvSpPr>
        <p:spPr>
          <a:xfrm>
            <a:off x="4434600" y="3205675"/>
            <a:ext cx="1538100" cy="15801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Roboto"/>
                <a:ea typeface="Roboto"/>
                <a:cs typeface="Roboto"/>
                <a:sym typeface="Roboto"/>
              </a:rPr>
              <a:t>(If applicable and probable/reasonably certain):</a:t>
            </a:r>
            <a:endParaRPr sz="1000">
              <a:solidFill>
                <a:schemeClr val="dk2"/>
              </a:solidFill>
              <a:latin typeface="Roboto"/>
              <a:ea typeface="Roboto"/>
              <a:cs typeface="Roboto"/>
              <a:sym typeface="Roboto"/>
            </a:endParaRPr>
          </a:p>
          <a:p>
            <a:pPr indent="0" lvl="0" marL="0" rtl="0" algn="l">
              <a:spcBef>
                <a:spcPts val="0"/>
              </a:spcBef>
              <a:spcAft>
                <a:spcPts val="0"/>
              </a:spcAft>
              <a:buNone/>
            </a:pPr>
            <a:r>
              <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a. RVG Payment;</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b. Purchase price;</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c. Penalty for early termination.</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242" name="Google Shape;242;p25"/>
          <p:cNvSpPr/>
          <p:nvPr/>
        </p:nvSpPr>
        <p:spPr>
          <a:xfrm>
            <a:off x="5788325" y="1052400"/>
            <a:ext cx="3183300" cy="538500"/>
          </a:xfrm>
          <a:prstGeom prst="leftArrowCallout">
            <a:avLst>
              <a:gd fmla="val 0" name="adj1"/>
              <a:gd fmla="val 22491" name="adj2"/>
              <a:gd fmla="val 22286" name="adj3"/>
              <a:gd fmla="val 86555" name="adj4"/>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N</a:t>
            </a:r>
            <a:r>
              <a:rPr lang="en" sz="1000">
                <a:solidFill>
                  <a:schemeClr val="dk2"/>
                </a:solidFill>
              </a:rPr>
              <a:t>PV formula assumes payment made at the end of period (“ordinary annuity”);</a:t>
            </a:r>
            <a:endParaRPr sz="1000">
              <a:solidFill>
                <a:schemeClr val="dk2"/>
              </a:solidFill>
            </a:endParaRPr>
          </a:p>
          <a:p>
            <a:pPr indent="0" lvl="0" marL="0" marR="0" rtl="0" algn="l">
              <a:lnSpc>
                <a:spcPct val="100000"/>
              </a:lnSpc>
              <a:spcBef>
                <a:spcPts val="0"/>
              </a:spcBef>
              <a:spcAft>
                <a:spcPts val="0"/>
              </a:spcAft>
              <a:buNone/>
            </a:pPr>
            <a:r>
              <a:rPr lang="en" sz="1000">
                <a:solidFill>
                  <a:schemeClr val="dk2"/>
                </a:solidFill>
              </a:rPr>
              <a:t>PV formula only handles constant payments. </a:t>
            </a:r>
            <a:endParaRPr sz="1000">
              <a:solidFill>
                <a:schemeClr val="dk2"/>
              </a:solidFill>
            </a:endParaRPr>
          </a:p>
          <a:p>
            <a:pPr indent="0" lvl="0" marL="0" rtl="0" algn="l">
              <a:lnSpc>
                <a:spcPct val="80000"/>
              </a:lnSpc>
              <a:spcBef>
                <a:spcPts val="0"/>
              </a:spcBef>
              <a:spcAft>
                <a:spcPts val="0"/>
              </a:spcAft>
              <a:buNone/>
            </a:pPr>
            <a:r>
              <a:t/>
            </a:r>
            <a:endParaRPr i="1" sz="1000">
              <a:solidFill>
                <a:schemeClr val="dk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6"/>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Lease Payments - RVG payment</a:t>
            </a:r>
            <a:endParaRPr b="1"/>
          </a:p>
        </p:txBody>
      </p:sp>
      <p:sp>
        <p:nvSpPr>
          <p:cNvPr id="248" name="Google Shape;248;p26"/>
          <p:cNvSpPr txBox="1"/>
          <p:nvPr>
            <p:ph idx="4294967295"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highlight>
                  <a:srgbClr val="F1C232"/>
                </a:highlight>
              </a:rPr>
              <a:t>What is RVG? </a:t>
            </a:r>
            <a:endParaRPr/>
          </a:p>
          <a:p>
            <a:pPr indent="-317500" lvl="1" marL="914400" rtl="0" algn="l">
              <a:spcBef>
                <a:spcPts val="0"/>
              </a:spcBef>
              <a:spcAft>
                <a:spcPts val="0"/>
              </a:spcAft>
              <a:buSzPts val="1400"/>
              <a:buChar char="-"/>
            </a:pPr>
            <a:r>
              <a:rPr lang="en"/>
              <a:t>A Indemnification clause primarily found in vehicle and equipment leases to guarantee that the asset is returned at a certain level.</a:t>
            </a:r>
            <a:endParaRPr>
              <a:highlight>
                <a:srgbClr val="F1C232"/>
              </a:highlight>
            </a:endParaRPr>
          </a:p>
          <a:p>
            <a:pPr indent="-342900" lvl="0" marL="457200" rtl="0" algn="l">
              <a:spcBef>
                <a:spcPts val="0"/>
              </a:spcBef>
              <a:spcAft>
                <a:spcPts val="0"/>
              </a:spcAft>
              <a:buSzPts val="1800"/>
              <a:buChar char="-"/>
            </a:pPr>
            <a:r>
              <a:rPr lang="en">
                <a:highlight>
                  <a:srgbClr val="F1C232"/>
                </a:highlight>
              </a:rPr>
              <a:t>What is RVG Payment?</a:t>
            </a:r>
            <a:endParaRPr/>
          </a:p>
          <a:p>
            <a:pPr indent="-317500" lvl="1" marL="914400" rtl="0" algn="l">
              <a:spcBef>
                <a:spcPts val="0"/>
              </a:spcBef>
              <a:spcAft>
                <a:spcPts val="0"/>
              </a:spcAft>
              <a:buSzPts val="1400"/>
              <a:buChar char="-"/>
            </a:pPr>
            <a:r>
              <a:rPr lang="en"/>
              <a:t>Estimated payment to be made to the lessor at the end of lease if the fair value of the asset falls below the “guaranteed” residual value</a:t>
            </a:r>
            <a:endParaRPr/>
          </a:p>
          <a:p>
            <a:pPr indent="-342900" lvl="0" marL="457200" rtl="0" algn="l">
              <a:spcBef>
                <a:spcPts val="0"/>
              </a:spcBef>
              <a:spcAft>
                <a:spcPts val="0"/>
              </a:spcAft>
              <a:buSzPts val="1800"/>
              <a:buChar char="-"/>
            </a:pPr>
            <a:r>
              <a:rPr lang="en">
                <a:highlight>
                  <a:srgbClr val="F1C232"/>
                </a:highlight>
              </a:rPr>
              <a:t>How to measure this payment obligation?</a:t>
            </a:r>
            <a:endParaRPr>
              <a:highlight>
                <a:srgbClr val="F1C232"/>
              </a:highlight>
            </a:endParaRPr>
          </a:p>
          <a:p>
            <a:pPr indent="-317500" lvl="1" marL="914400" rtl="0" algn="l">
              <a:spcBef>
                <a:spcPts val="0"/>
              </a:spcBef>
              <a:spcAft>
                <a:spcPts val="0"/>
              </a:spcAft>
              <a:buSzPts val="1400"/>
              <a:buChar char="-"/>
            </a:pPr>
            <a:r>
              <a:rPr lang="en"/>
              <a:t>Estimate actual residual value at the end of lease term based on anticipated usage/depreciation/deterioration</a:t>
            </a:r>
            <a:endParaRPr/>
          </a:p>
          <a:p>
            <a:pPr indent="-317500" lvl="1" marL="914400" rtl="0" algn="l">
              <a:spcBef>
                <a:spcPts val="0"/>
              </a:spcBef>
              <a:spcAft>
                <a:spcPts val="0"/>
              </a:spcAft>
              <a:buSzPts val="1400"/>
              <a:buChar char="-"/>
            </a:pPr>
            <a:r>
              <a:rPr lang="en"/>
              <a:t>Calculate the difference between this estimated RV and the guaranteed RV</a:t>
            </a:r>
            <a:endParaRPr/>
          </a:p>
          <a:p>
            <a:pPr indent="-317500" lvl="1" marL="914400" rtl="0" algn="l">
              <a:spcBef>
                <a:spcPts val="0"/>
              </a:spcBef>
              <a:spcAft>
                <a:spcPts val="0"/>
              </a:spcAft>
              <a:buSzPts val="1400"/>
              <a:buChar char="-"/>
            </a:pPr>
            <a:r>
              <a:rPr lang="en"/>
              <a:t>Periodically update the estimated residual value - significant changes in RV would trigger lease remeasurement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27"/>
          <p:cNvSpPr txBox="1"/>
          <p:nvPr>
            <p:ph idx="4294967295" type="body"/>
          </p:nvPr>
        </p:nvSpPr>
        <p:spPr>
          <a:xfrm>
            <a:off x="311700" y="1229875"/>
            <a:ext cx="8520600" cy="3339000"/>
          </a:xfrm>
          <a:prstGeom prst="rect">
            <a:avLst/>
          </a:prstGeom>
          <a:ln cap="flat" cmpd="sng" w="9525">
            <a:solidFill>
              <a:srgbClr val="F1C232"/>
            </a:solidFill>
            <a:prstDash val="solid"/>
            <a:round/>
            <a:headEnd len="sm" w="sm" type="none"/>
            <a:tailEnd len="sm" w="sm" type="none"/>
          </a:ln>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highlight>
                  <a:srgbClr val="F1C232"/>
                </a:highlight>
              </a:rPr>
              <a:t>RVG payment obligation: </a:t>
            </a:r>
            <a:r>
              <a:rPr lang="en" u="sng">
                <a:highlight>
                  <a:srgbClr val="F1C232"/>
                </a:highlight>
              </a:rPr>
              <a:t>Included in lease measurement</a:t>
            </a:r>
            <a:endParaRPr u="sng">
              <a:highlight>
                <a:srgbClr val="F1C232"/>
              </a:highlight>
            </a:endParaRPr>
          </a:p>
          <a:p>
            <a:pPr indent="0" lvl="0" marL="457200" rtl="0" algn="l">
              <a:spcBef>
                <a:spcPts val="1200"/>
              </a:spcBef>
              <a:spcAft>
                <a:spcPts val="0"/>
              </a:spcAft>
              <a:buNone/>
            </a:pPr>
            <a:r>
              <a:rPr i="1" lang="en" sz="1400"/>
              <a:t>“</a:t>
            </a:r>
            <a:r>
              <a:rPr i="1" lang="en" sz="1400">
                <a:solidFill>
                  <a:schemeClr val="dk1"/>
                </a:solidFill>
                <a:latin typeface="Roboto"/>
                <a:ea typeface="Roboto"/>
                <a:cs typeface="Roboto"/>
                <a:sym typeface="Roboto"/>
              </a:rPr>
              <a:t>Lessee  will pay to the Lessor the difference between the actual sales price of the vehicle at the end of the lease term and the ‘excellent condition’ value for the five-year-old vehicle in accordance with a specific residual value benchmark.”</a:t>
            </a:r>
            <a:r>
              <a:rPr lang="en" sz="1400"/>
              <a:t> </a:t>
            </a:r>
            <a:endParaRPr sz="1400"/>
          </a:p>
          <a:p>
            <a:pPr indent="-342900" lvl="0" marL="457200" rtl="0" algn="l">
              <a:spcBef>
                <a:spcPts val="1200"/>
              </a:spcBef>
              <a:spcAft>
                <a:spcPts val="0"/>
              </a:spcAft>
              <a:buSzPts val="1800"/>
              <a:buChar char="-"/>
            </a:pPr>
            <a:r>
              <a:rPr lang="en">
                <a:highlight>
                  <a:srgbClr val="F1C232"/>
                </a:highlight>
              </a:rPr>
              <a:t>Variable payment related to residual value protection:  </a:t>
            </a:r>
            <a:r>
              <a:rPr lang="en" u="sng">
                <a:highlight>
                  <a:srgbClr val="F1C232"/>
                </a:highlight>
              </a:rPr>
              <a:t>NOT Included</a:t>
            </a:r>
            <a:endParaRPr u="sng">
              <a:highlight>
                <a:srgbClr val="F1C232"/>
              </a:highlight>
            </a:endParaRPr>
          </a:p>
          <a:p>
            <a:pPr indent="0" lvl="0" marL="457200" rtl="0" algn="l">
              <a:spcBef>
                <a:spcPts val="1200"/>
              </a:spcBef>
              <a:spcAft>
                <a:spcPts val="0"/>
              </a:spcAft>
              <a:buNone/>
            </a:pPr>
            <a:r>
              <a:rPr i="1" lang="en" sz="1400">
                <a:solidFill>
                  <a:schemeClr val="dk1"/>
                </a:solidFill>
                <a:latin typeface="Roboto"/>
                <a:ea typeface="Roboto"/>
                <a:cs typeface="Roboto"/>
                <a:sym typeface="Roboto"/>
              </a:rPr>
              <a:t>“Lessee will pay to the lessor at the end of the lease term a fixed amount per mile above the normal mileage according to a specific residual value benchmark for a five-year-old car.”</a:t>
            </a:r>
            <a:endParaRPr i="1" sz="1400">
              <a:solidFill>
                <a:schemeClr val="dk1"/>
              </a:solidFill>
              <a:latin typeface="Roboto"/>
              <a:ea typeface="Roboto"/>
              <a:cs typeface="Roboto"/>
              <a:sym typeface="Roboto"/>
            </a:endParaRPr>
          </a:p>
          <a:p>
            <a:pPr indent="0" lvl="0" marL="457200" rtl="0" algn="l">
              <a:spcBef>
                <a:spcPts val="0"/>
              </a:spcBef>
              <a:spcAft>
                <a:spcPts val="0"/>
              </a:spcAft>
              <a:buNone/>
            </a:pPr>
            <a:r>
              <a:t/>
            </a:r>
            <a:endParaRPr i="1" sz="1500">
              <a:solidFill>
                <a:schemeClr val="dk1"/>
              </a:solidFill>
              <a:latin typeface="Roboto"/>
              <a:ea typeface="Roboto"/>
              <a:cs typeface="Roboto"/>
              <a:sym typeface="Roboto"/>
            </a:endParaRPr>
          </a:p>
          <a:p>
            <a:pPr indent="-342900" lvl="0" marL="457200" rtl="0" algn="l">
              <a:spcBef>
                <a:spcPts val="0"/>
              </a:spcBef>
              <a:spcAft>
                <a:spcPts val="0"/>
              </a:spcAft>
              <a:buSzPts val="1800"/>
              <a:buChar char="-"/>
            </a:pPr>
            <a:r>
              <a:rPr lang="en">
                <a:highlight>
                  <a:srgbClr val="F1C232"/>
                </a:highlight>
              </a:rPr>
              <a:t>Residual value insurance paid to 3rd party: </a:t>
            </a:r>
            <a:r>
              <a:rPr lang="en" u="sng">
                <a:highlight>
                  <a:srgbClr val="F1C232"/>
                </a:highlight>
              </a:rPr>
              <a:t>NOT Included</a:t>
            </a:r>
            <a:r>
              <a:rPr lang="en">
                <a:highlight>
                  <a:srgbClr val="F1C232"/>
                </a:highlight>
              </a:rPr>
              <a:t> </a:t>
            </a:r>
            <a:endParaRPr>
              <a:highlight>
                <a:srgbClr val="F1C232"/>
              </a:highlight>
            </a:endParaRPr>
          </a:p>
          <a:p>
            <a:pPr indent="0" lvl="0" marL="457200" rtl="0" algn="l">
              <a:spcBef>
                <a:spcPts val="1200"/>
              </a:spcBef>
              <a:spcAft>
                <a:spcPts val="1200"/>
              </a:spcAft>
              <a:buNone/>
            </a:pPr>
            <a:r>
              <a:t/>
            </a:r>
            <a:endParaRPr/>
          </a:p>
        </p:txBody>
      </p:sp>
      <p:sp>
        <p:nvSpPr>
          <p:cNvPr id="254" name="Google Shape;254;p27"/>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Lease Payments - RVG payment distinguishment</a:t>
            </a:r>
            <a:endParaRPr b="1"/>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28"/>
          <p:cNvSpPr/>
          <p:nvPr/>
        </p:nvSpPr>
        <p:spPr>
          <a:xfrm>
            <a:off x="3179224" y="1017800"/>
            <a:ext cx="2609100" cy="538500"/>
          </a:xfrm>
          <a:prstGeom prst="roundRect">
            <a:avLst>
              <a:gd fmla="val 50000" name="adj"/>
            </a:avLst>
          </a:prstGeom>
          <a:solidFill>
            <a:srgbClr val="B45F0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NPV (Rate, Payments…)</a:t>
            </a:r>
            <a:endParaRPr sz="1000">
              <a:solidFill>
                <a:srgbClr val="FFFFFF"/>
              </a:solidFill>
              <a:latin typeface="Roboto"/>
              <a:ea typeface="Roboto"/>
              <a:cs typeface="Roboto"/>
              <a:sym typeface="Roboto"/>
            </a:endParaRPr>
          </a:p>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 PV (Rate, nper, pmt)</a:t>
            </a:r>
            <a:endParaRPr sz="1000">
              <a:solidFill>
                <a:srgbClr val="FFFFFF"/>
              </a:solidFill>
              <a:latin typeface="Roboto"/>
              <a:ea typeface="Roboto"/>
              <a:cs typeface="Roboto"/>
              <a:sym typeface="Roboto"/>
            </a:endParaRPr>
          </a:p>
        </p:txBody>
      </p:sp>
      <p:sp>
        <p:nvSpPr>
          <p:cNvPr id="260" name="Google Shape;260;p28"/>
          <p:cNvSpPr/>
          <p:nvPr/>
        </p:nvSpPr>
        <p:spPr>
          <a:xfrm>
            <a:off x="3714713" y="1849250"/>
            <a:ext cx="1538100" cy="3612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Lease Payments </a:t>
            </a:r>
            <a:endParaRPr sz="1000">
              <a:solidFill>
                <a:srgbClr val="FFFFFF"/>
              </a:solidFill>
              <a:latin typeface="Roboto"/>
              <a:ea typeface="Roboto"/>
              <a:cs typeface="Roboto"/>
              <a:sym typeface="Roboto"/>
            </a:endParaRPr>
          </a:p>
        </p:txBody>
      </p:sp>
      <p:sp>
        <p:nvSpPr>
          <p:cNvPr id="261" name="Google Shape;261;p28"/>
          <p:cNvSpPr/>
          <p:nvPr/>
        </p:nvSpPr>
        <p:spPr>
          <a:xfrm>
            <a:off x="3182725" y="2657550"/>
            <a:ext cx="1240500" cy="442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Roboto"/>
                <a:ea typeface="Roboto"/>
                <a:cs typeface="Roboto"/>
                <a:sym typeface="Roboto"/>
              </a:rPr>
              <a:t>Recurring rent payments</a:t>
            </a:r>
            <a:endParaRPr sz="1000">
              <a:solidFill>
                <a:schemeClr val="dk2"/>
              </a:solidFill>
              <a:latin typeface="Roboto"/>
              <a:ea typeface="Roboto"/>
              <a:cs typeface="Roboto"/>
              <a:sym typeface="Roboto"/>
            </a:endParaRPr>
          </a:p>
        </p:txBody>
      </p:sp>
      <p:sp>
        <p:nvSpPr>
          <p:cNvPr id="262" name="Google Shape;262;p28"/>
          <p:cNvSpPr/>
          <p:nvPr/>
        </p:nvSpPr>
        <p:spPr>
          <a:xfrm>
            <a:off x="4554775" y="2657550"/>
            <a:ext cx="1240500" cy="442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P</a:t>
            </a:r>
            <a:r>
              <a:rPr lang="en" sz="1000">
                <a:solidFill>
                  <a:schemeClr val="dk2"/>
                </a:solidFill>
                <a:latin typeface="Roboto"/>
                <a:ea typeface="Roboto"/>
                <a:cs typeface="Roboto"/>
                <a:sym typeface="Roboto"/>
              </a:rPr>
              <a:t>ayments at termination</a:t>
            </a:r>
            <a:endParaRPr sz="1000">
              <a:solidFill>
                <a:schemeClr val="dk2"/>
              </a:solidFill>
              <a:latin typeface="Roboto"/>
              <a:ea typeface="Roboto"/>
              <a:cs typeface="Roboto"/>
              <a:sym typeface="Roboto"/>
            </a:endParaRPr>
          </a:p>
        </p:txBody>
      </p:sp>
      <p:cxnSp>
        <p:nvCxnSpPr>
          <p:cNvPr id="263" name="Google Shape;263;p28"/>
          <p:cNvCxnSpPr>
            <a:stCxn id="260" idx="2"/>
            <a:endCxn id="261" idx="0"/>
          </p:cNvCxnSpPr>
          <p:nvPr/>
        </p:nvCxnSpPr>
        <p:spPr>
          <a:xfrm rot="5400000">
            <a:off x="3919913" y="2093600"/>
            <a:ext cx="447000" cy="680700"/>
          </a:xfrm>
          <a:prstGeom prst="bentConnector3">
            <a:avLst>
              <a:gd fmla="val 50011" name="adj1"/>
            </a:avLst>
          </a:prstGeom>
          <a:noFill/>
          <a:ln cap="flat" cmpd="sng" w="9525">
            <a:solidFill>
              <a:schemeClr val="lt2"/>
            </a:solidFill>
            <a:prstDash val="solid"/>
            <a:round/>
            <a:headEnd len="med" w="med" type="none"/>
            <a:tailEnd len="med" w="med" type="none"/>
          </a:ln>
        </p:spPr>
      </p:cxnSp>
      <p:cxnSp>
        <p:nvCxnSpPr>
          <p:cNvPr id="264" name="Google Shape;264;p28"/>
          <p:cNvCxnSpPr>
            <a:stCxn id="260" idx="2"/>
            <a:endCxn id="262" idx="0"/>
          </p:cNvCxnSpPr>
          <p:nvPr/>
        </p:nvCxnSpPr>
        <p:spPr>
          <a:xfrm flipH="1" rot="-5400000">
            <a:off x="4605863" y="2088350"/>
            <a:ext cx="447000" cy="691200"/>
          </a:xfrm>
          <a:prstGeom prst="bentConnector3">
            <a:avLst>
              <a:gd fmla="val 50011" name="adj1"/>
            </a:avLst>
          </a:prstGeom>
          <a:noFill/>
          <a:ln cap="flat" cmpd="sng" w="9525">
            <a:solidFill>
              <a:schemeClr val="lt2"/>
            </a:solidFill>
            <a:prstDash val="solid"/>
            <a:round/>
            <a:headEnd len="med" w="med" type="none"/>
            <a:tailEnd len="med" w="med" type="none"/>
          </a:ln>
        </p:spPr>
      </p:cxnSp>
      <p:cxnSp>
        <p:nvCxnSpPr>
          <p:cNvPr id="265" name="Google Shape;265;p28"/>
          <p:cNvCxnSpPr>
            <a:stCxn id="262" idx="2"/>
            <a:endCxn id="266" idx="0"/>
          </p:cNvCxnSpPr>
          <p:nvPr/>
        </p:nvCxnSpPr>
        <p:spPr>
          <a:xfrm flipH="1" rot="-5400000">
            <a:off x="5077375" y="3197700"/>
            <a:ext cx="195900" cy="600"/>
          </a:xfrm>
          <a:prstGeom prst="bentConnector3">
            <a:avLst>
              <a:gd fmla="val 50000" name="adj1"/>
            </a:avLst>
          </a:prstGeom>
          <a:noFill/>
          <a:ln cap="flat" cmpd="sng" w="9525">
            <a:solidFill>
              <a:schemeClr val="dk2"/>
            </a:solidFill>
            <a:prstDash val="solid"/>
            <a:round/>
            <a:headEnd len="med" w="med" type="none"/>
            <a:tailEnd len="med" w="med" type="none"/>
          </a:ln>
        </p:spPr>
      </p:cxnSp>
      <p:sp>
        <p:nvSpPr>
          <p:cNvPr id="267" name="Google Shape;267;p28"/>
          <p:cNvSpPr/>
          <p:nvPr/>
        </p:nvSpPr>
        <p:spPr>
          <a:xfrm>
            <a:off x="601138" y="1802113"/>
            <a:ext cx="1538100" cy="4026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Lease Term</a:t>
            </a:r>
            <a:endParaRPr sz="1000">
              <a:solidFill>
                <a:srgbClr val="FFFFFF"/>
              </a:solidFill>
              <a:latin typeface="Roboto"/>
              <a:ea typeface="Roboto"/>
              <a:cs typeface="Roboto"/>
              <a:sym typeface="Roboto"/>
            </a:endParaRPr>
          </a:p>
        </p:txBody>
      </p:sp>
      <p:sp>
        <p:nvSpPr>
          <p:cNvPr id="268" name="Google Shape;268;p28"/>
          <p:cNvSpPr/>
          <p:nvPr/>
        </p:nvSpPr>
        <p:spPr>
          <a:xfrm>
            <a:off x="152575" y="2657538"/>
            <a:ext cx="1188300" cy="442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Noncancelable Lease </a:t>
            </a:r>
            <a:r>
              <a:rPr lang="en" sz="1000">
                <a:solidFill>
                  <a:schemeClr val="dk2"/>
                </a:solidFill>
                <a:latin typeface="Roboto"/>
                <a:ea typeface="Roboto"/>
                <a:cs typeface="Roboto"/>
                <a:sym typeface="Roboto"/>
              </a:rPr>
              <a:t>period</a:t>
            </a:r>
            <a:endParaRPr sz="1000">
              <a:solidFill>
                <a:schemeClr val="dk2"/>
              </a:solidFill>
              <a:latin typeface="Roboto"/>
              <a:ea typeface="Roboto"/>
              <a:cs typeface="Roboto"/>
              <a:sym typeface="Roboto"/>
            </a:endParaRPr>
          </a:p>
        </p:txBody>
      </p:sp>
      <p:sp>
        <p:nvSpPr>
          <p:cNvPr id="269" name="Google Shape;269;p28"/>
          <p:cNvSpPr/>
          <p:nvPr/>
        </p:nvSpPr>
        <p:spPr>
          <a:xfrm>
            <a:off x="1624375" y="2684063"/>
            <a:ext cx="1188300" cy="4572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Renewal or Termination Options</a:t>
            </a:r>
            <a:endParaRPr sz="1000">
              <a:solidFill>
                <a:schemeClr val="dk2"/>
              </a:solidFill>
              <a:latin typeface="Roboto"/>
              <a:ea typeface="Roboto"/>
              <a:cs typeface="Roboto"/>
              <a:sym typeface="Roboto"/>
            </a:endParaRPr>
          </a:p>
        </p:txBody>
      </p:sp>
      <p:cxnSp>
        <p:nvCxnSpPr>
          <p:cNvPr id="270" name="Google Shape;270;p28"/>
          <p:cNvCxnSpPr>
            <a:stCxn id="259" idx="2"/>
            <a:endCxn id="267" idx="0"/>
          </p:cNvCxnSpPr>
          <p:nvPr/>
        </p:nvCxnSpPr>
        <p:spPr>
          <a:xfrm rot="5400000">
            <a:off x="2804074" y="122300"/>
            <a:ext cx="245700" cy="3113700"/>
          </a:xfrm>
          <a:prstGeom prst="bentConnector3">
            <a:avLst>
              <a:gd fmla="val 50023" name="adj1"/>
            </a:avLst>
          </a:prstGeom>
          <a:noFill/>
          <a:ln cap="flat" cmpd="sng" w="9525">
            <a:solidFill>
              <a:srgbClr val="C2C2C2"/>
            </a:solidFill>
            <a:prstDash val="solid"/>
            <a:round/>
            <a:headEnd len="sm" w="sm" type="none"/>
            <a:tailEnd len="sm" w="sm" type="none"/>
          </a:ln>
        </p:spPr>
      </p:cxnSp>
      <p:cxnSp>
        <p:nvCxnSpPr>
          <p:cNvPr id="271" name="Google Shape;271;p28"/>
          <p:cNvCxnSpPr>
            <a:stCxn id="267" idx="2"/>
            <a:endCxn id="269" idx="0"/>
          </p:cNvCxnSpPr>
          <p:nvPr/>
        </p:nvCxnSpPr>
        <p:spPr>
          <a:xfrm flipH="1" rot="-5400000">
            <a:off x="1554688" y="2020213"/>
            <a:ext cx="479400" cy="848400"/>
          </a:xfrm>
          <a:prstGeom prst="bentConnector3">
            <a:avLst>
              <a:gd fmla="val 49995" name="adj1"/>
            </a:avLst>
          </a:prstGeom>
          <a:noFill/>
          <a:ln cap="flat" cmpd="sng" w="9525">
            <a:solidFill>
              <a:srgbClr val="C2C2C2"/>
            </a:solidFill>
            <a:prstDash val="solid"/>
            <a:round/>
            <a:headEnd len="sm" w="sm" type="none"/>
            <a:tailEnd len="sm" w="sm" type="none"/>
          </a:ln>
        </p:spPr>
      </p:cxnSp>
      <p:cxnSp>
        <p:nvCxnSpPr>
          <p:cNvPr id="272" name="Google Shape;272;p28"/>
          <p:cNvCxnSpPr>
            <a:stCxn id="268" idx="0"/>
            <a:endCxn id="267" idx="2"/>
          </p:cNvCxnSpPr>
          <p:nvPr/>
        </p:nvCxnSpPr>
        <p:spPr>
          <a:xfrm rot="-5400000">
            <a:off x="832075" y="2119488"/>
            <a:ext cx="452700" cy="623400"/>
          </a:xfrm>
          <a:prstGeom prst="bentConnector3">
            <a:avLst>
              <a:gd fmla="val 50014" name="adj1"/>
            </a:avLst>
          </a:prstGeom>
          <a:noFill/>
          <a:ln cap="flat" cmpd="sng" w="9525">
            <a:solidFill>
              <a:srgbClr val="C2C2C2"/>
            </a:solidFill>
            <a:prstDash val="solid"/>
            <a:round/>
            <a:headEnd len="sm" w="sm" type="none"/>
            <a:tailEnd len="sm" w="sm" type="none"/>
          </a:ln>
        </p:spPr>
      </p:cxnSp>
      <p:sp>
        <p:nvSpPr>
          <p:cNvPr id="273" name="Google Shape;273;p28"/>
          <p:cNvSpPr/>
          <p:nvPr/>
        </p:nvSpPr>
        <p:spPr>
          <a:xfrm>
            <a:off x="1191287" y="2337525"/>
            <a:ext cx="591600" cy="187200"/>
          </a:xfrm>
          <a:prstGeom prst="homePlate">
            <a:avLst>
              <a:gd fmla="val 50000" name="adj"/>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AND</a:t>
            </a:r>
            <a:endParaRPr sz="1200">
              <a:solidFill>
                <a:schemeClr val="dk2"/>
              </a:solidFill>
            </a:endParaRPr>
          </a:p>
        </p:txBody>
      </p:sp>
      <p:sp>
        <p:nvSpPr>
          <p:cNvPr id="274" name="Google Shape;274;p28"/>
          <p:cNvSpPr/>
          <p:nvPr/>
        </p:nvSpPr>
        <p:spPr>
          <a:xfrm>
            <a:off x="107725"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Start on “Lease Commencement date” </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 NOT  “Lease Execution date” OR “ first lease payment date”)</a:t>
            </a:r>
            <a:endParaRPr sz="1000">
              <a:solidFill>
                <a:schemeClr val="dk2"/>
              </a:solidFill>
              <a:latin typeface="Roboto"/>
              <a:ea typeface="Roboto"/>
              <a:cs typeface="Roboto"/>
              <a:sym typeface="Roboto"/>
            </a:endParaRPr>
          </a:p>
        </p:txBody>
      </p:sp>
      <p:cxnSp>
        <p:nvCxnSpPr>
          <p:cNvPr id="275" name="Google Shape;275;p28"/>
          <p:cNvCxnSpPr>
            <a:stCxn id="268" idx="2"/>
            <a:endCxn id="274" idx="0"/>
          </p:cNvCxnSpPr>
          <p:nvPr/>
        </p:nvCxnSpPr>
        <p:spPr>
          <a:xfrm flipH="1" rot="-5400000">
            <a:off x="676225" y="3170538"/>
            <a:ext cx="141600" cy="600"/>
          </a:xfrm>
          <a:prstGeom prst="bentConnector3">
            <a:avLst>
              <a:gd fmla="val 49952" name="adj1"/>
            </a:avLst>
          </a:prstGeom>
          <a:noFill/>
          <a:ln cap="flat" cmpd="sng" w="9525">
            <a:solidFill>
              <a:schemeClr val="dk2"/>
            </a:solidFill>
            <a:prstDash val="solid"/>
            <a:round/>
            <a:headEnd len="med" w="med" type="none"/>
            <a:tailEnd len="med" w="med" type="none"/>
          </a:ln>
        </p:spPr>
      </p:cxnSp>
      <p:cxnSp>
        <p:nvCxnSpPr>
          <p:cNvPr id="276" name="Google Shape;276;p28"/>
          <p:cNvCxnSpPr>
            <a:stCxn id="269" idx="2"/>
            <a:endCxn id="277" idx="0"/>
          </p:cNvCxnSpPr>
          <p:nvPr/>
        </p:nvCxnSpPr>
        <p:spPr>
          <a:xfrm flipH="1" rot="-5400000">
            <a:off x="2155825" y="3203963"/>
            <a:ext cx="127200" cy="1800"/>
          </a:xfrm>
          <a:prstGeom prst="bentConnector3">
            <a:avLst>
              <a:gd fmla="val 50000" name="adj1"/>
            </a:avLst>
          </a:prstGeom>
          <a:noFill/>
          <a:ln cap="flat" cmpd="sng" w="9525">
            <a:solidFill>
              <a:schemeClr val="dk2"/>
            </a:solidFill>
            <a:prstDash val="solid"/>
            <a:round/>
            <a:headEnd len="med" w="med" type="none"/>
            <a:tailEnd len="med" w="med" type="none"/>
          </a:ln>
        </p:spPr>
      </p:cxnSp>
      <p:sp>
        <p:nvSpPr>
          <p:cNvPr id="278" name="Google Shape;278;p28"/>
          <p:cNvSpPr/>
          <p:nvPr/>
        </p:nvSpPr>
        <p:spPr>
          <a:xfrm>
            <a:off x="6828288" y="1809600"/>
            <a:ext cx="1538100" cy="4026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Discount Rate</a:t>
            </a:r>
            <a:endParaRPr sz="1000">
              <a:solidFill>
                <a:srgbClr val="FFFFFF"/>
              </a:solidFill>
              <a:latin typeface="Roboto"/>
              <a:ea typeface="Roboto"/>
              <a:cs typeface="Roboto"/>
              <a:sym typeface="Roboto"/>
            </a:endParaRPr>
          </a:p>
        </p:txBody>
      </p:sp>
      <p:sp>
        <p:nvSpPr>
          <p:cNvPr id="279" name="Google Shape;279;p28"/>
          <p:cNvSpPr/>
          <p:nvPr/>
        </p:nvSpPr>
        <p:spPr>
          <a:xfrm>
            <a:off x="6269375" y="2645100"/>
            <a:ext cx="1188300" cy="4572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Rate Implicit</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 in the Lease </a:t>
            </a:r>
            <a:endParaRPr sz="1000">
              <a:solidFill>
                <a:schemeClr val="dk2"/>
              </a:solidFill>
              <a:latin typeface="Roboto"/>
              <a:ea typeface="Roboto"/>
              <a:cs typeface="Roboto"/>
              <a:sym typeface="Roboto"/>
            </a:endParaRPr>
          </a:p>
        </p:txBody>
      </p:sp>
      <p:sp>
        <p:nvSpPr>
          <p:cNvPr id="280" name="Google Shape;280;p28"/>
          <p:cNvSpPr/>
          <p:nvPr/>
        </p:nvSpPr>
        <p:spPr>
          <a:xfrm>
            <a:off x="7547975" y="2604450"/>
            <a:ext cx="1319700" cy="538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Incremental Borrowing Rate of Lessee (IBR)</a:t>
            </a:r>
            <a:endParaRPr sz="1000">
              <a:solidFill>
                <a:schemeClr val="dk2"/>
              </a:solidFill>
              <a:latin typeface="Roboto"/>
              <a:ea typeface="Roboto"/>
              <a:cs typeface="Roboto"/>
              <a:sym typeface="Roboto"/>
            </a:endParaRPr>
          </a:p>
        </p:txBody>
      </p:sp>
      <p:cxnSp>
        <p:nvCxnSpPr>
          <p:cNvPr id="281" name="Google Shape;281;p28"/>
          <p:cNvCxnSpPr>
            <a:stCxn id="278" idx="0"/>
            <a:endCxn id="259" idx="2"/>
          </p:cNvCxnSpPr>
          <p:nvPr/>
        </p:nvCxnSpPr>
        <p:spPr>
          <a:xfrm flipH="1" rot="5400000">
            <a:off x="5913888" y="126150"/>
            <a:ext cx="253200" cy="3113700"/>
          </a:xfrm>
          <a:prstGeom prst="bentConnector3">
            <a:avLst>
              <a:gd fmla="val 50020" name="adj1"/>
            </a:avLst>
          </a:prstGeom>
          <a:noFill/>
          <a:ln cap="flat" cmpd="sng" w="9525">
            <a:solidFill>
              <a:srgbClr val="C2C2C2"/>
            </a:solidFill>
            <a:prstDash val="solid"/>
            <a:round/>
            <a:headEnd len="sm" w="sm" type="none"/>
            <a:tailEnd len="sm" w="sm" type="none"/>
          </a:ln>
        </p:spPr>
      </p:cxnSp>
      <p:cxnSp>
        <p:nvCxnSpPr>
          <p:cNvPr id="282" name="Google Shape;282;p28"/>
          <p:cNvCxnSpPr>
            <a:stCxn id="278" idx="2"/>
            <a:endCxn id="280" idx="0"/>
          </p:cNvCxnSpPr>
          <p:nvPr/>
        </p:nvCxnSpPr>
        <p:spPr>
          <a:xfrm flipH="1" rot="-5400000">
            <a:off x="7706388" y="2103150"/>
            <a:ext cx="392400" cy="610500"/>
          </a:xfrm>
          <a:prstGeom prst="bentConnector3">
            <a:avLst>
              <a:gd fmla="val 49981" name="adj1"/>
            </a:avLst>
          </a:prstGeom>
          <a:noFill/>
          <a:ln cap="flat" cmpd="sng" w="9525">
            <a:solidFill>
              <a:srgbClr val="C2C2C2"/>
            </a:solidFill>
            <a:prstDash val="solid"/>
            <a:round/>
            <a:headEnd len="sm" w="sm" type="none"/>
            <a:tailEnd len="sm" w="sm" type="none"/>
          </a:ln>
        </p:spPr>
      </p:cxnSp>
      <p:cxnSp>
        <p:nvCxnSpPr>
          <p:cNvPr id="283" name="Google Shape;283;p28"/>
          <p:cNvCxnSpPr>
            <a:stCxn id="279" idx="0"/>
            <a:endCxn id="278" idx="2"/>
          </p:cNvCxnSpPr>
          <p:nvPr/>
        </p:nvCxnSpPr>
        <p:spPr>
          <a:xfrm rot="-5400000">
            <a:off x="7013975" y="2061750"/>
            <a:ext cx="432900" cy="733800"/>
          </a:xfrm>
          <a:prstGeom prst="bentConnector3">
            <a:avLst>
              <a:gd fmla="val 50000" name="adj1"/>
            </a:avLst>
          </a:prstGeom>
          <a:noFill/>
          <a:ln cap="flat" cmpd="sng" w="9525">
            <a:solidFill>
              <a:srgbClr val="C2C2C2"/>
            </a:solidFill>
            <a:prstDash val="solid"/>
            <a:round/>
            <a:headEnd len="sm" w="sm" type="none"/>
            <a:tailEnd len="sm" w="sm" type="none"/>
          </a:ln>
        </p:spPr>
      </p:cxnSp>
      <p:sp>
        <p:nvSpPr>
          <p:cNvPr id="284" name="Google Shape;284;p28"/>
          <p:cNvSpPr/>
          <p:nvPr/>
        </p:nvSpPr>
        <p:spPr>
          <a:xfrm>
            <a:off x="7104450" y="2306700"/>
            <a:ext cx="985800" cy="243900"/>
          </a:xfrm>
          <a:prstGeom prst="homePlate">
            <a:avLst>
              <a:gd fmla="val 50000" name="adj"/>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If not, then</a:t>
            </a:r>
            <a:endParaRPr sz="1200">
              <a:solidFill>
                <a:schemeClr val="dk2"/>
              </a:solidFill>
            </a:endParaRPr>
          </a:p>
        </p:txBody>
      </p:sp>
      <p:cxnSp>
        <p:nvCxnSpPr>
          <p:cNvPr id="285" name="Google Shape;285;p28"/>
          <p:cNvCxnSpPr>
            <a:stCxn id="261" idx="2"/>
            <a:endCxn id="286" idx="0"/>
          </p:cNvCxnSpPr>
          <p:nvPr/>
        </p:nvCxnSpPr>
        <p:spPr>
          <a:xfrm>
            <a:off x="3802975" y="3100050"/>
            <a:ext cx="0" cy="196200"/>
          </a:xfrm>
          <a:prstGeom prst="straightConnector1">
            <a:avLst/>
          </a:prstGeom>
          <a:noFill/>
          <a:ln cap="flat" cmpd="sng" w="9525">
            <a:solidFill>
              <a:schemeClr val="dk2"/>
            </a:solidFill>
            <a:prstDash val="solid"/>
            <a:round/>
            <a:headEnd len="med" w="med" type="none"/>
            <a:tailEnd len="med" w="med" type="none"/>
          </a:ln>
        </p:spPr>
      </p:cxnSp>
      <p:sp>
        <p:nvSpPr>
          <p:cNvPr id="287" name="Google Shape;287;p28"/>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Step 2. Lease Measurement - a) Lease Liability</a:t>
            </a:r>
            <a:endParaRPr b="1"/>
          </a:p>
        </p:txBody>
      </p:sp>
      <p:sp>
        <p:nvSpPr>
          <p:cNvPr id="288" name="Google Shape;288;p28"/>
          <p:cNvSpPr/>
          <p:nvPr/>
        </p:nvSpPr>
        <p:spPr>
          <a:xfrm>
            <a:off x="4207587" y="2355723"/>
            <a:ext cx="622200" cy="196200"/>
          </a:xfrm>
          <a:prstGeom prst="homePlate">
            <a:avLst>
              <a:gd fmla="val 50000" name="adj"/>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AND</a:t>
            </a:r>
            <a:endParaRPr sz="1200">
              <a:solidFill>
                <a:schemeClr val="dk2"/>
              </a:solidFill>
            </a:endParaRPr>
          </a:p>
        </p:txBody>
      </p:sp>
      <p:sp>
        <p:nvSpPr>
          <p:cNvPr id="289" name="Google Shape;289;p28"/>
          <p:cNvSpPr/>
          <p:nvPr/>
        </p:nvSpPr>
        <p:spPr>
          <a:xfrm>
            <a:off x="1581325"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Roboto"/>
                <a:ea typeface="Roboto"/>
                <a:cs typeface="Roboto"/>
                <a:sym typeface="Roboto"/>
              </a:rPr>
              <a:t>a.  Options controllable by Lessee</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b. Options controllable only by Lessor</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290" name="Google Shape;290;p28"/>
          <p:cNvSpPr/>
          <p:nvPr/>
        </p:nvSpPr>
        <p:spPr>
          <a:xfrm>
            <a:off x="3094000"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a. Fixed Rent &amp;  In-substance fixed rent, minus lease incentives received</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b. Variable lease payments dependent on an index or rate</a:t>
            </a:r>
            <a:endParaRPr sz="1000">
              <a:solidFill>
                <a:schemeClr val="dk2"/>
              </a:solidFill>
              <a:latin typeface="Roboto"/>
              <a:ea typeface="Roboto"/>
              <a:cs typeface="Roboto"/>
              <a:sym typeface="Roboto"/>
            </a:endParaRPr>
          </a:p>
          <a:p>
            <a:pPr indent="0" lvl="0" marL="0" rtl="0" algn="l">
              <a:spcBef>
                <a:spcPts val="0"/>
              </a:spcBef>
              <a:spcAft>
                <a:spcPts val="0"/>
              </a:spcAft>
              <a:buNone/>
            </a:pPr>
            <a:r>
              <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291" name="Google Shape;291;p28"/>
          <p:cNvSpPr/>
          <p:nvPr/>
        </p:nvSpPr>
        <p:spPr>
          <a:xfrm>
            <a:off x="4434600" y="3205675"/>
            <a:ext cx="1538100" cy="15801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Roboto"/>
                <a:ea typeface="Roboto"/>
                <a:cs typeface="Roboto"/>
                <a:sym typeface="Roboto"/>
              </a:rPr>
              <a:t>(If applicable and probable/reasonably certain): </a:t>
            </a:r>
            <a:endParaRPr sz="1000">
              <a:solidFill>
                <a:schemeClr val="dk2"/>
              </a:solidFill>
              <a:latin typeface="Roboto"/>
              <a:ea typeface="Roboto"/>
              <a:cs typeface="Roboto"/>
              <a:sym typeface="Roboto"/>
            </a:endParaRPr>
          </a:p>
          <a:p>
            <a:pPr indent="0" lvl="0" marL="0" rtl="0" algn="l">
              <a:spcBef>
                <a:spcPts val="0"/>
              </a:spcBef>
              <a:spcAft>
                <a:spcPts val="0"/>
              </a:spcAft>
              <a:buNone/>
            </a:pPr>
            <a:r>
              <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a. RVG Payment;</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b. Purchase price;</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c. Penalty for early termination.</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292" name="Google Shape;292;p28"/>
          <p:cNvSpPr/>
          <p:nvPr/>
        </p:nvSpPr>
        <p:spPr>
          <a:xfrm>
            <a:off x="5788325" y="1052400"/>
            <a:ext cx="3183300" cy="538500"/>
          </a:xfrm>
          <a:prstGeom prst="leftArrowCallout">
            <a:avLst>
              <a:gd fmla="val 0" name="adj1"/>
              <a:gd fmla="val 22491" name="adj2"/>
              <a:gd fmla="val 22286" name="adj3"/>
              <a:gd fmla="val 86555" name="adj4"/>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N</a:t>
            </a:r>
            <a:r>
              <a:rPr lang="en" sz="1000">
                <a:solidFill>
                  <a:schemeClr val="dk2"/>
                </a:solidFill>
              </a:rPr>
              <a:t>PV formula assumes payment made at the end of period (“ordinary annuity”);</a:t>
            </a:r>
            <a:endParaRPr sz="1000">
              <a:solidFill>
                <a:schemeClr val="dk2"/>
              </a:solidFill>
            </a:endParaRPr>
          </a:p>
          <a:p>
            <a:pPr indent="0" lvl="0" marL="0" marR="0" rtl="0" algn="l">
              <a:lnSpc>
                <a:spcPct val="100000"/>
              </a:lnSpc>
              <a:spcBef>
                <a:spcPts val="0"/>
              </a:spcBef>
              <a:spcAft>
                <a:spcPts val="0"/>
              </a:spcAft>
              <a:buNone/>
            </a:pPr>
            <a:r>
              <a:rPr lang="en" sz="1000">
                <a:solidFill>
                  <a:schemeClr val="dk2"/>
                </a:solidFill>
              </a:rPr>
              <a:t>PV formula only handles constant payments. </a:t>
            </a:r>
            <a:endParaRPr sz="1000">
              <a:solidFill>
                <a:schemeClr val="dk2"/>
              </a:solidFill>
            </a:endParaRPr>
          </a:p>
          <a:p>
            <a:pPr indent="0" lvl="0" marL="0" rtl="0" algn="l">
              <a:lnSpc>
                <a:spcPct val="80000"/>
              </a:lnSpc>
              <a:spcBef>
                <a:spcPts val="0"/>
              </a:spcBef>
              <a:spcAft>
                <a:spcPts val="0"/>
              </a:spcAft>
              <a:buNone/>
            </a:pPr>
            <a:r>
              <a:t/>
            </a:r>
            <a:endParaRPr i="1" sz="1000">
              <a:solidFill>
                <a:schemeClr val="dk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29"/>
          <p:cNvSpPr/>
          <p:nvPr/>
        </p:nvSpPr>
        <p:spPr>
          <a:xfrm>
            <a:off x="3179224" y="1017800"/>
            <a:ext cx="2609100" cy="538500"/>
          </a:xfrm>
          <a:prstGeom prst="roundRect">
            <a:avLst>
              <a:gd fmla="val 50000" name="adj"/>
            </a:avLst>
          </a:prstGeom>
          <a:solidFill>
            <a:srgbClr val="B45F0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NPV (Rate, Payments…)</a:t>
            </a:r>
            <a:endParaRPr sz="1000">
              <a:solidFill>
                <a:srgbClr val="FFFFFF"/>
              </a:solidFill>
              <a:latin typeface="Roboto"/>
              <a:ea typeface="Roboto"/>
              <a:cs typeface="Roboto"/>
              <a:sym typeface="Roboto"/>
            </a:endParaRPr>
          </a:p>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 PV (Rate, nper, pmt)</a:t>
            </a:r>
            <a:endParaRPr sz="1000">
              <a:solidFill>
                <a:srgbClr val="FFFFFF"/>
              </a:solidFill>
              <a:latin typeface="Roboto"/>
              <a:ea typeface="Roboto"/>
              <a:cs typeface="Roboto"/>
              <a:sym typeface="Roboto"/>
            </a:endParaRPr>
          </a:p>
        </p:txBody>
      </p:sp>
      <p:sp>
        <p:nvSpPr>
          <p:cNvPr id="298" name="Google Shape;298;p29"/>
          <p:cNvSpPr/>
          <p:nvPr/>
        </p:nvSpPr>
        <p:spPr>
          <a:xfrm>
            <a:off x="3714713" y="1849250"/>
            <a:ext cx="1538100" cy="3612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Lease Payments </a:t>
            </a:r>
            <a:endParaRPr sz="1000">
              <a:solidFill>
                <a:srgbClr val="FFFFFF"/>
              </a:solidFill>
              <a:latin typeface="Roboto"/>
              <a:ea typeface="Roboto"/>
              <a:cs typeface="Roboto"/>
              <a:sym typeface="Roboto"/>
            </a:endParaRPr>
          </a:p>
        </p:txBody>
      </p:sp>
      <p:sp>
        <p:nvSpPr>
          <p:cNvPr id="299" name="Google Shape;299;p29"/>
          <p:cNvSpPr/>
          <p:nvPr/>
        </p:nvSpPr>
        <p:spPr>
          <a:xfrm>
            <a:off x="3182725" y="2657550"/>
            <a:ext cx="1240500" cy="442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Roboto"/>
                <a:ea typeface="Roboto"/>
                <a:cs typeface="Roboto"/>
                <a:sym typeface="Roboto"/>
              </a:rPr>
              <a:t>Recurring rent payments</a:t>
            </a:r>
            <a:endParaRPr sz="1000">
              <a:solidFill>
                <a:schemeClr val="dk2"/>
              </a:solidFill>
              <a:latin typeface="Roboto"/>
              <a:ea typeface="Roboto"/>
              <a:cs typeface="Roboto"/>
              <a:sym typeface="Roboto"/>
            </a:endParaRPr>
          </a:p>
        </p:txBody>
      </p:sp>
      <p:sp>
        <p:nvSpPr>
          <p:cNvPr id="300" name="Google Shape;300;p29"/>
          <p:cNvSpPr/>
          <p:nvPr/>
        </p:nvSpPr>
        <p:spPr>
          <a:xfrm>
            <a:off x="4554775" y="2657550"/>
            <a:ext cx="1240500" cy="442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Payments at termination</a:t>
            </a:r>
            <a:endParaRPr sz="1000">
              <a:solidFill>
                <a:schemeClr val="dk2"/>
              </a:solidFill>
              <a:latin typeface="Roboto"/>
              <a:ea typeface="Roboto"/>
              <a:cs typeface="Roboto"/>
              <a:sym typeface="Roboto"/>
            </a:endParaRPr>
          </a:p>
        </p:txBody>
      </p:sp>
      <p:cxnSp>
        <p:nvCxnSpPr>
          <p:cNvPr id="301" name="Google Shape;301;p29"/>
          <p:cNvCxnSpPr>
            <a:stCxn id="298" idx="2"/>
            <a:endCxn id="299" idx="0"/>
          </p:cNvCxnSpPr>
          <p:nvPr/>
        </p:nvCxnSpPr>
        <p:spPr>
          <a:xfrm rot="5400000">
            <a:off x="3919913" y="2093600"/>
            <a:ext cx="447000" cy="680700"/>
          </a:xfrm>
          <a:prstGeom prst="bentConnector3">
            <a:avLst>
              <a:gd fmla="val 50011" name="adj1"/>
            </a:avLst>
          </a:prstGeom>
          <a:noFill/>
          <a:ln cap="flat" cmpd="sng" w="9525">
            <a:solidFill>
              <a:schemeClr val="lt2"/>
            </a:solidFill>
            <a:prstDash val="solid"/>
            <a:round/>
            <a:headEnd len="med" w="med" type="none"/>
            <a:tailEnd len="med" w="med" type="none"/>
          </a:ln>
        </p:spPr>
      </p:cxnSp>
      <p:cxnSp>
        <p:nvCxnSpPr>
          <p:cNvPr id="302" name="Google Shape;302;p29"/>
          <p:cNvCxnSpPr>
            <a:stCxn id="298" idx="2"/>
            <a:endCxn id="300" idx="0"/>
          </p:cNvCxnSpPr>
          <p:nvPr/>
        </p:nvCxnSpPr>
        <p:spPr>
          <a:xfrm flipH="1" rot="-5400000">
            <a:off x="4605863" y="2088350"/>
            <a:ext cx="447000" cy="691200"/>
          </a:xfrm>
          <a:prstGeom prst="bentConnector3">
            <a:avLst>
              <a:gd fmla="val 50011" name="adj1"/>
            </a:avLst>
          </a:prstGeom>
          <a:noFill/>
          <a:ln cap="flat" cmpd="sng" w="9525">
            <a:solidFill>
              <a:schemeClr val="lt2"/>
            </a:solidFill>
            <a:prstDash val="solid"/>
            <a:round/>
            <a:headEnd len="med" w="med" type="none"/>
            <a:tailEnd len="med" w="med" type="none"/>
          </a:ln>
        </p:spPr>
      </p:cxnSp>
      <p:cxnSp>
        <p:nvCxnSpPr>
          <p:cNvPr id="303" name="Google Shape;303;p29"/>
          <p:cNvCxnSpPr>
            <a:stCxn id="300" idx="2"/>
            <a:endCxn id="304" idx="0"/>
          </p:cNvCxnSpPr>
          <p:nvPr/>
        </p:nvCxnSpPr>
        <p:spPr>
          <a:xfrm flipH="1" rot="-5400000">
            <a:off x="5077375" y="3197700"/>
            <a:ext cx="195900" cy="600"/>
          </a:xfrm>
          <a:prstGeom prst="bentConnector3">
            <a:avLst>
              <a:gd fmla="val 50000" name="adj1"/>
            </a:avLst>
          </a:prstGeom>
          <a:noFill/>
          <a:ln cap="flat" cmpd="sng" w="9525">
            <a:solidFill>
              <a:schemeClr val="dk2"/>
            </a:solidFill>
            <a:prstDash val="solid"/>
            <a:round/>
            <a:headEnd len="med" w="med" type="none"/>
            <a:tailEnd len="med" w="med" type="none"/>
          </a:ln>
        </p:spPr>
      </p:cxnSp>
      <p:sp>
        <p:nvSpPr>
          <p:cNvPr id="305" name="Google Shape;305;p29"/>
          <p:cNvSpPr/>
          <p:nvPr/>
        </p:nvSpPr>
        <p:spPr>
          <a:xfrm>
            <a:off x="601138" y="1802113"/>
            <a:ext cx="1538100" cy="4026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Lease Term</a:t>
            </a:r>
            <a:endParaRPr sz="1000">
              <a:solidFill>
                <a:srgbClr val="FFFFFF"/>
              </a:solidFill>
              <a:latin typeface="Roboto"/>
              <a:ea typeface="Roboto"/>
              <a:cs typeface="Roboto"/>
              <a:sym typeface="Roboto"/>
            </a:endParaRPr>
          </a:p>
        </p:txBody>
      </p:sp>
      <p:sp>
        <p:nvSpPr>
          <p:cNvPr id="306" name="Google Shape;306;p29"/>
          <p:cNvSpPr/>
          <p:nvPr/>
        </p:nvSpPr>
        <p:spPr>
          <a:xfrm>
            <a:off x="152575" y="2657538"/>
            <a:ext cx="1188300" cy="442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Noncancelable Lease period</a:t>
            </a:r>
            <a:endParaRPr sz="1000">
              <a:solidFill>
                <a:schemeClr val="dk2"/>
              </a:solidFill>
              <a:latin typeface="Roboto"/>
              <a:ea typeface="Roboto"/>
              <a:cs typeface="Roboto"/>
              <a:sym typeface="Roboto"/>
            </a:endParaRPr>
          </a:p>
        </p:txBody>
      </p:sp>
      <p:sp>
        <p:nvSpPr>
          <p:cNvPr id="307" name="Google Shape;307;p29"/>
          <p:cNvSpPr/>
          <p:nvPr/>
        </p:nvSpPr>
        <p:spPr>
          <a:xfrm>
            <a:off x="1624375" y="2684063"/>
            <a:ext cx="1188300" cy="4572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Renewal or Termination Options</a:t>
            </a:r>
            <a:endParaRPr sz="1000">
              <a:solidFill>
                <a:schemeClr val="dk2"/>
              </a:solidFill>
              <a:latin typeface="Roboto"/>
              <a:ea typeface="Roboto"/>
              <a:cs typeface="Roboto"/>
              <a:sym typeface="Roboto"/>
            </a:endParaRPr>
          </a:p>
        </p:txBody>
      </p:sp>
      <p:cxnSp>
        <p:nvCxnSpPr>
          <p:cNvPr id="308" name="Google Shape;308;p29"/>
          <p:cNvCxnSpPr>
            <a:stCxn id="297" idx="2"/>
            <a:endCxn id="305" idx="0"/>
          </p:cNvCxnSpPr>
          <p:nvPr/>
        </p:nvCxnSpPr>
        <p:spPr>
          <a:xfrm rot="5400000">
            <a:off x="2804074" y="122300"/>
            <a:ext cx="245700" cy="3113700"/>
          </a:xfrm>
          <a:prstGeom prst="bentConnector3">
            <a:avLst>
              <a:gd fmla="val 50023" name="adj1"/>
            </a:avLst>
          </a:prstGeom>
          <a:noFill/>
          <a:ln cap="flat" cmpd="sng" w="9525">
            <a:solidFill>
              <a:srgbClr val="C2C2C2"/>
            </a:solidFill>
            <a:prstDash val="solid"/>
            <a:round/>
            <a:headEnd len="sm" w="sm" type="none"/>
            <a:tailEnd len="sm" w="sm" type="none"/>
          </a:ln>
        </p:spPr>
      </p:cxnSp>
      <p:cxnSp>
        <p:nvCxnSpPr>
          <p:cNvPr id="309" name="Google Shape;309;p29"/>
          <p:cNvCxnSpPr>
            <a:stCxn id="305" idx="2"/>
            <a:endCxn id="307" idx="0"/>
          </p:cNvCxnSpPr>
          <p:nvPr/>
        </p:nvCxnSpPr>
        <p:spPr>
          <a:xfrm flipH="1" rot="-5400000">
            <a:off x="1554688" y="2020213"/>
            <a:ext cx="479400" cy="848400"/>
          </a:xfrm>
          <a:prstGeom prst="bentConnector3">
            <a:avLst>
              <a:gd fmla="val 49995" name="adj1"/>
            </a:avLst>
          </a:prstGeom>
          <a:noFill/>
          <a:ln cap="flat" cmpd="sng" w="9525">
            <a:solidFill>
              <a:srgbClr val="C2C2C2"/>
            </a:solidFill>
            <a:prstDash val="solid"/>
            <a:round/>
            <a:headEnd len="sm" w="sm" type="none"/>
            <a:tailEnd len="sm" w="sm" type="none"/>
          </a:ln>
        </p:spPr>
      </p:cxnSp>
      <p:cxnSp>
        <p:nvCxnSpPr>
          <p:cNvPr id="310" name="Google Shape;310;p29"/>
          <p:cNvCxnSpPr>
            <a:stCxn id="306" idx="0"/>
            <a:endCxn id="305" idx="2"/>
          </p:cNvCxnSpPr>
          <p:nvPr/>
        </p:nvCxnSpPr>
        <p:spPr>
          <a:xfrm rot="-5400000">
            <a:off x="832075" y="2119488"/>
            <a:ext cx="452700" cy="623400"/>
          </a:xfrm>
          <a:prstGeom prst="bentConnector3">
            <a:avLst>
              <a:gd fmla="val 50014" name="adj1"/>
            </a:avLst>
          </a:prstGeom>
          <a:noFill/>
          <a:ln cap="flat" cmpd="sng" w="9525">
            <a:solidFill>
              <a:srgbClr val="C2C2C2"/>
            </a:solidFill>
            <a:prstDash val="solid"/>
            <a:round/>
            <a:headEnd len="sm" w="sm" type="none"/>
            <a:tailEnd len="sm" w="sm" type="none"/>
          </a:ln>
        </p:spPr>
      </p:cxnSp>
      <p:sp>
        <p:nvSpPr>
          <p:cNvPr id="311" name="Google Shape;311;p29"/>
          <p:cNvSpPr/>
          <p:nvPr/>
        </p:nvSpPr>
        <p:spPr>
          <a:xfrm>
            <a:off x="1191287" y="2337525"/>
            <a:ext cx="591600" cy="187200"/>
          </a:xfrm>
          <a:prstGeom prst="homePlate">
            <a:avLst>
              <a:gd fmla="val 50000" name="adj"/>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AND</a:t>
            </a:r>
            <a:endParaRPr sz="1200">
              <a:solidFill>
                <a:schemeClr val="dk2"/>
              </a:solidFill>
            </a:endParaRPr>
          </a:p>
        </p:txBody>
      </p:sp>
      <p:sp>
        <p:nvSpPr>
          <p:cNvPr id="312" name="Google Shape;312;p29"/>
          <p:cNvSpPr/>
          <p:nvPr/>
        </p:nvSpPr>
        <p:spPr>
          <a:xfrm>
            <a:off x="107725"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Start on “Lease Commencement date” </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 NOT  “Lease Execution date” OR “ first lease payment date”)</a:t>
            </a:r>
            <a:endParaRPr sz="1000">
              <a:solidFill>
                <a:schemeClr val="dk2"/>
              </a:solidFill>
              <a:latin typeface="Roboto"/>
              <a:ea typeface="Roboto"/>
              <a:cs typeface="Roboto"/>
              <a:sym typeface="Roboto"/>
            </a:endParaRPr>
          </a:p>
        </p:txBody>
      </p:sp>
      <p:cxnSp>
        <p:nvCxnSpPr>
          <p:cNvPr id="313" name="Google Shape;313;p29"/>
          <p:cNvCxnSpPr>
            <a:stCxn id="306" idx="2"/>
            <a:endCxn id="312" idx="0"/>
          </p:cNvCxnSpPr>
          <p:nvPr/>
        </p:nvCxnSpPr>
        <p:spPr>
          <a:xfrm flipH="1" rot="-5400000">
            <a:off x="676225" y="3170538"/>
            <a:ext cx="141600" cy="600"/>
          </a:xfrm>
          <a:prstGeom prst="bentConnector3">
            <a:avLst>
              <a:gd fmla="val 49952" name="adj1"/>
            </a:avLst>
          </a:prstGeom>
          <a:noFill/>
          <a:ln cap="flat" cmpd="sng" w="9525">
            <a:solidFill>
              <a:schemeClr val="dk2"/>
            </a:solidFill>
            <a:prstDash val="solid"/>
            <a:round/>
            <a:headEnd len="med" w="med" type="none"/>
            <a:tailEnd len="med" w="med" type="none"/>
          </a:ln>
        </p:spPr>
      </p:cxnSp>
      <p:cxnSp>
        <p:nvCxnSpPr>
          <p:cNvPr id="314" name="Google Shape;314;p29"/>
          <p:cNvCxnSpPr>
            <a:stCxn id="307" idx="2"/>
            <a:endCxn id="315" idx="0"/>
          </p:cNvCxnSpPr>
          <p:nvPr/>
        </p:nvCxnSpPr>
        <p:spPr>
          <a:xfrm flipH="1" rot="-5400000">
            <a:off x="2155825" y="3203963"/>
            <a:ext cx="127200" cy="1800"/>
          </a:xfrm>
          <a:prstGeom prst="bentConnector3">
            <a:avLst>
              <a:gd fmla="val 50000" name="adj1"/>
            </a:avLst>
          </a:prstGeom>
          <a:noFill/>
          <a:ln cap="flat" cmpd="sng" w="9525">
            <a:solidFill>
              <a:schemeClr val="dk2"/>
            </a:solidFill>
            <a:prstDash val="solid"/>
            <a:round/>
            <a:headEnd len="med" w="med" type="none"/>
            <a:tailEnd len="med" w="med" type="none"/>
          </a:ln>
        </p:spPr>
      </p:cxnSp>
      <p:sp>
        <p:nvSpPr>
          <p:cNvPr id="316" name="Google Shape;316;p29"/>
          <p:cNvSpPr/>
          <p:nvPr/>
        </p:nvSpPr>
        <p:spPr>
          <a:xfrm>
            <a:off x="6828288" y="1809600"/>
            <a:ext cx="1538100" cy="4026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Discount Rate</a:t>
            </a:r>
            <a:endParaRPr sz="1000">
              <a:solidFill>
                <a:srgbClr val="FFFFFF"/>
              </a:solidFill>
              <a:latin typeface="Roboto"/>
              <a:ea typeface="Roboto"/>
              <a:cs typeface="Roboto"/>
              <a:sym typeface="Roboto"/>
            </a:endParaRPr>
          </a:p>
        </p:txBody>
      </p:sp>
      <p:sp>
        <p:nvSpPr>
          <p:cNvPr id="317" name="Google Shape;317;p29"/>
          <p:cNvSpPr/>
          <p:nvPr/>
        </p:nvSpPr>
        <p:spPr>
          <a:xfrm>
            <a:off x="6269375" y="2645100"/>
            <a:ext cx="1188300" cy="4572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Rate Implicit</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 in the Lease </a:t>
            </a:r>
            <a:endParaRPr sz="1000">
              <a:solidFill>
                <a:schemeClr val="dk2"/>
              </a:solidFill>
              <a:latin typeface="Roboto"/>
              <a:ea typeface="Roboto"/>
              <a:cs typeface="Roboto"/>
              <a:sym typeface="Roboto"/>
            </a:endParaRPr>
          </a:p>
        </p:txBody>
      </p:sp>
      <p:sp>
        <p:nvSpPr>
          <p:cNvPr id="318" name="Google Shape;318;p29"/>
          <p:cNvSpPr/>
          <p:nvPr/>
        </p:nvSpPr>
        <p:spPr>
          <a:xfrm>
            <a:off x="7547975" y="2604450"/>
            <a:ext cx="1319700" cy="538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Incremental Borrowing Rate of Lessee (IBR)</a:t>
            </a:r>
            <a:endParaRPr sz="1000">
              <a:solidFill>
                <a:schemeClr val="dk2"/>
              </a:solidFill>
              <a:latin typeface="Roboto"/>
              <a:ea typeface="Roboto"/>
              <a:cs typeface="Roboto"/>
              <a:sym typeface="Roboto"/>
            </a:endParaRPr>
          </a:p>
        </p:txBody>
      </p:sp>
      <p:cxnSp>
        <p:nvCxnSpPr>
          <p:cNvPr id="319" name="Google Shape;319;p29"/>
          <p:cNvCxnSpPr>
            <a:stCxn id="316" idx="0"/>
            <a:endCxn id="297" idx="2"/>
          </p:cNvCxnSpPr>
          <p:nvPr/>
        </p:nvCxnSpPr>
        <p:spPr>
          <a:xfrm flipH="1" rot="5400000">
            <a:off x="5913888" y="126150"/>
            <a:ext cx="253200" cy="3113700"/>
          </a:xfrm>
          <a:prstGeom prst="bentConnector3">
            <a:avLst>
              <a:gd fmla="val 50020" name="adj1"/>
            </a:avLst>
          </a:prstGeom>
          <a:noFill/>
          <a:ln cap="flat" cmpd="sng" w="9525">
            <a:solidFill>
              <a:srgbClr val="C2C2C2"/>
            </a:solidFill>
            <a:prstDash val="solid"/>
            <a:round/>
            <a:headEnd len="sm" w="sm" type="none"/>
            <a:tailEnd len="sm" w="sm" type="none"/>
          </a:ln>
        </p:spPr>
      </p:cxnSp>
      <p:cxnSp>
        <p:nvCxnSpPr>
          <p:cNvPr id="320" name="Google Shape;320;p29"/>
          <p:cNvCxnSpPr>
            <a:stCxn id="316" idx="2"/>
            <a:endCxn id="318" idx="0"/>
          </p:cNvCxnSpPr>
          <p:nvPr/>
        </p:nvCxnSpPr>
        <p:spPr>
          <a:xfrm flipH="1" rot="-5400000">
            <a:off x="7706388" y="2103150"/>
            <a:ext cx="392400" cy="610500"/>
          </a:xfrm>
          <a:prstGeom prst="bentConnector3">
            <a:avLst>
              <a:gd fmla="val 49981" name="adj1"/>
            </a:avLst>
          </a:prstGeom>
          <a:noFill/>
          <a:ln cap="flat" cmpd="sng" w="9525">
            <a:solidFill>
              <a:srgbClr val="C2C2C2"/>
            </a:solidFill>
            <a:prstDash val="solid"/>
            <a:round/>
            <a:headEnd len="sm" w="sm" type="none"/>
            <a:tailEnd len="sm" w="sm" type="none"/>
          </a:ln>
        </p:spPr>
      </p:cxnSp>
      <p:cxnSp>
        <p:nvCxnSpPr>
          <p:cNvPr id="321" name="Google Shape;321;p29"/>
          <p:cNvCxnSpPr>
            <a:stCxn id="317" idx="0"/>
            <a:endCxn id="316" idx="2"/>
          </p:cNvCxnSpPr>
          <p:nvPr/>
        </p:nvCxnSpPr>
        <p:spPr>
          <a:xfrm rot="-5400000">
            <a:off x="7013975" y="2061750"/>
            <a:ext cx="432900" cy="733800"/>
          </a:xfrm>
          <a:prstGeom prst="bentConnector3">
            <a:avLst>
              <a:gd fmla="val 50000" name="adj1"/>
            </a:avLst>
          </a:prstGeom>
          <a:noFill/>
          <a:ln cap="flat" cmpd="sng" w="9525">
            <a:solidFill>
              <a:srgbClr val="C2C2C2"/>
            </a:solidFill>
            <a:prstDash val="solid"/>
            <a:round/>
            <a:headEnd len="sm" w="sm" type="none"/>
            <a:tailEnd len="sm" w="sm" type="none"/>
          </a:ln>
        </p:spPr>
      </p:cxnSp>
      <p:sp>
        <p:nvSpPr>
          <p:cNvPr id="322" name="Google Shape;322;p29"/>
          <p:cNvSpPr/>
          <p:nvPr/>
        </p:nvSpPr>
        <p:spPr>
          <a:xfrm>
            <a:off x="7104450" y="2306700"/>
            <a:ext cx="985800" cy="243900"/>
          </a:xfrm>
          <a:prstGeom prst="homePlate">
            <a:avLst>
              <a:gd fmla="val 50000" name="adj"/>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If not, then</a:t>
            </a:r>
            <a:endParaRPr sz="1200">
              <a:solidFill>
                <a:schemeClr val="dk2"/>
              </a:solidFill>
            </a:endParaRPr>
          </a:p>
        </p:txBody>
      </p:sp>
      <p:cxnSp>
        <p:nvCxnSpPr>
          <p:cNvPr id="323" name="Google Shape;323;p29"/>
          <p:cNvCxnSpPr>
            <a:stCxn id="299" idx="2"/>
            <a:endCxn id="324" idx="0"/>
          </p:cNvCxnSpPr>
          <p:nvPr/>
        </p:nvCxnSpPr>
        <p:spPr>
          <a:xfrm>
            <a:off x="3802975" y="3100050"/>
            <a:ext cx="0" cy="196200"/>
          </a:xfrm>
          <a:prstGeom prst="straightConnector1">
            <a:avLst/>
          </a:prstGeom>
          <a:noFill/>
          <a:ln cap="flat" cmpd="sng" w="9525">
            <a:solidFill>
              <a:schemeClr val="dk2"/>
            </a:solidFill>
            <a:prstDash val="solid"/>
            <a:round/>
            <a:headEnd len="med" w="med" type="none"/>
            <a:tailEnd len="med" w="med" type="none"/>
          </a:ln>
        </p:spPr>
      </p:cxnSp>
      <p:sp>
        <p:nvSpPr>
          <p:cNvPr id="325" name="Google Shape;325;p29"/>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Step 2. Lease Measurement - a) Lease Liability</a:t>
            </a:r>
            <a:endParaRPr b="1"/>
          </a:p>
        </p:txBody>
      </p:sp>
      <p:sp>
        <p:nvSpPr>
          <p:cNvPr id="326" name="Google Shape;326;p29"/>
          <p:cNvSpPr/>
          <p:nvPr/>
        </p:nvSpPr>
        <p:spPr>
          <a:xfrm>
            <a:off x="4207587" y="2355723"/>
            <a:ext cx="622200" cy="196200"/>
          </a:xfrm>
          <a:prstGeom prst="homePlate">
            <a:avLst>
              <a:gd fmla="val 50000" name="adj"/>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AND</a:t>
            </a:r>
            <a:endParaRPr sz="1200">
              <a:solidFill>
                <a:schemeClr val="dk2"/>
              </a:solidFill>
            </a:endParaRPr>
          </a:p>
        </p:txBody>
      </p:sp>
      <p:sp>
        <p:nvSpPr>
          <p:cNvPr id="327" name="Google Shape;327;p29"/>
          <p:cNvSpPr/>
          <p:nvPr/>
        </p:nvSpPr>
        <p:spPr>
          <a:xfrm>
            <a:off x="1581325"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Roboto"/>
                <a:ea typeface="Roboto"/>
                <a:cs typeface="Roboto"/>
                <a:sym typeface="Roboto"/>
              </a:rPr>
              <a:t>a.  Options controllable by Lessee</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b. Options controllable only by Lessor</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328" name="Google Shape;328;p29"/>
          <p:cNvSpPr/>
          <p:nvPr/>
        </p:nvSpPr>
        <p:spPr>
          <a:xfrm>
            <a:off x="3094000"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a. Fixed Rent &amp;  In-substance fixed rent, minus lease incentives received</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b. Variable lease payments dependent on an index or rate</a:t>
            </a:r>
            <a:endParaRPr sz="1000">
              <a:solidFill>
                <a:schemeClr val="dk2"/>
              </a:solidFill>
              <a:latin typeface="Roboto"/>
              <a:ea typeface="Roboto"/>
              <a:cs typeface="Roboto"/>
              <a:sym typeface="Roboto"/>
            </a:endParaRPr>
          </a:p>
          <a:p>
            <a:pPr indent="0" lvl="0" marL="0" rtl="0" algn="l">
              <a:spcBef>
                <a:spcPts val="0"/>
              </a:spcBef>
              <a:spcAft>
                <a:spcPts val="0"/>
              </a:spcAft>
              <a:buNone/>
            </a:pPr>
            <a:r>
              <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329" name="Google Shape;329;p29"/>
          <p:cNvSpPr/>
          <p:nvPr/>
        </p:nvSpPr>
        <p:spPr>
          <a:xfrm>
            <a:off x="4434600" y="3205675"/>
            <a:ext cx="1538100" cy="15801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Roboto"/>
                <a:ea typeface="Roboto"/>
                <a:cs typeface="Roboto"/>
                <a:sym typeface="Roboto"/>
              </a:rPr>
              <a:t>(If applicable and probable/reasonably certain): </a:t>
            </a:r>
            <a:endParaRPr sz="1000">
              <a:solidFill>
                <a:schemeClr val="dk2"/>
              </a:solidFill>
              <a:latin typeface="Roboto"/>
              <a:ea typeface="Roboto"/>
              <a:cs typeface="Roboto"/>
              <a:sym typeface="Roboto"/>
            </a:endParaRPr>
          </a:p>
          <a:p>
            <a:pPr indent="0" lvl="0" marL="0" rtl="0" algn="l">
              <a:spcBef>
                <a:spcPts val="0"/>
              </a:spcBef>
              <a:spcAft>
                <a:spcPts val="0"/>
              </a:spcAft>
              <a:buNone/>
            </a:pPr>
            <a:r>
              <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a. RVG Payment;</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b. Purchase price;</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c. Penalty for early termination.</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330" name="Google Shape;330;p29"/>
          <p:cNvSpPr/>
          <p:nvPr/>
        </p:nvSpPr>
        <p:spPr>
          <a:xfrm>
            <a:off x="5788325" y="1052400"/>
            <a:ext cx="3183300" cy="538500"/>
          </a:xfrm>
          <a:prstGeom prst="leftArrowCallout">
            <a:avLst>
              <a:gd fmla="val 0" name="adj1"/>
              <a:gd fmla="val 22491" name="adj2"/>
              <a:gd fmla="val 22286" name="adj3"/>
              <a:gd fmla="val 86555" name="adj4"/>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N</a:t>
            </a:r>
            <a:r>
              <a:rPr lang="en" sz="1000">
                <a:solidFill>
                  <a:schemeClr val="dk2"/>
                </a:solidFill>
              </a:rPr>
              <a:t>PV formula assumes payment made at the end of period (“ordinary annuity”);</a:t>
            </a:r>
            <a:endParaRPr sz="1000">
              <a:solidFill>
                <a:schemeClr val="dk2"/>
              </a:solidFill>
            </a:endParaRPr>
          </a:p>
          <a:p>
            <a:pPr indent="0" lvl="0" marL="0" marR="0" rtl="0" algn="l">
              <a:lnSpc>
                <a:spcPct val="100000"/>
              </a:lnSpc>
              <a:spcBef>
                <a:spcPts val="0"/>
              </a:spcBef>
              <a:spcAft>
                <a:spcPts val="0"/>
              </a:spcAft>
              <a:buNone/>
            </a:pPr>
            <a:r>
              <a:rPr lang="en" sz="1000">
                <a:solidFill>
                  <a:schemeClr val="dk2"/>
                </a:solidFill>
              </a:rPr>
              <a:t>PV formula only handles constant payments. </a:t>
            </a:r>
            <a:endParaRPr sz="1000">
              <a:solidFill>
                <a:schemeClr val="dk2"/>
              </a:solidFill>
            </a:endParaRPr>
          </a:p>
          <a:p>
            <a:pPr indent="0" lvl="0" marL="0" rtl="0" algn="l">
              <a:lnSpc>
                <a:spcPct val="80000"/>
              </a:lnSpc>
              <a:spcBef>
                <a:spcPts val="0"/>
              </a:spcBef>
              <a:spcAft>
                <a:spcPts val="0"/>
              </a:spcAft>
              <a:buNone/>
            </a:pPr>
            <a:r>
              <a:t/>
            </a:r>
            <a:endParaRPr i="1" sz="1000">
              <a:solidFill>
                <a:schemeClr val="dk2"/>
              </a:solidFill>
            </a:endParaRPr>
          </a:p>
        </p:txBody>
      </p:sp>
      <p:sp>
        <p:nvSpPr>
          <p:cNvPr id="331" name="Google Shape;331;p29"/>
          <p:cNvSpPr/>
          <p:nvPr/>
        </p:nvSpPr>
        <p:spPr>
          <a:xfrm>
            <a:off x="6243575" y="3291000"/>
            <a:ext cx="1240500" cy="14949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The Internal Rate of Return on the lease (from Lessor’s standpoint) </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 IRR formula</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332" name="Google Shape;332;p29"/>
          <p:cNvSpPr/>
          <p:nvPr/>
        </p:nvSpPr>
        <p:spPr>
          <a:xfrm>
            <a:off x="7547975" y="3291000"/>
            <a:ext cx="1319700" cy="14949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Interest rate on a similar collateralized loan in a similar economic environment </a:t>
            </a:r>
            <a:endParaRPr sz="1000">
              <a:solidFill>
                <a:schemeClr val="dk2"/>
              </a:solidFill>
              <a:latin typeface="Roboto"/>
              <a:ea typeface="Roboto"/>
              <a:cs typeface="Roboto"/>
              <a:sym typeface="Roboto"/>
            </a:endParaRPr>
          </a:p>
        </p:txBody>
      </p:sp>
      <p:cxnSp>
        <p:nvCxnSpPr>
          <p:cNvPr id="333" name="Google Shape;333;p29"/>
          <p:cNvCxnSpPr>
            <a:endCxn id="331" idx="0"/>
          </p:cNvCxnSpPr>
          <p:nvPr/>
        </p:nvCxnSpPr>
        <p:spPr>
          <a:xfrm flipH="1" rot="-5400000">
            <a:off x="6769175" y="3196350"/>
            <a:ext cx="188700" cy="600"/>
          </a:xfrm>
          <a:prstGeom prst="bentConnector3">
            <a:avLst>
              <a:gd fmla="val 50000" name="adj1"/>
            </a:avLst>
          </a:prstGeom>
          <a:noFill/>
          <a:ln cap="flat" cmpd="sng" w="9525">
            <a:solidFill>
              <a:schemeClr val="dk2"/>
            </a:solidFill>
            <a:prstDash val="solid"/>
            <a:round/>
            <a:headEnd len="med" w="med" type="none"/>
            <a:tailEnd len="med" w="med" type="none"/>
          </a:ln>
        </p:spPr>
      </p:cxnSp>
      <p:cxnSp>
        <p:nvCxnSpPr>
          <p:cNvPr id="334" name="Google Shape;334;p29"/>
          <p:cNvCxnSpPr>
            <a:endCxn id="332" idx="0"/>
          </p:cNvCxnSpPr>
          <p:nvPr/>
        </p:nvCxnSpPr>
        <p:spPr>
          <a:xfrm flipH="1" rot="-5400000">
            <a:off x="8133425" y="3216600"/>
            <a:ext cx="148200" cy="600"/>
          </a:xfrm>
          <a:prstGeom prst="bentConnector3">
            <a:avLst>
              <a:gd fmla="val 50000" name="adj1"/>
            </a:avLst>
          </a:prstGeom>
          <a:noFill/>
          <a:ln cap="flat" cmpd="sng" w="9525">
            <a:solidFill>
              <a:schemeClr val="dk2"/>
            </a:solidFill>
            <a:prstDash val="solid"/>
            <a:round/>
            <a:headEnd len="med" w="med" type="none"/>
            <a:tailEnd len="med" w="med" type="none"/>
          </a:ln>
        </p:spPr>
      </p:cxn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30"/>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Discount Rate - Rate Implicit in the Lease</a:t>
            </a:r>
            <a:endParaRPr b="1"/>
          </a:p>
        </p:txBody>
      </p:sp>
      <p:sp>
        <p:nvSpPr>
          <p:cNvPr id="340" name="Google Shape;340;p30"/>
          <p:cNvSpPr txBox="1"/>
          <p:nvPr>
            <p:ph idx="4294967295" type="body"/>
          </p:nvPr>
        </p:nvSpPr>
        <p:spPr>
          <a:xfrm>
            <a:off x="0" y="1152475"/>
            <a:ext cx="8572500" cy="38733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AutoNum type="arabicPeriod"/>
            </a:pPr>
            <a:r>
              <a:rPr lang="en"/>
              <a:t>Lessor’s rate of return: </a:t>
            </a:r>
            <a:r>
              <a:rPr lang="en"/>
              <a:t>The discount rate to satisfy the following equation:</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AutoNum type="arabicPeriod"/>
            </a:pPr>
            <a:r>
              <a:rPr lang="en"/>
              <a:t>Excel </a:t>
            </a:r>
            <a:r>
              <a:rPr lang="en"/>
              <a:t>Formula: =IRR (Values):</a:t>
            </a:r>
            <a:endParaRPr/>
          </a:p>
          <a:p>
            <a:pPr indent="0" lvl="0" marL="457200" rtl="0" algn="l">
              <a:spcBef>
                <a:spcPts val="1200"/>
              </a:spcBef>
              <a:spcAft>
                <a:spcPts val="1200"/>
              </a:spcAft>
              <a:buNone/>
            </a:pPr>
            <a:r>
              <a:rPr lang="en"/>
              <a:t>= IRR (Initial Investment cost, Cash Inflow #1… Cash Inflow #n)</a:t>
            </a:r>
            <a:endParaRPr/>
          </a:p>
        </p:txBody>
      </p:sp>
      <p:grpSp>
        <p:nvGrpSpPr>
          <p:cNvPr id="341" name="Google Shape;341;p30"/>
          <p:cNvGrpSpPr/>
          <p:nvPr/>
        </p:nvGrpSpPr>
        <p:grpSpPr>
          <a:xfrm>
            <a:off x="5068255" y="2282600"/>
            <a:ext cx="2941742" cy="1735900"/>
            <a:chOff x="4303290" y="1676962"/>
            <a:chExt cx="1854000" cy="1854000"/>
          </a:xfrm>
        </p:grpSpPr>
        <p:sp>
          <p:nvSpPr>
            <p:cNvPr id="342" name="Google Shape;342;p30"/>
            <p:cNvSpPr/>
            <p:nvPr/>
          </p:nvSpPr>
          <p:spPr>
            <a:xfrm>
              <a:off x="4303290" y="1676962"/>
              <a:ext cx="1854000" cy="1854000"/>
            </a:xfrm>
            <a:prstGeom prst="ellips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30"/>
            <p:cNvSpPr txBox="1"/>
            <p:nvPr/>
          </p:nvSpPr>
          <p:spPr>
            <a:xfrm>
              <a:off x="4448422" y="2168869"/>
              <a:ext cx="1560300" cy="808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
                  <a:solidFill>
                    <a:srgbClr val="FFFFFF"/>
                  </a:solidFill>
                  <a:latin typeface="Roboto"/>
                  <a:ea typeface="Roboto"/>
                  <a:cs typeface="Roboto"/>
                  <a:sym typeface="Roboto"/>
                </a:rPr>
                <a:t>PV of lease payments</a:t>
              </a:r>
              <a:endParaRPr>
                <a:solidFill>
                  <a:srgbClr val="FFFFFF"/>
                </a:solidFill>
                <a:latin typeface="Roboto"/>
                <a:ea typeface="Roboto"/>
                <a:cs typeface="Roboto"/>
                <a:sym typeface="Roboto"/>
              </a:endParaRPr>
            </a:p>
            <a:p>
              <a:pPr indent="0" lvl="0" marL="0" rtl="0" algn="l">
                <a:lnSpc>
                  <a:spcPct val="115000"/>
                </a:lnSpc>
                <a:spcBef>
                  <a:spcPts val="0"/>
                </a:spcBef>
                <a:spcAft>
                  <a:spcPts val="0"/>
                </a:spcAft>
                <a:buNone/>
              </a:pPr>
              <a:r>
                <a:rPr b="1" lang="en">
                  <a:solidFill>
                    <a:srgbClr val="FFFFFF"/>
                  </a:solidFill>
                  <a:latin typeface="Roboto"/>
                  <a:ea typeface="Roboto"/>
                  <a:cs typeface="Roboto"/>
                  <a:sym typeface="Roboto"/>
                </a:rPr>
                <a:t>+</a:t>
              </a:r>
              <a:endParaRPr b="1">
                <a:solidFill>
                  <a:srgbClr val="FFFFFF"/>
                </a:solidFill>
                <a:latin typeface="Roboto"/>
                <a:ea typeface="Roboto"/>
                <a:cs typeface="Roboto"/>
                <a:sym typeface="Roboto"/>
              </a:endParaRPr>
            </a:p>
            <a:p>
              <a:pPr indent="0" lvl="0" marL="0" rtl="0" algn="l">
                <a:lnSpc>
                  <a:spcPct val="115000"/>
                </a:lnSpc>
                <a:spcBef>
                  <a:spcPts val="0"/>
                </a:spcBef>
                <a:spcAft>
                  <a:spcPts val="0"/>
                </a:spcAft>
                <a:buNone/>
              </a:pPr>
              <a:r>
                <a:rPr lang="en">
                  <a:solidFill>
                    <a:srgbClr val="FFFFFF"/>
                  </a:solidFill>
                  <a:latin typeface="Roboto"/>
                  <a:ea typeface="Roboto"/>
                  <a:cs typeface="Roboto"/>
                  <a:sym typeface="Roboto"/>
                </a:rPr>
                <a:t>PV of Residual Value </a:t>
              </a:r>
              <a:endParaRPr>
                <a:solidFill>
                  <a:srgbClr val="FFFFFF"/>
                </a:solidFill>
                <a:latin typeface="Roboto"/>
                <a:ea typeface="Roboto"/>
                <a:cs typeface="Roboto"/>
                <a:sym typeface="Roboto"/>
              </a:endParaRPr>
            </a:p>
          </p:txBody>
        </p:sp>
      </p:grpSp>
      <p:grpSp>
        <p:nvGrpSpPr>
          <p:cNvPr id="344" name="Google Shape;344;p30"/>
          <p:cNvGrpSpPr/>
          <p:nvPr/>
        </p:nvGrpSpPr>
        <p:grpSpPr>
          <a:xfrm>
            <a:off x="523717" y="2282568"/>
            <a:ext cx="3566911" cy="1735900"/>
            <a:chOff x="2986712" y="1676962"/>
            <a:chExt cx="1854000" cy="1854000"/>
          </a:xfrm>
        </p:grpSpPr>
        <p:sp>
          <p:nvSpPr>
            <p:cNvPr id="345" name="Google Shape;345;p30"/>
            <p:cNvSpPr/>
            <p:nvPr/>
          </p:nvSpPr>
          <p:spPr>
            <a:xfrm>
              <a:off x="2986712" y="1676962"/>
              <a:ext cx="1854000" cy="1854000"/>
            </a:xfrm>
            <a:prstGeom prst="ellips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30"/>
            <p:cNvSpPr txBox="1"/>
            <p:nvPr/>
          </p:nvSpPr>
          <p:spPr>
            <a:xfrm>
              <a:off x="3134208" y="2222236"/>
              <a:ext cx="1602900" cy="6543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
                  <a:solidFill>
                    <a:srgbClr val="FFFFFF"/>
                  </a:solidFill>
                  <a:latin typeface="Roboto"/>
                  <a:ea typeface="Roboto"/>
                  <a:cs typeface="Roboto"/>
                  <a:sym typeface="Roboto"/>
                </a:rPr>
                <a:t>Fair value of underlying asset </a:t>
              </a:r>
              <a:br>
                <a:rPr lang="en">
                  <a:solidFill>
                    <a:srgbClr val="FFFFFF"/>
                  </a:solidFill>
                  <a:latin typeface="Roboto"/>
                  <a:ea typeface="Roboto"/>
                  <a:cs typeface="Roboto"/>
                  <a:sym typeface="Roboto"/>
                </a:rPr>
              </a:br>
              <a:r>
                <a:rPr b="1" lang="en">
                  <a:solidFill>
                    <a:srgbClr val="FFFFFF"/>
                  </a:solidFill>
                  <a:latin typeface="Roboto"/>
                  <a:ea typeface="Roboto"/>
                  <a:cs typeface="Roboto"/>
                  <a:sym typeface="Roboto"/>
                </a:rPr>
                <a:t>+ </a:t>
              </a:r>
              <a:br>
                <a:rPr b="1" lang="en">
                  <a:solidFill>
                    <a:srgbClr val="FFFFFF"/>
                  </a:solidFill>
                  <a:latin typeface="Roboto"/>
                  <a:ea typeface="Roboto"/>
                  <a:cs typeface="Roboto"/>
                  <a:sym typeface="Roboto"/>
                </a:rPr>
              </a:br>
              <a:r>
                <a:rPr lang="en">
                  <a:solidFill>
                    <a:srgbClr val="FFFFFF"/>
                  </a:solidFill>
                  <a:latin typeface="Roboto"/>
                  <a:ea typeface="Roboto"/>
                  <a:cs typeface="Roboto"/>
                  <a:sym typeface="Roboto"/>
                </a:rPr>
                <a:t>Initial direct costs of Lessor</a:t>
              </a:r>
              <a:endParaRPr>
                <a:solidFill>
                  <a:srgbClr val="FFFFFF"/>
                </a:solidFill>
                <a:latin typeface="Roboto"/>
                <a:ea typeface="Roboto"/>
                <a:cs typeface="Roboto"/>
                <a:sym typeface="Roboto"/>
              </a:endParaRPr>
            </a:p>
          </p:txBody>
        </p:sp>
      </p:grpSp>
      <p:sp>
        <p:nvSpPr>
          <p:cNvPr id="347" name="Google Shape;347;p30"/>
          <p:cNvSpPr/>
          <p:nvPr/>
        </p:nvSpPr>
        <p:spPr>
          <a:xfrm>
            <a:off x="4367038" y="2976775"/>
            <a:ext cx="424800" cy="224700"/>
          </a:xfrm>
          <a:prstGeom prst="mathEqual">
            <a:avLst>
              <a:gd fmla="val 23520" name="adj1"/>
              <a:gd fmla="val 11760" name="adj2"/>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30"/>
          <p:cNvSpPr/>
          <p:nvPr/>
        </p:nvSpPr>
        <p:spPr>
          <a:xfrm>
            <a:off x="523875" y="1590075"/>
            <a:ext cx="7524900" cy="552900"/>
          </a:xfrm>
          <a:prstGeom prst="horizontalScroll">
            <a:avLst>
              <a:gd fmla="val 12500" name="adj"/>
            </a:avLst>
          </a:prstGeom>
          <a:solidFill>
            <a:srgbClr val="F1C23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1200"/>
              </a:spcAft>
              <a:buNone/>
            </a:pPr>
            <a:r>
              <a:rPr b="1" lang="en">
                <a:solidFill>
                  <a:schemeClr val="dk2"/>
                </a:solidFill>
              </a:rPr>
              <a:t>Initial cost of investment = PV of future cash flows (at IRR)      </a:t>
            </a:r>
            <a:endParaRPr>
              <a:solidFill>
                <a:schemeClr val="dk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31"/>
          <p:cNvSpPr txBox="1"/>
          <p:nvPr/>
        </p:nvSpPr>
        <p:spPr>
          <a:xfrm>
            <a:off x="823500" y="2140800"/>
            <a:ext cx="7497000" cy="646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3000">
                <a:solidFill>
                  <a:schemeClr val="dk1"/>
                </a:solidFill>
                <a:latin typeface="Roboto"/>
                <a:ea typeface="Roboto"/>
                <a:cs typeface="Roboto"/>
                <a:sym typeface="Roboto"/>
              </a:rPr>
              <a:t>Illustration - Rate Implicit In the Lease</a:t>
            </a:r>
            <a:endParaRPr>
              <a:latin typeface="Roboto"/>
              <a:ea typeface="Roboto"/>
              <a:cs typeface="Roboto"/>
              <a:sym typeface="Roboto"/>
            </a:endParaRPr>
          </a:p>
        </p:txBody>
      </p:sp>
      <p:sp>
        <p:nvSpPr>
          <p:cNvPr id="354" name="Google Shape;354;p31"/>
          <p:cNvSpPr txBox="1"/>
          <p:nvPr/>
        </p:nvSpPr>
        <p:spPr>
          <a:xfrm>
            <a:off x="975900" y="3034225"/>
            <a:ext cx="7497000" cy="431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600">
                <a:solidFill>
                  <a:schemeClr val="dk1"/>
                </a:solidFill>
                <a:latin typeface="Roboto"/>
                <a:ea typeface="Roboto"/>
                <a:cs typeface="Roboto"/>
                <a:sym typeface="Roboto"/>
              </a:rPr>
              <a:t>[Email </a:t>
            </a:r>
            <a:r>
              <a:rPr lang="en" sz="1600" u="sng">
                <a:solidFill>
                  <a:schemeClr val="hlink"/>
                </a:solidFill>
                <a:latin typeface="Roboto"/>
                <a:ea typeface="Roboto"/>
                <a:cs typeface="Roboto"/>
                <a:sym typeface="Roboto"/>
                <a:hlinkClick r:id="rId3"/>
              </a:rPr>
              <a:t>JIA@BrainPowerConsult.com</a:t>
            </a:r>
            <a:r>
              <a:rPr lang="en" sz="1600">
                <a:solidFill>
                  <a:schemeClr val="dk1"/>
                </a:solidFill>
                <a:latin typeface="Roboto"/>
                <a:ea typeface="Roboto"/>
                <a:cs typeface="Roboto"/>
                <a:sym typeface="Roboto"/>
              </a:rPr>
              <a:t> for worksheet &amp; demonstration]</a:t>
            </a:r>
            <a:endParaRPr sz="1600">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Executive Summary - Lessee Accounting</a:t>
            </a:r>
            <a:endParaRPr b="1"/>
          </a:p>
        </p:txBody>
      </p:sp>
      <p:sp>
        <p:nvSpPr>
          <p:cNvPr id="93" name="Google Shape;93;p14"/>
          <p:cNvSpPr txBox="1"/>
          <p:nvPr>
            <p:ph idx="4294967295" type="body"/>
          </p:nvPr>
        </p:nvSpPr>
        <p:spPr>
          <a:xfrm>
            <a:off x="311700" y="1152475"/>
            <a:ext cx="8520600" cy="3936000"/>
          </a:xfrm>
          <a:prstGeom prst="rect">
            <a:avLst/>
          </a:prstGeom>
        </p:spPr>
        <p:txBody>
          <a:bodyPr anchorCtr="0" anchor="t" bIns="91425" lIns="91425" spcFirstLastPara="1" rIns="91425" wrap="square" tIns="91425">
            <a:normAutofit lnSpcReduction="20000"/>
          </a:bodyPr>
          <a:lstStyle/>
          <a:p>
            <a:pPr indent="-342900" lvl="0" marL="457200" rtl="0" algn="l">
              <a:lnSpc>
                <a:spcPct val="150000"/>
              </a:lnSpc>
              <a:spcBef>
                <a:spcPts val="0"/>
              </a:spcBef>
              <a:spcAft>
                <a:spcPts val="0"/>
              </a:spcAft>
              <a:buSzPts val="1800"/>
              <a:buAutoNum type="arabicPeriod"/>
            </a:pPr>
            <a:r>
              <a:rPr lang="en"/>
              <a:t>Overview: </a:t>
            </a:r>
            <a:endParaRPr/>
          </a:p>
          <a:p>
            <a:pPr indent="-317500" lvl="0" marL="914400" rtl="0" algn="l">
              <a:lnSpc>
                <a:spcPct val="150000"/>
              </a:lnSpc>
              <a:spcBef>
                <a:spcPts val="0"/>
              </a:spcBef>
              <a:spcAft>
                <a:spcPts val="0"/>
              </a:spcAft>
              <a:buSzPts val="1400"/>
              <a:buChar char="-"/>
            </a:pPr>
            <a:r>
              <a:rPr lang="en" sz="1400"/>
              <a:t>Adoption: When &amp; How</a:t>
            </a:r>
            <a:endParaRPr sz="1400"/>
          </a:p>
          <a:p>
            <a:pPr indent="-317500" lvl="0" marL="914400" rtl="0" algn="l">
              <a:lnSpc>
                <a:spcPct val="150000"/>
              </a:lnSpc>
              <a:spcBef>
                <a:spcPts val="0"/>
              </a:spcBef>
              <a:spcAft>
                <a:spcPts val="0"/>
              </a:spcAft>
              <a:buSzPts val="1400"/>
              <a:buChar char="-"/>
            </a:pPr>
            <a:r>
              <a:rPr lang="en" sz="1400"/>
              <a:t>FS impacts</a:t>
            </a:r>
            <a:endParaRPr sz="1400"/>
          </a:p>
          <a:p>
            <a:pPr indent="-342900" lvl="0" marL="457200" rtl="0" algn="l">
              <a:lnSpc>
                <a:spcPct val="150000"/>
              </a:lnSpc>
              <a:spcBef>
                <a:spcPts val="0"/>
              </a:spcBef>
              <a:spcAft>
                <a:spcPts val="0"/>
              </a:spcAft>
              <a:buSzPts val="1800"/>
              <a:buAutoNum type="arabicPeriod"/>
            </a:pPr>
            <a:r>
              <a:rPr lang="en"/>
              <a:t>Lease accounting process:</a:t>
            </a:r>
            <a:endParaRPr/>
          </a:p>
          <a:p>
            <a:pPr indent="-317500" lvl="0" marL="914400" rtl="0" algn="l">
              <a:lnSpc>
                <a:spcPct val="150000"/>
              </a:lnSpc>
              <a:spcBef>
                <a:spcPts val="0"/>
              </a:spcBef>
              <a:spcAft>
                <a:spcPts val="0"/>
              </a:spcAft>
              <a:buSzPts val="1400"/>
              <a:buChar char="-"/>
            </a:pPr>
            <a:r>
              <a:rPr lang="en" sz="1400"/>
              <a:t>Step 1: Lease Identification </a:t>
            </a:r>
            <a:endParaRPr sz="1400"/>
          </a:p>
          <a:p>
            <a:pPr indent="-317500" lvl="0" marL="914400" rtl="0" algn="l">
              <a:lnSpc>
                <a:spcPct val="150000"/>
              </a:lnSpc>
              <a:spcBef>
                <a:spcPts val="0"/>
              </a:spcBef>
              <a:spcAft>
                <a:spcPts val="0"/>
              </a:spcAft>
              <a:buSzPts val="1400"/>
              <a:buChar char="-"/>
            </a:pPr>
            <a:r>
              <a:rPr lang="en" sz="1400"/>
              <a:t>Step 2: Lease Measurement</a:t>
            </a:r>
            <a:endParaRPr sz="1400"/>
          </a:p>
          <a:p>
            <a:pPr indent="-317500" lvl="0" marL="914400" rtl="0" algn="l">
              <a:lnSpc>
                <a:spcPct val="150000"/>
              </a:lnSpc>
              <a:spcBef>
                <a:spcPts val="0"/>
              </a:spcBef>
              <a:spcAft>
                <a:spcPts val="0"/>
              </a:spcAft>
              <a:buSzPts val="1400"/>
              <a:buChar char="-"/>
            </a:pPr>
            <a:r>
              <a:rPr lang="en" sz="1400"/>
              <a:t>Step 3: Lease Classification</a:t>
            </a:r>
            <a:endParaRPr sz="1400"/>
          </a:p>
          <a:p>
            <a:pPr indent="-317500" lvl="0" marL="914400" rtl="0" algn="l">
              <a:lnSpc>
                <a:spcPct val="150000"/>
              </a:lnSpc>
              <a:spcBef>
                <a:spcPts val="0"/>
              </a:spcBef>
              <a:spcAft>
                <a:spcPts val="0"/>
              </a:spcAft>
              <a:buSzPts val="1400"/>
              <a:buChar char="-"/>
            </a:pPr>
            <a:r>
              <a:rPr lang="en" sz="1400"/>
              <a:t>Step 4: Lease amortization</a:t>
            </a:r>
            <a:endParaRPr sz="1400"/>
          </a:p>
          <a:p>
            <a:pPr indent="-342900" lvl="0" marL="457200" rtl="0" algn="l">
              <a:lnSpc>
                <a:spcPct val="150000"/>
              </a:lnSpc>
              <a:spcBef>
                <a:spcPts val="0"/>
              </a:spcBef>
              <a:spcAft>
                <a:spcPts val="0"/>
              </a:spcAft>
              <a:buSzPts val="1800"/>
              <a:buAutoNum type="arabicPeriod"/>
            </a:pPr>
            <a:r>
              <a:rPr lang="en"/>
              <a:t>Comprehensive </a:t>
            </a:r>
            <a:r>
              <a:rPr lang="en"/>
              <a:t>Lease Accounting Example: </a:t>
            </a:r>
            <a:endParaRPr/>
          </a:p>
          <a:p>
            <a:pPr indent="-317500" lvl="0" marL="914400" rtl="0" algn="l">
              <a:lnSpc>
                <a:spcPct val="150000"/>
              </a:lnSpc>
              <a:spcBef>
                <a:spcPts val="0"/>
              </a:spcBef>
              <a:spcAft>
                <a:spcPts val="0"/>
              </a:spcAft>
              <a:buSzPts val="1400"/>
              <a:buChar char="-"/>
            </a:pPr>
            <a:r>
              <a:rPr lang="en" sz="1400"/>
              <a:t>Calculation of lease liability (“LL”) balance and right-of-use (“ROU”) balance</a:t>
            </a:r>
            <a:endParaRPr sz="1400"/>
          </a:p>
          <a:p>
            <a:pPr indent="-317500" lvl="0" marL="914400" rtl="0" algn="l">
              <a:lnSpc>
                <a:spcPct val="150000"/>
              </a:lnSpc>
              <a:spcBef>
                <a:spcPts val="0"/>
              </a:spcBef>
              <a:spcAft>
                <a:spcPts val="0"/>
              </a:spcAft>
              <a:buSzPts val="1400"/>
              <a:buChar char="-"/>
            </a:pPr>
            <a:r>
              <a:rPr lang="en" sz="1400"/>
              <a:t>Lease Amortization Schedule </a:t>
            </a:r>
            <a:endParaRPr sz="1400"/>
          </a:p>
          <a:p>
            <a:pPr indent="-317500" lvl="0" marL="914400" rtl="0" algn="l">
              <a:lnSpc>
                <a:spcPct val="150000"/>
              </a:lnSpc>
              <a:spcBef>
                <a:spcPts val="0"/>
              </a:spcBef>
              <a:spcAft>
                <a:spcPts val="0"/>
              </a:spcAft>
              <a:buSzPts val="1400"/>
              <a:buChar char="-"/>
            </a:pPr>
            <a:r>
              <a:rPr lang="en" sz="1400"/>
              <a:t>Journal Entries</a:t>
            </a:r>
            <a:endParaRPr sz="14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32"/>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Discount rate - IBR</a:t>
            </a:r>
            <a:endParaRPr b="1"/>
          </a:p>
        </p:txBody>
      </p:sp>
      <p:sp>
        <p:nvSpPr>
          <p:cNvPr id="360" name="Google Shape;360;p32"/>
          <p:cNvSpPr txBox="1"/>
          <p:nvPr>
            <p:ph idx="4294967295" type="body"/>
          </p:nvPr>
        </p:nvSpPr>
        <p:spPr>
          <a:xfrm>
            <a:off x="311700" y="1082275"/>
            <a:ext cx="8520600" cy="3771900"/>
          </a:xfrm>
          <a:prstGeom prst="rect">
            <a:avLst/>
          </a:prstGeom>
          <a:ln cap="flat" cmpd="sng" w="9525">
            <a:solidFill>
              <a:srgbClr val="F1C232"/>
            </a:solidFill>
            <a:prstDash val="solid"/>
            <a:round/>
            <a:headEnd len="sm" w="sm" type="none"/>
            <a:tailEnd len="sm" w="sm" type="none"/>
          </a:ln>
        </p:spPr>
        <p:txBody>
          <a:bodyPr anchorCtr="0" anchor="t" bIns="91425" lIns="91425" spcFirstLastPara="1" rIns="91425" wrap="square" tIns="91425">
            <a:normAutofit/>
          </a:bodyPr>
          <a:lstStyle/>
          <a:p>
            <a:pPr indent="0" lvl="0" marL="0" rtl="0" algn="l">
              <a:spcBef>
                <a:spcPts val="0"/>
              </a:spcBef>
              <a:spcAft>
                <a:spcPts val="0"/>
              </a:spcAft>
              <a:buNone/>
            </a:pPr>
            <a:r>
              <a:rPr b="1" lang="en"/>
              <a:t>Definition</a:t>
            </a:r>
            <a:r>
              <a:rPr lang="en"/>
              <a:t>: Rate of interest the lessee would have to pay to borrow an </a:t>
            </a:r>
            <a:r>
              <a:rPr lang="en" u="sng"/>
              <a:t>amount equal to the lease payments,</a:t>
            </a:r>
            <a:r>
              <a:rPr lang="en"/>
              <a:t> on a </a:t>
            </a:r>
            <a:r>
              <a:rPr lang="en" u="sng"/>
              <a:t>collateralized </a:t>
            </a:r>
            <a:r>
              <a:rPr lang="en"/>
              <a:t>basis, over a </a:t>
            </a:r>
            <a:r>
              <a:rPr lang="en" u="sng"/>
              <a:t>similar term,</a:t>
            </a:r>
            <a:r>
              <a:rPr lang="en"/>
              <a:t> in a </a:t>
            </a:r>
            <a:r>
              <a:rPr lang="en" u="sng"/>
              <a:t>similar economic environment.</a:t>
            </a:r>
            <a:endParaRPr/>
          </a:p>
          <a:p>
            <a:pPr indent="0" lvl="0" marL="0" rtl="0" algn="l">
              <a:lnSpc>
                <a:spcPct val="115000"/>
              </a:lnSpc>
              <a:spcBef>
                <a:spcPts val="1200"/>
              </a:spcBef>
              <a:spcAft>
                <a:spcPts val="0"/>
              </a:spcAft>
              <a:buNone/>
            </a:pPr>
            <a:r>
              <a:t/>
            </a:r>
            <a:endParaRPr/>
          </a:p>
          <a:p>
            <a:pPr indent="0" lvl="0" marL="0" rtl="0" algn="l">
              <a:lnSpc>
                <a:spcPct val="115000"/>
              </a:lnSpc>
              <a:spcBef>
                <a:spcPts val="1200"/>
              </a:spcBef>
              <a:spcAft>
                <a:spcPts val="0"/>
              </a:spcAft>
              <a:buNone/>
            </a:pPr>
            <a:r>
              <a:t/>
            </a:r>
            <a:endParaRPr/>
          </a:p>
          <a:p>
            <a:pPr indent="0" lvl="0" marL="0" rtl="0" algn="l">
              <a:lnSpc>
                <a:spcPct val="115000"/>
              </a:lnSpc>
              <a:spcBef>
                <a:spcPts val="1200"/>
              </a:spcBef>
              <a:spcAft>
                <a:spcPts val="1200"/>
              </a:spcAft>
              <a:buNone/>
            </a:pPr>
            <a:r>
              <a:t/>
            </a:r>
            <a:endParaRPr/>
          </a:p>
        </p:txBody>
      </p:sp>
      <p:sp>
        <p:nvSpPr>
          <p:cNvPr id="361" name="Google Shape;361;p32"/>
          <p:cNvSpPr/>
          <p:nvPr/>
        </p:nvSpPr>
        <p:spPr>
          <a:xfrm>
            <a:off x="516150" y="3044200"/>
            <a:ext cx="2700300" cy="963600"/>
          </a:xfrm>
          <a:prstGeom prst="upArrowCallout">
            <a:avLst>
              <a:gd fmla="val 15437" name="adj1"/>
              <a:gd fmla="val 19119" name="adj2"/>
              <a:gd fmla="val 16541" name="adj3"/>
              <a:gd fmla="val 79406" name="adj4"/>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lt1"/>
                </a:solidFill>
                <a:latin typeface="Roboto"/>
                <a:ea typeface="Roboto"/>
                <a:cs typeface="Roboto"/>
                <a:sym typeface="Roboto"/>
              </a:rPr>
              <a:t>- Similar economic environment</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rPr lang="en">
                <a:solidFill>
                  <a:schemeClr val="lt1"/>
                </a:solidFill>
                <a:latin typeface="Roboto"/>
                <a:ea typeface="Roboto"/>
                <a:cs typeface="Roboto"/>
                <a:sym typeface="Roboto"/>
              </a:rPr>
              <a:t>- Similar maturity/term</a:t>
            </a:r>
            <a:endParaRPr>
              <a:solidFill>
                <a:schemeClr val="lt1"/>
              </a:solidFill>
            </a:endParaRPr>
          </a:p>
        </p:txBody>
      </p:sp>
      <p:sp>
        <p:nvSpPr>
          <p:cNvPr id="362" name="Google Shape;362;p32"/>
          <p:cNvSpPr/>
          <p:nvPr/>
        </p:nvSpPr>
        <p:spPr>
          <a:xfrm>
            <a:off x="3607700" y="3052000"/>
            <a:ext cx="2078700" cy="948000"/>
          </a:xfrm>
          <a:prstGeom prst="upArrowCallout">
            <a:avLst>
              <a:gd fmla="val 15437" name="adj1"/>
              <a:gd fmla="val 19119" name="adj2"/>
              <a:gd fmla="val 14168" name="adj3"/>
              <a:gd fmla="val 80833" name="adj4"/>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rPr lang="en">
                <a:solidFill>
                  <a:schemeClr val="lt1"/>
                </a:solidFill>
                <a:latin typeface="Roboto"/>
                <a:ea typeface="Roboto"/>
                <a:cs typeface="Roboto"/>
                <a:sym typeface="Roboto"/>
              </a:rPr>
              <a:t>- Specific to lessee’s credit profile</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t/>
            </a:r>
            <a:endParaRPr>
              <a:solidFill>
                <a:schemeClr val="lt1"/>
              </a:solidFill>
              <a:latin typeface="Roboto"/>
              <a:ea typeface="Roboto"/>
              <a:cs typeface="Roboto"/>
              <a:sym typeface="Roboto"/>
            </a:endParaRPr>
          </a:p>
        </p:txBody>
      </p:sp>
      <p:sp>
        <p:nvSpPr>
          <p:cNvPr id="363" name="Google Shape;363;p32"/>
          <p:cNvSpPr/>
          <p:nvPr/>
        </p:nvSpPr>
        <p:spPr>
          <a:xfrm>
            <a:off x="5981100" y="3052000"/>
            <a:ext cx="2078700" cy="948000"/>
          </a:xfrm>
          <a:prstGeom prst="upArrowCallout">
            <a:avLst>
              <a:gd fmla="val 15437" name="adj1"/>
              <a:gd fmla="val 19119" name="adj2"/>
              <a:gd fmla="val 14168" name="adj3"/>
              <a:gd fmla="val 80833" name="adj4"/>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rPr lang="en">
                <a:solidFill>
                  <a:schemeClr val="lt1"/>
                </a:solidFill>
                <a:latin typeface="Roboto"/>
                <a:ea typeface="Roboto"/>
                <a:cs typeface="Roboto"/>
                <a:sym typeface="Roboto"/>
              </a:rPr>
              <a:t>- C</a:t>
            </a:r>
            <a:r>
              <a:rPr lang="en">
                <a:solidFill>
                  <a:schemeClr val="lt1"/>
                </a:solidFill>
                <a:latin typeface="Roboto"/>
                <a:ea typeface="Roboto"/>
                <a:cs typeface="Roboto"/>
                <a:sym typeface="Roboto"/>
              </a:rPr>
              <a:t>ollateralized basis</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rPr lang="en">
                <a:solidFill>
                  <a:schemeClr val="lt1"/>
                </a:solidFill>
                <a:latin typeface="Roboto"/>
                <a:ea typeface="Roboto"/>
                <a:cs typeface="Roboto"/>
                <a:sym typeface="Roboto"/>
              </a:rPr>
              <a:t>- Similar indebtedness </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rPr lang="en">
                <a:solidFill>
                  <a:schemeClr val="lt1"/>
                </a:solidFill>
                <a:latin typeface="Roboto"/>
                <a:ea typeface="Roboto"/>
                <a:cs typeface="Roboto"/>
                <a:sym typeface="Roboto"/>
              </a:rPr>
              <a:t>- Similar duration/term</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t/>
            </a:r>
            <a:endParaRPr>
              <a:solidFill>
                <a:schemeClr val="lt1"/>
              </a:solidFill>
              <a:latin typeface="Roboto"/>
              <a:ea typeface="Roboto"/>
              <a:cs typeface="Roboto"/>
              <a:sym typeface="Roboto"/>
            </a:endParaRPr>
          </a:p>
        </p:txBody>
      </p:sp>
      <p:sp>
        <p:nvSpPr>
          <p:cNvPr id="364" name="Google Shape;364;p32"/>
          <p:cNvSpPr/>
          <p:nvPr/>
        </p:nvSpPr>
        <p:spPr>
          <a:xfrm>
            <a:off x="516150" y="2517100"/>
            <a:ext cx="7852800" cy="534900"/>
          </a:xfrm>
          <a:prstGeom prst="horizontalScroll">
            <a:avLst>
              <a:gd fmla="val 12500" name="adj"/>
            </a:avLst>
          </a:prstGeom>
          <a:solidFill>
            <a:srgbClr val="F1C23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sz="1800">
              <a:solidFill>
                <a:schemeClr val="dk2"/>
              </a:solidFill>
              <a:latin typeface="Roboto"/>
              <a:ea typeface="Roboto"/>
              <a:cs typeface="Roboto"/>
              <a:sym typeface="Roboto"/>
            </a:endParaRPr>
          </a:p>
          <a:p>
            <a:pPr indent="0" lvl="0" marL="0" rtl="0" algn="l">
              <a:lnSpc>
                <a:spcPct val="115000"/>
              </a:lnSpc>
              <a:spcBef>
                <a:spcPts val="1200"/>
              </a:spcBef>
              <a:spcAft>
                <a:spcPts val="0"/>
              </a:spcAft>
              <a:buNone/>
            </a:pPr>
            <a:r>
              <a:rPr lang="en" sz="1800">
                <a:solidFill>
                  <a:schemeClr val="dk2"/>
                </a:solidFill>
                <a:latin typeface="Roboto"/>
                <a:ea typeface="Roboto"/>
                <a:cs typeface="Roboto"/>
                <a:sym typeface="Roboto"/>
              </a:rPr>
              <a:t>IBR = Risk - Free Rate + Lessee Specific Adj. + Lease Specific Adj.</a:t>
            </a:r>
            <a:endParaRPr sz="1800">
              <a:solidFill>
                <a:schemeClr val="dk2"/>
              </a:solidFill>
              <a:latin typeface="Roboto"/>
              <a:ea typeface="Roboto"/>
              <a:cs typeface="Roboto"/>
              <a:sym typeface="Roboto"/>
            </a:endParaRPr>
          </a:p>
          <a:p>
            <a:pPr indent="0" lvl="0" marL="0" rtl="0" algn="l">
              <a:lnSpc>
                <a:spcPct val="115000"/>
              </a:lnSpc>
              <a:spcBef>
                <a:spcPts val="1200"/>
              </a:spcBef>
              <a:spcAft>
                <a:spcPts val="1200"/>
              </a:spcAft>
              <a:buNone/>
            </a:pPr>
            <a:r>
              <a:t/>
            </a:r>
            <a:endParaRPr b="1">
              <a:solidFill>
                <a:schemeClr val="dk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33"/>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Discount rate - IBR</a:t>
            </a:r>
            <a:endParaRPr b="1"/>
          </a:p>
        </p:txBody>
      </p:sp>
      <p:sp>
        <p:nvSpPr>
          <p:cNvPr id="370" name="Google Shape;370;p33"/>
          <p:cNvSpPr txBox="1"/>
          <p:nvPr>
            <p:ph idx="4294967295" type="body"/>
          </p:nvPr>
        </p:nvSpPr>
        <p:spPr>
          <a:xfrm>
            <a:off x="311700" y="1082275"/>
            <a:ext cx="8520600" cy="3771900"/>
          </a:xfrm>
          <a:prstGeom prst="rect">
            <a:avLst/>
          </a:prstGeom>
          <a:ln cap="flat" cmpd="sng" w="9525">
            <a:solidFill>
              <a:srgbClr val="F1C232"/>
            </a:solidFill>
            <a:prstDash val="solid"/>
            <a:round/>
            <a:headEnd len="sm" w="sm" type="none"/>
            <a:tailEnd len="sm" w="sm" type="none"/>
          </a:ln>
        </p:spPr>
        <p:txBody>
          <a:bodyPr anchorCtr="0" anchor="t" bIns="91425" lIns="91425" spcFirstLastPara="1" rIns="91425" wrap="square" tIns="91425">
            <a:normAutofit/>
          </a:bodyPr>
          <a:lstStyle/>
          <a:p>
            <a:pPr indent="0" lvl="0" marL="0" rtl="0" algn="l">
              <a:spcBef>
                <a:spcPts val="0"/>
              </a:spcBef>
              <a:spcAft>
                <a:spcPts val="0"/>
              </a:spcAft>
              <a:buNone/>
            </a:pPr>
            <a:r>
              <a:rPr b="1" lang="en"/>
              <a:t>Definition</a:t>
            </a:r>
            <a:r>
              <a:rPr lang="en"/>
              <a:t>: Rate of interest the lessee would have to pay to borrow an </a:t>
            </a:r>
            <a:r>
              <a:rPr lang="en" u="sng"/>
              <a:t>amount equal to the lease payments,</a:t>
            </a:r>
            <a:r>
              <a:rPr lang="en"/>
              <a:t> on a </a:t>
            </a:r>
            <a:r>
              <a:rPr lang="en" u="sng"/>
              <a:t>collateralized </a:t>
            </a:r>
            <a:r>
              <a:rPr lang="en"/>
              <a:t>basis, over a </a:t>
            </a:r>
            <a:r>
              <a:rPr lang="en" u="sng"/>
              <a:t>similar term,</a:t>
            </a:r>
            <a:r>
              <a:rPr lang="en"/>
              <a:t> in a </a:t>
            </a:r>
            <a:r>
              <a:rPr lang="en" u="sng"/>
              <a:t>similar economic environment.</a:t>
            </a:r>
            <a:endParaRPr/>
          </a:p>
          <a:p>
            <a:pPr indent="0" lvl="0" marL="0" rtl="0" algn="l">
              <a:lnSpc>
                <a:spcPct val="115000"/>
              </a:lnSpc>
              <a:spcBef>
                <a:spcPts val="1200"/>
              </a:spcBef>
              <a:spcAft>
                <a:spcPts val="0"/>
              </a:spcAft>
              <a:buNone/>
            </a:pPr>
            <a:r>
              <a:t/>
            </a:r>
            <a:endParaRPr/>
          </a:p>
          <a:p>
            <a:pPr indent="0" lvl="0" marL="0" rtl="0" algn="l">
              <a:lnSpc>
                <a:spcPct val="115000"/>
              </a:lnSpc>
              <a:spcBef>
                <a:spcPts val="1200"/>
              </a:spcBef>
              <a:spcAft>
                <a:spcPts val="0"/>
              </a:spcAft>
              <a:buNone/>
            </a:pPr>
            <a:r>
              <a:t/>
            </a:r>
            <a:endParaRPr/>
          </a:p>
          <a:p>
            <a:pPr indent="0" lvl="0" marL="0" rtl="0" algn="l">
              <a:lnSpc>
                <a:spcPct val="115000"/>
              </a:lnSpc>
              <a:spcBef>
                <a:spcPts val="1200"/>
              </a:spcBef>
              <a:spcAft>
                <a:spcPts val="0"/>
              </a:spcAft>
              <a:buNone/>
            </a:pPr>
            <a:r>
              <a:t/>
            </a:r>
            <a:endParaRPr/>
          </a:p>
          <a:p>
            <a:pPr indent="0" lvl="0" marL="0" rtl="0" algn="l">
              <a:lnSpc>
                <a:spcPct val="115000"/>
              </a:lnSpc>
              <a:spcBef>
                <a:spcPts val="1200"/>
              </a:spcBef>
              <a:spcAft>
                <a:spcPts val="1200"/>
              </a:spcAft>
              <a:buNone/>
            </a:pPr>
            <a:r>
              <a:t/>
            </a:r>
            <a:endParaRPr/>
          </a:p>
        </p:txBody>
      </p:sp>
      <p:sp>
        <p:nvSpPr>
          <p:cNvPr id="371" name="Google Shape;371;p33"/>
          <p:cNvSpPr/>
          <p:nvPr/>
        </p:nvSpPr>
        <p:spPr>
          <a:xfrm>
            <a:off x="484000" y="3718375"/>
            <a:ext cx="2700300" cy="963600"/>
          </a:xfrm>
          <a:prstGeom prst="upArrowCallout">
            <a:avLst>
              <a:gd fmla="val 15437" name="adj1"/>
              <a:gd fmla="val 19119" name="adj2"/>
              <a:gd fmla="val 16541" name="adj3"/>
              <a:gd fmla="val 79406" name="adj4"/>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lt1"/>
                </a:solidFill>
                <a:latin typeface="Roboto"/>
                <a:ea typeface="Roboto"/>
                <a:cs typeface="Roboto"/>
                <a:sym typeface="Roboto"/>
              </a:rPr>
              <a:t>- Similar economic environment</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rPr lang="en">
                <a:solidFill>
                  <a:schemeClr val="lt1"/>
                </a:solidFill>
                <a:latin typeface="Roboto"/>
                <a:ea typeface="Roboto"/>
                <a:cs typeface="Roboto"/>
                <a:sym typeface="Roboto"/>
              </a:rPr>
              <a:t>- Similar maturity/term</a:t>
            </a:r>
            <a:endParaRPr>
              <a:solidFill>
                <a:schemeClr val="lt1"/>
              </a:solidFill>
            </a:endParaRPr>
          </a:p>
        </p:txBody>
      </p:sp>
      <p:sp>
        <p:nvSpPr>
          <p:cNvPr id="372" name="Google Shape;372;p33"/>
          <p:cNvSpPr/>
          <p:nvPr/>
        </p:nvSpPr>
        <p:spPr>
          <a:xfrm>
            <a:off x="3359825" y="3726175"/>
            <a:ext cx="2078700" cy="948000"/>
          </a:xfrm>
          <a:prstGeom prst="upArrowCallout">
            <a:avLst>
              <a:gd fmla="val 15437" name="adj1"/>
              <a:gd fmla="val 19119" name="adj2"/>
              <a:gd fmla="val 14168" name="adj3"/>
              <a:gd fmla="val 80833" name="adj4"/>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rPr lang="en">
                <a:solidFill>
                  <a:schemeClr val="lt1"/>
                </a:solidFill>
                <a:latin typeface="Roboto"/>
                <a:ea typeface="Roboto"/>
                <a:cs typeface="Roboto"/>
                <a:sym typeface="Roboto"/>
              </a:rPr>
              <a:t>- Based on lessee’s credit profile</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t/>
            </a:r>
            <a:endParaRPr>
              <a:solidFill>
                <a:schemeClr val="lt1"/>
              </a:solidFill>
              <a:latin typeface="Roboto"/>
              <a:ea typeface="Roboto"/>
              <a:cs typeface="Roboto"/>
              <a:sym typeface="Roboto"/>
            </a:endParaRPr>
          </a:p>
        </p:txBody>
      </p:sp>
      <p:sp>
        <p:nvSpPr>
          <p:cNvPr id="373" name="Google Shape;373;p33"/>
          <p:cNvSpPr/>
          <p:nvPr/>
        </p:nvSpPr>
        <p:spPr>
          <a:xfrm>
            <a:off x="5614050" y="3726175"/>
            <a:ext cx="2078700" cy="948000"/>
          </a:xfrm>
          <a:prstGeom prst="upArrowCallout">
            <a:avLst>
              <a:gd fmla="val 15437" name="adj1"/>
              <a:gd fmla="val 19119" name="adj2"/>
              <a:gd fmla="val 14168" name="adj3"/>
              <a:gd fmla="val 80833" name="adj4"/>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rPr lang="en">
                <a:solidFill>
                  <a:schemeClr val="lt1"/>
                </a:solidFill>
                <a:latin typeface="Roboto"/>
                <a:ea typeface="Roboto"/>
                <a:cs typeface="Roboto"/>
                <a:sym typeface="Roboto"/>
              </a:rPr>
              <a:t>- Collateralized basis</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rPr lang="en">
                <a:solidFill>
                  <a:schemeClr val="lt1"/>
                </a:solidFill>
                <a:latin typeface="Roboto"/>
                <a:ea typeface="Roboto"/>
                <a:cs typeface="Roboto"/>
                <a:sym typeface="Roboto"/>
              </a:rPr>
              <a:t>- Similar indebtedness </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rPr lang="en">
                <a:solidFill>
                  <a:schemeClr val="lt1"/>
                </a:solidFill>
                <a:latin typeface="Roboto"/>
                <a:ea typeface="Roboto"/>
                <a:cs typeface="Roboto"/>
                <a:sym typeface="Roboto"/>
              </a:rPr>
              <a:t>- Similar duration/term</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t/>
            </a:r>
            <a:endParaRPr>
              <a:solidFill>
                <a:schemeClr val="lt1"/>
              </a:solidFill>
              <a:latin typeface="Roboto"/>
              <a:ea typeface="Roboto"/>
              <a:cs typeface="Roboto"/>
              <a:sym typeface="Roboto"/>
            </a:endParaRPr>
          </a:p>
          <a:p>
            <a:pPr indent="0" lvl="0" marL="0" rtl="0" algn="l">
              <a:lnSpc>
                <a:spcPct val="115000"/>
              </a:lnSpc>
              <a:spcBef>
                <a:spcPts val="0"/>
              </a:spcBef>
              <a:spcAft>
                <a:spcPts val="0"/>
              </a:spcAft>
              <a:buNone/>
            </a:pPr>
            <a:r>
              <a:t/>
            </a:r>
            <a:endParaRPr>
              <a:solidFill>
                <a:schemeClr val="lt1"/>
              </a:solidFill>
              <a:latin typeface="Roboto"/>
              <a:ea typeface="Roboto"/>
              <a:cs typeface="Roboto"/>
              <a:sym typeface="Roboto"/>
            </a:endParaRPr>
          </a:p>
        </p:txBody>
      </p:sp>
      <p:sp>
        <p:nvSpPr>
          <p:cNvPr id="374" name="Google Shape;374;p33"/>
          <p:cNvSpPr/>
          <p:nvPr/>
        </p:nvSpPr>
        <p:spPr>
          <a:xfrm>
            <a:off x="771500" y="2228850"/>
            <a:ext cx="2636100" cy="685800"/>
          </a:xfrm>
          <a:prstGeom prst="wedgeRectCallout">
            <a:avLst>
              <a:gd fmla="val -1220" name="adj1"/>
              <a:gd fmla="val 90624" name="adj2"/>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lt1"/>
                </a:solidFill>
              </a:rPr>
              <a:t>If subsidiary lessee obtains its own financing - use the sub’s country’s risk-free rate</a:t>
            </a:r>
            <a:endParaRPr>
              <a:solidFill>
                <a:schemeClr val="lt1"/>
              </a:solidFill>
            </a:endParaRPr>
          </a:p>
        </p:txBody>
      </p:sp>
      <p:sp>
        <p:nvSpPr>
          <p:cNvPr id="375" name="Google Shape;375;p33"/>
          <p:cNvSpPr/>
          <p:nvPr/>
        </p:nvSpPr>
        <p:spPr>
          <a:xfrm>
            <a:off x="3870700" y="2228850"/>
            <a:ext cx="2636100" cy="685800"/>
          </a:xfrm>
          <a:prstGeom prst="wedgeRectCallout">
            <a:avLst>
              <a:gd fmla="val -50497" name="adj1"/>
              <a:gd fmla="val 87500" name="adj2"/>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lt1"/>
                </a:solidFill>
              </a:rPr>
              <a:t>If subsidiary lessee obtains its own financing - use the sub’s credit spread</a:t>
            </a:r>
            <a:endParaRPr>
              <a:solidFill>
                <a:schemeClr val="lt1"/>
              </a:solidFill>
            </a:endParaRPr>
          </a:p>
        </p:txBody>
      </p:sp>
      <p:sp>
        <p:nvSpPr>
          <p:cNvPr id="376" name="Google Shape;376;p33"/>
          <p:cNvSpPr/>
          <p:nvPr/>
        </p:nvSpPr>
        <p:spPr>
          <a:xfrm>
            <a:off x="440275" y="3110575"/>
            <a:ext cx="7982100" cy="607800"/>
          </a:xfrm>
          <a:prstGeom prst="horizontalScroll">
            <a:avLst>
              <a:gd fmla="val 12500" name="adj"/>
            </a:avLst>
          </a:prstGeom>
          <a:solidFill>
            <a:srgbClr val="F1C23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sz="1800">
              <a:solidFill>
                <a:schemeClr val="dk2"/>
              </a:solidFill>
              <a:latin typeface="Roboto"/>
              <a:ea typeface="Roboto"/>
              <a:cs typeface="Roboto"/>
              <a:sym typeface="Roboto"/>
            </a:endParaRPr>
          </a:p>
          <a:p>
            <a:pPr indent="0" lvl="0" marL="0" rtl="0" algn="l">
              <a:lnSpc>
                <a:spcPct val="115000"/>
              </a:lnSpc>
              <a:spcBef>
                <a:spcPts val="1200"/>
              </a:spcBef>
              <a:spcAft>
                <a:spcPts val="0"/>
              </a:spcAft>
              <a:buNone/>
            </a:pPr>
            <a:r>
              <a:rPr lang="en" sz="1800">
                <a:solidFill>
                  <a:schemeClr val="dk2"/>
                </a:solidFill>
                <a:latin typeface="Roboto"/>
                <a:ea typeface="Roboto"/>
                <a:cs typeface="Roboto"/>
                <a:sym typeface="Roboto"/>
              </a:rPr>
              <a:t>IBR = Risk Free Rate + Lessee specific Adj. + Lease Specific Adj.</a:t>
            </a:r>
            <a:endParaRPr sz="1800">
              <a:solidFill>
                <a:schemeClr val="dk2"/>
              </a:solidFill>
              <a:latin typeface="Roboto"/>
              <a:ea typeface="Roboto"/>
              <a:cs typeface="Roboto"/>
              <a:sym typeface="Roboto"/>
            </a:endParaRPr>
          </a:p>
          <a:p>
            <a:pPr indent="0" lvl="0" marL="0" rtl="0" algn="l">
              <a:lnSpc>
                <a:spcPct val="115000"/>
              </a:lnSpc>
              <a:spcBef>
                <a:spcPts val="1200"/>
              </a:spcBef>
              <a:spcAft>
                <a:spcPts val="1200"/>
              </a:spcAft>
              <a:buNone/>
            </a:pPr>
            <a:r>
              <a:t/>
            </a:r>
            <a:endParaRPr b="1">
              <a:solidFill>
                <a:schemeClr val="dk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0" name="Shape 380"/>
        <p:cNvGrpSpPr/>
        <p:nvPr/>
      </p:nvGrpSpPr>
      <p:grpSpPr>
        <a:xfrm>
          <a:off x="0" y="0"/>
          <a:ext cx="0" cy="0"/>
          <a:chOff x="0" y="0"/>
          <a:chExt cx="0" cy="0"/>
        </a:xfrm>
      </p:grpSpPr>
      <p:sp>
        <p:nvSpPr>
          <p:cNvPr id="381" name="Google Shape;381;p34"/>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Discount rate - </a:t>
            </a:r>
            <a:r>
              <a:rPr b="1" lang="en"/>
              <a:t>Practical Expedients</a:t>
            </a:r>
            <a:endParaRPr b="1"/>
          </a:p>
        </p:txBody>
      </p:sp>
      <p:sp>
        <p:nvSpPr>
          <p:cNvPr id="382" name="Google Shape;382;p34"/>
          <p:cNvSpPr txBox="1"/>
          <p:nvPr>
            <p:ph idx="4294967295" type="body"/>
          </p:nvPr>
        </p:nvSpPr>
        <p:spPr>
          <a:xfrm>
            <a:off x="311700" y="1082275"/>
            <a:ext cx="8520600" cy="3486600"/>
          </a:xfrm>
          <a:prstGeom prst="rect">
            <a:avLst/>
          </a:prstGeom>
          <a:ln cap="flat" cmpd="sng" w="9525">
            <a:solidFill>
              <a:srgbClr val="F1C232"/>
            </a:solidFill>
            <a:prstDash val="solid"/>
            <a:round/>
            <a:headEnd len="sm" w="sm" type="none"/>
            <a:tailEnd len="sm" w="sm" type="none"/>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AutoNum type="arabicParenR"/>
            </a:pPr>
            <a:r>
              <a:rPr lang="en"/>
              <a:t>Use Risk-free rate </a:t>
            </a:r>
            <a:endParaRPr/>
          </a:p>
          <a:p>
            <a:pPr indent="-342900" lvl="1" marL="914400" marR="0" rtl="0" algn="l">
              <a:lnSpc>
                <a:spcPct val="115000"/>
              </a:lnSpc>
              <a:spcBef>
                <a:spcPts val="0"/>
              </a:spcBef>
              <a:spcAft>
                <a:spcPts val="0"/>
              </a:spcAft>
              <a:buSzPts val="1800"/>
              <a:buChar char="-"/>
            </a:pPr>
            <a:r>
              <a:rPr lang="en" sz="1800"/>
              <a:t>Only available to private companies</a:t>
            </a:r>
            <a:endParaRPr sz="1800"/>
          </a:p>
          <a:p>
            <a:pPr indent="-342900" lvl="1" marL="914400" marR="0" rtl="0" algn="l">
              <a:lnSpc>
                <a:spcPct val="115000"/>
              </a:lnSpc>
              <a:spcBef>
                <a:spcPts val="0"/>
              </a:spcBef>
              <a:spcAft>
                <a:spcPts val="0"/>
              </a:spcAft>
              <a:buSzPts val="1800"/>
              <a:buChar char="-"/>
            </a:pPr>
            <a:r>
              <a:rPr lang="en" sz="1800"/>
              <a:t>Downside: lower discount rate ⇒ higher lease balances</a:t>
            </a:r>
            <a:endParaRPr sz="1800"/>
          </a:p>
          <a:p>
            <a:pPr indent="0" lvl="0" marL="457200" rtl="0" algn="l">
              <a:lnSpc>
                <a:spcPct val="115000"/>
              </a:lnSpc>
              <a:spcBef>
                <a:spcPts val="1200"/>
              </a:spcBef>
              <a:spcAft>
                <a:spcPts val="0"/>
              </a:spcAft>
              <a:buNone/>
            </a:pPr>
            <a:r>
              <a:t/>
            </a:r>
            <a:endParaRPr/>
          </a:p>
          <a:p>
            <a:pPr indent="-342900" lvl="0" marL="457200" rtl="0" algn="l">
              <a:lnSpc>
                <a:spcPct val="115000"/>
              </a:lnSpc>
              <a:spcBef>
                <a:spcPts val="1200"/>
              </a:spcBef>
              <a:spcAft>
                <a:spcPts val="0"/>
              </a:spcAft>
              <a:buSzPts val="1800"/>
              <a:buAutoNum type="arabicParenR"/>
            </a:pPr>
            <a:r>
              <a:rPr lang="en"/>
              <a:t>Use Portfolio discount rate</a:t>
            </a:r>
            <a:r>
              <a:rPr lang="en"/>
              <a:t> f</a:t>
            </a:r>
            <a:r>
              <a:rPr lang="en"/>
              <a:t>or a group of similar leases</a:t>
            </a:r>
            <a:endParaRPr/>
          </a:p>
          <a:p>
            <a:pPr indent="-342900" lvl="1" marL="914400" rtl="0" algn="l">
              <a:lnSpc>
                <a:spcPct val="115000"/>
              </a:lnSpc>
              <a:spcBef>
                <a:spcPts val="0"/>
              </a:spcBef>
              <a:spcAft>
                <a:spcPts val="0"/>
              </a:spcAft>
              <a:buSzPts val="1800"/>
              <a:buChar char="-"/>
            </a:pPr>
            <a:r>
              <a:rPr lang="en" sz="1800"/>
              <a:t>Need to document </a:t>
            </a:r>
            <a:r>
              <a:rPr lang="en" sz="1800"/>
              <a:t>reasonableness</a:t>
            </a:r>
            <a:r>
              <a:rPr lang="en" sz="1800"/>
              <a:t> of using portfolio rate</a:t>
            </a:r>
            <a:endParaRPr sz="1800"/>
          </a:p>
          <a:p>
            <a:pPr indent="-342900" lvl="1" marL="914400" rtl="0" algn="l">
              <a:lnSpc>
                <a:spcPct val="115000"/>
              </a:lnSpc>
              <a:spcBef>
                <a:spcPts val="0"/>
              </a:spcBef>
              <a:spcAft>
                <a:spcPts val="0"/>
              </a:spcAft>
              <a:buSzPts val="1800"/>
              <a:buChar char="-"/>
            </a:pPr>
            <a:r>
              <a:rPr lang="en" sz="1800"/>
              <a:t>Sensitivity</a:t>
            </a:r>
            <a:r>
              <a:rPr lang="en" sz="1800"/>
              <a:t> analysis </a:t>
            </a:r>
            <a:endParaRPr sz="1800"/>
          </a:p>
          <a:p>
            <a:pPr indent="0" lvl="0" marL="457200" rtl="0" algn="l">
              <a:lnSpc>
                <a:spcPct val="115000"/>
              </a:lnSpc>
              <a:spcBef>
                <a:spcPts val="1200"/>
              </a:spcBef>
              <a:spcAft>
                <a:spcPts val="120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6" name="Shape 386"/>
        <p:cNvGrpSpPr/>
        <p:nvPr/>
      </p:nvGrpSpPr>
      <p:grpSpPr>
        <a:xfrm>
          <a:off x="0" y="0"/>
          <a:ext cx="0" cy="0"/>
          <a:chOff x="0" y="0"/>
          <a:chExt cx="0" cy="0"/>
        </a:xfrm>
      </p:grpSpPr>
      <p:sp>
        <p:nvSpPr>
          <p:cNvPr id="387" name="Google Shape;387;p35"/>
          <p:cNvSpPr/>
          <p:nvPr/>
        </p:nvSpPr>
        <p:spPr>
          <a:xfrm>
            <a:off x="3179224" y="1017800"/>
            <a:ext cx="2609100" cy="538500"/>
          </a:xfrm>
          <a:prstGeom prst="roundRect">
            <a:avLst>
              <a:gd fmla="val 50000" name="adj"/>
            </a:avLst>
          </a:prstGeom>
          <a:solidFill>
            <a:srgbClr val="B45F0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NPV (Rate, Payments…)</a:t>
            </a:r>
            <a:endParaRPr sz="1000">
              <a:solidFill>
                <a:srgbClr val="FFFFFF"/>
              </a:solidFill>
              <a:latin typeface="Roboto"/>
              <a:ea typeface="Roboto"/>
              <a:cs typeface="Roboto"/>
              <a:sym typeface="Roboto"/>
            </a:endParaRPr>
          </a:p>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 PV (Rate, nper, pmt)</a:t>
            </a:r>
            <a:endParaRPr sz="1000">
              <a:solidFill>
                <a:srgbClr val="FFFFFF"/>
              </a:solidFill>
              <a:latin typeface="Roboto"/>
              <a:ea typeface="Roboto"/>
              <a:cs typeface="Roboto"/>
              <a:sym typeface="Roboto"/>
            </a:endParaRPr>
          </a:p>
        </p:txBody>
      </p:sp>
      <p:sp>
        <p:nvSpPr>
          <p:cNvPr id="388" name="Google Shape;388;p35"/>
          <p:cNvSpPr/>
          <p:nvPr/>
        </p:nvSpPr>
        <p:spPr>
          <a:xfrm>
            <a:off x="3714713" y="1849250"/>
            <a:ext cx="1538100" cy="3612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Lease Payments </a:t>
            </a:r>
            <a:endParaRPr sz="1000">
              <a:solidFill>
                <a:srgbClr val="FFFFFF"/>
              </a:solidFill>
              <a:latin typeface="Roboto"/>
              <a:ea typeface="Roboto"/>
              <a:cs typeface="Roboto"/>
              <a:sym typeface="Roboto"/>
            </a:endParaRPr>
          </a:p>
        </p:txBody>
      </p:sp>
      <p:sp>
        <p:nvSpPr>
          <p:cNvPr id="389" name="Google Shape;389;p35"/>
          <p:cNvSpPr/>
          <p:nvPr/>
        </p:nvSpPr>
        <p:spPr>
          <a:xfrm>
            <a:off x="3182725" y="2657550"/>
            <a:ext cx="1240500" cy="442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Roboto"/>
                <a:ea typeface="Roboto"/>
                <a:cs typeface="Roboto"/>
                <a:sym typeface="Roboto"/>
              </a:rPr>
              <a:t>Recurring rent payments</a:t>
            </a:r>
            <a:endParaRPr sz="1000">
              <a:solidFill>
                <a:schemeClr val="dk2"/>
              </a:solidFill>
              <a:latin typeface="Roboto"/>
              <a:ea typeface="Roboto"/>
              <a:cs typeface="Roboto"/>
              <a:sym typeface="Roboto"/>
            </a:endParaRPr>
          </a:p>
        </p:txBody>
      </p:sp>
      <p:sp>
        <p:nvSpPr>
          <p:cNvPr id="390" name="Google Shape;390;p35"/>
          <p:cNvSpPr/>
          <p:nvPr/>
        </p:nvSpPr>
        <p:spPr>
          <a:xfrm>
            <a:off x="4554775" y="2657550"/>
            <a:ext cx="1240500" cy="442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Payments at termination</a:t>
            </a:r>
            <a:endParaRPr sz="1000">
              <a:solidFill>
                <a:schemeClr val="dk2"/>
              </a:solidFill>
              <a:latin typeface="Roboto"/>
              <a:ea typeface="Roboto"/>
              <a:cs typeface="Roboto"/>
              <a:sym typeface="Roboto"/>
            </a:endParaRPr>
          </a:p>
        </p:txBody>
      </p:sp>
      <p:cxnSp>
        <p:nvCxnSpPr>
          <p:cNvPr id="391" name="Google Shape;391;p35"/>
          <p:cNvCxnSpPr>
            <a:stCxn id="388" idx="2"/>
            <a:endCxn id="389" idx="0"/>
          </p:cNvCxnSpPr>
          <p:nvPr/>
        </p:nvCxnSpPr>
        <p:spPr>
          <a:xfrm rot="5400000">
            <a:off x="3919913" y="2093600"/>
            <a:ext cx="447000" cy="680700"/>
          </a:xfrm>
          <a:prstGeom prst="bentConnector3">
            <a:avLst>
              <a:gd fmla="val 50011" name="adj1"/>
            </a:avLst>
          </a:prstGeom>
          <a:noFill/>
          <a:ln cap="flat" cmpd="sng" w="9525">
            <a:solidFill>
              <a:schemeClr val="lt2"/>
            </a:solidFill>
            <a:prstDash val="solid"/>
            <a:round/>
            <a:headEnd len="med" w="med" type="none"/>
            <a:tailEnd len="med" w="med" type="none"/>
          </a:ln>
        </p:spPr>
      </p:cxnSp>
      <p:cxnSp>
        <p:nvCxnSpPr>
          <p:cNvPr id="392" name="Google Shape;392;p35"/>
          <p:cNvCxnSpPr>
            <a:stCxn id="388" idx="2"/>
            <a:endCxn id="390" idx="0"/>
          </p:cNvCxnSpPr>
          <p:nvPr/>
        </p:nvCxnSpPr>
        <p:spPr>
          <a:xfrm flipH="1" rot="-5400000">
            <a:off x="4605863" y="2088350"/>
            <a:ext cx="447000" cy="691200"/>
          </a:xfrm>
          <a:prstGeom prst="bentConnector3">
            <a:avLst>
              <a:gd fmla="val 50011" name="adj1"/>
            </a:avLst>
          </a:prstGeom>
          <a:noFill/>
          <a:ln cap="flat" cmpd="sng" w="9525">
            <a:solidFill>
              <a:schemeClr val="lt2"/>
            </a:solidFill>
            <a:prstDash val="solid"/>
            <a:round/>
            <a:headEnd len="med" w="med" type="none"/>
            <a:tailEnd len="med" w="med" type="none"/>
          </a:ln>
        </p:spPr>
      </p:cxnSp>
      <p:cxnSp>
        <p:nvCxnSpPr>
          <p:cNvPr id="393" name="Google Shape;393;p35"/>
          <p:cNvCxnSpPr>
            <a:stCxn id="390" idx="2"/>
            <a:endCxn id="394" idx="0"/>
          </p:cNvCxnSpPr>
          <p:nvPr/>
        </p:nvCxnSpPr>
        <p:spPr>
          <a:xfrm flipH="1" rot="-5400000">
            <a:off x="5077375" y="3197700"/>
            <a:ext cx="195900" cy="600"/>
          </a:xfrm>
          <a:prstGeom prst="bentConnector3">
            <a:avLst>
              <a:gd fmla="val 50000" name="adj1"/>
            </a:avLst>
          </a:prstGeom>
          <a:noFill/>
          <a:ln cap="flat" cmpd="sng" w="9525">
            <a:solidFill>
              <a:schemeClr val="dk2"/>
            </a:solidFill>
            <a:prstDash val="solid"/>
            <a:round/>
            <a:headEnd len="med" w="med" type="none"/>
            <a:tailEnd len="med" w="med" type="none"/>
          </a:ln>
        </p:spPr>
      </p:cxnSp>
      <p:sp>
        <p:nvSpPr>
          <p:cNvPr id="395" name="Google Shape;395;p35"/>
          <p:cNvSpPr/>
          <p:nvPr/>
        </p:nvSpPr>
        <p:spPr>
          <a:xfrm>
            <a:off x="601138" y="1802113"/>
            <a:ext cx="1538100" cy="4026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Lease Term</a:t>
            </a:r>
            <a:endParaRPr sz="1000">
              <a:solidFill>
                <a:srgbClr val="FFFFFF"/>
              </a:solidFill>
              <a:latin typeface="Roboto"/>
              <a:ea typeface="Roboto"/>
              <a:cs typeface="Roboto"/>
              <a:sym typeface="Roboto"/>
            </a:endParaRPr>
          </a:p>
        </p:txBody>
      </p:sp>
      <p:sp>
        <p:nvSpPr>
          <p:cNvPr id="396" name="Google Shape;396;p35"/>
          <p:cNvSpPr/>
          <p:nvPr/>
        </p:nvSpPr>
        <p:spPr>
          <a:xfrm>
            <a:off x="152575" y="2657538"/>
            <a:ext cx="1188300" cy="442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Noncancelable Lease period</a:t>
            </a:r>
            <a:endParaRPr sz="1000">
              <a:solidFill>
                <a:schemeClr val="dk2"/>
              </a:solidFill>
              <a:latin typeface="Roboto"/>
              <a:ea typeface="Roboto"/>
              <a:cs typeface="Roboto"/>
              <a:sym typeface="Roboto"/>
            </a:endParaRPr>
          </a:p>
        </p:txBody>
      </p:sp>
      <p:sp>
        <p:nvSpPr>
          <p:cNvPr id="397" name="Google Shape;397;p35"/>
          <p:cNvSpPr/>
          <p:nvPr/>
        </p:nvSpPr>
        <p:spPr>
          <a:xfrm>
            <a:off x="1624375" y="2684063"/>
            <a:ext cx="1188300" cy="4572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Renewal or Termination Options</a:t>
            </a:r>
            <a:endParaRPr sz="1000">
              <a:solidFill>
                <a:schemeClr val="dk2"/>
              </a:solidFill>
              <a:latin typeface="Roboto"/>
              <a:ea typeface="Roboto"/>
              <a:cs typeface="Roboto"/>
              <a:sym typeface="Roboto"/>
            </a:endParaRPr>
          </a:p>
        </p:txBody>
      </p:sp>
      <p:cxnSp>
        <p:nvCxnSpPr>
          <p:cNvPr id="398" name="Google Shape;398;p35"/>
          <p:cNvCxnSpPr>
            <a:stCxn id="387" idx="2"/>
            <a:endCxn id="395" idx="0"/>
          </p:cNvCxnSpPr>
          <p:nvPr/>
        </p:nvCxnSpPr>
        <p:spPr>
          <a:xfrm rot="5400000">
            <a:off x="2804074" y="122300"/>
            <a:ext cx="245700" cy="3113700"/>
          </a:xfrm>
          <a:prstGeom prst="bentConnector3">
            <a:avLst>
              <a:gd fmla="val 50023" name="adj1"/>
            </a:avLst>
          </a:prstGeom>
          <a:noFill/>
          <a:ln cap="flat" cmpd="sng" w="9525">
            <a:solidFill>
              <a:srgbClr val="C2C2C2"/>
            </a:solidFill>
            <a:prstDash val="solid"/>
            <a:round/>
            <a:headEnd len="sm" w="sm" type="none"/>
            <a:tailEnd len="sm" w="sm" type="none"/>
          </a:ln>
        </p:spPr>
      </p:cxnSp>
      <p:cxnSp>
        <p:nvCxnSpPr>
          <p:cNvPr id="399" name="Google Shape;399;p35"/>
          <p:cNvCxnSpPr>
            <a:stCxn id="395" idx="2"/>
            <a:endCxn id="397" idx="0"/>
          </p:cNvCxnSpPr>
          <p:nvPr/>
        </p:nvCxnSpPr>
        <p:spPr>
          <a:xfrm flipH="1" rot="-5400000">
            <a:off x="1554688" y="2020213"/>
            <a:ext cx="479400" cy="848400"/>
          </a:xfrm>
          <a:prstGeom prst="bentConnector3">
            <a:avLst>
              <a:gd fmla="val 49995" name="adj1"/>
            </a:avLst>
          </a:prstGeom>
          <a:noFill/>
          <a:ln cap="flat" cmpd="sng" w="9525">
            <a:solidFill>
              <a:srgbClr val="C2C2C2"/>
            </a:solidFill>
            <a:prstDash val="solid"/>
            <a:round/>
            <a:headEnd len="sm" w="sm" type="none"/>
            <a:tailEnd len="sm" w="sm" type="none"/>
          </a:ln>
        </p:spPr>
      </p:cxnSp>
      <p:cxnSp>
        <p:nvCxnSpPr>
          <p:cNvPr id="400" name="Google Shape;400;p35"/>
          <p:cNvCxnSpPr>
            <a:stCxn id="396" idx="0"/>
            <a:endCxn id="395" idx="2"/>
          </p:cNvCxnSpPr>
          <p:nvPr/>
        </p:nvCxnSpPr>
        <p:spPr>
          <a:xfrm rot="-5400000">
            <a:off x="832075" y="2119488"/>
            <a:ext cx="452700" cy="623400"/>
          </a:xfrm>
          <a:prstGeom prst="bentConnector3">
            <a:avLst>
              <a:gd fmla="val 50014" name="adj1"/>
            </a:avLst>
          </a:prstGeom>
          <a:noFill/>
          <a:ln cap="flat" cmpd="sng" w="9525">
            <a:solidFill>
              <a:srgbClr val="C2C2C2"/>
            </a:solidFill>
            <a:prstDash val="solid"/>
            <a:round/>
            <a:headEnd len="sm" w="sm" type="none"/>
            <a:tailEnd len="sm" w="sm" type="none"/>
          </a:ln>
        </p:spPr>
      </p:cxnSp>
      <p:sp>
        <p:nvSpPr>
          <p:cNvPr id="401" name="Google Shape;401;p35"/>
          <p:cNvSpPr/>
          <p:nvPr/>
        </p:nvSpPr>
        <p:spPr>
          <a:xfrm>
            <a:off x="1191287" y="2337525"/>
            <a:ext cx="591600" cy="187200"/>
          </a:xfrm>
          <a:prstGeom prst="homePlate">
            <a:avLst>
              <a:gd fmla="val 50000" name="adj"/>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AND</a:t>
            </a:r>
            <a:endParaRPr sz="1200">
              <a:solidFill>
                <a:schemeClr val="dk2"/>
              </a:solidFill>
            </a:endParaRPr>
          </a:p>
        </p:txBody>
      </p:sp>
      <p:sp>
        <p:nvSpPr>
          <p:cNvPr id="402" name="Google Shape;402;p35"/>
          <p:cNvSpPr/>
          <p:nvPr/>
        </p:nvSpPr>
        <p:spPr>
          <a:xfrm>
            <a:off x="107725"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Start on “Lease Commencement date” </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 NOT  “Lease Execution date” OR “ first lease payment date”)</a:t>
            </a:r>
            <a:endParaRPr sz="1000">
              <a:solidFill>
                <a:schemeClr val="dk2"/>
              </a:solidFill>
              <a:latin typeface="Roboto"/>
              <a:ea typeface="Roboto"/>
              <a:cs typeface="Roboto"/>
              <a:sym typeface="Roboto"/>
            </a:endParaRPr>
          </a:p>
        </p:txBody>
      </p:sp>
      <p:cxnSp>
        <p:nvCxnSpPr>
          <p:cNvPr id="403" name="Google Shape;403;p35"/>
          <p:cNvCxnSpPr>
            <a:stCxn id="396" idx="2"/>
            <a:endCxn id="402" idx="0"/>
          </p:cNvCxnSpPr>
          <p:nvPr/>
        </p:nvCxnSpPr>
        <p:spPr>
          <a:xfrm flipH="1" rot="-5400000">
            <a:off x="676225" y="3170538"/>
            <a:ext cx="141600" cy="600"/>
          </a:xfrm>
          <a:prstGeom prst="bentConnector3">
            <a:avLst>
              <a:gd fmla="val 49952" name="adj1"/>
            </a:avLst>
          </a:prstGeom>
          <a:noFill/>
          <a:ln cap="flat" cmpd="sng" w="9525">
            <a:solidFill>
              <a:schemeClr val="dk2"/>
            </a:solidFill>
            <a:prstDash val="solid"/>
            <a:round/>
            <a:headEnd len="med" w="med" type="none"/>
            <a:tailEnd len="med" w="med" type="none"/>
          </a:ln>
        </p:spPr>
      </p:cxnSp>
      <p:cxnSp>
        <p:nvCxnSpPr>
          <p:cNvPr id="404" name="Google Shape;404;p35"/>
          <p:cNvCxnSpPr>
            <a:stCxn id="397" idx="2"/>
            <a:endCxn id="405" idx="0"/>
          </p:cNvCxnSpPr>
          <p:nvPr/>
        </p:nvCxnSpPr>
        <p:spPr>
          <a:xfrm flipH="1" rot="-5400000">
            <a:off x="2155825" y="3203963"/>
            <a:ext cx="127200" cy="1800"/>
          </a:xfrm>
          <a:prstGeom prst="bentConnector3">
            <a:avLst>
              <a:gd fmla="val 50000" name="adj1"/>
            </a:avLst>
          </a:prstGeom>
          <a:noFill/>
          <a:ln cap="flat" cmpd="sng" w="9525">
            <a:solidFill>
              <a:schemeClr val="dk2"/>
            </a:solidFill>
            <a:prstDash val="solid"/>
            <a:round/>
            <a:headEnd len="med" w="med" type="none"/>
            <a:tailEnd len="med" w="med" type="none"/>
          </a:ln>
        </p:spPr>
      </p:cxnSp>
      <p:sp>
        <p:nvSpPr>
          <p:cNvPr id="406" name="Google Shape;406;p35"/>
          <p:cNvSpPr/>
          <p:nvPr/>
        </p:nvSpPr>
        <p:spPr>
          <a:xfrm>
            <a:off x="6828288" y="1809600"/>
            <a:ext cx="1538100" cy="4026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Discount Rate</a:t>
            </a:r>
            <a:endParaRPr sz="1000">
              <a:solidFill>
                <a:srgbClr val="FFFFFF"/>
              </a:solidFill>
              <a:latin typeface="Roboto"/>
              <a:ea typeface="Roboto"/>
              <a:cs typeface="Roboto"/>
              <a:sym typeface="Roboto"/>
            </a:endParaRPr>
          </a:p>
        </p:txBody>
      </p:sp>
      <p:sp>
        <p:nvSpPr>
          <p:cNvPr id="407" name="Google Shape;407;p35"/>
          <p:cNvSpPr/>
          <p:nvPr/>
        </p:nvSpPr>
        <p:spPr>
          <a:xfrm>
            <a:off x="6269375" y="2645100"/>
            <a:ext cx="1188300" cy="4572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Rate Implicit</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 in the Lease </a:t>
            </a:r>
            <a:endParaRPr sz="1000">
              <a:solidFill>
                <a:schemeClr val="dk2"/>
              </a:solidFill>
              <a:latin typeface="Roboto"/>
              <a:ea typeface="Roboto"/>
              <a:cs typeface="Roboto"/>
              <a:sym typeface="Roboto"/>
            </a:endParaRPr>
          </a:p>
        </p:txBody>
      </p:sp>
      <p:sp>
        <p:nvSpPr>
          <p:cNvPr id="408" name="Google Shape;408;p35"/>
          <p:cNvSpPr/>
          <p:nvPr/>
        </p:nvSpPr>
        <p:spPr>
          <a:xfrm>
            <a:off x="7547975" y="2604450"/>
            <a:ext cx="1319700" cy="538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Incremental Borrowing Rate of Lessee (IBR)</a:t>
            </a:r>
            <a:endParaRPr sz="1000">
              <a:solidFill>
                <a:schemeClr val="dk2"/>
              </a:solidFill>
              <a:latin typeface="Roboto"/>
              <a:ea typeface="Roboto"/>
              <a:cs typeface="Roboto"/>
              <a:sym typeface="Roboto"/>
            </a:endParaRPr>
          </a:p>
        </p:txBody>
      </p:sp>
      <p:cxnSp>
        <p:nvCxnSpPr>
          <p:cNvPr id="409" name="Google Shape;409;p35"/>
          <p:cNvCxnSpPr>
            <a:stCxn id="406" idx="0"/>
            <a:endCxn id="387" idx="2"/>
          </p:cNvCxnSpPr>
          <p:nvPr/>
        </p:nvCxnSpPr>
        <p:spPr>
          <a:xfrm flipH="1" rot="5400000">
            <a:off x="5913888" y="126150"/>
            <a:ext cx="253200" cy="3113700"/>
          </a:xfrm>
          <a:prstGeom prst="bentConnector3">
            <a:avLst>
              <a:gd fmla="val 50020" name="adj1"/>
            </a:avLst>
          </a:prstGeom>
          <a:noFill/>
          <a:ln cap="flat" cmpd="sng" w="9525">
            <a:solidFill>
              <a:srgbClr val="C2C2C2"/>
            </a:solidFill>
            <a:prstDash val="solid"/>
            <a:round/>
            <a:headEnd len="sm" w="sm" type="none"/>
            <a:tailEnd len="sm" w="sm" type="none"/>
          </a:ln>
        </p:spPr>
      </p:cxnSp>
      <p:cxnSp>
        <p:nvCxnSpPr>
          <p:cNvPr id="410" name="Google Shape;410;p35"/>
          <p:cNvCxnSpPr>
            <a:stCxn id="406" idx="2"/>
            <a:endCxn id="408" idx="0"/>
          </p:cNvCxnSpPr>
          <p:nvPr/>
        </p:nvCxnSpPr>
        <p:spPr>
          <a:xfrm flipH="1" rot="-5400000">
            <a:off x="7706388" y="2103150"/>
            <a:ext cx="392400" cy="610500"/>
          </a:xfrm>
          <a:prstGeom prst="bentConnector3">
            <a:avLst>
              <a:gd fmla="val 49981" name="adj1"/>
            </a:avLst>
          </a:prstGeom>
          <a:noFill/>
          <a:ln cap="flat" cmpd="sng" w="9525">
            <a:solidFill>
              <a:srgbClr val="C2C2C2"/>
            </a:solidFill>
            <a:prstDash val="solid"/>
            <a:round/>
            <a:headEnd len="sm" w="sm" type="none"/>
            <a:tailEnd len="sm" w="sm" type="none"/>
          </a:ln>
        </p:spPr>
      </p:cxnSp>
      <p:cxnSp>
        <p:nvCxnSpPr>
          <p:cNvPr id="411" name="Google Shape;411;p35"/>
          <p:cNvCxnSpPr>
            <a:stCxn id="407" idx="0"/>
            <a:endCxn id="406" idx="2"/>
          </p:cNvCxnSpPr>
          <p:nvPr/>
        </p:nvCxnSpPr>
        <p:spPr>
          <a:xfrm rot="-5400000">
            <a:off x="7013975" y="2061750"/>
            <a:ext cx="432900" cy="733800"/>
          </a:xfrm>
          <a:prstGeom prst="bentConnector3">
            <a:avLst>
              <a:gd fmla="val 50000" name="adj1"/>
            </a:avLst>
          </a:prstGeom>
          <a:noFill/>
          <a:ln cap="flat" cmpd="sng" w="9525">
            <a:solidFill>
              <a:srgbClr val="C2C2C2"/>
            </a:solidFill>
            <a:prstDash val="solid"/>
            <a:round/>
            <a:headEnd len="sm" w="sm" type="none"/>
            <a:tailEnd len="sm" w="sm" type="none"/>
          </a:ln>
        </p:spPr>
      </p:cxnSp>
      <p:sp>
        <p:nvSpPr>
          <p:cNvPr id="412" name="Google Shape;412;p35"/>
          <p:cNvSpPr/>
          <p:nvPr/>
        </p:nvSpPr>
        <p:spPr>
          <a:xfrm>
            <a:off x="7104450" y="2306700"/>
            <a:ext cx="985800" cy="243900"/>
          </a:xfrm>
          <a:prstGeom prst="homePlate">
            <a:avLst>
              <a:gd fmla="val 50000" name="adj"/>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If not, then</a:t>
            </a:r>
            <a:endParaRPr sz="1200">
              <a:solidFill>
                <a:schemeClr val="dk2"/>
              </a:solidFill>
            </a:endParaRPr>
          </a:p>
        </p:txBody>
      </p:sp>
      <p:cxnSp>
        <p:nvCxnSpPr>
          <p:cNvPr id="413" name="Google Shape;413;p35"/>
          <p:cNvCxnSpPr>
            <a:stCxn id="389" idx="2"/>
            <a:endCxn id="414" idx="0"/>
          </p:cNvCxnSpPr>
          <p:nvPr/>
        </p:nvCxnSpPr>
        <p:spPr>
          <a:xfrm>
            <a:off x="3802975" y="3100050"/>
            <a:ext cx="0" cy="196200"/>
          </a:xfrm>
          <a:prstGeom prst="straightConnector1">
            <a:avLst/>
          </a:prstGeom>
          <a:noFill/>
          <a:ln cap="flat" cmpd="sng" w="9525">
            <a:solidFill>
              <a:schemeClr val="dk2"/>
            </a:solidFill>
            <a:prstDash val="solid"/>
            <a:round/>
            <a:headEnd len="med" w="med" type="none"/>
            <a:tailEnd len="med" w="med" type="none"/>
          </a:ln>
        </p:spPr>
      </p:cxnSp>
      <p:sp>
        <p:nvSpPr>
          <p:cNvPr id="415" name="Google Shape;415;p35"/>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Step 2. Lease Measurement - a) Lease Liability</a:t>
            </a:r>
            <a:endParaRPr b="1"/>
          </a:p>
        </p:txBody>
      </p:sp>
      <p:sp>
        <p:nvSpPr>
          <p:cNvPr id="416" name="Google Shape;416;p35"/>
          <p:cNvSpPr/>
          <p:nvPr/>
        </p:nvSpPr>
        <p:spPr>
          <a:xfrm>
            <a:off x="4207587" y="2355723"/>
            <a:ext cx="622200" cy="196200"/>
          </a:xfrm>
          <a:prstGeom prst="homePlate">
            <a:avLst>
              <a:gd fmla="val 50000" name="adj"/>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AND</a:t>
            </a:r>
            <a:endParaRPr sz="1200">
              <a:solidFill>
                <a:schemeClr val="dk2"/>
              </a:solidFill>
            </a:endParaRPr>
          </a:p>
        </p:txBody>
      </p:sp>
      <p:sp>
        <p:nvSpPr>
          <p:cNvPr id="417" name="Google Shape;417;p35"/>
          <p:cNvSpPr/>
          <p:nvPr/>
        </p:nvSpPr>
        <p:spPr>
          <a:xfrm>
            <a:off x="1581325"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Roboto"/>
                <a:ea typeface="Roboto"/>
                <a:cs typeface="Roboto"/>
                <a:sym typeface="Roboto"/>
              </a:rPr>
              <a:t>a.  Options controllable by Lessee</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b. Options controllable only by Lessor</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418" name="Google Shape;418;p35"/>
          <p:cNvSpPr/>
          <p:nvPr/>
        </p:nvSpPr>
        <p:spPr>
          <a:xfrm>
            <a:off x="3094000"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a. Fixed Rent &amp;  In-substance fixed rent, minus lease incentives received</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b. Variable lease payments dependent on an index or rate</a:t>
            </a:r>
            <a:endParaRPr sz="1000">
              <a:solidFill>
                <a:schemeClr val="dk2"/>
              </a:solidFill>
              <a:latin typeface="Roboto"/>
              <a:ea typeface="Roboto"/>
              <a:cs typeface="Roboto"/>
              <a:sym typeface="Roboto"/>
            </a:endParaRPr>
          </a:p>
          <a:p>
            <a:pPr indent="0" lvl="0" marL="0" rtl="0" algn="l">
              <a:spcBef>
                <a:spcPts val="0"/>
              </a:spcBef>
              <a:spcAft>
                <a:spcPts val="0"/>
              </a:spcAft>
              <a:buNone/>
            </a:pPr>
            <a:r>
              <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419" name="Google Shape;419;p35"/>
          <p:cNvSpPr/>
          <p:nvPr/>
        </p:nvSpPr>
        <p:spPr>
          <a:xfrm>
            <a:off x="4434600" y="3205675"/>
            <a:ext cx="1538100" cy="15801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Roboto"/>
                <a:ea typeface="Roboto"/>
                <a:cs typeface="Roboto"/>
                <a:sym typeface="Roboto"/>
              </a:rPr>
              <a:t>(If applicable and probable/reasonably certain): </a:t>
            </a:r>
            <a:endParaRPr sz="1000">
              <a:solidFill>
                <a:schemeClr val="dk2"/>
              </a:solidFill>
              <a:latin typeface="Roboto"/>
              <a:ea typeface="Roboto"/>
              <a:cs typeface="Roboto"/>
              <a:sym typeface="Roboto"/>
            </a:endParaRPr>
          </a:p>
          <a:p>
            <a:pPr indent="0" lvl="0" marL="0" rtl="0" algn="l">
              <a:spcBef>
                <a:spcPts val="0"/>
              </a:spcBef>
              <a:spcAft>
                <a:spcPts val="0"/>
              </a:spcAft>
              <a:buNone/>
            </a:pPr>
            <a:r>
              <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a. RVG Payment;</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b. Purchase price;</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c. Penalty for early termination.</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420" name="Google Shape;420;p35"/>
          <p:cNvSpPr/>
          <p:nvPr/>
        </p:nvSpPr>
        <p:spPr>
          <a:xfrm>
            <a:off x="5788325" y="1052400"/>
            <a:ext cx="3183300" cy="538500"/>
          </a:xfrm>
          <a:prstGeom prst="leftArrowCallout">
            <a:avLst>
              <a:gd fmla="val 0" name="adj1"/>
              <a:gd fmla="val 22491" name="adj2"/>
              <a:gd fmla="val 22286" name="adj3"/>
              <a:gd fmla="val 86555" name="adj4"/>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N</a:t>
            </a:r>
            <a:r>
              <a:rPr lang="en" sz="1000">
                <a:solidFill>
                  <a:schemeClr val="dk2"/>
                </a:solidFill>
              </a:rPr>
              <a:t>PV formula assumes payment made at the end of period (“ordinary annuity”);</a:t>
            </a:r>
            <a:endParaRPr sz="1000">
              <a:solidFill>
                <a:schemeClr val="dk2"/>
              </a:solidFill>
            </a:endParaRPr>
          </a:p>
          <a:p>
            <a:pPr indent="0" lvl="0" marL="0" marR="0" rtl="0" algn="l">
              <a:lnSpc>
                <a:spcPct val="100000"/>
              </a:lnSpc>
              <a:spcBef>
                <a:spcPts val="0"/>
              </a:spcBef>
              <a:spcAft>
                <a:spcPts val="0"/>
              </a:spcAft>
              <a:buNone/>
            </a:pPr>
            <a:r>
              <a:rPr lang="en" sz="1000">
                <a:solidFill>
                  <a:schemeClr val="dk2"/>
                </a:solidFill>
              </a:rPr>
              <a:t>PV formula only handles constant payments. </a:t>
            </a:r>
            <a:endParaRPr sz="1000">
              <a:solidFill>
                <a:schemeClr val="dk2"/>
              </a:solidFill>
            </a:endParaRPr>
          </a:p>
          <a:p>
            <a:pPr indent="0" lvl="0" marL="0" rtl="0" algn="l">
              <a:lnSpc>
                <a:spcPct val="80000"/>
              </a:lnSpc>
              <a:spcBef>
                <a:spcPts val="0"/>
              </a:spcBef>
              <a:spcAft>
                <a:spcPts val="0"/>
              </a:spcAft>
              <a:buNone/>
            </a:pPr>
            <a:r>
              <a:t/>
            </a:r>
            <a:endParaRPr i="1" sz="1000">
              <a:solidFill>
                <a:schemeClr val="dk2"/>
              </a:solidFill>
            </a:endParaRPr>
          </a:p>
        </p:txBody>
      </p:sp>
      <p:sp>
        <p:nvSpPr>
          <p:cNvPr id="421" name="Google Shape;421;p35"/>
          <p:cNvSpPr/>
          <p:nvPr/>
        </p:nvSpPr>
        <p:spPr>
          <a:xfrm>
            <a:off x="6243575" y="3291000"/>
            <a:ext cx="1240500" cy="14949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The Internal Rate of Return on the lease (from Lessor’s standpoint) </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 IRR formula</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t/>
            </a:r>
            <a:endParaRPr sz="1000">
              <a:solidFill>
                <a:schemeClr val="dk2"/>
              </a:solidFill>
              <a:latin typeface="Roboto"/>
              <a:ea typeface="Roboto"/>
              <a:cs typeface="Roboto"/>
              <a:sym typeface="Roboto"/>
            </a:endParaRPr>
          </a:p>
        </p:txBody>
      </p:sp>
      <p:sp>
        <p:nvSpPr>
          <p:cNvPr id="422" name="Google Shape;422;p35"/>
          <p:cNvSpPr/>
          <p:nvPr/>
        </p:nvSpPr>
        <p:spPr>
          <a:xfrm>
            <a:off x="7547975" y="3291000"/>
            <a:ext cx="1319700" cy="14949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Interest rate on a similar collateralized loan in a similar economic environment </a:t>
            </a:r>
            <a:endParaRPr sz="1000">
              <a:solidFill>
                <a:schemeClr val="dk2"/>
              </a:solidFill>
              <a:latin typeface="Roboto"/>
              <a:ea typeface="Roboto"/>
              <a:cs typeface="Roboto"/>
              <a:sym typeface="Roboto"/>
            </a:endParaRPr>
          </a:p>
        </p:txBody>
      </p:sp>
      <p:cxnSp>
        <p:nvCxnSpPr>
          <p:cNvPr id="423" name="Google Shape;423;p35"/>
          <p:cNvCxnSpPr>
            <a:endCxn id="421" idx="0"/>
          </p:cNvCxnSpPr>
          <p:nvPr/>
        </p:nvCxnSpPr>
        <p:spPr>
          <a:xfrm flipH="1" rot="-5400000">
            <a:off x="6769175" y="3196350"/>
            <a:ext cx="188700" cy="600"/>
          </a:xfrm>
          <a:prstGeom prst="bentConnector3">
            <a:avLst>
              <a:gd fmla="val 50000" name="adj1"/>
            </a:avLst>
          </a:prstGeom>
          <a:noFill/>
          <a:ln cap="flat" cmpd="sng" w="9525">
            <a:solidFill>
              <a:schemeClr val="dk2"/>
            </a:solidFill>
            <a:prstDash val="solid"/>
            <a:round/>
            <a:headEnd len="med" w="med" type="none"/>
            <a:tailEnd len="med" w="med" type="none"/>
          </a:ln>
        </p:spPr>
      </p:cxnSp>
      <p:cxnSp>
        <p:nvCxnSpPr>
          <p:cNvPr id="424" name="Google Shape;424;p35"/>
          <p:cNvCxnSpPr>
            <a:endCxn id="422" idx="0"/>
          </p:cNvCxnSpPr>
          <p:nvPr/>
        </p:nvCxnSpPr>
        <p:spPr>
          <a:xfrm flipH="1" rot="-5400000">
            <a:off x="8133425" y="3216600"/>
            <a:ext cx="148200" cy="600"/>
          </a:xfrm>
          <a:prstGeom prst="bentConnector3">
            <a:avLst>
              <a:gd fmla="val 50000" name="adj1"/>
            </a:avLst>
          </a:prstGeom>
          <a:noFill/>
          <a:ln cap="flat" cmpd="sng" w="9525">
            <a:solidFill>
              <a:schemeClr val="dk2"/>
            </a:solidFill>
            <a:prstDash val="solid"/>
            <a:round/>
            <a:headEnd len="med" w="med" type="none"/>
            <a:tailEnd len="med" w="med" type="none"/>
          </a:ln>
        </p:spPr>
      </p:cxn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8" name="Shape 428"/>
        <p:cNvGrpSpPr/>
        <p:nvPr/>
      </p:nvGrpSpPr>
      <p:grpSpPr>
        <a:xfrm>
          <a:off x="0" y="0"/>
          <a:ext cx="0" cy="0"/>
          <a:chOff x="0" y="0"/>
          <a:chExt cx="0" cy="0"/>
        </a:xfrm>
      </p:grpSpPr>
      <p:sp>
        <p:nvSpPr>
          <p:cNvPr id="429" name="Google Shape;429;p36"/>
          <p:cNvSpPr/>
          <p:nvPr/>
        </p:nvSpPr>
        <p:spPr>
          <a:xfrm>
            <a:off x="2857550" y="1241388"/>
            <a:ext cx="5956200" cy="528900"/>
          </a:xfrm>
          <a:prstGeom prst="rect">
            <a:avLst/>
          </a:prstGeom>
          <a:solidFill>
            <a:srgbClr val="B45F0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New Lease</a:t>
            </a:r>
            <a:endParaRPr b="1">
              <a:solidFill>
                <a:schemeClr val="lt1"/>
              </a:solidFill>
            </a:endParaRPr>
          </a:p>
          <a:p>
            <a:pPr indent="0" lvl="0" marL="0" rtl="0" algn="ctr">
              <a:spcBef>
                <a:spcPts val="0"/>
              </a:spcBef>
              <a:spcAft>
                <a:spcPts val="0"/>
              </a:spcAft>
              <a:buNone/>
            </a:pPr>
            <a:r>
              <a:rPr b="1" lang="en">
                <a:solidFill>
                  <a:schemeClr val="lt1"/>
                </a:solidFill>
              </a:rPr>
              <a:t>Initial </a:t>
            </a:r>
            <a:r>
              <a:rPr b="1" lang="en">
                <a:solidFill>
                  <a:schemeClr val="lt1"/>
                </a:solidFill>
              </a:rPr>
              <a:t>ROU Balance</a:t>
            </a:r>
            <a:endParaRPr b="1">
              <a:solidFill>
                <a:schemeClr val="lt1"/>
              </a:solidFill>
            </a:endParaRPr>
          </a:p>
        </p:txBody>
      </p:sp>
      <p:sp>
        <p:nvSpPr>
          <p:cNvPr id="430" name="Google Shape;430;p36"/>
          <p:cNvSpPr/>
          <p:nvPr/>
        </p:nvSpPr>
        <p:spPr>
          <a:xfrm>
            <a:off x="2857550" y="1731963"/>
            <a:ext cx="5956200" cy="12957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2"/>
                </a:solidFill>
              </a:rPr>
              <a:t>   </a:t>
            </a:r>
            <a:r>
              <a:rPr lang="en">
                <a:solidFill>
                  <a:schemeClr val="dk2"/>
                </a:solidFill>
              </a:rPr>
              <a:t>=    Lease liability</a:t>
            </a:r>
            <a:endParaRPr>
              <a:solidFill>
                <a:schemeClr val="dk2"/>
              </a:solidFill>
            </a:endParaRPr>
          </a:p>
          <a:p>
            <a:pPr indent="-317500" lvl="0" marL="457200" rtl="0" algn="l">
              <a:spcBef>
                <a:spcPts val="0"/>
              </a:spcBef>
              <a:spcAft>
                <a:spcPts val="0"/>
              </a:spcAft>
              <a:buClr>
                <a:schemeClr val="dk2"/>
              </a:buClr>
              <a:buSzPts val="1400"/>
              <a:buChar char="+"/>
            </a:pPr>
            <a:r>
              <a:rPr lang="en">
                <a:solidFill>
                  <a:schemeClr val="dk2"/>
                </a:solidFill>
              </a:rPr>
              <a:t>a) Prepayments</a:t>
            </a:r>
            <a:r>
              <a:rPr lang="en">
                <a:solidFill>
                  <a:schemeClr val="dk2"/>
                </a:solidFill>
              </a:rPr>
              <a:t> made </a:t>
            </a:r>
            <a:r>
              <a:rPr lang="en" u="sng">
                <a:solidFill>
                  <a:schemeClr val="dk2"/>
                </a:solidFill>
              </a:rPr>
              <a:t>at or before </a:t>
            </a:r>
            <a:r>
              <a:rPr lang="en">
                <a:solidFill>
                  <a:schemeClr val="dk2"/>
                </a:solidFill>
              </a:rPr>
              <a:t>Lease Commencement Date </a:t>
            </a:r>
            <a:endParaRPr u="sng">
              <a:solidFill>
                <a:schemeClr val="dk2"/>
              </a:solidFill>
            </a:endParaRPr>
          </a:p>
          <a:p>
            <a:pPr indent="-317500" lvl="0" marL="457200" rtl="0" algn="l">
              <a:spcBef>
                <a:spcPts val="0"/>
              </a:spcBef>
              <a:spcAft>
                <a:spcPts val="0"/>
              </a:spcAft>
              <a:buClr>
                <a:schemeClr val="dk2"/>
              </a:buClr>
              <a:buSzPts val="1400"/>
              <a:buChar char="-"/>
            </a:pPr>
            <a:r>
              <a:rPr lang="en">
                <a:solidFill>
                  <a:schemeClr val="dk2"/>
                </a:solidFill>
              </a:rPr>
              <a:t>b) I</a:t>
            </a:r>
            <a:r>
              <a:rPr lang="en">
                <a:solidFill>
                  <a:schemeClr val="dk2"/>
                </a:solidFill>
              </a:rPr>
              <a:t>ncentives</a:t>
            </a:r>
            <a:r>
              <a:rPr lang="en">
                <a:solidFill>
                  <a:schemeClr val="dk2"/>
                </a:solidFill>
              </a:rPr>
              <a:t> received </a:t>
            </a:r>
            <a:r>
              <a:rPr lang="en" u="sng">
                <a:solidFill>
                  <a:schemeClr val="dk2"/>
                </a:solidFill>
              </a:rPr>
              <a:t>at or before</a:t>
            </a:r>
            <a:r>
              <a:rPr lang="en">
                <a:solidFill>
                  <a:schemeClr val="dk2"/>
                </a:solidFill>
              </a:rPr>
              <a:t> Lease Commencement Date </a:t>
            </a:r>
            <a:endParaRPr>
              <a:solidFill>
                <a:schemeClr val="dk2"/>
              </a:solidFill>
            </a:endParaRPr>
          </a:p>
          <a:p>
            <a:pPr indent="-317500" lvl="0" marL="457200" rtl="0" algn="l">
              <a:spcBef>
                <a:spcPts val="0"/>
              </a:spcBef>
              <a:spcAft>
                <a:spcPts val="0"/>
              </a:spcAft>
              <a:buClr>
                <a:schemeClr val="dk2"/>
              </a:buClr>
              <a:buSzPts val="1400"/>
              <a:buChar char="+"/>
            </a:pPr>
            <a:r>
              <a:rPr lang="en">
                <a:solidFill>
                  <a:schemeClr val="dk2"/>
                </a:solidFill>
              </a:rPr>
              <a:t>c) Initial Direct Costs </a:t>
            </a:r>
            <a:r>
              <a:rPr lang="en">
                <a:solidFill>
                  <a:schemeClr val="dk2"/>
                </a:solidFill>
              </a:rPr>
              <a:t>(</a:t>
            </a:r>
            <a:r>
              <a:rPr lang="en">
                <a:solidFill>
                  <a:schemeClr val="dk2"/>
                </a:solidFill>
              </a:rPr>
              <a:t>incurred </a:t>
            </a:r>
            <a:r>
              <a:rPr lang="en" u="sng">
                <a:solidFill>
                  <a:schemeClr val="dk2"/>
                </a:solidFill>
              </a:rPr>
              <a:t>upon or after </a:t>
            </a:r>
            <a:r>
              <a:rPr lang="en">
                <a:solidFill>
                  <a:schemeClr val="dk2"/>
                </a:solidFill>
              </a:rPr>
              <a:t>execution of lease)</a:t>
            </a:r>
            <a:endParaRPr>
              <a:solidFill>
                <a:schemeClr val="dk2"/>
              </a:solidFill>
            </a:endParaRPr>
          </a:p>
        </p:txBody>
      </p:sp>
      <p:sp>
        <p:nvSpPr>
          <p:cNvPr id="431" name="Google Shape;431;p36"/>
          <p:cNvSpPr/>
          <p:nvPr/>
        </p:nvSpPr>
        <p:spPr>
          <a:xfrm>
            <a:off x="311700" y="1241388"/>
            <a:ext cx="1955700" cy="528900"/>
          </a:xfrm>
          <a:prstGeom prst="rect">
            <a:avLst/>
          </a:prstGeom>
          <a:solidFill>
            <a:srgbClr val="B45F0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New Lease </a:t>
            </a:r>
            <a:endParaRPr b="1">
              <a:solidFill>
                <a:schemeClr val="lt1"/>
              </a:solidFill>
            </a:endParaRPr>
          </a:p>
          <a:p>
            <a:pPr indent="0" lvl="0" marL="0" rtl="0" algn="ctr">
              <a:spcBef>
                <a:spcPts val="0"/>
              </a:spcBef>
              <a:spcAft>
                <a:spcPts val="0"/>
              </a:spcAft>
              <a:buNone/>
            </a:pPr>
            <a:r>
              <a:rPr b="1" lang="en">
                <a:solidFill>
                  <a:schemeClr val="lt1"/>
                </a:solidFill>
              </a:rPr>
              <a:t>Initial LL </a:t>
            </a:r>
            <a:r>
              <a:rPr b="1" lang="en">
                <a:solidFill>
                  <a:schemeClr val="lt1"/>
                </a:solidFill>
              </a:rPr>
              <a:t>Balance</a:t>
            </a:r>
            <a:endParaRPr b="1">
              <a:solidFill>
                <a:schemeClr val="lt1"/>
              </a:solidFill>
            </a:endParaRPr>
          </a:p>
        </p:txBody>
      </p:sp>
      <p:sp>
        <p:nvSpPr>
          <p:cNvPr id="432" name="Google Shape;432;p36"/>
          <p:cNvSpPr/>
          <p:nvPr/>
        </p:nvSpPr>
        <p:spPr>
          <a:xfrm>
            <a:off x="311700" y="1731963"/>
            <a:ext cx="1955700" cy="12957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200000"/>
              </a:lnSpc>
              <a:spcBef>
                <a:spcPts val="0"/>
              </a:spcBef>
              <a:spcAft>
                <a:spcPts val="0"/>
              </a:spcAft>
              <a:buNone/>
            </a:pPr>
            <a:r>
              <a:rPr lang="en">
                <a:solidFill>
                  <a:schemeClr val="dk2"/>
                </a:solidFill>
              </a:rPr>
              <a:t>PV of lease payments</a:t>
            </a:r>
            <a:endParaRPr>
              <a:solidFill>
                <a:schemeClr val="dk2"/>
              </a:solidFill>
            </a:endParaRPr>
          </a:p>
          <a:p>
            <a:pPr indent="0" lvl="0" marL="0" rtl="0" algn="l">
              <a:lnSpc>
                <a:spcPct val="200000"/>
              </a:lnSpc>
              <a:spcBef>
                <a:spcPts val="0"/>
              </a:spcBef>
              <a:spcAft>
                <a:spcPts val="0"/>
              </a:spcAft>
              <a:buNone/>
            </a:pPr>
            <a:r>
              <a:t/>
            </a:r>
            <a:endParaRPr>
              <a:solidFill>
                <a:schemeClr val="dk2"/>
              </a:solidFill>
            </a:endParaRPr>
          </a:p>
        </p:txBody>
      </p:sp>
      <p:sp>
        <p:nvSpPr>
          <p:cNvPr id="433" name="Google Shape;433;p36"/>
          <p:cNvSpPr/>
          <p:nvPr/>
        </p:nvSpPr>
        <p:spPr>
          <a:xfrm>
            <a:off x="2347825" y="2006275"/>
            <a:ext cx="429300" cy="114000"/>
          </a:xfrm>
          <a:prstGeom prst="notchedRightArrow">
            <a:avLst>
              <a:gd fmla="val 50000" name="adj1"/>
              <a:gd fmla="val 50000" name="adj2"/>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p36"/>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Step 2b. </a:t>
            </a:r>
            <a:r>
              <a:rPr b="1" lang="en"/>
              <a:t>Initial</a:t>
            </a:r>
            <a:r>
              <a:rPr b="1" lang="en"/>
              <a:t> Measurement- ROU</a:t>
            </a:r>
            <a:endParaRPr b="1"/>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8" name="Shape 438"/>
        <p:cNvGrpSpPr/>
        <p:nvPr/>
      </p:nvGrpSpPr>
      <p:grpSpPr>
        <a:xfrm>
          <a:off x="0" y="0"/>
          <a:ext cx="0" cy="0"/>
          <a:chOff x="0" y="0"/>
          <a:chExt cx="0" cy="0"/>
        </a:xfrm>
      </p:grpSpPr>
      <p:sp>
        <p:nvSpPr>
          <p:cNvPr id="439" name="Google Shape;439;p37"/>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Step 3. Lease Classification </a:t>
            </a:r>
            <a:endParaRPr b="1"/>
          </a:p>
        </p:txBody>
      </p:sp>
      <p:sp>
        <p:nvSpPr>
          <p:cNvPr id="440" name="Google Shape;440;p37"/>
          <p:cNvSpPr txBox="1"/>
          <p:nvPr/>
        </p:nvSpPr>
        <p:spPr>
          <a:xfrm>
            <a:off x="413325" y="1111375"/>
            <a:ext cx="8419200" cy="780300"/>
          </a:xfrm>
          <a:prstGeom prst="rect">
            <a:avLst/>
          </a:prstGeom>
          <a:noFill/>
          <a:ln>
            <a:noFill/>
          </a:ln>
        </p:spPr>
        <p:txBody>
          <a:bodyPr anchorCtr="0" anchor="t" bIns="91425" lIns="91425" spcFirstLastPara="1" rIns="91425" wrap="square" tIns="91425">
            <a:spAutoFit/>
          </a:bodyPr>
          <a:lstStyle/>
          <a:p>
            <a:pPr indent="-342900" lvl="0" marL="457200" rtl="0" algn="l">
              <a:lnSpc>
                <a:spcPct val="115000"/>
              </a:lnSpc>
              <a:spcBef>
                <a:spcPts val="0"/>
              </a:spcBef>
              <a:spcAft>
                <a:spcPts val="0"/>
              </a:spcAft>
              <a:buClr>
                <a:schemeClr val="dk2"/>
              </a:buClr>
              <a:buSzPts val="1800"/>
              <a:buFont typeface="Source Sans Pro"/>
              <a:buChar char="-"/>
            </a:pPr>
            <a:r>
              <a:rPr lang="en" sz="1800">
                <a:solidFill>
                  <a:schemeClr val="dk2"/>
                </a:solidFill>
                <a:latin typeface="Source Sans Pro"/>
                <a:ea typeface="Source Sans Pro"/>
                <a:cs typeface="Source Sans Pro"/>
                <a:sym typeface="Source Sans Pro"/>
              </a:rPr>
              <a:t>Determine classification at </a:t>
            </a:r>
            <a:r>
              <a:rPr lang="en" sz="1800" u="sng">
                <a:solidFill>
                  <a:schemeClr val="dk2"/>
                </a:solidFill>
                <a:latin typeface="Source Sans Pro"/>
                <a:ea typeface="Source Sans Pro"/>
                <a:cs typeface="Source Sans Pro"/>
                <a:sym typeface="Source Sans Pro"/>
              </a:rPr>
              <a:t>Lease commencement (not Application Date)</a:t>
            </a:r>
            <a:r>
              <a:rPr lang="en" sz="1800">
                <a:solidFill>
                  <a:schemeClr val="dk2"/>
                </a:solidFill>
                <a:latin typeface="Source Sans Pro"/>
                <a:ea typeface="Source Sans Pro"/>
                <a:cs typeface="Source Sans Pro"/>
                <a:sym typeface="Source Sans Pro"/>
              </a:rPr>
              <a:t>.</a:t>
            </a:r>
            <a:endParaRPr sz="1800">
              <a:solidFill>
                <a:schemeClr val="dk2"/>
              </a:solidFill>
              <a:latin typeface="Source Sans Pro"/>
              <a:ea typeface="Source Sans Pro"/>
              <a:cs typeface="Source Sans Pro"/>
              <a:sym typeface="Source Sans Pro"/>
            </a:endParaRPr>
          </a:p>
          <a:p>
            <a:pPr indent="-342900" lvl="0" marL="457200" rtl="0" algn="l">
              <a:lnSpc>
                <a:spcPct val="115000"/>
              </a:lnSpc>
              <a:spcBef>
                <a:spcPts val="0"/>
              </a:spcBef>
              <a:spcAft>
                <a:spcPts val="0"/>
              </a:spcAft>
              <a:buClr>
                <a:schemeClr val="dk2"/>
              </a:buClr>
              <a:buSzPts val="1800"/>
              <a:buFont typeface="Source Sans Pro"/>
              <a:buChar char="-"/>
            </a:pPr>
            <a:r>
              <a:rPr lang="en" sz="1800">
                <a:solidFill>
                  <a:schemeClr val="dk2"/>
                </a:solidFill>
                <a:latin typeface="Source Sans Pro"/>
                <a:ea typeface="Source Sans Pro"/>
                <a:cs typeface="Source Sans Pro"/>
                <a:sym typeface="Source Sans Pro"/>
              </a:rPr>
              <a:t>If any of the following is met ⇒ Finance Lease.</a:t>
            </a:r>
            <a:endParaRPr sz="1800">
              <a:solidFill>
                <a:schemeClr val="dk2"/>
              </a:solidFill>
              <a:latin typeface="Source Sans Pro"/>
              <a:ea typeface="Source Sans Pro"/>
              <a:cs typeface="Source Sans Pro"/>
              <a:sym typeface="Source Sans Pro"/>
            </a:endParaRPr>
          </a:p>
        </p:txBody>
      </p:sp>
      <p:sp>
        <p:nvSpPr>
          <p:cNvPr id="441" name="Google Shape;441;p37"/>
          <p:cNvSpPr/>
          <p:nvPr/>
        </p:nvSpPr>
        <p:spPr>
          <a:xfrm>
            <a:off x="881050" y="1891675"/>
            <a:ext cx="4926900" cy="432900"/>
          </a:xfrm>
          <a:prstGeom prst="rect">
            <a:avLst/>
          </a:prstGeom>
          <a:solidFill>
            <a:srgbClr val="B45F0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Classification Criteria</a:t>
            </a:r>
            <a:endParaRPr b="1">
              <a:solidFill>
                <a:schemeClr val="lt1"/>
              </a:solidFill>
            </a:endParaRPr>
          </a:p>
        </p:txBody>
      </p:sp>
      <p:sp>
        <p:nvSpPr>
          <p:cNvPr id="442" name="Google Shape;442;p37"/>
          <p:cNvSpPr/>
          <p:nvPr/>
        </p:nvSpPr>
        <p:spPr>
          <a:xfrm>
            <a:off x="881050" y="2324425"/>
            <a:ext cx="4926900" cy="26583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317500" lvl="0" marL="457200" rtl="0" algn="l">
              <a:lnSpc>
                <a:spcPct val="115000"/>
              </a:lnSpc>
              <a:spcBef>
                <a:spcPts val="0"/>
              </a:spcBef>
              <a:spcAft>
                <a:spcPts val="0"/>
              </a:spcAft>
              <a:buSzPts val="1400"/>
              <a:buFont typeface="Source Sans Pro"/>
              <a:buAutoNum type="arabicParenR"/>
            </a:pPr>
            <a:r>
              <a:t/>
            </a:r>
            <a:endParaRPr>
              <a:latin typeface="Source Sans Pro"/>
              <a:ea typeface="Source Sans Pro"/>
              <a:cs typeface="Source Sans Pro"/>
              <a:sym typeface="Source Sans Pro"/>
            </a:endParaRPr>
          </a:p>
          <a:p>
            <a:pPr indent="0" lvl="0" marL="0" rtl="0" algn="l">
              <a:lnSpc>
                <a:spcPct val="115000"/>
              </a:lnSpc>
              <a:spcBef>
                <a:spcPts val="1200"/>
              </a:spcBef>
              <a:spcAft>
                <a:spcPts val="0"/>
              </a:spcAft>
              <a:buNone/>
            </a:pPr>
            <a:r>
              <a:t/>
            </a:r>
            <a:endParaRPr>
              <a:latin typeface="Source Sans Pro"/>
              <a:ea typeface="Source Sans Pro"/>
              <a:cs typeface="Source Sans Pro"/>
              <a:sym typeface="Source Sans Pro"/>
            </a:endParaRPr>
          </a:p>
          <a:p>
            <a:pPr indent="0" lvl="0" marL="457200" rtl="0" algn="l">
              <a:lnSpc>
                <a:spcPct val="115000"/>
              </a:lnSpc>
              <a:spcBef>
                <a:spcPts val="1200"/>
              </a:spcBef>
              <a:spcAft>
                <a:spcPts val="0"/>
              </a:spcAft>
              <a:buNone/>
            </a:pPr>
            <a:r>
              <a:t/>
            </a:r>
            <a:endParaRPr>
              <a:latin typeface="Source Sans Pro"/>
              <a:ea typeface="Source Sans Pro"/>
              <a:cs typeface="Source Sans Pro"/>
              <a:sym typeface="Source Sans Pro"/>
            </a:endParaRPr>
          </a:p>
          <a:p>
            <a:pPr indent="-317500" lvl="0" marL="457200" rtl="0" algn="l">
              <a:lnSpc>
                <a:spcPct val="115000"/>
              </a:lnSpc>
              <a:spcBef>
                <a:spcPts val="1200"/>
              </a:spcBef>
              <a:spcAft>
                <a:spcPts val="0"/>
              </a:spcAft>
              <a:buSzPts val="1400"/>
              <a:buFont typeface="Source Sans Pro"/>
              <a:buAutoNum type="arabicPeriod"/>
            </a:pPr>
            <a:r>
              <a:rPr lang="en">
                <a:latin typeface="Source Sans Pro"/>
                <a:ea typeface="Source Sans Pro"/>
                <a:cs typeface="Source Sans Pro"/>
                <a:sym typeface="Source Sans Pro"/>
              </a:rPr>
              <a:t>Ownership transfer at the  end of lease</a:t>
            </a:r>
            <a:endParaRPr>
              <a:latin typeface="Source Sans Pro"/>
              <a:ea typeface="Source Sans Pro"/>
              <a:cs typeface="Source Sans Pro"/>
              <a:sym typeface="Source Sans Pro"/>
            </a:endParaRPr>
          </a:p>
          <a:p>
            <a:pPr indent="-317500" lvl="0" marL="457200" rtl="0" algn="l">
              <a:lnSpc>
                <a:spcPct val="115000"/>
              </a:lnSpc>
              <a:spcBef>
                <a:spcPts val="0"/>
              </a:spcBef>
              <a:spcAft>
                <a:spcPts val="0"/>
              </a:spcAft>
              <a:buSzPts val="1400"/>
              <a:buFont typeface="Source Sans Pro"/>
              <a:buAutoNum type="arabicPeriod"/>
            </a:pPr>
            <a:r>
              <a:rPr lang="en">
                <a:latin typeface="Source Sans Pro"/>
                <a:ea typeface="Source Sans Pro"/>
                <a:cs typeface="Source Sans Pro"/>
                <a:sym typeface="Source Sans Pro"/>
              </a:rPr>
              <a:t>Purchase option (reasonably certain to be exercised by Lessee)</a:t>
            </a:r>
            <a:endParaRPr>
              <a:latin typeface="Source Sans Pro"/>
              <a:ea typeface="Source Sans Pro"/>
              <a:cs typeface="Source Sans Pro"/>
              <a:sym typeface="Source Sans Pro"/>
            </a:endParaRPr>
          </a:p>
          <a:p>
            <a:pPr indent="-317500" lvl="0" marL="457200" rtl="0" algn="l">
              <a:lnSpc>
                <a:spcPct val="115000"/>
              </a:lnSpc>
              <a:spcBef>
                <a:spcPts val="0"/>
              </a:spcBef>
              <a:spcAft>
                <a:spcPts val="0"/>
              </a:spcAft>
              <a:buSzPts val="1400"/>
              <a:buFont typeface="Source Sans Pro"/>
              <a:buAutoNum type="arabicPeriod"/>
            </a:pPr>
            <a:r>
              <a:rPr lang="en">
                <a:latin typeface="Source Sans Pro"/>
                <a:ea typeface="Source Sans Pro"/>
                <a:cs typeface="Source Sans Pro"/>
                <a:sym typeface="Source Sans Pro"/>
              </a:rPr>
              <a:t>Lease term is a major part (“75%”) of economic life </a:t>
            </a:r>
            <a:endParaRPr>
              <a:latin typeface="Source Sans Pro"/>
              <a:ea typeface="Source Sans Pro"/>
              <a:cs typeface="Source Sans Pro"/>
              <a:sym typeface="Source Sans Pro"/>
            </a:endParaRPr>
          </a:p>
          <a:p>
            <a:pPr indent="-317500" lvl="0" marL="457200" rtl="0" algn="l">
              <a:lnSpc>
                <a:spcPct val="115000"/>
              </a:lnSpc>
              <a:spcBef>
                <a:spcPts val="0"/>
              </a:spcBef>
              <a:spcAft>
                <a:spcPts val="0"/>
              </a:spcAft>
              <a:buSzPts val="1400"/>
              <a:buFont typeface="Source Sans Pro"/>
              <a:buAutoNum type="arabicPeriod"/>
            </a:pPr>
            <a:r>
              <a:rPr lang="en">
                <a:latin typeface="Source Sans Pro"/>
                <a:ea typeface="Source Sans Pro"/>
                <a:cs typeface="Source Sans Pro"/>
                <a:sym typeface="Source Sans Pro"/>
              </a:rPr>
              <a:t>*Present value of aggregate lease payments is substantially all (90%) of the fair value of the leased asset </a:t>
            </a:r>
            <a:endParaRPr>
              <a:latin typeface="Source Sans Pro"/>
              <a:ea typeface="Source Sans Pro"/>
              <a:cs typeface="Source Sans Pro"/>
              <a:sym typeface="Source Sans Pro"/>
            </a:endParaRPr>
          </a:p>
          <a:p>
            <a:pPr indent="-317500" lvl="0" marL="457200" rtl="0" algn="l">
              <a:lnSpc>
                <a:spcPct val="115000"/>
              </a:lnSpc>
              <a:spcBef>
                <a:spcPts val="0"/>
              </a:spcBef>
              <a:spcAft>
                <a:spcPts val="0"/>
              </a:spcAft>
              <a:buSzPts val="1400"/>
              <a:buFont typeface="Source Sans Pro"/>
              <a:buAutoNum type="arabicPeriod"/>
            </a:pPr>
            <a:r>
              <a:rPr lang="en">
                <a:latin typeface="Source Sans Pro"/>
                <a:ea typeface="Source Sans Pro"/>
                <a:cs typeface="Source Sans Pro"/>
                <a:sym typeface="Source Sans Pro"/>
              </a:rPr>
              <a:t>Specialized nature of leased asset that has no alternative use to lessor at the end of lease.</a:t>
            </a:r>
            <a:endParaRPr>
              <a:latin typeface="Source Sans Pro"/>
              <a:ea typeface="Source Sans Pro"/>
              <a:cs typeface="Source Sans Pro"/>
              <a:sym typeface="Source Sans Pro"/>
            </a:endParaRPr>
          </a:p>
          <a:p>
            <a:pPr indent="0" lvl="0" marL="0" rtl="0" algn="l">
              <a:lnSpc>
                <a:spcPct val="200000"/>
              </a:lnSpc>
              <a:spcBef>
                <a:spcPts val="1200"/>
              </a:spcBef>
              <a:spcAft>
                <a:spcPts val="0"/>
              </a:spcAft>
              <a:buNone/>
            </a:pPr>
            <a:r>
              <a:t/>
            </a:r>
            <a:endParaRPr>
              <a:solidFill>
                <a:schemeClr val="dk2"/>
              </a:solidFill>
            </a:endParaRPr>
          </a:p>
          <a:p>
            <a:pPr indent="0" lvl="0" marL="0" rtl="0" algn="l">
              <a:lnSpc>
                <a:spcPct val="200000"/>
              </a:lnSpc>
              <a:spcBef>
                <a:spcPts val="0"/>
              </a:spcBef>
              <a:spcAft>
                <a:spcPts val="0"/>
              </a:spcAft>
              <a:buNone/>
            </a:pPr>
            <a:r>
              <a:t/>
            </a:r>
            <a:endParaRPr>
              <a:solidFill>
                <a:schemeClr val="dk2"/>
              </a:solidFill>
            </a:endParaRPr>
          </a:p>
        </p:txBody>
      </p:sp>
      <p:sp>
        <p:nvSpPr>
          <p:cNvPr id="443" name="Google Shape;443;p37"/>
          <p:cNvSpPr/>
          <p:nvPr/>
        </p:nvSpPr>
        <p:spPr>
          <a:xfrm>
            <a:off x="5907400" y="2324275"/>
            <a:ext cx="2164800" cy="2658300"/>
          </a:xfrm>
          <a:prstGeom prst="wedgeRectCallout">
            <a:avLst>
              <a:gd fmla="val -56851" name="adj1"/>
              <a:gd fmla="val 16084"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1200">
              <a:solidFill>
                <a:schemeClr val="lt1"/>
              </a:solidFill>
            </a:endParaRPr>
          </a:p>
          <a:p>
            <a:pPr indent="0" lvl="0" marL="0" rtl="0" algn="l">
              <a:spcBef>
                <a:spcPts val="0"/>
              </a:spcBef>
              <a:spcAft>
                <a:spcPts val="0"/>
              </a:spcAft>
              <a:buNone/>
            </a:pPr>
            <a:r>
              <a:t/>
            </a:r>
            <a:endParaRPr b="1" sz="1200">
              <a:solidFill>
                <a:schemeClr val="lt1"/>
              </a:solidFill>
            </a:endParaRPr>
          </a:p>
          <a:p>
            <a:pPr indent="0" lvl="0" marL="0" rtl="0" algn="l">
              <a:spcBef>
                <a:spcPts val="0"/>
              </a:spcBef>
              <a:spcAft>
                <a:spcPts val="0"/>
              </a:spcAft>
              <a:buNone/>
            </a:pPr>
            <a:r>
              <a:t/>
            </a:r>
            <a:endParaRPr b="1" sz="1200">
              <a:solidFill>
                <a:schemeClr val="lt1"/>
              </a:solidFill>
            </a:endParaRPr>
          </a:p>
          <a:p>
            <a:pPr indent="0" lvl="0" marL="0" rtl="0" algn="l">
              <a:spcBef>
                <a:spcPts val="0"/>
              </a:spcBef>
              <a:spcAft>
                <a:spcPts val="0"/>
              </a:spcAft>
              <a:buNone/>
            </a:pPr>
            <a:r>
              <a:t/>
            </a:r>
            <a:endParaRPr b="1" sz="1200">
              <a:solidFill>
                <a:schemeClr val="lt1"/>
              </a:solidFill>
            </a:endParaRPr>
          </a:p>
          <a:p>
            <a:pPr indent="0" lvl="0" marL="0" rtl="0" algn="l">
              <a:spcBef>
                <a:spcPts val="0"/>
              </a:spcBef>
              <a:spcAft>
                <a:spcPts val="0"/>
              </a:spcAft>
              <a:buNone/>
            </a:pPr>
            <a:r>
              <a:rPr b="1" lang="en" sz="1200">
                <a:solidFill>
                  <a:schemeClr val="lt1"/>
                </a:solidFill>
              </a:rPr>
              <a:t>* Differences from lease liability measurement:</a:t>
            </a:r>
            <a:endParaRPr b="1" sz="1200">
              <a:solidFill>
                <a:schemeClr val="lt1"/>
              </a:solidFill>
            </a:endParaRPr>
          </a:p>
          <a:p>
            <a:pPr indent="0" lvl="0" marL="0" rtl="0" algn="l">
              <a:spcBef>
                <a:spcPts val="0"/>
              </a:spcBef>
              <a:spcAft>
                <a:spcPts val="0"/>
              </a:spcAft>
              <a:buNone/>
            </a:pPr>
            <a:r>
              <a:t/>
            </a:r>
            <a:endParaRPr b="1" sz="1200">
              <a:solidFill>
                <a:schemeClr val="lt1"/>
              </a:solidFill>
            </a:endParaRPr>
          </a:p>
          <a:p>
            <a:pPr indent="0" lvl="0" marL="0" rtl="0" algn="l">
              <a:spcBef>
                <a:spcPts val="0"/>
              </a:spcBef>
              <a:spcAft>
                <a:spcPts val="0"/>
              </a:spcAft>
              <a:buNone/>
            </a:pPr>
            <a:r>
              <a:rPr lang="en" sz="1200">
                <a:solidFill>
                  <a:schemeClr val="lt1"/>
                </a:solidFill>
              </a:rPr>
              <a:t>a. Includes entire potential payment under RVG;</a:t>
            </a:r>
            <a:endParaRPr sz="1200">
              <a:solidFill>
                <a:schemeClr val="lt1"/>
              </a:solidFill>
            </a:endParaRPr>
          </a:p>
          <a:p>
            <a:pPr indent="0" lvl="0" marL="0" rtl="0" algn="l">
              <a:spcBef>
                <a:spcPts val="0"/>
              </a:spcBef>
              <a:spcAft>
                <a:spcPts val="0"/>
              </a:spcAft>
              <a:buNone/>
            </a:pPr>
            <a:r>
              <a:t/>
            </a:r>
            <a:endParaRPr sz="1200">
              <a:solidFill>
                <a:schemeClr val="lt1"/>
              </a:solidFill>
            </a:endParaRPr>
          </a:p>
          <a:p>
            <a:pPr indent="0" lvl="0" marL="0" rtl="0" algn="l">
              <a:spcBef>
                <a:spcPts val="0"/>
              </a:spcBef>
              <a:spcAft>
                <a:spcPts val="0"/>
              </a:spcAft>
              <a:buNone/>
            </a:pPr>
            <a:r>
              <a:rPr lang="en" sz="1200">
                <a:solidFill>
                  <a:schemeClr val="lt1"/>
                </a:solidFill>
              </a:rPr>
              <a:t>b. Includes lease payments (net of  lease incentives) made at or prior to lease commencement.</a:t>
            </a:r>
            <a:endParaRPr sz="1200">
              <a:solidFill>
                <a:schemeClr val="lt1"/>
              </a:solidFill>
            </a:endParaRPr>
          </a:p>
          <a:p>
            <a:pPr indent="0" lvl="0" marL="0" rtl="0" algn="l">
              <a:spcBef>
                <a:spcPts val="0"/>
              </a:spcBef>
              <a:spcAft>
                <a:spcPts val="0"/>
              </a:spcAft>
              <a:buNone/>
            </a:pPr>
            <a:r>
              <a:t/>
            </a:r>
            <a:endParaRPr sz="1200">
              <a:solidFill>
                <a:schemeClr val="lt1"/>
              </a:solidFill>
            </a:endParaRPr>
          </a:p>
          <a:p>
            <a:pPr indent="0" lvl="0" marL="0" rtl="0" algn="l">
              <a:spcBef>
                <a:spcPts val="0"/>
              </a:spcBef>
              <a:spcAft>
                <a:spcPts val="0"/>
              </a:spcAft>
              <a:buNone/>
            </a:pPr>
            <a:r>
              <a:t/>
            </a:r>
            <a:endParaRPr sz="1200">
              <a:solidFill>
                <a:schemeClr val="lt1"/>
              </a:solidFill>
            </a:endParaRPr>
          </a:p>
          <a:p>
            <a:pPr indent="0" lvl="0" marL="0" rtl="0" algn="l">
              <a:spcBef>
                <a:spcPts val="0"/>
              </a:spcBef>
              <a:spcAft>
                <a:spcPts val="0"/>
              </a:spcAft>
              <a:buNone/>
            </a:pPr>
            <a:r>
              <a:t/>
            </a:r>
            <a:endParaRPr sz="1200">
              <a:solidFill>
                <a:schemeClr val="lt1"/>
              </a:solidFill>
            </a:endParaRPr>
          </a:p>
          <a:p>
            <a:pPr indent="0" lvl="0" marL="0" rtl="0" algn="l">
              <a:spcBef>
                <a:spcPts val="0"/>
              </a:spcBef>
              <a:spcAft>
                <a:spcPts val="0"/>
              </a:spcAft>
              <a:buNone/>
            </a:pPr>
            <a:r>
              <a:t/>
            </a:r>
            <a:endParaRPr sz="1200">
              <a:solidFill>
                <a:schemeClr val="lt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7" name="Shape 447"/>
        <p:cNvGrpSpPr/>
        <p:nvPr/>
      </p:nvGrpSpPr>
      <p:grpSpPr>
        <a:xfrm>
          <a:off x="0" y="0"/>
          <a:ext cx="0" cy="0"/>
          <a:chOff x="0" y="0"/>
          <a:chExt cx="0" cy="0"/>
        </a:xfrm>
      </p:grpSpPr>
      <p:sp>
        <p:nvSpPr>
          <p:cNvPr id="448" name="Google Shape;448;p38"/>
          <p:cNvSpPr txBox="1"/>
          <p:nvPr>
            <p:ph idx="4294967295" type="title"/>
          </p:nvPr>
        </p:nvSpPr>
        <p:spPr>
          <a:xfrm>
            <a:off x="311700" y="445025"/>
            <a:ext cx="8520600" cy="46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700"/>
              <a:t>Step 4. Subsequent Measurement -Amortization</a:t>
            </a:r>
            <a:endParaRPr b="1" sz="2700">
              <a:solidFill>
                <a:srgbClr val="000000"/>
              </a:solidFill>
              <a:latin typeface="Arial"/>
              <a:ea typeface="Arial"/>
              <a:cs typeface="Arial"/>
              <a:sym typeface="Arial"/>
            </a:endParaRPr>
          </a:p>
          <a:p>
            <a:pPr indent="0" lvl="0" marL="0" rtl="0" algn="l">
              <a:spcBef>
                <a:spcPts val="0"/>
              </a:spcBef>
              <a:spcAft>
                <a:spcPts val="0"/>
              </a:spcAft>
              <a:buNone/>
            </a:pPr>
            <a:r>
              <a:t/>
            </a:r>
            <a:endParaRPr b="1" sz="2700"/>
          </a:p>
        </p:txBody>
      </p:sp>
      <p:sp>
        <p:nvSpPr>
          <p:cNvPr id="449" name="Google Shape;449;p38"/>
          <p:cNvSpPr txBox="1"/>
          <p:nvPr>
            <p:ph idx="4294967295" type="body"/>
          </p:nvPr>
        </p:nvSpPr>
        <p:spPr>
          <a:xfrm>
            <a:off x="311700" y="1157300"/>
            <a:ext cx="8520600" cy="3453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en"/>
              <a:t>Operating Leases:</a:t>
            </a:r>
            <a:endParaRPr/>
          </a:p>
          <a:p>
            <a:pPr indent="-317500" lvl="1" marL="914400" rtl="0" algn="l">
              <a:spcBef>
                <a:spcPts val="0"/>
              </a:spcBef>
              <a:spcAft>
                <a:spcPts val="0"/>
              </a:spcAft>
              <a:buSzPts val="1400"/>
              <a:buAutoNum type="alphaLcPeriod"/>
            </a:pPr>
            <a:r>
              <a:rPr lang="en"/>
              <a:t>Amortization of Lease liability = Lease payment - interest</a:t>
            </a:r>
            <a:endParaRPr/>
          </a:p>
          <a:p>
            <a:pPr indent="-317500" lvl="1" marL="914400" rtl="0" algn="l">
              <a:spcBef>
                <a:spcPts val="0"/>
              </a:spcBef>
              <a:spcAft>
                <a:spcPts val="0"/>
              </a:spcAft>
              <a:buSzPts val="1400"/>
              <a:buAutoNum type="alphaLcPeriod"/>
            </a:pPr>
            <a:r>
              <a:rPr lang="en"/>
              <a:t>Amortization of ROU = SL rent expense - interest</a:t>
            </a:r>
            <a:endParaRPr/>
          </a:p>
          <a:p>
            <a:pPr indent="-342900" lvl="0" marL="457200" rtl="0" algn="l">
              <a:spcBef>
                <a:spcPts val="0"/>
              </a:spcBef>
              <a:spcAft>
                <a:spcPts val="0"/>
              </a:spcAft>
              <a:buSzPts val="1800"/>
              <a:buAutoNum type="arabicPeriod"/>
            </a:pPr>
            <a:r>
              <a:rPr lang="en"/>
              <a:t>Finance leases:</a:t>
            </a:r>
            <a:endParaRPr/>
          </a:p>
          <a:p>
            <a:pPr indent="-317500" lvl="1" marL="914400" rtl="0" algn="l">
              <a:spcBef>
                <a:spcPts val="0"/>
              </a:spcBef>
              <a:spcAft>
                <a:spcPts val="0"/>
              </a:spcAft>
              <a:buSzPts val="1400"/>
              <a:buAutoNum type="alphaLcPeriod"/>
            </a:pPr>
            <a:r>
              <a:rPr lang="en"/>
              <a:t>Amortization of lease liability: sames as OL</a:t>
            </a:r>
            <a:endParaRPr/>
          </a:p>
          <a:p>
            <a:pPr indent="-317500" lvl="1" marL="914400" rtl="0" algn="l">
              <a:spcBef>
                <a:spcPts val="0"/>
              </a:spcBef>
              <a:spcAft>
                <a:spcPts val="0"/>
              </a:spcAft>
              <a:buSzPts val="1400"/>
              <a:buAutoNum type="alphaLcPeriod"/>
            </a:pPr>
            <a:r>
              <a:rPr lang="en"/>
              <a:t>Amortization of ROU: SL amortization of ROU balance</a:t>
            </a:r>
            <a:endParaRPr/>
          </a:p>
          <a:p>
            <a:pPr indent="-342900" lvl="0" marL="457200" rtl="0" algn="l">
              <a:spcBef>
                <a:spcPts val="0"/>
              </a:spcBef>
              <a:spcAft>
                <a:spcPts val="0"/>
              </a:spcAft>
              <a:buSzPts val="1800"/>
              <a:buAutoNum type="arabicPeriod"/>
            </a:pPr>
            <a:r>
              <a:rPr lang="en"/>
              <a:t>Difference: OL vs. FL</a:t>
            </a:r>
            <a:endParaRPr/>
          </a:p>
          <a:p>
            <a:pPr indent="-317500" lvl="1" marL="914400" rtl="0" algn="l">
              <a:spcBef>
                <a:spcPts val="0"/>
              </a:spcBef>
              <a:spcAft>
                <a:spcPts val="0"/>
              </a:spcAft>
              <a:buSzPts val="1400"/>
              <a:buAutoNum type="alphaLcPeriod"/>
            </a:pPr>
            <a:r>
              <a:rPr lang="en"/>
              <a:t>OL results in consistent P&amp;L impact (SL rent expense, incorporating interest </a:t>
            </a:r>
            <a:r>
              <a:rPr lang="en"/>
              <a:t>component</a:t>
            </a:r>
            <a:r>
              <a:rPr lang="en"/>
              <a:t>)</a:t>
            </a:r>
            <a:endParaRPr/>
          </a:p>
          <a:p>
            <a:pPr indent="-317500" lvl="1" marL="914400" rtl="0" algn="l">
              <a:spcBef>
                <a:spcPts val="0"/>
              </a:spcBef>
              <a:spcAft>
                <a:spcPts val="0"/>
              </a:spcAft>
              <a:buSzPts val="1400"/>
              <a:buAutoNum type="alphaLcPeriod"/>
            </a:pPr>
            <a:r>
              <a:rPr lang="en"/>
              <a:t>FL results in higher expense in earlier periods of the lease term (higher interest due to higher liability balance  in earlier periods)</a:t>
            </a:r>
            <a:endParaRPr/>
          </a:p>
          <a:p>
            <a:pPr indent="0" lvl="0" marL="457200" rtl="0" algn="l">
              <a:spcBef>
                <a:spcPts val="1200"/>
              </a:spcBef>
              <a:spcAft>
                <a:spcPts val="1200"/>
              </a:spcAft>
              <a:buNone/>
            </a:pPr>
            <a:r>
              <a:t/>
            </a:r>
            <a:endParaRPr sz="12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3" name="Shape 453"/>
        <p:cNvGrpSpPr/>
        <p:nvPr/>
      </p:nvGrpSpPr>
      <p:grpSpPr>
        <a:xfrm>
          <a:off x="0" y="0"/>
          <a:ext cx="0" cy="0"/>
          <a:chOff x="0" y="0"/>
          <a:chExt cx="0" cy="0"/>
        </a:xfrm>
      </p:grpSpPr>
      <p:sp>
        <p:nvSpPr>
          <p:cNvPr id="454" name="Google Shape;454;p39"/>
          <p:cNvSpPr/>
          <p:nvPr/>
        </p:nvSpPr>
        <p:spPr>
          <a:xfrm>
            <a:off x="214325" y="1121225"/>
            <a:ext cx="8712000" cy="3079200"/>
          </a:xfrm>
          <a:prstGeom prst="horizontalScroll">
            <a:avLst>
              <a:gd fmla="val 12500" name="adj"/>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600">
                <a:solidFill>
                  <a:schemeClr val="lt1"/>
                </a:solidFill>
                <a:latin typeface="Source Sans Pro"/>
                <a:ea typeface="Source Sans Pro"/>
                <a:cs typeface="Source Sans Pro"/>
                <a:sym typeface="Source Sans Pro"/>
              </a:rPr>
              <a:t>Practical Expedient Package:</a:t>
            </a:r>
            <a:endParaRPr b="1" sz="1600">
              <a:solidFill>
                <a:schemeClr val="lt1"/>
              </a:solidFill>
              <a:latin typeface="Source Sans Pro"/>
              <a:ea typeface="Source Sans Pro"/>
              <a:cs typeface="Source Sans Pro"/>
              <a:sym typeface="Source Sans Pro"/>
            </a:endParaRPr>
          </a:p>
          <a:p>
            <a:pPr indent="-330200" lvl="0" marL="457200" rtl="0" algn="l">
              <a:spcBef>
                <a:spcPts val="1200"/>
              </a:spcBef>
              <a:spcAft>
                <a:spcPts val="0"/>
              </a:spcAft>
              <a:buClr>
                <a:schemeClr val="lt1"/>
              </a:buClr>
              <a:buSzPts val="1600"/>
              <a:buFont typeface="Source Sans Pro"/>
              <a:buAutoNum type="arabicPeriod"/>
            </a:pPr>
            <a:r>
              <a:rPr lang="en" sz="1600" u="sng">
                <a:solidFill>
                  <a:schemeClr val="lt1"/>
                </a:solidFill>
                <a:latin typeface="Source Sans Pro"/>
                <a:ea typeface="Source Sans Pro"/>
                <a:cs typeface="Source Sans Pro"/>
                <a:sym typeface="Source Sans Pro"/>
              </a:rPr>
              <a:t>Not reassess whether a contract is or consists of leases </a:t>
            </a:r>
            <a:r>
              <a:rPr lang="en" sz="1600">
                <a:solidFill>
                  <a:schemeClr val="lt1"/>
                </a:solidFill>
                <a:latin typeface="Source Sans Pro"/>
                <a:ea typeface="Source Sans Pro"/>
                <a:cs typeface="Source Sans Pro"/>
                <a:sym typeface="Source Sans Pro"/>
              </a:rPr>
              <a:t>(if properly identified  under 840)</a:t>
            </a:r>
            <a:endParaRPr sz="1600">
              <a:solidFill>
                <a:schemeClr val="lt1"/>
              </a:solidFill>
              <a:latin typeface="Source Sans Pro"/>
              <a:ea typeface="Source Sans Pro"/>
              <a:cs typeface="Source Sans Pro"/>
              <a:sym typeface="Source Sans Pro"/>
            </a:endParaRPr>
          </a:p>
          <a:p>
            <a:pPr indent="-330200" lvl="0" marL="457200" rtl="0" algn="l">
              <a:spcBef>
                <a:spcPts val="0"/>
              </a:spcBef>
              <a:spcAft>
                <a:spcPts val="0"/>
              </a:spcAft>
              <a:buClr>
                <a:schemeClr val="lt1"/>
              </a:buClr>
              <a:buSzPts val="1600"/>
              <a:buFont typeface="Source Sans Pro"/>
              <a:buAutoNum type="arabicPeriod"/>
            </a:pPr>
            <a:r>
              <a:rPr lang="en" sz="1600" u="sng">
                <a:solidFill>
                  <a:schemeClr val="lt1"/>
                </a:solidFill>
                <a:latin typeface="Source Sans Pro"/>
                <a:ea typeface="Source Sans Pro"/>
                <a:cs typeface="Source Sans Pro"/>
                <a:sym typeface="Source Sans Pro"/>
              </a:rPr>
              <a:t>Not reassess lease classification</a:t>
            </a:r>
            <a:r>
              <a:rPr lang="en" sz="1600">
                <a:solidFill>
                  <a:schemeClr val="lt1"/>
                </a:solidFill>
                <a:latin typeface="Source Sans Pro"/>
                <a:ea typeface="Source Sans Pro"/>
                <a:cs typeface="Source Sans Pro"/>
                <a:sym typeface="Source Sans Pro"/>
              </a:rPr>
              <a:t> (if not elected, reassess at “lease commencement date”)</a:t>
            </a:r>
            <a:endParaRPr sz="1600">
              <a:solidFill>
                <a:schemeClr val="lt1"/>
              </a:solidFill>
              <a:latin typeface="Source Sans Pro"/>
              <a:ea typeface="Source Sans Pro"/>
              <a:cs typeface="Source Sans Pro"/>
              <a:sym typeface="Source Sans Pro"/>
            </a:endParaRPr>
          </a:p>
          <a:p>
            <a:pPr indent="-330200" lvl="0" marL="457200" rtl="0" algn="l">
              <a:spcBef>
                <a:spcPts val="0"/>
              </a:spcBef>
              <a:spcAft>
                <a:spcPts val="0"/>
              </a:spcAft>
              <a:buClr>
                <a:schemeClr val="lt1"/>
              </a:buClr>
              <a:buSzPts val="1600"/>
              <a:buFont typeface="Source Sans Pro"/>
              <a:buAutoNum type="arabicPeriod"/>
            </a:pPr>
            <a:r>
              <a:rPr lang="en" sz="1600" u="sng">
                <a:solidFill>
                  <a:schemeClr val="lt1"/>
                </a:solidFill>
                <a:latin typeface="Source Sans Pro"/>
                <a:ea typeface="Source Sans Pro"/>
                <a:cs typeface="Source Sans Pro"/>
                <a:sym typeface="Source Sans Pro"/>
              </a:rPr>
              <a:t>Not reassess initial direct costs </a:t>
            </a:r>
            <a:r>
              <a:rPr lang="en" sz="1600">
                <a:solidFill>
                  <a:schemeClr val="lt1"/>
                </a:solidFill>
                <a:latin typeface="Source Sans Pro"/>
                <a:ea typeface="Source Sans Pro"/>
                <a:cs typeface="Source Sans Pro"/>
                <a:sym typeface="Source Sans Pro"/>
              </a:rPr>
              <a:t>(842 has narrower </a:t>
            </a:r>
            <a:r>
              <a:rPr lang="en" sz="1600">
                <a:solidFill>
                  <a:schemeClr val="lt1"/>
                </a:solidFill>
                <a:latin typeface="Source Sans Pro"/>
                <a:ea typeface="Source Sans Pro"/>
                <a:cs typeface="Source Sans Pro"/>
                <a:sym typeface="Source Sans Pro"/>
              </a:rPr>
              <a:t>definition</a:t>
            </a:r>
            <a:r>
              <a:rPr lang="en" sz="1600">
                <a:solidFill>
                  <a:schemeClr val="lt1"/>
                </a:solidFill>
                <a:latin typeface="Source Sans Pro"/>
                <a:ea typeface="Source Sans Pro"/>
                <a:cs typeface="Source Sans Pro"/>
                <a:sym typeface="Source Sans Pro"/>
              </a:rPr>
              <a:t>)</a:t>
            </a:r>
            <a:endParaRPr sz="1600">
              <a:solidFill>
                <a:schemeClr val="lt1"/>
              </a:solidFill>
            </a:endParaRPr>
          </a:p>
        </p:txBody>
      </p:sp>
      <p:sp>
        <p:nvSpPr>
          <p:cNvPr id="455" name="Google Shape;455;p39"/>
          <p:cNvSpPr txBox="1"/>
          <p:nvPr/>
        </p:nvSpPr>
        <p:spPr>
          <a:xfrm>
            <a:off x="471500" y="4382700"/>
            <a:ext cx="83607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solidFill>
                  <a:schemeClr val="dk1"/>
                </a:solidFill>
                <a:latin typeface="Source Sans Pro"/>
                <a:ea typeface="Source Sans Pro"/>
                <a:cs typeface="Source Sans Pro"/>
                <a:sym typeface="Source Sans Pro"/>
              </a:rPr>
              <a:t>The three practical expedients must be elected as a PACKAGE - all or nothing.</a:t>
            </a:r>
            <a:endParaRPr b="1" sz="1800">
              <a:solidFill>
                <a:schemeClr val="dk1"/>
              </a:solidFill>
              <a:latin typeface="Source Sans Pro"/>
              <a:ea typeface="Source Sans Pro"/>
              <a:cs typeface="Source Sans Pro"/>
              <a:sym typeface="Source Sans Pro"/>
            </a:endParaRPr>
          </a:p>
        </p:txBody>
      </p:sp>
      <p:sp>
        <p:nvSpPr>
          <p:cNvPr id="456" name="Google Shape;456;p39"/>
          <p:cNvSpPr txBox="1"/>
          <p:nvPr>
            <p:ph idx="4294967295" type="title"/>
          </p:nvPr>
        </p:nvSpPr>
        <p:spPr>
          <a:xfrm>
            <a:off x="311700" y="445025"/>
            <a:ext cx="8520600" cy="46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700"/>
              <a:t>Transition of Existing Leases</a:t>
            </a:r>
            <a:endParaRPr b="1" sz="2700">
              <a:solidFill>
                <a:srgbClr val="000000"/>
              </a:solidFill>
              <a:latin typeface="Arial"/>
              <a:ea typeface="Arial"/>
              <a:cs typeface="Arial"/>
              <a:sym typeface="Arial"/>
            </a:endParaRPr>
          </a:p>
          <a:p>
            <a:pPr indent="0" lvl="0" marL="0" rtl="0" algn="l">
              <a:spcBef>
                <a:spcPts val="0"/>
              </a:spcBef>
              <a:spcAft>
                <a:spcPts val="0"/>
              </a:spcAft>
              <a:buNone/>
            </a:pPr>
            <a:r>
              <a:t/>
            </a:r>
            <a:endParaRPr b="1" sz="27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0" name="Shape 460"/>
        <p:cNvGrpSpPr/>
        <p:nvPr/>
      </p:nvGrpSpPr>
      <p:grpSpPr>
        <a:xfrm>
          <a:off x="0" y="0"/>
          <a:ext cx="0" cy="0"/>
          <a:chOff x="0" y="0"/>
          <a:chExt cx="0" cy="0"/>
        </a:xfrm>
      </p:grpSpPr>
      <p:sp>
        <p:nvSpPr>
          <p:cNvPr id="461" name="Google Shape;461;p40"/>
          <p:cNvSpPr/>
          <p:nvPr/>
        </p:nvSpPr>
        <p:spPr>
          <a:xfrm>
            <a:off x="4629725" y="1185300"/>
            <a:ext cx="4202400" cy="531600"/>
          </a:xfrm>
          <a:prstGeom prst="rect">
            <a:avLst/>
          </a:prstGeom>
          <a:solidFill>
            <a:srgbClr val="B45F0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Operating Lease 840 </a:t>
            </a:r>
            <a:r>
              <a:rPr b="1" lang="en">
                <a:solidFill>
                  <a:schemeClr val="lt1"/>
                </a:solidFill>
              </a:rPr>
              <a:t>=&gt; OL 842</a:t>
            </a:r>
            <a:endParaRPr b="1">
              <a:solidFill>
                <a:schemeClr val="lt1"/>
              </a:solidFill>
            </a:endParaRPr>
          </a:p>
          <a:p>
            <a:pPr indent="0" lvl="0" marL="0" rtl="0" algn="ctr">
              <a:spcBef>
                <a:spcPts val="0"/>
              </a:spcBef>
              <a:spcAft>
                <a:spcPts val="0"/>
              </a:spcAft>
              <a:buNone/>
            </a:pPr>
            <a:r>
              <a:rPr b="1" lang="en">
                <a:solidFill>
                  <a:schemeClr val="lt1"/>
                </a:solidFill>
              </a:rPr>
              <a:t>ROU Balance </a:t>
            </a:r>
            <a:r>
              <a:rPr b="1" lang="en">
                <a:solidFill>
                  <a:schemeClr val="lt1"/>
                </a:solidFill>
              </a:rPr>
              <a:t>@ Application Date</a:t>
            </a:r>
            <a:endParaRPr b="1">
              <a:solidFill>
                <a:schemeClr val="lt1"/>
              </a:solidFill>
            </a:endParaRPr>
          </a:p>
        </p:txBody>
      </p:sp>
      <p:sp>
        <p:nvSpPr>
          <p:cNvPr id="462" name="Google Shape;462;p40"/>
          <p:cNvSpPr/>
          <p:nvPr/>
        </p:nvSpPr>
        <p:spPr>
          <a:xfrm>
            <a:off x="4629725" y="1716900"/>
            <a:ext cx="4202400" cy="12321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2"/>
                </a:solidFill>
              </a:rPr>
              <a:t>   =    LL </a:t>
            </a:r>
            <a:r>
              <a:rPr lang="en">
                <a:solidFill>
                  <a:schemeClr val="dk2"/>
                </a:solidFill>
              </a:rPr>
              <a:t>@ Application Date</a:t>
            </a:r>
            <a:endParaRPr>
              <a:solidFill>
                <a:schemeClr val="dk2"/>
              </a:solidFill>
            </a:endParaRPr>
          </a:p>
          <a:p>
            <a:pPr indent="0" lvl="0" marL="0" rtl="0" algn="l">
              <a:spcBef>
                <a:spcPts val="0"/>
              </a:spcBef>
              <a:spcAft>
                <a:spcPts val="0"/>
              </a:spcAft>
              <a:buNone/>
            </a:pPr>
            <a:r>
              <a:rPr lang="en">
                <a:solidFill>
                  <a:schemeClr val="dk2"/>
                </a:solidFill>
              </a:rPr>
              <a:t>+/- 	a) Prepaid rent or accrued rent </a:t>
            </a:r>
            <a:endParaRPr u="sng">
              <a:solidFill>
                <a:schemeClr val="dk2"/>
              </a:solidFill>
            </a:endParaRPr>
          </a:p>
          <a:p>
            <a:pPr indent="-317500" lvl="0" marL="457200" rtl="0" algn="l">
              <a:spcBef>
                <a:spcPts val="0"/>
              </a:spcBef>
              <a:spcAft>
                <a:spcPts val="0"/>
              </a:spcAft>
              <a:buClr>
                <a:schemeClr val="dk2"/>
              </a:buClr>
              <a:buSzPts val="1400"/>
              <a:buChar char="-"/>
            </a:pPr>
            <a:r>
              <a:rPr lang="en">
                <a:solidFill>
                  <a:schemeClr val="dk2"/>
                </a:solidFill>
              </a:rPr>
              <a:t>b) Incentives: unamortized balance</a:t>
            </a:r>
            <a:endParaRPr>
              <a:solidFill>
                <a:schemeClr val="dk2"/>
              </a:solidFill>
            </a:endParaRPr>
          </a:p>
          <a:p>
            <a:pPr indent="-317500" lvl="0" marL="457200" rtl="0" algn="l">
              <a:spcBef>
                <a:spcPts val="0"/>
              </a:spcBef>
              <a:spcAft>
                <a:spcPts val="0"/>
              </a:spcAft>
              <a:buClr>
                <a:schemeClr val="dk2"/>
              </a:buClr>
              <a:buSzPts val="1400"/>
              <a:buChar char="+"/>
            </a:pPr>
            <a:r>
              <a:rPr lang="en">
                <a:solidFill>
                  <a:schemeClr val="dk2"/>
                </a:solidFill>
              </a:rPr>
              <a:t>c) Initial Direct Costs:  unamortized balance</a:t>
            </a:r>
            <a:endParaRPr>
              <a:solidFill>
                <a:schemeClr val="dk2"/>
              </a:solidFill>
            </a:endParaRPr>
          </a:p>
        </p:txBody>
      </p:sp>
      <p:sp>
        <p:nvSpPr>
          <p:cNvPr id="463" name="Google Shape;463;p40"/>
          <p:cNvSpPr/>
          <p:nvPr/>
        </p:nvSpPr>
        <p:spPr>
          <a:xfrm>
            <a:off x="311875" y="1185300"/>
            <a:ext cx="3791100" cy="531600"/>
          </a:xfrm>
          <a:prstGeom prst="rect">
            <a:avLst/>
          </a:prstGeom>
          <a:solidFill>
            <a:srgbClr val="B45F0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Operating Lease </a:t>
            </a:r>
            <a:r>
              <a:rPr b="1" lang="en">
                <a:solidFill>
                  <a:schemeClr val="lt1"/>
                </a:solidFill>
              </a:rPr>
              <a:t>840 =&gt; OL 842 </a:t>
            </a:r>
            <a:endParaRPr b="1">
              <a:solidFill>
                <a:schemeClr val="lt1"/>
              </a:solidFill>
            </a:endParaRPr>
          </a:p>
          <a:p>
            <a:pPr indent="0" lvl="0" marL="0" rtl="0" algn="ctr">
              <a:spcBef>
                <a:spcPts val="0"/>
              </a:spcBef>
              <a:spcAft>
                <a:spcPts val="0"/>
              </a:spcAft>
              <a:buNone/>
            </a:pPr>
            <a:r>
              <a:rPr b="1" lang="en">
                <a:solidFill>
                  <a:schemeClr val="lt1"/>
                </a:solidFill>
              </a:rPr>
              <a:t>LL Balance @ Application Date</a:t>
            </a:r>
            <a:endParaRPr b="1">
              <a:solidFill>
                <a:schemeClr val="lt1"/>
              </a:solidFill>
            </a:endParaRPr>
          </a:p>
        </p:txBody>
      </p:sp>
      <p:sp>
        <p:nvSpPr>
          <p:cNvPr id="464" name="Google Shape;464;p40"/>
          <p:cNvSpPr/>
          <p:nvPr/>
        </p:nvSpPr>
        <p:spPr>
          <a:xfrm>
            <a:off x="311875" y="1702025"/>
            <a:ext cx="3791100" cy="12321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t/>
            </a:r>
            <a:endParaRPr>
              <a:solidFill>
                <a:schemeClr val="dk2"/>
              </a:solidFill>
            </a:endParaRPr>
          </a:p>
          <a:p>
            <a:pPr indent="0" lvl="0" marL="0" rtl="0" algn="l">
              <a:lnSpc>
                <a:spcPct val="100000"/>
              </a:lnSpc>
              <a:spcBef>
                <a:spcPts val="0"/>
              </a:spcBef>
              <a:spcAft>
                <a:spcPts val="0"/>
              </a:spcAft>
              <a:buNone/>
            </a:pPr>
            <a:r>
              <a:t/>
            </a:r>
            <a:endParaRPr>
              <a:solidFill>
                <a:schemeClr val="dk2"/>
              </a:solidFill>
            </a:endParaRPr>
          </a:p>
          <a:p>
            <a:pPr indent="0" lvl="0" marL="0" rtl="0" algn="l">
              <a:lnSpc>
                <a:spcPct val="100000"/>
              </a:lnSpc>
              <a:spcBef>
                <a:spcPts val="0"/>
              </a:spcBef>
              <a:spcAft>
                <a:spcPts val="0"/>
              </a:spcAft>
              <a:buNone/>
            </a:pPr>
            <a:r>
              <a:t/>
            </a:r>
            <a:endParaRPr>
              <a:solidFill>
                <a:schemeClr val="dk2"/>
              </a:solidFill>
            </a:endParaRPr>
          </a:p>
          <a:p>
            <a:pPr indent="0" lvl="0" marL="0" rtl="0" algn="l">
              <a:lnSpc>
                <a:spcPct val="100000"/>
              </a:lnSpc>
              <a:spcBef>
                <a:spcPts val="0"/>
              </a:spcBef>
              <a:spcAft>
                <a:spcPts val="0"/>
              </a:spcAft>
              <a:buNone/>
            </a:pPr>
            <a:r>
              <a:rPr lang="en">
                <a:solidFill>
                  <a:schemeClr val="dk2"/>
                </a:solidFill>
              </a:rPr>
              <a:t>PV of: </a:t>
            </a:r>
            <a:endParaRPr>
              <a:solidFill>
                <a:schemeClr val="dk2"/>
              </a:solidFill>
            </a:endParaRPr>
          </a:p>
          <a:p>
            <a:pPr indent="0" lvl="0" marL="0" rtl="0" algn="l">
              <a:lnSpc>
                <a:spcPct val="100000"/>
              </a:lnSpc>
              <a:spcBef>
                <a:spcPts val="0"/>
              </a:spcBef>
              <a:spcAft>
                <a:spcPts val="0"/>
              </a:spcAft>
              <a:buNone/>
            </a:pPr>
            <a:r>
              <a:rPr lang="en">
                <a:solidFill>
                  <a:schemeClr val="dk2"/>
                </a:solidFill>
                <a:latin typeface="Roboto"/>
                <a:ea typeface="Roboto"/>
                <a:cs typeface="Roboto"/>
                <a:sym typeface="Roboto"/>
              </a:rPr>
              <a:t>- Remaining “Minimum Rental Payments” (defined under ASC 840)</a:t>
            </a:r>
            <a:endParaRPr>
              <a:solidFill>
                <a:schemeClr val="dk2"/>
              </a:solidFill>
              <a:latin typeface="Roboto"/>
              <a:ea typeface="Roboto"/>
              <a:cs typeface="Roboto"/>
              <a:sym typeface="Roboto"/>
            </a:endParaRPr>
          </a:p>
          <a:p>
            <a:pPr indent="0" lvl="0" marL="0" rtl="0" algn="l">
              <a:lnSpc>
                <a:spcPct val="100000"/>
              </a:lnSpc>
              <a:spcBef>
                <a:spcPts val="1200"/>
              </a:spcBef>
              <a:spcAft>
                <a:spcPts val="0"/>
              </a:spcAft>
              <a:buNone/>
            </a:pPr>
            <a:r>
              <a:rPr lang="en">
                <a:solidFill>
                  <a:schemeClr val="dk2"/>
                </a:solidFill>
                <a:latin typeface="Roboto"/>
                <a:ea typeface="Roboto"/>
                <a:cs typeface="Roboto"/>
                <a:sym typeface="Roboto"/>
              </a:rPr>
              <a:t>- Amount probable of being owed under RVG</a:t>
            </a:r>
            <a:endParaRPr>
              <a:solidFill>
                <a:schemeClr val="dk2"/>
              </a:solidFill>
            </a:endParaRPr>
          </a:p>
          <a:p>
            <a:pPr indent="0" lvl="0" marL="0" rtl="0" algn="l">
              <a:lnSpc>
                <a:spcPct val="200000"/>
              </a:lnSpc>
              <a:spcBef>
                <a:spcPts val="1200"/>
              </a:spcBef>
              <a:spcAft>
                <a:spcPts val="0"/>
              </a:spcAft>
              <a:buNone/>
            </a:pPr>
            <a:r>
              <a:t/>
            </a:r>
            <a:endParaRPr>
              <a:solidFill>
                <a:schemeClr val="dk2"/>
              </a:solidFill>
            </a:endParaRPr>
          </a:p>
        </p:txBody>
      </p:sp>
      <p:sp>
        <p:nvSpPr>
          <p:cNvPr id="465" name="Google Shape;465;p40"/>
          <p:cNvSpPr/>
          <p:nvPr/>
        </p:nvSpPr>
        <p:spPr>
          <a:xfrm>
            <a:off x="4151242" y="1986470"/>
            <a:ext cx="430200" cy="244200"/>
          </a:xfrm>
          <a:prstGeom prst="notchedRightArrow">
            <a:avLst>
              <a:gd fmla="val 50000" name="adj1"/>
              <a:gd fmla="val 50000" name="adj2"/>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6" name="Google Shape;466;p40"/>
          <p:cNvSpPr/>
          <p:nvPr/>
        </p:nvSpPr>
        <p:spPr>
          <a:xfrm>
            <a:off x="4629725" y="3190350"/>
            <a:ext cx="4202400" cy="613800"/>
          </a:xfrm>
          <a:prstGeom prst="rect">
            <a:avLst/>
          </a:prstGeom>
          <a:solidFill>
            <a:srgbClr val="B45F0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Capital Lease 840 =&gt; Finance Lease 842</a:t>
            </a:r>
            <a:endParaRPr b="1">
              <a:solidFill>
                <a:schemeClr val="lt1"/>
              </a:solidFill>
            </a:endParaRPr>
          </a:p>
          <a:p>
            <a:pPr indent="0" lvl="0" marL="0" rtl="0" algn="ctr">
              <a:spcBef>
                <a:spcPts val="0"/>
              </a:spcBef>
              <a:spcAft>
                <a:spcPts val="0"/>
              </a:spcAft>
              <a:buNone/>
            </a:pPr>
            <a:r>
              <a:rPr b="1" lang="en">
                <a:solidFill>
                  <a:schemeClr val="lt1"/>
                </a:solidFill>
              </a:rPr>
              <a:t>ROU Balance </a:t>
            </a:r>
            <a:r>
              <a:rPr b="1" lang="en">
                <a:solidFill>
                  <a:schemeClr val="lt1"/>
                </a:solidFill>
              </a:rPr>
              <a:t>@ Application Date</a:t>
            </a:r>
            <a:endParaRPr b="1">
              <a:solidFill>
                <a:schemeClr val="lt1"/>
              </a:solidFill>
            </a:endParaRPr>
          </a:p>
        </p:txBody>
      </p:sp>
      <p:sp>
        <p:nvSpPr>
          <p:cNvPr id="467" name="Google Shape;467;p40"/>
          <p:cNvSpPr/>
          <p:nvPr/>
        </p:nvSpPr>
        <p:spPr>
          <a:xfrm>
            <a:off x="4629725" y="3721950"/>
            <a:ext cx="4202400" cy="10359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00000"/>
              </a:lnSpc>
              <a:spcBef>
                <a:spcPts val="1000"/>
              </a:spcBef>
              <a:spcAft>
                <a:spcPts val="0"/>
              </a:spcAft>
              <a:buNone/>
            </a:pPr>
            <a:r>
              <a:t/>
            </a:r>
            <a:endParaRPr>
              <a:solidFill>
                <a:schemeClr val="dk2"/>
              </a:solidFill>
            </a:endParaRPr>
          </a:p>
          <a:p>
            <a:pPr indent="0" lvl="0" marL="0" rtl="0" algn="l">
              <a:lnSpc>
                <a:spcPct val="100000"/>
              </a:lnSpc>
              <a:spcBef>
                <a:spcPts val="1200"/>
              </a:spcBef>
              <a:spcAft>
                <a:spcPts val="0"/>
              </a:spcAft>
              <a:buNone/>
            </a:pPr>
            <a:r>
              <a:rPr lang="en">
                <a:solidFill>
                  <a:schemeClr val="dk2"/>
                </a:solidFill>
              </a:rPr>
              <a:t>C</a:t>
            </a:r>
            <a:r>
              <a:rPr lang="en">
                <a:solidFill>
                  <a:schemeClr val="dk2"/>
                </a:solidFill>
              </a:rPr>
              <a:t>arrying balance of Lease asset as of Application Date, plus:</a:t>
            </a:r>
            <a:endParaRPr>
              <a:solidFill>
                <a:schemeClr val="dk2"/>
              </a:solidFill>
            </a:endParaRPr>
          </a:p>
          <a:p>
            <a:pPr indent="0" lvl="0" marL="0" rtl="0" algn="l">
              <a:lnSpc>
                <a:spcPct val="100000"/>
              </a:lnSpc>
              <a:spcBef>
                <a:spcPts val="1200"/>
              </a:spcBef>
              <a:spcAft>
                <a:spcPts val="0"/>
              </a:spcAft>
              <a:buNone/>
            </a:pPr>
            <a:r>
              <a:rPr lang="en">
                <a:solidFill>
                  <a:schemeClr val="dk2"/>
                </a:solidFill>
              </a:rPr>
              <a:t>Any unamortized balance of initial direct costs</a:t>
            </a:r>
            <a:endParaRPr>
              <a:solidFill>
                <a:schemeClr val="dk2"/>
              </a:solidFill>
            </a:endParaRPr>
          </a:p>
          <a:p>
            <a:pPr indent="0" lvl="0" marL="0" rtl="0" algn="l">
              <a:lnSpc>
                <a:spcPct val="100000"/>
              </a:lnSpc>
              <a:spcBef>
                <a:spcPts val="1200"/>
              </a:spcBef>
              <a:spcAft>
                <a:spcPts val="1200"/>
              </a:spcAft>
              <a:buNone/>
            </a:pPr>
            <a:r>
              <a:t/>
            </a:r>
            <a:endParaRPr>
              <a:solidFill>
                <a:schemeClr val="dk2"/>
              </a:solidFill>
            </a:endParaRPr>
          </a:p>
        </p:txBody>
      </p:sp>
      <p:sp>
        <p:nvSpPr>
          <p:cNvPr id="468" name="Google Shape;468;p40"/>
          <p:cNvSpPr/>
          <p:nvPr/>
        </p:nvSpPr>
        <p:spPr>
          <a:xfrm>
            <a:off x="311875" y="3190350"/>
            <a:ext cx="3791100" cy="531600"/>
          </a:xfrm>
          <a:prstGeom prst="rect">
            <a:avLst/>
          </a:prstGeom>
          <a:solidFill>
            <a:srgbClr val="B45F0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Capital Lease 840 =&gt; Finance Lease 842</a:t>
            </a:r>
            <a:endParaRPr b="1">
              <a:solidFill>
                <a:schemeClr val="lt1"/>
              </a:solidFill>
            </a:endParaRPr>
          </a:p>
          <a:p>
            <a:pPr indent="0" lvl="0" marL="0" rtl="0" algn="ctr">
              <a:spcBef>
                <a:spcPts val="0"/>
              </a:spcBef>
              <a:spcAft>
                <a:spcPts val="0"/>
              </a:spcAft>
              <a:buNone/>
            </a:pPr>
            <a:r>
              <a:rPr b="1" lang="en">
                <a:solidFill>
                  <a:schemeClr val="lt1"/>
                </a:solidFill>
              </a:rPr>
              <a:t>LL Balance </a:t>
            </a:r>
            <a:r>
              <a:rPr b="1" lang="en">
                <a:solidFill>
                  <a:schemeClr val="lt1"/>
                </a:solidFill>
              </a:rPr>
              <a:t>@ Application Date</a:t>
            </a:r>
            <a:endParaRPr b="1">
              <a:solidFill>
                <a:schemeClr val="lt1"/>
              </a:solidFill>
            </a:endParaRPr>
          </a:p>
        </p:txBody>
      </p:sp>
      <p:sp>
        <p:nvSpPr>
          <p:cNvPr id="469" name="Google Shape;469;p40"/>
          <p:cNvSpPr/>
          <p:nvPr/>
        </p:nvSpPr>
        <p:spPr>
          <a:xfrm>
            <a:off x="311875" y="3721950"/>
            <a:ext cx="3791100" cy="10359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t/>
            </a:r>
            <a:endParaRPr>
              <a:solidFill>
                <a:schemeClr val="dk2"/>
              </a:solidFill>
            </a:endParaRPr>
          </a:p>
          <a:p>
            <a:pPr indent="0" lvl="0" marL="0" rtl="0" algn="l">
              <a:lnSpc>
                <a:spcPct val="100000"/>
              </a:lnSpc>
              <a:spcBef>
                <a:spcPts val="0"/>
              </a:spcBef>
              <a:spcAft>
                <a:spcPts val="0"/>
              </a:spcAft>
              <a:buNone/>
            </a:pPr>
            <a:r>
              <a:t/>
            </a:r>
            <a:endParaRPr>
              <a:solidFill>
                <a:schemeClr val="dk2"/>
              </a:solidFill>
            </a:endParaRPr>
          </a:p>
          <a:p>
            <a:pPr indent="0" lvl="0" marL="0" rtl="0" algn="l">
              <a:lnSpc>
                <a:spcPct val="115000"/>
              </a:lnSpc>
              <a:spcBef>
                <a:spcPts val="0"/>
              </a:spcBef>
              <a:spcAft>
                <a:spcPts val="0"/>
              </a:spcAft>
              <a:buNone/>
            </a:pPr>
            <a:r>
              <a:rPr lang="en">
                <a:solidFill>
                  <a:schemeClr val="dk2"/>
                </a:solidFill>
              </a:rPr>
              <a:t>Carrying</a:t>
            </a:r>
            <a:r>
              <a:rPr lang="en">
                <a:solidFill>
                  <a:schemeClr val="dk2"/>
                </a:solidFill>
              </a:rPr>
              <a:t> </a:t>
            </a:r>
            <a:r>
              <a:rPr lang="en">
                <a:solidFill>
                  <a:schemeClr val="dk2"/>
                </a:solidFill>
              </a:rPr>
              <a:t>balance</a:t>
            </a:r>
            <a:r>
              <a:rPr lang="en">
                <a:solidFill>
                  <a:schemeClr val="dk2"/>
                </a:solidFill>
              </a:rPr>
              <a:t> of lease liability as of Application Date</a:t>
            </a:r>
            <a:endParaRPr>
              <a:solidFill>
                <a:schemeClr val="dk2"/>
              </a:solidFill>
            </a:endParaRPr>
          </a:p>
          <a:p>
            <a:pPr indent="0" lvl="0" marL="0" rtl="0" algn="l">
              <a:lnSpc>
                <a:spcPct val="200000"/>
              </a:lnSpc>
              <a:spcBef>
                <a:spcPts val="1200"/>
              </a:spcBef>
              <a:spcAft>
                <a:spcPts val="0"/>
              </a:spcAft>
              <a:buNone/>
            </a:pPr>
            <a:r>
              <a:t/>
            </a:r>
            <a:endParaRPr>
              <a:solidFill>
                <a:schemeClr val="dk2"/>
              </a:solidFill>
            </a:endParaRPr>
          </a:p>
        </p:txBody>
      </p:sp>
      <p:sp>
        <p:nvSpPr>
          <p:cNvPr id="470" name="Google Shape;470;p40"/>
          <p:cNvSpPr/>
          <p:nvPr/>
        </p:nvSpPr>
        <p:spPr>
          <a:xfrm>
            <a:off x="4151242" y="3991520"/>
            <a:ext cx="430200" cy="244200"/>
          </a:xfrm>
          <a:prstGeom prst="notchedRightArrow">
            <a:avLst>
              <a:gd fmla="val 50000" name="adj1"/>
              <a:gd fmla="val 50000" name="adj2"/>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1" name="Google Shape;471;p40"/>
          <p:cNvSpPr txBox="1"/>
          <p:nvPr>
            <p:ph idx="4294967295" type="title"/>
          </p:nvPr>
        </p:nvSpPr>
        <p:spPr>
          <a:xfrm>
            <a:off x="311700" y="445025"/>
            <a:ext cx="8520600" cy="46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700"/>
              <a:t>Transition of Existing Leases </a:t>
            </a:r>
            <a:r>
              <a:rPr b="1" lang="en" sz="1800"/>
              <a:t>- </a:t>
            </a:r>
            <a:r>
              <a:rPr b="1" lang="en" sz="1800"/>
              <a:t>Practical</a:t>
            </a:r>
            <a:r>
              <a:rPr b="1" lang="en" sz="1800"/>
              <a:t> Expedient Elected</a:t>
            </a:r>
            <a:endParaRPr b="1" sz="1800">
              <a:solidFill>
                <a:srgbClr val="000000"/>
              </a:solidFill>
              <a:latin typeface="Arial"/>
              <a:ea typeface="Arial"/>
              <a:cs typeface="Arial"/>
              <a:sym typeface="Arial"/>
            </a:endParaRPr>
          </a:p>
          <a:p>
            <a:pPr indent="0" lvl="0" marL="0" rtl="0" algn="l">
              <a:spcBef>
                <a:spcPts val="0"/>
              </a:spcBef>
              <a:spcAft>
                <a:spcPts val="0"/>
              </a:spcAft>
              <a:buNone/>
            </a:pPr>
            <a:r>
              <a:t/>
            </a:r>
            <a:endParaRPr b="1" sz="27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5" name="Shape 475"/>
        <p:cNvGrpSpPr/>
        <p:nvPr/>
      </p:nvGrpSpPr>
      <p:grpSpPr>
        <a:xfrm>
          <a:off x="0" y="0"/>
          <a:ext cx="0" cy="0"/>
          <a:chOff x="0" y="0"/>
          <a:chExt cx="0" cy="0"/>
        </a:xfrm>
      </p:grpSpPr>
      <p:sp>
        <p:nvSpPr>
          <p:cNvPr id="476" name="Google Shape;476;p41"/>
          <p:cNvSpPr/>
          <p:nvPr/>
        </p:nvSpPr>
        <p:spPr>
          <a:xfrm>
            <a:off x="4629550" y="3018900"/>
            <a:ext cx="4202400" cy="469200"/>
          </a:xfrm>
          <a:prstGeom prst="rect">
            <a:avLst/>
          </a:prstGeom>
          <a:solidFill>
            <a:srgbClr val="B45F0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Capital Lease 840 =&gt; OL 842</a:t>
            </a:r>
            <a:endParaRPr b="1">
              <a:solidFill>
                <a:schemeClr val="lt1"/>
              </a:solidFill>
            </a:endParaRPr>
          </a:p>
          <a:p>
            <a:pPr indent="0" lvl="0" marL="0" rtl="0" algn="ctr">
              <a:spcBef>
                <a:spcPts val="0"/>
              </a:spcBef>
              <a:spcAft>
                <a:spcPts val="0"/>
              </a:spcAft>
              <a:buNone/>
            </a:pPr>
            <a:r>
              <a:rPr b="1" lang="en">
                <a:solidFill>
                  <a:schemeClr val="lt1"/>
                </a:solidFill>
              </a:rPr>
              <a:t>ROU Balance </a:t>
            </a:r>
            <a:r>
              <a:rPr b="1" lang="en">
                <a:solidFill>
                  <a:schemeClr val="lt1"/>
                </a:solidFill>
              </a:rPr>
              <a:t>@ Application Date</a:t>
            </a:r>
            <a:endParaRPr b="1">
              <a:solidFill>
                <a:schemeClr val="lt1"/>
              </a:solidFill>
            </a:endParaRPr>
          </a:p>
        </p:txBody>
      </p:sp>
      <p:sp>
        <p:nvSpPr>
          <p:cNvPr id="477" name="Google Shape;477;p41"/>
          <p:cNvSpPr/>
          <p:nvPr/>
        </p:nvSpPr>
        <p:spPr>
          <a:xfrm>
            <a:off x="4629550" y="3488100"/>
            <a:ext cx="4202400" cy="14838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2"/>
              </a:solidFill>
            </a:endParaRPr>
          </a:p>
          <a:p>
            <a:pPr indent="0" lvl="0" marL="0" rtl="0" algn="l">
              <a:spcBef>
                <a:spcPts val="0"/>
              </a:spcBef>
              <a:spcAft>
                <a:spcPts val="0"/>
              </a:spcAft>
              <a:buNone/>
            </a:pPr>
            <a:r>
              <a:rPr lang="en">
                <a:solidFill>
                  <a:schemeClr val="dk2"/>
                </a:solidFill>
              </a:rPr>
              <a:t>   =    LL @ Application Date</a:t>
            </a:r>
            <a:endParaRPr>
              <a:solidFill>
                <a:schemeClr val="dk2"/>
              </a:solidFill>
            </a:endParaRPr>
          </a:p>
          <a:p>
            <a:pPr indent="-317500" lvl="0" marL="457200" rtl="0" algn="l">
              <a:spcBef>
                <a:spcPts val="0"/>
              </a:spcBef>
              <a:spcAft>
                <a:spcPts val="0"/>
              </a:spcAft>
              <a:buClr>
                <a:schemeClr val="dk2"/>
              </a:buClr>
              <a:buSzPts val="1400"/>
              <a:buChar char="+"/>
            </a:pPr>
            <a:r>
              <a:rPr lang="en">
                <a:solidFill>
                  <a:schemeClr val="dk2"/>
                </a:solidFill>
              </a:rPr>
              <a:t>a) Prepaid rent or accrued rent (including difference in carrying amounts of Lease liability &amp; Lease Asset from 840)</a:t>
            </a:r>
            <a:endParaRPr u="sng">
              <a:solidFill>
                <a:schemeClr val="dk2"/>
              </a:solidFill>
            </a:endParaRPr>
          </a:p>
          <a:p>
            <a:pPr indent="-317500" lvl="0" marL="457200" rtl="0" algn="l">
              <a:spcBef>
                <a:spcPts val="0"/>
              </a:spcBef>
              <a:spcAft>
                <a:spcPts val="0"/>
              </a:spcAft>
              <a:buClr>
                <a:schemeClr val="dk2"/>
              </a:buClr>
              <a:buSzPts val="1400"/>
              <a:buChar char="-"/>
            </a:pPr>
            <a:r>
              <a:rPr lang="en">
                <a:solidFill>
                  <a:schemeClr val="dk2"/>
                </a:solidFill>
              </a:rPr>
              <a:t>b) Incentives: unamortized balance</a:t>
            </a:r>
            <a:endParaRPr>
              <a:solidFill>
                <a:schemeClr val="dk2"/>
              </a:solidFill>
            </a:endParaRPr>
          </a:p>
          <a:p>
            <a:pPr indent="-317500" lvl="0" marL="457200" rtl="0" algn="l">
              <a:spcBef>
                <a:spcPts val="0"/>
              </a:spcBef>
              <a:spcAft>
                <a:spcPts val="0"/>
              </a:spcAft>
              <a:buClr>
                <a:schemeClr val="dk2"/>
              </a:buClr>
              <a:buSzPts val="1400"/>
              <a:buChar char="+"/>
            </a:pPr>
            <a:r>
              <a:rPr lang="en">
                <a:solidFill>
                  <a:schemeClr val="dk2"/>
                </a:solidFill>
              </a:rPr>
              <a:t>c) Initial Direct Costs:  unamortized balance</a:t>
            </a:r>
            <a:endParaRPr>
              <a:solidFill>
                <a:schemeClr val="dk2"/>
              </a:solidFill>
            </a:endParaRPr>
          </a:p>
          <a:p>
            <a:pPr indent="0" lvl="0" marL="457200" rtl="0" algn="l">
              <a:spcBef>
                <a:spcPts val="0"/>
              </a:spcBef>
              <a:spcAft>
                <a:spcPts val="0"/>
              </a:spcAft>
              <a:buNone/>
            </a:pPr>
            <a:r>
              <a:t/>
            </a:r>
            <a:endParaRPr>
              <a:solidFill>
                <a:schemeClr val="dk2"/>
              </a:solidFill>
            </a:endParaRPr>
          </a:p>
        </p:txBody>
      </p:sp>
      <p:sp>
        <p:nvSpPr>
          <p:cNvPr id="478" name="Google Shape;478;p41"/>
          <p:cNvSpPr/>
          <p:nvPr/>
        </p:nvSpPr>
        <p:spPr>
          <a:xfrm>
            <a:off x="311700" y="3018900"/>
            <a:ext cx="3791100" cy="469200"/>
          </a:xfrm>
          <a:prstGeom prst="rect">
            <a:avLst/>
          </a:prstGeom>
          <a:solidFill>
            <a:srgbClr val="B45F0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Capital Lease 840 =&gt; OL 842</a:t>
            </a:r>
            <a:endParaRPr b="1">
              <a:solidFill>
                <a:schemeClr val="lt1"/>
              </a:solidFill>
            </a:endParaRPr>
          </a:p>
          <a:p>
            <a:pPr indent="0" lvl="0" marL="0" rtl="0" algn="ctr">
              <a:spcBef>
                <a:spcPts val="0"/>
              </a:spcBef>
              <a:spcAft>
                <a:spcPts val="0"/>
              </a:spcAft>
              <a:buNone/>
            </a:pPr>
            <a:r>
              <a:rPr b="1" lang="en">
                <a:solidFill>
                  <a:schemeClr val="lt1"/>
                </a:solidFill>
              </a:rPr>
              <a:t>LL Balance </a:t>
            </a:r>
            <a:r>
              <a:rPr b="1" lang="en">
                <a:solidFill>
                  <a:schemeClr val="lt1"/>
                </a:solidFill>
              </a:rPr>
              <a:t>@ Application Date</a:t>
            </a:r>
            <a:endParaRPr b="1">
              <a:solidFill>
                <a:schemeClr val="lt1"/>
              </a:solidFill>
            </a:endParaRPr>
          </a:p>
        </p:txBody>
      </p:sp>
      <p:sp>
        <p:nvSpPr>
          <p:cNvPr id="479" name="Google Shape;479;p41"/>
          <p:cNvSpPr/>
          <p:nvPr/>
        </p:nvSpPr>
        <p:spPr>
          <a:xfrm>
            <a:off x="311700" y="3488100"/>
            <a:ext cx="3791100" cy="14838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t/>
            </a:r>
            <a:endParaRPr>
              <a:solidFill>
                <a:schemeClr val="dk2"/>
              </a:solidFill>
            </a:endParaRPr>
          </a:p>
          <a:p>
            <a:pPr indent="0" lvl="0" marL="0" rtl="0" algn="l">
              <a:lnSpc>
                <a:spcPct val="100000"/>
              </a:lnSpc>
              <a:spcBef>
                <a:spcPts val="0"/>
              </a:spcBef>
              <a:spcAft>
                <a:spcPts val="0"/>
              </a:spcAft>
              <a:buNone/>
            </a:pPr>
            <a:r>
              <a:t/>
            </a:r>
            <a:endParaRPr>
              <a:solidFill>
                <a:schemeClr val="dk2"/>
              </a:solidFill>
            </a:endParaRPr>
          </a:p>
          <a:p>
            <a:pPr indent="0" lvl="0" marL="0" rtl="0" algn="l">
              <a:spcBef>
                <a:spcPts val="0"/>
              </a:spcBef>
              <a:spcAft>
                <a:spcPts val="0"/>
              </a:spcAft>
              <a:buNone/>
            </a:pPr>
            <a:r>
              <a:rPr lang="en">
                <a:solidFill>
                  <a:schemeClr val="dk2"/>
                </a:solidFill>
              </a:rPr>
              <a:t>PV of: </a:t>
            </a:r>
            <a:endParaRPr>
              <a:solidFill>
                <a:schemeClr val="dk2"/>
              </a:solidFill>
            </a:endParaRPr>
          </a:p>
          <a:p>
            <a:pPr indent="0" lvl="0" marL="0" rtl="0" algn="l">
              <a:lnSpc>
                <a:spcPct val="115000"/>
              </a:lnSpc>
              <a:spcBef>
                <a:spcPts val="0"/>
              </a:spcBef>
              <a:spcAft>
                <a:spcPts val="0"/>
              </a:spcAft>
              <a:buNone/>
            </a:pPr>
            <a:r>
              <a:rPr lang="en">
                <a:solidFill>
                  <a:schemeClr val="dk2"/>
                </a:solidFill>
                <a:latin typeface="Roboto"/>
                <a:ea typeface="Roboto"/>
                <a:cs typeface="Roboto"/>
                <a:sym typeface="Roboto"/>
              </a:rPr>
              <a:t>- Remaining Lease Payments (defined under ASC 842)</a:t>
            </a:r>
            <a:endParaRPr>
              <a:solidFill>
                <a:schemeClr val="dk2"/>
              </a:solidFill>
              <a:latin typeface="Roboto"/>
              <a:ea typeface="Roboto"/>
              <a:cs typeface="Roboto"/>
              <a:sym typeface="Roboto"/>
            </a:endParaRPr>
          </a:p>
          <a:p>
            <a:pPr indent="0" lvl="0" marL="0" rtl="0" algn="l">
              <a:lnSpc>
                <a:spcPct val="115000"/>
              </a:lnSpc>
              <a:spcBef>
                <a:spcPts val="1200"/>
              </a:spcBef>
              <a:spcAft>
                <a:spcPts val="0"/>
              </a:spcAft>
              <a:buNone/>
            </a:pPr>
            <a:r>
              <a:t/>
            </a:r>
            <a:endParaRPr>
              <a:solidFill>
                <a:schemeClr val="dk2"/>
              </a:solidFill>
            </a:endParaRPr>
          </a:p>
          <a:p>
            <a:pPr indent="0" lvl="0" marL="0" rtl="0" algn="l">
              <a:lnSpc>
                <a:spcPct val="200000"/>
              </a:lnSpc>
              <a:spcBef>
                <a:spcPts val="1200"/>
              </a:spcBef>
              <a:spcAft>
                <a:spcPts val="0"/>
              </a:spcAft>
              <a:buNone/>
            </a:pPr>
            <a:r>
              <a:t/>
            </a:r>
            <a:endParaRPr>
              <a:solidFill>
                <a:schemeClr val="dk2"/>
              </a:solidFill>
            </a:endParaRPr>
          </a:p>
        </p:txBody>
      </p:sp>
      <p:sp>
        <p:nvSpPr>
          <p:cNvPr id="480" name="Google Shape;480;p41"/>
          <p:cNvSpPr/>
          <p:nvPr/>
        </p:nvSpPr>
        <p:spPr>
          <a:xfrm>
            <a:off x="4151067" y="3820070"/>
            <a:ext cx="430200" cy="244200"/>
          </a:xfrm>
          <a:prstGeom prst="notchedRightArrow">
            <a:avLst>
              <a:gd fmla="val 50000" name="adj1"/>
              <a:gd fmla="val 50000" name="adj2"/>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1" name="Google Shape;481;p41"/>
          <p:cNvSpPr/>
          <p:nvPr/>
        </p:nvSpPr>
        <p:spPr>
          <a:xfrm>
            <a:off x="4629725" y="1185300"/>
            <a:ext cx="4202400" cy="531600"/>
          </a:xfrm>
          <a:prstGeom prst="rect">
            <a:avLst/>
          </a:prstGeom>
          <a:solidFill>
            <a:srgbClr val="B45F0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Operating Lease 840 =&gt; FL 842</a:t>
            </a:r>
            <a:endParaRPr b="1">
              <a:solidFill>
                <a:schemeClr val="lt1"/>
              </a:solidFill>
            </a:endParaRPr>
          </a:p>
          <a:p>
            <a:pPr indent="0" lvl="0" marL="0" rtl="0" algn="ctr">
              <a:spcBef>
                <a:spcPts val="0"/>
              </a:spcBef>
              <a:spcAft>
                <a:spcPts val="0"/>
              </a:spcAft>
              <a:buNone/>
            </a:pPr>
            <a:r>
              <a:rPr b="1" lang="en">
                <a:solidFill>
                  <a:schemeClr val="lt1"/>
                </a:solidFill>
              </a:rPr>
              <a:t>ROU Balance @ Application Date</a:t>
            </a:r>
            <a:endParaRPr b="1">
              <a:solidFill>
                <a:schemeClr val="lt1"/>
              </a:solidFill>
            </a:endParaRPr>
          </a:p>
        </p:txBody>
      </p:sp>
      <p:sp>
        <p:nvSpPr>
          <p:cNvPr id="482" name="Google Shape;482;p41"/>
          <p:cNvSpPr/>
          <p:nvPr/>
        </p:nvSpPr>
        <p:spPr>
          <a:xfrm>
            <a:off x="4629725" y="1716900"/>
            <a:ext cx="4202400" cy="12321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2"/>
                </a:solidFill>
              </a:rPr>
              <a:t>   =    LL @ Application Date</a:t>
            </a:r>
            <a:endParaRPr>
              <a:solidFill>
                <a:schemeClr val="dk2"/>
              </a:solidFill>
            </a:endParaRPr>
          </a:p>
          <a:p>
            <a:pPr indent="0" lvl="0" marL="0" rtl="0" algn="l">
              <a:spcBef>
                <a:spcPts val="0"/>
              </a:spcBef>
              <a:spcAft>
                <a:spcPts val="0"/>
              </a:spcAft>
              <a:buNone/>
            </a:pPr>
            <a:r>
              <a:rPr lang="en">
                <a:solidFill>
                  <a:schemeClr val="dk2"/>
                </a:solidFill>
              </a:rPr>
              <a:t>+/- 	a) Prepaid rent or accrued rent </a:t>
            </a:r>
            <a:endParaRPr u="sng">
              <a:solidFill>
                <a:schemeClr val="dk2"/>
              </a:solidFill>
            </a:endParaRPr>
          </a:p>
          <a:p>
            <a:pPr indent="-317500" lvl="0" marL="457200" rtl="0" algn="l">
              <a:spcBef>
                <a:spcPts val="0"/>
              </a:spcBef>
              <a:spcAft>
                <a:spcPts val="0"/>
              </a:spcAft>
              <a:buClr>
                <a:schemeClr val="dk2"/>
              </a:buClr>
              <a:buSzPts val="1400"/>
              <a:buChar char="-"/>
            </a:pPr>
            <a:r>
              <a:rPr lang="en">
                <a:solidFill>
                  <a:schemeClr val="dk2"/>
                </a:solidFill>
              </a:rPr>
              <a:t>b) Incentives: unamortized balance</a:t>
            </a:r>
            <a:endParaRPr>
              <a:solidFill>
                <a:schemeClr val="dk2"/>
              </a:solidFill>
            </a:endParaRPr>
          </a:p>
          <a:p>
            <a:pPr indent="-317500" lvl="0" marL="457200" rtl="0" algn="l">
              <a:spcBef>
                <a:spcPts val="0"/>
              </a:spcBef>
              <a:spcAft>
                <a:spcPts val="0"/>
              </a:spcAft>
              <a:buClr>
                <a:schemeClr val="dk2"/>
              </a:buClr>
              <a:buSzPts val="1400"/>
              <a:buChar char="+"/>
            </a:pPr>
            <a:r>
              <a:rPr lang="en">
                <a:solidFill>
                  <a:schemeClr val="dk2"/>
                </a:solidFill>
              </a:rPr>
              <a:t>c) Initial Direct Costs:  unamortized balance</a:t>
            </a:r>
            <a:endParaRPr>
              <a:solidFill>
                <a:schemeClr val="dk2"/>
              </a:solidFill>
            </a:endParaRPr>
          </a:p>
        </p:txBody>
      </p:sp>
      <p:sp>
        <p:nvSpPr>
          <p:cNvPr id="483" name="Google Shape;483;p41"/>
          <p:cNvSpPr/>
          <p:nvPr/>
        </p:nvSpPr>
        <p:spPr>
          <a:xfrm>
            <a:off x="311875" y="1185300"/>
            <a:ext cx="3791100" cy="531600"/>
          </a:xfrm>
          <a:prstGeom prst="rect">
            <a:avLst/>
          </a:prstGeom>
          <a:solidFill>
            <a:srgbClr val="B45F0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Operating Lease 840 =&gt; FL  842</a:t>
            </a:r>
            <a:endParaRPr b="1">
              <a:solidFill>
                <a:schemeClr val="lt1"/>
              </a:solidFill>
            </a:endParaRPr>
          </a:p>
          <a:p>
            <a:pPr indent="0" lvl="0" marL="0" rtl="0" algn="ctr">
              <a:spcBef>
                <a:spcPts val="0"/>
              </a:spcBef>
              <a:spcAft>
                <a:spcPts val="0"/>
              </a:spcAft>
              <a:buNone/>
            </a:pPr>
            <a:r>
              <a:rPr b="1" lang="en">
                <a:solidFill>
                  <a:schemeClr val="lt1"/>
                </a:solidFill>
              </a:rPr>
              <a:t>LL Balance @ Application Date</a:t>
            </a:r>
            <a:endParaRPr b="1">
              <a:solidFill>
                <a:schemeClr val="lt1"/>
              </a:solidFill>
            </a:endParaRPr>
          </a:p>
        </p:txBody>
      </p:sp>
      <p:sp>
        <p:nvSpPr>
          <p:cNvPr id="484" name="Google Shape;484;p41"/>
          <p:cNvSpPr/>
          <p:nvPr/>
        </p:nvSpPr>
        <p:spPr>
          <a:xfrm>
            <a:off x="311875" y="1716900"/>
            <a:ext cx="3791100" cy="1232100"/>
          </a:xfrm>
          <a:prstGeom prst="rect">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t/>
            </a:r>
            <a:endParaRPr>
              <a:solidFill>
                <a:schemeClr val="dk2"/>
              </a:solidFill>
            </a:endParaRPr>
          </a:p>
          <a:p>
            <a:pPr indent="0" lvl="0" marL="0" rtl="0" algn="l">
              <a:lnSpc>
                <a:spcPct val="100000"/>
              </a:lnSpc>
              <a:spcBef>
                <a:spcPts val="0"/>
              </a:spcBef>
              <a:spcAft>
                <a:spcPts val="0"/>
              </a:spcAft>
              <a:buNone/>
            </a:pPr>
            <a:r>
              <a:t/>
            </a:r>
            <a:endParaRPr>
              <a:solidFill>
                <a:schemeClr val="dk2"/>
              </a:solidFill>
            </a:endParaRPr>
          </a:p>
          <a:p>
            <a:pPr indent="0" lvl="0" marL="0" rtl="0" algn="l">
              <a:lnSpc>
                <a:spcPct val="100000"/>
              </a:lnSpc>
              <a:spcBef>
                <a:spcPts val="0"/>
              </a:spcBef>
              <a:spcAft>
                <a:spcPts val="0"/>
              </a:spcAft>
              <a:buNone/>
            </a:pPr>
            <a:r>
              <a:rPr lang="en">
                <a:solidFill>
                  <a:schemeClr val="dk2"/>
                </a:solidFill>
              </a:rPr>
              <a:t>PV of: </a:t>
            </a:r>
            <a:endParaRPr>
              <a:solidFill>
                <a:schemeClr val="dk2"/>
              </a:solidFill>
            </a:endParaRPr>
          </a:p>
          <a:p>
            <a:pPr indent="0" lvl="0" marL="0" rtl="0" algn="l">
              <a:lnSpc>
                <a:spcPct val="100000"/>
              </a:lnSpc>
              <a:spcBef>
                <a:spcPts val="0"/>
              </a:spcBef>
              <a:spcAft>
                <a:spcPts val="0"/>
              </a:spcAft>
              <a:buNone/>
            </a:pPr>
            <a:r>
              <a:rPr lang="en">
                <a:solidFill>
                  <a:schemeClr val="dk2"/>
                </a:solidFill>
                <a:latin typeface="Roboto"/>
                <a:ea typeface="Roboto"/>
                <a:cs typeface="Roboto"/>
                <a:sym typeface="Roboto"/>
              </a:rPr>
              <a:t>- Remaining “Minimum Rental Payments” (defined under ASC 840)</a:t>
            </a:r>
            <a:endParaRPr>
              <a:solidFill>
                <a:schemeClr val="dk2"/>
              </a:solidFill>
              <a:latin typeface="Roboto"/>
              <a:ea typeface="Roboto"/>
              <a:cs typeface="Roboto"/>
              <a:sym typeface="Roboto"/>
            </a:endParaRPr>
          </a:p>
          <a:p>
            <a:pPr indent="0" lvl="0" marL="0" rtl="0" algn="l">
              <a:lnSpc>
                <a:spcPct val="100000"/>
              </a:lnSpc>
              <a:spcBef>
                <a:spcPts val="1200"/>
              </a:spcBef>
              <a:spcAft>
                <a:spcPts val="0"/>
              </a:spcAft>
              <a:buNone/>
            </a:pPr>
            <a:r>
              <a:rPr lang="en">
                <a:solidFill>
                  <a:schemeClr val="dk2"/>
                </a:solidFill>
                <a:latin typeface="Roboto"/>
                <a:ea typeface="Roboto"/>
                <a:cs typeface="Roboto"/>
                <a:sym typeface="Roboto"/>
              </a:rPr>
              <a:t>- Amount probable of being owed under RVG</a:t>
            </a:r>
            <a:endParaRPr>
              <a:solidFill>
                <a:schemeClr val="dk2"/>
              </a:solidFill>
            </a:endParaRPr>
          </a:p>
          <a:p>
            <a:pPr indent="0" lvl="0" marL="0" rtl="0" algn="l">
              <a:lnSpc>
                <a:spcPct val="100000"/>
              </a:lnSpc>
              <a:spcBef>
                <a:spcPts val="1200"/>
              </a:spcBef>
              <a:spcAft>
                <a:spcPts val="0"/>
              </a:spcAft>
              <a:buNone/>
            </a:pPr>
            <a:r>
              <a:t/>
            </a:r>
            <a:endParaRPr>
              <a:solidFill>
                <a:schemeClr val="dk2"/>
              </a:solidFill>
            </a:endParaRPr>
          </a:p>
        </p:txBody>
      </p:sp>
      <p:sp>
        <p:nvSpPr>
          <p:cNvPr id="485" name="Google Shape;485;p41"/>
          <p:cNvSpPr/>
          <p:nvPr/>
        </p:nvSpPr>
        <p:spPr>
          <a:xfrm>
            <a:off x="4151242" y="1986470"/>
            <a:ext cx="430200" cy="244200"/>
          </a:xfrm>
          <a:prstGeom prst="notchedRightArrow">
            <a:avLst>
              <a:gd fmla="val 50000" name="adj1"/>
              <a:gd fmla="val 50000" name="adj2"/>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41"/>
          <p:cNvSpPr txBox="1"/>
          <p:nvPr>
            <p:ph idx="4294967295" type="title"/>
          </p:nvPr>
        </p:nvSpPr>
        <p:spPr>
          <a:xfrm>
            <a:off x="311700" y="445025"/>
            <a:ext cx="8520600" cy="46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700"/>
              <a:t>Transition of Existing Leases </a:t>
            </a:r>
            <a:r>
              <a:rPr b="1" lang="en" sz="1800"/>
              <a:t>- Practical Expedient Not Elected</a:t>
            </a:r>
            <a:endParaRPr b="1" sz="1800">
              <a:solidFill>
                <a:srgbClr val="000000"/>
              </a:solidFill>
              <a:latin typeface="Arial"/>
              <a:ea typeface="Arial"/>
              <a:cs typeface="Arial"/>
              <a:sym typeface="Arial"/>
            </a:endParaRPr>
          </a:p>
          <a:p>
            <a:pPr indent="0" lvl="0" marL="0" rtl="0" algn="l">
              <a:spcBef>
                <a:spcPts val="0"/>
              </a:spcBef>
              <a:spcAft>
                <a:spcPts val="0"/>
              </a:spcAft>
              <a:buNone/>
            </a:pPr>
            <a:r>
              <a:t/>
            </a:r>
            <a:endParaRPr b="1" sz="27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idx="4294967295" type="body"/>
          </p:nvPr>
        </p:nvSpPr>
        <p:spPr>
          <a:xfrm>
            <a:off x="311700" y="1229875"/>
            <a:ext cx="8520600" cy="3339000"/>
          </a:xfrm>
          <a:prstGeom prst="rect">
            <a:avLst/>
          </a:prstGeom>
        </p:spPr>
        <p:txBody>
          <a:bodyPr anchorCtr="0" anchor="t" bIns="91425" lIns="91425" spcFirstLastPara="1" rIns="91425" wrap="square" tIns="91425">
            <a:normAutofit lnSpcReduction="10000"/>
          </a:bodyPr>
          <a:lstStyle/>
          <a:p>
            <a:pPr indent="-342900" lvl="0" marL="457200" rtl="0" algn="l">
              <a:lnSpc>
                <a:spcPct val="100000"/>
              </a:lnSpc>
              <a:spcBef>
                <a:spcPts val="0"/>
              </a:spcBef>
              <a:spcAft>
                <a:spcPts val="0"/>
              </a:spcAft>
              <a:buSzPts val="1800"/>
              <a:buAutoNum type="arabicPeriod"/>
            </a:pPr>
            <a:r>
              <a:rPr lang="en"/>
              <a:t>Main impacts on lessees: </a:t>
            </a:r>
            <a:endParaRPr/>
          </a:p>
          <a:p>
            <a:pPr indent="-317500" lvl="1" marL="914400" rtl="0" algn="l">
              <a:lnSpc>
                <a:spcPct val="100000"/>
              </a:lnSpc>
              <a:spcBef>
                <a:spcPts val="0"/>
              </a:spcBef>
              <a:spcAft>
                <a:spcPts val="0"/>
              </a:spcAft>
              <a:buSzPts val="1400"/>
              <a:buAutoNum type="alphaLcPeriod"/>
            </a:pPr>
            <a:r>
              <a:rPr lang="en"/>
              <a:t>Operating Lease: </a:t>
            </a:r>
            <a:endParaRPr/>
          </a:p>
          <a:p>
            <a:pPr indent="-317500" lvl="2" marL="1371600" rtl="0" algn="l">
              <a:lnSpc>
                <a:spcPct val="100000"/>
              </a:lnSpc>
              <a:spcBef>
                <a:spcPts val="0"/>
              </a:spcBef>
              <a:spcAft>
                <a:spcPts val="0"/>
              </a:spcAft>
              <a:buSzPts val="1400"/>
              <a:buAutoNum type="romanLcPeriod"/>
            </a:pPr>
            <a:r>
              <a:rPr b="1" lang="en"/>
              <a:t>BS: Capitalization of all Long-Term Operating Leases.</a:t>
            </a:r>
            <a:endParaRPr b="1"/>
          </a:p>
          <a:p>
            <a:pPr indent="-317500" lvl="2" marL="1371600" rtl="0" algn="l">
              <a:lnSpc>
                <a:spcPct val="100000"/>
              </a:lnSpc>
              <a:spcBef>
                <a:spcPts val="0"/>
              </a:spcBef>
              <a:spcAft>
                <a:spcPts val="0"/>
              </a:spcAft>
              <a:buSzPts val="1400"/>
              <a:buAutoNum type="romanLcPeriod"/>
            </a:pPr>
            <a:r>
              <a:rPr lang="en"/>
              <a:t>P&amp;L: Continue to report straight-line rent expense.</a:t>
            </a:r>
            <a:endParaRPr/>
          </a:p>
          <a:p>
            <a:pPr indent="-317500" lvl="2" marL="1371600" rtl="0" algn="l">
              <a:lnSpc>
                <a:spcPct val="100000"/>
              </a:lnSpc>
              <a:spcBef>
                <a:spcPts val="0"/>
              </a:spcBef>
              <a:spcAft>
                <a:spcPts val="0"/>
              </a:spcAft>
              <a:buSzPts val="1400"/>
              <a:buAutoNum type="romanLcPeriod"/>
            </a:pPr>
            <a:r>
              <a:rPr lang="en"/>
              <a:t>CFS: Continue to report lease related outlays as “operating activities”</a:t>
            </a:r>
            <a:endParaRPr/>
          </a:p>
          <a:p>
            <a:pPr indent="-317500" lvl="1" marL="914400" rtl="0" algn="l">
              <a:lnSpc>
                <a:spcPct val="100000"/>
              </a:lnSpc>
              <a:spcBef>
                <a:spcPts val="0"/>
              </a:spcBef>
              <a:spcAft>
                <a:spcPts val="0"/>
              </a:spcAft>
              <a:buSzPts val="1400"/>
              <a:buAutoNum type="alphaLcPeriod"/>
            </a:pPr>
            <a:r>
              <a:rPr lang="en"/>
              <a:t>Finance Lease (formerly “capital lease” under ASC 840): No significant changes from 840.</a:t>
            </a:r>
            <a:endParaRPr/>
          </a:p>
          <a:p>
            <a:pPr indent="-342900" lvl="0" marL="457200" rtl="0" algn="l">
              <a:lnSpc>
                <a:spcPct val="100000"/>
              </a:lnSpc>
              <a:spcBef>
                <a:spcPts val="1000"/>
              </a:spcBef>
              <a:spcAft>
                <a:spcPts val="0"/>
              </a:spcAft>
              <a:buSzPts val="1800"/>
              <a:buAutoNum type="arabicPeriod"/>
            </a:pPr>
            <a:r>
              <a:rPr lang="en"/>
              <a:t>Effective date:</a:t>
            </a:r>
            <a:endParaRPr/>
          </a:p>
          <a:p>
            <a:pPr indent="-317500" lvl="1" marL="914400" rtl="0" algn="l">
              <a:lnSpc>
                <a:spcPct val="100000"/>
              </a:lnSpc>
              <a:spcBef>
                <a:spcPts val="0"/>
              </a:spcBef>
              <a:spcAft>
                <a:spcPts val="0"/>
              </a:spcAft>
              <a:buSzPts val="1400"/>
              <a:buAutoNum type="alphaLcPeriod"/>
            </a:pPr>
            <a:r>
              <a:rPr lang="en"/>
              <a:t>Public companies: “annual periods beginning after December 15, 2018” </a:t>
            </a:r>
            <a:endParaRPr/>
          </a:p>
          <a:p>
            <a:pPr indent="-317500" lvl="1" marL="914400" rtl="0" algn="l">
              <a:lnSpc>
                <a:spcPct val="100000"/>
              </a:lnSpc>
              <a:spcBef>
                <a:spcPts val="0"/>
              </a:spcBef>
              <a:spcAft>
                <a:spcPts val="0"/>
              </a:spcAft>
              <a:buSzPts val="1400"/>
              <a:buAutoNum type="alphaLcPeriod"/>
            </a:pPr>
            <a:r>
              <a:rPr lang="en"/>
              <a:t>Private companies (non SEC filers): delayed due to COVID</a:t>
            </a:r>
            <a:endParaRPr/>
          </a:p>
          <a:p>
            <a:pPr indent="-317500" lvl="2" marL="1371600" rtl="0" algn="l">
              <a:lnSpc>
                <a:spcPct val="100000"/>
              </a:lnSpc>
              <a:spcBef>
                <a:spcPts val="0"/>
              </a:spcBef>
              <a:spcAft>
                <a:spcPts val="0"/>
              </a:spcAft>
              <a:buSzPts val="1400"/>
              <a:buAutoNum type="romanLcPeriod"/>
            </a:pPr>
            <a:r>
              <a:rPr lang="en"/>
              <a:t>Fiscal years beginning after December 15, 2021 (Year ended 12/31/2022 if calendar-year)</a:t>
            </a:r>
            <a:endParaRPr/>
          </a:p>
          <a:p>
            <a:pPr indent="-317500" lvl="2" marL="1371600" rtl="0" algn="l">
              <a:lnSpc>
                <a:spcPct val="100000"/>
              </a:lnSpc>
              <a:spcBef>
                <a:spcPts val="0"/>
              </a:spcBef>
              <a:spcAft>
                <a:spcPts val="0"/>
              </a:spcAft>
              <a:buSzPts val="1400"/>
              <a:buAutoNum type="romanLcPeriod"/>
            </a:pPr>
            <a:r>
              <a:rPr lang="en"/>
              <a:t>Interim periods within fiscal year beginning after December 15, 2022 (Q1 2023 if calendar-year)</a:t>
            </a:r>
            <a:endParaRPr/>
          </a:p>
          <a:p>
            <a:pPr indent="-317500" lvl="1" marL="914400" rtl="0" algn="l">
              <a:lnSpc>
                <a:spcPct val="100000"/>
              </a:lnSpc>
              <a:spcBef>
                <a:spcPts val="0"/>
              </a:spcBef>
              <a:spcAft>
                <a:spcPts val="0"/>
              </a:spcAft>
              <a:buSzPts val="1400"/>
              <a:buAutoNum type="alphaLcPeriod"/>
            </a:pPr>
            <a:r>
              <a:rPr lang="en"/>
              <a:t>Early adoption is permitted</a:t>
            </a:r>
            <a:endParaRPr/>
          </a:p>
        </p:txBody>
      </p:sp>
      <p:sp>
        <p:nvSpPr>
          <p:cNvPr id="99" name="Google Shape;99;p15"/>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Overview - ASC 842 </a:t>
            </a:r>
            <a:r>
              <a:rPr b="1" lang="en"/>
              <a:t>Impacts</a:t>
            </a:r>
            <a:r>
              <a:rPr b="1" lang="en"/>
              <a:t> &amp; Effective Date</a:t>
            </a:r>
            <a:endParaRPr b="1"/>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0" name="Shape 490"/>
        <p:cNvGrpSpPr/>
        <p:nvPr/>
      </p:nvGrpSpPr>
      <p:grpSpPr>
        <a:xfrm>
          <a:off x="0" y="0"/>
          <a:ext cx="0" cy="0"/>
          <a:chOff x="0" y="0"/>
          <a:chExt cx="0" cy="0"/>
        </a:xfrm>
      </p:grpSpPr>
      <p:sp>
        <p:nvSpPr>
          <p:cNvPr id="491" name="Google Shape;491;p42"/>
          <p:cNvSpPr txBox="1"/>
          <p:nvPr/>
        </p:nvSpPr>
        <p:spPr>
          <a:xfrm>
            <a:off x="823500" y="1307300"/>
            <a:ext cx="7497000" cy="1908600"/>
          </a:xfrm>
          <a:prstGeom prst="rect">
            <a:avLst/>
          </a:prstGeom>
          <a:noFill/>
          <a:ln>
            <a:noFill/>
          </a:ln>
        </p:spPr>
        <p:txBody>
          <a:bodyPr anchorCtr="0" anchor="t" bIns="91425" lIns="91425" spcFirstLastPara="1" rIns="91425" wrap="square" tIns="91425">
            <a:spAutoFit/>
          </a:bodyPr>
          <a:lstStyle/>
          <a:p>
            <a:pPr indent="-330200" lvl="0" marL="457200" rtl="0" algn="l">
              <a:lnSpc>
                <a:spcPct val="200000"/>
              </a:lnSpc>
              <a:spcBef>
                <a:spcPts val="0"/>
              </a:spcBef>
              <a:spcAft>
                <a:spcPts val="0"/>
              </a:spcAft>
              <a:buClr>
                <a:schemeClr val="dk1"/>
              </a:buClr>
              <a:buSzPts val="1600"/>
              <a:buFont typeface="Roboto"/>
              <a:buChar char="-"/>
            </a:pPr>
            <a:r>
              <a:rPr b="1" lang="en" sz="1600">
                <a:solidFill>
                  <a:schemeClr val="dk1"/>
                </a:solidFill>
                <a:latin typeface="Roboto"/>
                <a:ea typeface="Roboto"/>
                <a:cs typeface="Roboto"/>
                <a:sym typeface="Roboto"/>
              </a:rPr>
              <a:t>842 Transition - Existing Lease </a:t>
            </a:r>
            <a:endParaRPr b="1" sz="1600">
              <a:solidFill>
                <a:schemeClr val="dk1"/>
              </a:solidFill>
              <a:latin typeface="Roboto"/>
              <a:ea typeface="Roboto"/>
              <a:cs typeface="Roboto"/>
              <a:sym typeface="Roboto"/>
            </a:endParaRPr>
          </a:p>
          <a:p>
            <a:pPr indent="-330200" lvl="0" marL="457200" rtl="0" algn="l">
              <a:lnSpc>
                <a:spcPct val="200000"/>
              </a:lnSpc>
              <a:spcBef>
                <a:spcPts val="0"/>
              </a:spcBef>
              <a:spcAft>
                <a:spcPts val="0"/>
              </a:spcAft>
              <a:buClr>
                <a:schemeClr val="dk1"/>
              </a:buClr>
              <a:buSzPts val="1600"/>
              <a:buFont typeface="Roboto"/>
              <a:buChar char="-"/>
            </a:pPr>
            <a:r>
              <a:rPr b="1" lang="en" sz="1600">
                <a:solidFill>
                  <a:schemeClr val="dk1"/>
                </a:solidFill>
                <a:latin typeface="Roboto"/>
                <a:ea typeface="Roboto"/>
                <a:cs typeface="Roboto"/>
                <a:sym typeface="Roboto"/>
              </a:rPr>
              <a:t>Step-by-step New Accounting Process</a:t>
            </a:r>
            <a:endParaRPr b="1" sz="1600">
              <a:solidFill>
                <a:schemeClr val="dk1"/>
              </a:solidFill>
              <a:latin typeface="Roboto"/>
              <a:ea typeface="Roboto"/>
              <a:cs typeface="Roboto"/>
              <a:sym typeface="Roboto"/>
            </a:endParaRPr>
          </a:p>
          <a:p>
            <a:pPr indent="-330200" lvl="0" marL="457200" rtl="0" algn="l">
              <a:lnSpc>
                <a:spcPct val="200000"/>
              </a:lnSpc>
              <a:spcBef>
                <a:spcPts val="0"/>
              </a:spcBef>
              <a:spcAft>
                <a:spcPts val="0"/>
              </a:spcAft>
              <a:buClr>
                <a:schemeClr val="dk1"/>
              </a:buClr>
              <a:buSzPts val="1600"/>
              <a:buFont typeface="Roboto"/>
              <a:buChar char="-"/>
            </a:pPr>
            <a:r>
              <a:rPr b="1" lang="en" sz="1600">
                <a:solidFill>
                  <a:schemeClr val="dk1"/>
                </a:solidFill>
                <a:latin typeface="Roboto"/>
                <a:ea typeface="Roboto"/>
                <a:cs typeface="Roboto"/>
                <a:sym typeface="Roboto"/>
              </a:rPr>
              <a:t>Lease Amortization Schedule</a:t>
            </a:r>
            <a:endParaRPr b="1" sz="1600">
              <a:solidFill>
                <a:schemeClr val="dk1"/>
              </a:solidFill>
              <a:latin typeface="Roboto"/>
              <a:ea typeface="Roboto"/>
              <a:cs typeface="Roboto"/>
              <a:sym typeface="Roboto"/>
            </a:endParaRPr>
          </a:p>
          <a:p>
            <a:pPr indent="-330200" lvl="0" marL="457200" rtl="0" algn="l">
              <a:lnSpc>
                <a:spcPct val="200000"/>
              </a:lnSpc>
              <a:spcBef>
                <a:spcPts val="0"/>
              </a:spcBef>
              <a:spcAft>
                <a:spcPts val="0"/>
              </a:spcAft>
              <a:buClr>
                <a:schemeClr val="dk1"/>
              </a:buClr>
              <a:buSzPts val="1600"/>
              <a:buFont typeface="Roboto"/>
              <a:buChar char="-"/>
            </a:pPr>
            <a:r>
              <a:rPr b="1" lang="en" sz="1600">
                <a:solidFill>
                  <a:schemeClr val="dk1"/>
                </a:solidFill>
                <a:latin typeface="Roboto"/>
                <a:ea typeface="Roboto"/>
                <a:cs typeface="Roboto"/>
                <a:sym typeface="Roboto"/>
              </a:rPr>
              <a:t>Journal Entries </a:t>
            </a:r>
            <a:endParaRPr b="1" sz="3000">
              <a:solidFill>
                <a:schemeClr val="dk1"/>
              </a:solidFill>
              <a:latin typeface="Roboto"/>
              <a:ea typeface="Roboto"/>
              <a:cs typeface="Roboto"/>
              <a:sym typeface="Roboto"/>
            </a:endParaRPr>
          </a:p>
        </p:txBody>
      </p:sp>
      <p:sp>
        <p:nvSpPr>
          <p:cNvPr id="492" name="Google Shape;492;p42"/>
          <p:cNvSpPr txBox="1"/>
          <p:nvPr>
            <p:ph idx="4294967295" type="title"/>
          </p:nvPr>
        </p:nvSpPr>
        <p:spPr>
          <a:xfrm>
            <a:off x="311700" y="445025"/>
            <a:ext cx="8520600" cy="46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700"/>
              <a:t>Comprehensive Example</a:t>
            </a:r>
            <a:endParaRPr b="1" sz="2700">
              <a:solidFill>
                <a:srgbClr val="000000"/>
              </a:solidFill>
              <a:latin typeface="Arial"/>
              <a:ea typeface="Arial"/>
              <a:cs typeface="Arial"/>
              <a:sym typeface="Arial"/>
            </a:endParaRPr>
          </a:p>
          <a:p>
            <a:pPr indent="0" lvl="0" marL="0" rtl="0" algn="l">
              <a:spcBef>
                <a:spcPts val="0"/>
              </a:spcBef>
              <a:spcAft>
                <a:spcPts val="0"/>
              </a:spcAft>
              <a:buNone/>
            </a:pPr>
            <a:r>
              <a:t/>
            </a:r>
            <a:endParaRPr b="1" sz="2700"/>
          </a:p>
        </p:txBody>
      </p:sp>
      <p:sp>
        <p:nvSpPr>
          <p:cNvPr id="493" name="Google Shape;493;p42"/>
          <p:cNvSpPr txBox="1"/>
          <p:nvPr/>
        </p:nvSpPr>
        <p:spPr>
          <a:xfrm>
            <a:off x="954125" y="3608975"/>
            <a:ext cx="7497000" cy="431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600">
                <a:solidFill>
                  <a:schemeClr val="dk1"/>
                </a:solidFill>
                <a:latin typeface="Roboto"/>
                <a:ea typeface="Roboto"/>
                <a:cs typeface="Roboto"/>
                <a:sym typeface="Roboto"/>
              </a:rPr>
              <a:t>[</a:t>
            </a:r>
            <a:r>
              <a:rPr lang="en" sz="1600">
                <a:solidFill>
                  <a:schemeClr val="dk1"/>
                </a:solidFill>
                <a:latin typeface="Roboto"/>
                <a:ea typeface="Roboto"/>
                <a:cs typeface="Roboto"/>
                <a:sym typeface="Roboto"/>
              </a:rPr>
              <a:t>Email </a:t>
            </a:r>
            <a:r>
              <a:rPr lang="en" sz="1600" u="sng">
                <a:solidFill>
                  <a:schemeClr val="hlink"/>
                </a:solidFill>
                <a:latin typeface="Roboto"/>
                <a:ea typeface="Roboto"/>
                <a:cs typeface="Roboto"/>
                <a:sym typeface="Roboto"/>
                <a:hlinkClick r:id="rId3"/>
              </a:rPr>
              <a:t>JIA@BrainPowerConsult.com</a:t>
            </a:r>
            <a:r>
              <a:rPr lang="en" sz="1600">
                <a:solidFill>
                  <a:schemeClr val="dk1"/>
                </a:solidFill>
                <a:latin typeface="Roboto"/>
                <a:ea typeface="Roboto"/>
                <a:cs typeface="Roboto"/>
                <a:sym typeface="Roboto"/>
              </a:rPr>
              <a:t> for worksheet &amp; demonstration]</a:t>
            </a:r>
            <a:endParaRPr sz="1600">
              <a:latin typeface="Roboto"/>
              <a:ea typeface="Roboto"/>
              <a:cs typeface="Roboto"/>
              <a:sym typeface="Roboto"/>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7" name="Shape 497"/>
        <p:cNvGrpSpPr/>
        <p:nvPr/>
      </p:nvGrpSpPr>
      <p:grpSpPr>
        <a:xfrm>
          <a:off x="0" y="0"/>
          <a:ext cx="0" cy="0"/>
          <a:chOff x="0" y="0"/>
          <a:chExt cx="0" cy="0"/>
        </a:xfrm>
      </p:grpSpPr>
      <p:sp>
        <p:nvSpPr>
          <p:cNvPr id="498" name="Google Shape;498;p43"/>
          <p:cNvSpPr txBox="1"/>
          <p:nvPr>
            <p:ph type="ctrTitle"/>
          </p:nvPr>
        </p:nvSpPr>
        <p:spPr>
          <a:xfrm>
            <a:off x="391350" y="1038650"/>
            <a:ext cx="8183700" cy="1181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a:t>THANK YOU!</a:t>
            </a:r>
            <a:endParaRPr b="1"/>
          </a:p>
        </p:txBody>
      </p:sp>
      <p:pic>
        <p:nvPicPr>
          <p:cNvPr id="499" name="Google Shape;499;p43"/>
          <p:cNvPicPr preferRelativeResize="0"/>
          <p:nvPr/>
        </p:nvPicPr>
        <p:blipFill>
          <a:blip r:embed="rId3">
            <a:alphaModFix/>
          </a:blip>
          <a:stretch>
            <a:fillRect/>
          </a:stretch>
        </p:blipFill>
        <p:spPr>
          <a:xfrm>
            <a:off x="7090150" y="2575000"/>
            <a:ext cx="1390800" cy="2076600"/>
          </a:xfrm>
          <a:prstGeom prst="flowChartConnector">
            <a:avLst/>
          </a:prstGeom>
          <a:noFill/>
          <a:ln>
            <a:noFill/>
          </a:ln>
        </p:spPr>
      </p:pic>
      <p:sp>
        <p:nvSpPr>
          <p:cNvPr id="500" name="Google Shape;500;p43"/>
          <p:cNvSpPr txBox="1"/>
          <p:nvPr/>
        </p:nvSpPr>
        <p:spPr>
          <a:xfrm>
            <a:off x="502375" y="2782150"/>
            <a:ext cx="5887200" cy="1662300"/>
          </a:xfrm>
          <a:prstGeom prst="rect">
            <a:avLst/>
          </a:prstGeom>
          <a:solidFill>
            <a:srgbClr val="F1C232"/>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400">
                <a:solidFill>
                  <a:schemeClr val="dk2"/>
                </a:solidFill>
                <a:latin typeface="Roboto"/>
                <a:ea typeface="Roboto"/>
                <a:cs typeface="Roboto"/>
                <a:sym typeface="Roboto"/>
              </a:rPr>
              <a:t>Jane Yuan, CPA</a:t>
            </a:r>
            <a:endParaRPr b="1" sz="2400">
              <a:solidFill>
                <a:schemeClr val="dk2"/>
              </a:solidFill>
              <a:latin typeface="Roboto"/>
              <a:ea typeface="Roboto"/>
              <a:cs typeface="Roboto"/>
              <a:sym typeface="Roboto"/>
            </a:endParaRPr>
          </a:p>
          <a:p>
            <a:pPr indent="0" lvl="0" marL="0" rtl="0" algn="l">
              <a:spcBef>
                <a:spcPts val="0"/>
              </a:spcBef>
              <a:spcAft>
                <a:spcPts val="0"/>
              </a:spcAft>
              <a:buNone/>
            </a:pPr>
            <a:r>
              <a:rPr b="1" lang="en" sz="2400">
                <a:solidFill>
                  <a:schemeClr val="dk2"/>
                </a:solidFill>
                <a:latin typeface="Roboto"/>
                <a:ea typeface="Roboto"/>
                <a:cs typeface="Roboto"/>
                <a:sym typeface="Roboto"/>
              </a:rPr>
              <a:t>Principal Consultant</a:t>
            </a:r>
            <a:endParaRPr b="1" sz="2400">
              <a:solidFill>
                <a:schemeClr val="dk2"/>
              </a:solidFill>
              <a:latin typeface="Roboto"/>
              <a:ea typeface="Roboto"/>
              <a:cs typeface="Roboto"/>
              <a:sym typeface="Roboto"/>
            </a:endParaRPr>
          </a:p>
          <a:p>
            <a:pPr indent="0" lvl="0" marL="0" rtl="0" algn="l">
              <a:spcBef>
                <a:spcPts val="0"/>
              </a:spcBef>
              <a:spcAft>
                <a:spcPts val="0"/>
              </a:spcAft>
              <a:buNone/>
            </a:pPr>
            <a:r>
              <a:rPr lang="en" sz="2400" u="sng">
                <a:solidFill>
                  <a:srgbClr val="0000FF"/>
                </a:solidFill>
                <a:latin typeface="Roboto"/>
                <a:ea typeface="Roboto"/>
                <a:cs typeface="Roboto"/>
                <a:sym typeface="Roboto"/>
              </a:rPr>
              <a:t>www.linkedin.com/in/Jane-Yuan-CPA</a:t>
            </a:r>
            <a:endParaRPr sz="2400" u="sng">
              <a:solidFill>
                <a:srgbClr val="0000FF"/>
              </a:solidFill>
              <a:latin typeface="Source Sans Pro"/>
              <a:ea typeface="Source Sans Pro"/>
              <a:cs typeface="Source Sans Pro"/>
              <a:sym typeface="Source Sans Pro"/>
            </a:endParaRPr>
          </a:p>
          <a:p>
            <a:pPr indent="0" lvl="0" marL="0" rtl="0" algn="l">
              <a:spcBef>
                <a:spcPts val="0"/>
              </a:spcBef>
              <a:spcAft>
                <a:spcPts val="0"/>
              </a:spcAft>
              <a:buClr>
                <a:srgbClr val="000000"/>
              </a:buClr>
              <a:buSzPts val="1100"/>
              <a:buFont typeface="Arial"/>
              <a:buNone/>
            </a:pPr>
            <a:r>
              <a:rPr lang="en" sz="2400" u="sng">
                <a:solidFill>
                  <a:srgbClr val="0000FF"/>
                </a:solidFill>
                <a:latin typeface="Source Sans Pro"/>
                <a:ea typeface="Source Sans Pro"/>
                <a:cs typeface="Source Sans Pro"/>
                <a:sym typeface="Source Sans Pro"/>
              </a:rPr>
              <a:t>JIA@BrainPowerConsult.com</a:t>
            </a:r>
            <a:endParaRPr u="sng">
              <a:solidFill>
                <a:srgbClr val="0000FF"/>
              </a:solidFill>
              <a:latin typeface="Source Sans Pro"/>
              <a:ea typeface="Source Sans Pro"/>
              <a:cs typeface="Source Sans Pro"/>
              <a:sym typeface="Source Sans Pr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6"/>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Overview: Adoption Methods &amp; </a:t>
            </a:r>
            <a:r>
              <a:rPr b="1" lang="en"/>
              <a:t>Application Date</a:t>
            </a:r>
            <a:endParaRPr b="1"/>
          </a:p>
        </p:txBody>
      </p:sp>
      <p:sp>
        <p:nvSpPr>
          <p:cNvPr id="105" name="Google Shape;105;p16"/>
          <p:cNvSpPr txBox="1"/>
          <p:nvPr>
            <p:ph idx="4294967295"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Effective date method: </a:t>
            </a:r>
            <a:endParaRPr/>
          </a:p>
          <a:p>
            <a:pPr indent="-317500" lvl="1" marL="914400" rtl="0" algn="l">
              <a:spcBef>
                <a:spcPts val="0"/>
              </a:spcBef>
              <a:spcAft>
                <a:spcPts val="0"/>
              </a:spcAft>
              <a:buSzPts val="1400"/>
              <a:buAutoNum type="alphaLcPeriod"/>
            </a:pPr>
            <a:r>
              <a:rPr lang="en"/>
              <a:t>Apply ASC 842 only to period of adoption (prior period under ASC 840);</a:t>
            </a:r>
            <a:endParaRPr/>
          </a:p>
          <a:p>
            <a:pPr indent="-317500" lvl="1" marL="914400" rtl="0" algn="l">
              <a:spcBef>
                <a:spcPts val="0"/>
              </a:spcBef>
              <a:spcAft>
                <a:spcPts val="0"/>
              </a:spcAft>
              <a:buSzPts val="1400"/>
              <a:buAutoNum type="alphaLcPeriod"/>
            </a:pPr>
            <a:r>
              <a:rPr lang="en"/>
              <a:t>Application Date = the beginning of the period of adoption (1/1/2022)</a:t>
            </a:r>
            <a:endParaRPr/>
          </a:p>
          <a:p>
            <a:pPr indent="-342900" lvl="0" marL="457200" rtl="0" algn="l">
              <a:spcBef>
                <a:spcPts val="0"/>
              </a:spcBef>
              <a:spcAft>
                <a:spcPts val="0"/>
              </a:spcAft>
              <a:buSzPts val="1800"/>
              <a:buAutoNum type="arabicPeriod"/>
            </a:pPr>
            <a:r>
              <a:rPr lang="en"/>
              <a:t>Comparative method: </a:t>
            </a:r>
            <a:endParaRPr/>
          </a:p>
          <a:p>
            <a:pPr indent="-317500" lvl="1" marL="914400" rtl="0" algn="l">
              <a:spcBef>
                <a:spcPts val="0"/>
              </a:spcBef>
              <a:spcAft>
                <a:spcPts val="0"/>
              </a:spcAft>
              <a:buSzPts val="1400"/>
              <a:buAutoNum type="alphaLcPeriod"/>
            </a:pPr>
            <a:r>
              <a:rPr lang="en"/>
              <a:t>Apply ASC 842 to all periods presented on FS</a:t>
            </a:r>
            <a:endParaRPr/>
          </a:p>
          <a:p>
            <a:pPr indent="-317500" lvl="1" marL="914400" rtl="0" algn="l">
              <a:spcBef>
                <a:spcPts val="0"/>
              </a:spcBef>
              <a:spcAft>
                <a:spcPts val="0"/>
              </a:spcAft>
              <a:buSzPts val="1400"/>
              <a:buAutoNum type="alphaLcPeriod"/>
            </a:pPr>
            <a:r>
              <a:rPr lang="en"/>
              <a:t>Application Date = the beginning of the earliest period presented (1/1/2021)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7"/>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Step 1. </a:t>
            </a:r>
            <a:r>
              <a:rPr b="1" lang="en"/>
              <a:t>Lease Identification </a:t>
            </a:r>
            <a:endParaRPr b="1"/>
          </a:p>
        </p:txBody>
      </p:sp>
      <p:sp>
        <p:nvSpPr>
          <p:cNvPr id="111" name="Google Shape;111;p17"/>
          <p:cNvSpPr txBox="1"/>
          <p:nvPr>
            <p:ph idx="4294967295"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Lease definition: </a:t>
            </a:r>
            <a:r>
              <a:rPr lang="en"/>
              <a:t>the right to control a specified asset. </a:t>
            </a:r>
            <a:endParaRPr/>
          </a:p>
          <a:p>
            <a:pPr indent="-342900" lvl="0" marL="457200" rtl="0" algn="l">
              <a:spcBef>
                <a:spcPts val="0"/>
              </a:spcBef>
              <a:spcAft>
                <a:spcPts val="0"/>
              </a:spcAft>
              <a:buSzPts val="1800"/>
              <a:buChar char="-"/>
            </a:pPr>
            <a:r>
              <a:rPr lang="en"/>
              <a:t>Ensure completeness of lease population: Identify lease arrangements, including leases embedded in service contracts.</a:t>
            </a:r>
            <a:endParaRPr/>
          </a:p>
          <a:p>
            <a:pPr indent="-342900" lvl="0" marL="457200" rtl="0" algn="l">
              <a:spcBef>
                <a:spcPts val="0"/>
              </a:spcBef>
              <a:spcAft>
                <a:spcPts val="0"/>
              </a:spcAft>
              <a:buSzPts val="1800"/>
              <a:buChar char="-"/>
            </a:pPr>
            <a:r>
              <a:rPr lang="en"/>
              <a:t>Examples of embedded leases:</a:t>
            </a:r>
            <a:endParaRPr/>
          </a:p>
          <a:p>
            <a:pPr indent="-317500" lvl="1" marL="914400" rtl="0" algn="l">
              <a:spcBef>
                <a:spcPts val="0"/>
              </a:spcBef>
              <a:spcAft>
                <a:spcPts val="0"/>
              </a:spcAft>
              <a:buSzPts val="1400"/>
              <a:buChar char="-"/>
            </a:pPr>
            <a:r>
              <a:rPr lang="en"/>
              <a:t>Data center and other service arrangements that grant exclusive use of specified equipment (e.g. servers)</a:t>
            </a:r>
            <a:endParaRPr/>
          </a:p>
          <a:p>
            <a:pPr indent="-317500" lvl="1" marL="914400" rtl="0" algn="l">
              <a:spcBef>
                <a:spcPts val="0"/>
              </a:spcBef>
              <a:spcAft>
                <a:spcPts val="0"/>
              </a:spcAft>
              <a:buSzPts val="1400"/>
              <a:buChar char="-"/>
            </a:pPr>
            <a:r>
              <a:rPr lang="en"/>
              <a:t>Outsourced Manufacturing arrangements that grant exclusive use of equipment or space of the manufacturer’s facility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8"/>
          <p:cNvSpPr/>
          <p:nvPr/>
        </p:nvSpPr>
        <p:spPr>
          <a:xfrm>
            <a:off x="3179224" y="1017800"/>
            <a:ext cx="2609100" cy="538500"/>
          </a:xfrm>
          <a:prstGeom prst="roundRect">
            <a:avLst>
              <a:gd fmla="val 50000" name="adj"/>
            </a:avLst>
          </a:prstGeom>
          <a:solidFill>
            <a:srgbClr val="B45F0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NPV (Rate, Payments…)</a:t>
            </a:r>
            <a:endParaRPr sz="1000">
              <a:solidFill>
                <a:srgbClr val="FFFFFF"/>
              </a:solidFill>
              <a:latin typeface="Roboto"/>
              <a:ea typeface="Roboto"/>
              <a:cs typeface="Roboto"/>
              <a:sym typeface="Roboto"/>
            </a:endParaRPr>
          </a:p>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 PV (Rate, nper, pmt)</a:t>
            </a:r>
            <a:endParaRPr sz="1000">
              <a:solidFill>
                <a:srgbClr val="FFFFFF"/>
              </a:solidFill>
              <a:latin typeface="Roboto"/>
              <a:ea typeface="Roboto"/>
              <a:cs typeface="Roboto"/>
              <a:sym typeface="Roboto"/>
            </a:endParaRPr>
          </a:p>
        </p:txBody>
      </p:sp>
      <p:sp>
        <p:nvSpPr>
          <p:cNvPr id="117" name="Google Shape;117;p18"/>
          <p:cNvSpPr/>
          <p:nvPr/>
        </p:nvSpPr>
        <p:spPr>
          <a:xfrm>
            <a:off x="3714713" y="1849250"/>
            <a:ext cx="1538100" cy="3612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Lease Payments </a:t>
            </a:r>
            <a:endParaRPr sz="1000">
              <a:solidFill>
                <a:srgbClr val="FFFFFF"/>
              </a:solidFill>
              <a:latin typeface="Roboto"/>
              <a:ea typeface="Roboto"/>
              <a:cs typeface="Roboto"/>
              <a:sym typeface="Roboto"/>
            </a:endParaRPr>
          </a:p>
        </p:txBody>
      </p:sp>
      <p:sp>
        <p:nvSpPr>
          <p:cNvPr id="118" name="Google Shape;118;p18"/>
          <p:cNvSpPr/>
          <p:nvPr/>
        </p:nvSpPr>
        <p:spPr>
          <a:xfrm>
            <a:off x="601138" y="1802113"/>
            <a:ext cx="1538100" cy="4026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Lease Term</a:t>
            </a:r>
            <a:endParaRPr sz="1000">
              <a:solidFill>
                <a:srgbClr val="FFFFFF"/>
              </a:solidFill>
              <a:latin typeface="Roboto"/>
              <a:ea typeface="Roboto"/>
              <a:cs typeface="Roboto"/>
              <a:sym typeface="Roboto"/>
            </a:endParaRPr>
          </a:p>
        </p:txBody>
      </p:sp>
      <p:cxnSp>
        <p:nvCxnSpPr>
          <p:cNvPr id="119" name="Google Shape;119;p18"/>
          <p:cNvCxnSpPr>
            <a:stCxn id="116" idx="2"/>
            <a:endCxn id="118" idx="0"/>
          </p:cNvCxnSpPr>
          <p:nvPr/>
        </p:nvCxnSpPr>
        <p:spPr>
          <a:xfrm rot="5400000">
            <a:off x="2804074" y="122300"/>
            <a:ext cx="245700" cy="3113700"/>
          </a:xfrm>
          <a:prstGeom prst="bentConnector3">
            <a:avLst>
              <a:gd fmla="val 50023" name="adj1"/>
            </a:avLst>
          </a:prstGeom>
          <a:noFill/>
          <a:ln cap="flat" cmpd="sng" w="9525">
            <a:solidFill>
              <a:srgbClr val="C2C2C2"/>
            </a:solidFill>
            <a:prstDash val="solid"/>
            <a:round/>
            <a:headEnd len="sm" w="sm" type="none"/>
            <a:tailEnd len="sm" w="sm" type="none"/>
          </a:ln>
        </p:spPr>
      </p:cxnSp>
      <p:sp>
        <p:nvSpPr>
          <p:cNvPr id="120" name="Google Shape;120;p18"/>
          <p:cNvSpPr/>
          <p:nvPr/>
        </p:nvSpPr>
        <p:spPr>
          <a:xfrm>
            <a:off x="6828288" y="1809600"/>
            <a:ext cx="1538100" cy="4026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Discount Rate</a:t>
            </a:r>
            <a:endParaRPr sz="1000">
              <a:solidFill>
                <a:srgbClr val="FFFFFF"/>
              </a:solidFill>
              <a:latin typeface="Roboto"/>
              <a:ea typeface="Roboto"/>
              <a:cs typeface="Roboto"/>
              <a:sym typeface="Roboto"/>
            </a:endParaRPr>
          </a:p>
        </p:txBody>
      </p:sp>
      <p:cxnSp>
        <p:nvCxnSpPr>
          <p:cNvPr id="121" name="Google Shape;121;p18"/>
          <p:cNvCxnSpPr>
            <a:stCxn id="120" idx="0"/>
            <a:endCxn id="116" idx="2"/>
          </p:cNvCxnSpPr>
          <p:nvPr/>
        </p:nvCxnSpPr>
        <p:spPr>
          <a:xfrm flipH="1" rot="5400000">
            <a:off x="5913888" y="126150"/>
            <a:ext cx="253200" cy="3113700"/>
          </a:xfrm>
          <a:prstGeom prst="bentConnector3">
            <a:avLst>
              <a:gd fmla="val 50020" name="adj1"/>
            </a:avLst>
          </a:prstGeom>
          <a:noFill/>
          <a:ln cap="flat" cmpd="sng" w="9525">
            <a:solidFill>
              <a:srgbClr val="C2C2C2"/>
            </a:solidFill>
            <a:prstDash val="solid"/>
            <a:round/>
            <a:headEnd len="sm" w="sm" type="none"/>
            <a:tailEnd len="sm" w="sm" type="none"/>
          </a:ln>
        </p:spPr>
      </p:cxnSp>
      <p:sp>
        <p:nvSpPr>
          <p:cNvPr id="122" name="Google Shape;122;p18"/>
          <p:cNvSpPr/>
          <p:nvPr/>
        </p:nvSpPr>
        <p:spPr>
          <a:xfrm>
            <a:off x="5788325" y="1052400"/>
            <a:ext cx="3183300" cy="538500"/>
          </a:xfrm>
          <a:prstGeom prst="leftArrowCallout">
            <a:avLst>
              <a:gd fmla="val 0" name="adj1"/>
              <a:gd fmla="val 22491" name="adj2"/>
              <a:gd fmla="val 22286" name="adj3"/>
              <a:gd fmla="val 86555" name="adj4"/>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N</a:t>
            </a:r>
            <a:r>
              <a:rPr lang="en" sz="1000">
                <a:solidFill>
                  <a:schemeClr val="dk2"/>
                </a:solidFill>
              </a:rPr>
              <a:t>PV formula assumes payment made at the end of period (“ordinary annuity”);</a:t>
            </a:r>
            <a:endParaRPr sz="1000">
              <a:solidFill>
                <a:schemeClr val="dk2"/>
              </a:solidFill>
            </a:endParaRPr>
          </a:p>
          <a:p>
            <a:pPr indent="0" lvl="0" marL="0" marR="0" rtl="0" algn="l">
              <a:lnSpc>
                <a:spcPct val="100000"/>
              </a:lnSpc>
              <a:spcBef>
                <a:spcPts val="0"/>
              </a:spcBef>
              <a:spcAft>
                <a:spcPts val="0"/>
              </a:spcAft>
              <a:buNone/>
            </a:pPr>
            <a:r>
              <a:rPr lang="en" sz="1000">
                <a:solidFill>
                  <a:schemeClr val="dk2"/>
                </a:solidFill>
              </a:rPr>
              <a:t>PV formula only handles constant payments. </a:t>
            </a:r>
            <a:endParaRPr sz="1000">
              <a:solidFill>
                <a:schemeClr val="dk2"/>
              </a:solidFill>
            </a:endParaRPr>
          </a:p>
          <a:p>
            <a:pPr indent="0" lvl="0" marL="0" rtl="0" algn="l">
              <a:lnSpc>
                <a:spcPct val="80000"/>
              </a:lnSpc>
              <a:spcBef>
                <a:spcPts val="0"/>
              </a:spcBef>
              <a:spcAft>
                <a:spcPts val="0"/>
              </a:spcAft>
              <a:buNone/>
            </a:pPr>
            <a:r>
              <a:t/>
            </a:r>
            <a:endParaRPr i="1" sz="1000">
              <a:solidFill>
                <a:schemeClr val="dk2"/>
              </a:solidFill>
            </a:endParaRPr>
          </a:p>
        </p:txBody>
      </p:sp>
      <p:sp>
        <p:nvSpPr>
          <p:cNvPr id="123" name="Google Shape;123;p18"/>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Step 2. Lease Measurement - a) Lease Liability</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9"/>
          <p:cNvSpPr/>
          <p:nvPr/>
        </p:nvSpPr>
        <p:spPr>
          <a:xfrm>
            <a:off x="3179224" y="1017800"/>
            <a:ext cx="2609100" cy="538500"/>
          </a:xfrm>
          <a:prstGeom prst="roundRect">
            <a:avLst>
              <a:gd fmla="val 50000" name="adj"/>
            </a:avLst>
          </a:prstGeom>
          <a:solidFill>
            <a:srgbClr val="B45F06"/>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NPV (Rate, Payments…)</a:t>
            </a:r>
            <a:endParaRPr sz="1000">
              <a:solidFill>
                <a:srgbClr val="FFFFFF"/>
              </a:solidFill>
              <a:latin typeface="Roboto"/>
              <a:ea typeface="Roboto"/>
              <a:cs typeface="Roboto"/>
              <a:sym typeface="Roboto"/>
            </a:endParaRPr>
          </a:p>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 PV (Rate, nper, pmt)</a:t>
            </a:r>
            <a:endParaRPr sz="1000">
              <a:solidFill>
                <a:srgbClr val="FFFFFF"/>
              </a:solidFill>
              <a:latin typeface="Roboto"/>
              <a:ea typeface="Roboto"/>
              <a:cs typeface="Roboto"/>
              <a:sym typeface="Roboto"/>
            </a:endParaRPr>
          </a:p>
        </p:txBody>
      </p:sp>
      <p:sp>
        <p:nvSpPr>
          <p:cNvPr id="129" name="Google Shape;129;p19"/>
          <p:cNvSpPr/>
          <p:nvPr/>
        </p:nvSpPr>
        <p:spPr>
          <a:xfrm>
            <a:off x="3714713" y="1849250"/>
            <a:ext cx="1538100" cy="3612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Lease Payments </a:t>
            </a:r>
            <a:endParaRPr sz="1000">
              <a:solidFill>
                <a:srgbClr val="FFFFFF"/>
              </a:solidFill>
              <a:latin typeface="Roboto"/>
              <a:ea typeface="Roboto"/>
              <a:cs typeface="Roboto"/>
              <a:sym typeface="Roboto"/>
            </a:endParaRPr>
          </a:p>
        </p:txBody>
      </p:sp>
      <p:sp>
        <p:nvSpPr>
          <p:cNvPr id="130" name="Google Shape;130;p19"/>
          <p:cNvSpPr/>
          <p:nvPr/>
        </p:nvSpPr>
        <p:spPr>
          <a:xfrm>
            <a:off x="601138" y="1802113"/>
            <a:ext cx="1538100" cy="4026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Lease Term</a:t>
            </a:r>
            <a:endParaRPr sz="1000">
              <a:solidFill>
                <a:srgbClr val="FFFFFF"/>
              </a:solidFill>
              <a:latin typeface="Roboto"/>
              <a:ea typeface="Roboto"/>
              <a:cs typeface="Roboto"/>
              <a:sym typeface="Roboto"/>
            </a:endParaRPr>
          </a:p>
        </p:txBody>
      </p:sp>
      <p:sp>
        <p:nvSpPr>
          <p:cNvPr id="131" name="Google Shape;131;p19"/>
          <p:cNvSpPr/>
          <p:nvPr/>
        </p:nvSpPr>
        <p:spPr>
          <a:xfrm>
            <a:off x="152575" y="2657538"/>
            <a:ext cx="1188300" cy="4425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Noncancelable Lease period</a:t>
            </a:r>
            <a:endParaRPr sz="1000">
              <a:solidFill>
                <a:schemeClr val="dk2"/>
              </a:solidFill>
              <a:latin typeface="Roboto"/>
              <a:ea typeface="Roboto"/>
              <a:cs typeface="Roboto"/>
              <a:sym typeface="Roboto"/>
            </a:endParaRPr>
          </a:p>
        </p:txBody>
      </p:sp>
      <p:sp>
        <p:nvSpPr>
          <p:cNvPr id="132" name="Google Shape;132;p19"/>
          <p:cNvSpPr/>
          <p:nvPr/>
        </p:nvSpPr>
        <p:spPr>
          <a:xfrm>
            <a:off x="1624375" y="2684063"/>
            <a:ext cx="1188300" cy="457200"/>
          </a:xfrm>
          <a:prstGeom prst="roundRect">
            <a:avLst>
              <a:gd fmla="val 50000"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Renewal or Termination Options</a:t>
            </a:r>
            <a:endParaRPr sz="1000">
              <a:solidFill>
                <a:schemeClr val="dk2"/>
              </a:solidFill>
              <a:latin typeface="Roboto"/>
              <a:ea typeface="Roboto"/>
              <a:cs typeface="Roboto"/>
              <a:sym typeface="Roboto"/>
            </a:endParaRPr>
          </a:p>
        </p:txBody>
      </p:sp>
      <p:cxnSp>
        <p:nvCxnSpPr>
          <p:cNvPr id="133" name="Google Shape;133;p19"/>
          <p:cNvCxnSpPr>
            <a:stCxn id="128" idx="2"/>
            <a:endCxn id="130" idx="0"/>
          </p:cNvCxnSpPr>
          <p:nvPr/>
        </p:nvCxnSpPr>
        <p:spPr>
          <a:xfrm rot="5400000">
            <a:off x="2804074" y="122300"/>
            <a:ext cx="245700" cy="3113700"/>
          </a:xfrm>
          <a:prstGeom prst="bentConnector3">
            <a:avLst>
              <a:gd fmla="val 50023" name="adj1"/>
            </a:avLst>
          </a:prstGeom>
          <a:noFill/>
          <a:ln cap="flat" cmpd="sng" w="9525">
            <a:solidFill>
              <a:srgbClr val="C2C2C2"/>
            </a:solidFill>
            <a:prstDash val="solid"/>
            <a:round/>
            <a:headEnd len="sm" w="sm" type="none"/>
            <a:tailEnd len="sm" w="sm" type="none"/>
          </a:ln>
        </p:spPr>
      </p:cxnSp>
      <p:cxnSp>
        <p:nvCxnSpPr>
          <p:cNvPr id="134" name="Google Shape;134;p19"/>
          <p:cNvCxnSpPr>
            <a:stCxn id="130" idx="2"/>
            <a:endCxn id="132" idx="0"/>
          </p:cNvCxnSpPr>
          <p:nvPr/>
        </p:nvCxnSpPr>
        <p:spPr>
          <a:xfrm flipH="1" rot="-5400000">
            <a:off x="1554688" y="2020213"/>
            <a:ext cx="479400" cy="848400"/>
          </a:xfrm>
          <a:prstGeom prst="bentConnector3">
            <a:avLst>
              <a:gd fmla="val 49995" name="adj1"/>
            </a:avLst>
          </a:prstGeom>
          <a:noFill/>
          <a:ln cap="flat" cmpd="sng" w="9525">
            <a:solidFill>
              <a:srgbClr val="C2C2C2"/>
            </a:solidFill>
            <a:prstDash val="solid"/>
            <a:round/>
            <a:headEnd len="sm" w="sm" type="none"/>
            <a:tailEnd len="sm" w="sm" type="none"/>
          </a:ln>
        </p:spPr>
      </p:cxnSp>
      <p:cxnSp>
        <p:nvCxnSpPr>
          <p:cNvPr id="135" name="Google Shape;135;p19"/>
          <p:cNvCxnSpPr>
            <a:stCxn id="131" idx="0"/>
            <a:endCxn id="130" idx="2"/>
          </p:cNvCxnSpPr>
          <p:nvPr/>
        </p:nvCxnSpPr>
        <p:spPr>
          <a:xfrm rot="-5400000">
            <a:off x="832075" y="2119488"/>
            <a:ext cx="452700" cy="623400"/>
          </a:xfrm>
          <a:prstGeom prst="bentConnector3">
            <a:avLst>
              <a:gd fmla="val 50014" name="adj1"/>
            </a:avLst>
          </a:prstGeom>
          <a:noFill/>
          <a:ln cap="flat" cmpd="sng" w="9525">
            <a:solidFill>
              <a:srgbClr val="C2C2C2"/>
            </a:solidFill>
            <a:prstDash val="solid"/>
            <a:round/>
            <a:headEnd len="sm" w="sm" type="none"/>
            <a:tailEnd len="sm" w="sm" type="none"/>
          </a:ln>
        </p:spPr>
      </p:cxnSp>
      <p:sp>
        <p:nvSpPr>
          <p:cNvPr id="136" name="Google Shape;136;p19"/>
          <p:cNvSpPr/>
          <p:nvPr/>
        </p:nvSpPr>
        <p:spPr>
          <a:xfrm>
            <a:off x="1191287" y="2337525"/>
            <a:ext cx="591600" cy="187200"/>
          </a:xfrm>
          <a:prstGeom prst="homePlate">
            <a:avLst>
              <a:gd fmla="val 50000" name="adj"/>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AND</a:t>
            </a:r>
            <a:endParaRPr sz="1200">
              <a:solidFill>
                <a:schemeClr val="dk2"/>
              </a:solidFill>
            </a:endParaRPr>
          </a:p>
        </p:txBody>
      </p:sp>
      <p:sp>
        <p:nvSpPr>
          <p:cNvPr id="137" name="Google Shape;137;p19"/>
          <p:cNvSpPr/>
          <p:nvPr/>
        </p:nvSpPr>
        <p:spPr>
          <a:xfrm>
            <a:off x="107725"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Start on “Lease Commencement date” </a:t>
            </a:r>
            <a:endParaRPr sz="1000">
              <a:solidFill>
                <a:schemeClr val="dk2"/>
              </a:solidFill>
              <a:latin typeface="Roboto"/>
              <a:ea typeface="Roboto"/>
              <a:cs typeface="Roboto"/>
              <a:sym typeface="Roboto"/>
            </a:endParaRPr>
          </a:p>
          <a:p>
            <a:pPr indent="0" lvl="0" marL="0" marR="0" rtl="0" algn="l">
              <a:lnSpc>
                <a:spcPct val="100000"/>
              </a:lnSpc>
              <a:spcBef>
                <a:spcPts val="0"/>
              </a:spcBef>
              <a:spcAft>
                <a:spcPts val="0"/>
              </a:spcAft>
              <a:buNone/>
            </a:pPr>
            <a:r>
              <a:rPr lang="en" sz="1000">
                <a:solidFill>
                  <a:schemeClr val="dk2"/>
                </a:solidFill>
                <a:latin typeface="Roboto"/>
                <a:ea typeface="Roboto"/>
                <a:cs typeface="Roboto"/>
                <a:sym typeface="Roboto"/>
              </a:rPr>
              <a:t>( NOT  “Lease Execution date” OR “ first lease payment date”)</a:t>
            </a:r>
            <a:endParaRPr sz="1000">
              <a:solidFill>
                <a:schemeClr val="dk2"/>
              </a:solidFill>
              <a:latin typeface="Roboto"/>
              <a:ea typeface="Roboto"/>
              <a:cs typeface="Roboto"/>
              <a:sym typeface="Roboto"/>
            </a:endParaRPr>
          </a:p>
        </p:txBody>
      </p:sp>
      <p:cxnSp>
        <p:nvCxnSpPr>
          <p:cNvPr id="138" name="Google Shape;138;p19"/>
          <p:cNvCxnSpPr>
            <a:stCxn id="131" idx="2"/>
            <a:endCxn id="137" idx="0"/>
          </p:cNvCxnSpPr>
          <p:nvPr/>
        </p:nvCxnSpPr>
        <p:spPr>
          <a:xfrm flipH="1" rot="-5400000">
            <a:off x="676225" y="3170538"/>
            <a:ext cx="141600" cy="600"/>
          </a:xfrm>
          <a:prstGeom prst="bentConnector3">
            <a:avLst>
              <a:gd fmla="val 49952" name="adj1"/>
            </a:avLst>
          </a:prstGeom>
          <a:noFill/>
          <a:ln cap="flat" cmpd="sng" w="9525">
            <a:solidFill>
              <a:schemeClr val="dk2"/>
            </a:solidFill>
            <a:prstDash val="solid"/>
            <a:round/>
            <a:headEnd len="med" w="med" type="none"/>
            <a:tailEnd len="med" w="med" type="none"/>
          </a:ln>
        </p:spPr>
      </p:cxnSp>
      <p:cxnSp>
        <p:nvCxnSpPr>
          <p:cNvPr id="139" name="Google Shape;139;p19"/>
          <p:cNvCxnSpPr>
            <a:stCxn id="132" idx="2"/>
            <a:endCxn id="140" idx="0"/>
          </p:cNvCxnSpPr>
          <p:nvPr/>
        </p:nvCxnSpPr>
        <p:spPr>
          <a:xfrm flipH="1" rot="-5400000">
            <a:off x="2155825" y="3203963"/>
            <a:ext cx="127200" cy="1800"/>
          </a:xfrm>
          <a:prstGeom prst="bentConnector3">
            <a:avLst>
              <a:gd fmla="val 50000" name="adj1"/>
            </a:avLst>
          </a:prstGeom>
          <a:noFill/>
          <a:ln cap="flat" cmpd="sng" w="9525">
            <a:solidFill>
              <a:schemeClr val="dk2"/>
            </a:solidFill>
            <a:prstDash val="solid"/>
            <a:round/>
            <a:headEnd len="med" w="med" type="none"/>
            <a:tailEnd len="med" w="med" type="none"/>
          </a:ln>
        </p:spPr>
      </p:cxnSp>
      <p:sp>
        <p:nvSpPr>
          <p:cNvPr id="141" name="Google Shape;141;p19"/>
          <p:cNvSpPr/>
          <p:nvPr/>
        </p:nvSpPr>
        <p:spPr>
          <a:xfrm>
            <a:off x="6828288" y="1809600"/>
            <a:ext cx="1538100" cy="402600"/>
          </a:xfrm>
          <a:prstGeom prst="roundRect">
            <a:avLst>
              <a:gd fmla="val 50000" name="adj"/>
            </a:avLst>
          </a:prstGeom>
          <a:solidFill>
            <a:srgbClr val="E69138"/>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1000">
                <a:solidFill>
                  <a:srgbClr val="FFFFFF"/>
                </a:solidFill>
                <a:latin typeface="Roboto"/>
                <a:ea typeface="Roboto"/>
                <a:cs typeface="Roboto"/>
                <a:sym typeface="Roboto"/>
              </a:rPr>
              <a:t>Discount Rate</a:t>
            </a:r>
            <a:endParaRPr sz="1000">
              <a:solidFill>
                <a:srgbClr val="FFFFFF"/>
              </a:solidFill>
              <a:latin typeface="Roboto"/>
              <a:ea typeface="Roboto"/>
              <a:cs typeface="Roboto"/>
              <a:sym typeface="Roboto"/>
            </a:endParaRPr>
          </a:p>
        </p:txBody>
      </p:sp>
      <p:cxnSp>
        <p:nvCxnSpPr>
          <p:cNvPr id="142" name="Google Shape;142;p19"/>
          <p:cNvCxnSpPr>
            <a:stCxn id="141" idx="0"/>
            <a:endCxn id="128" idx="2"/>
          </p:cNvCxnSpPr>
          <p:nvPr/>
        </p:nvCxnSpPr>
        <p:spPr>
          <a:xfrm flipH="1" rot="5400000">
            <a:off x="5913888" y="126150"/>
            <a:ext cx="253200" cy="3113700"/>
          </a:xfrm>
          <a:prstGeom prst="bentConnector3">
            <a:avLst>
              <a:gd fmla="val 50020" name="adj1"/>
            </a:avLst>
          </a:prstGeom>
          <a:noFill/>
          <a:ln cap="flat" cmpd="sng" w="9525">
            <a:solidFill>
              <a:srgbClr val="C2C2C2"/>
            </a:solidFill>
            <a:prstDash val="solid"/>
            <a:round/>
            <a:headEnd len="sm" w="sm" type="none"/>
            <a:tailEnd len="sm" w="sm" type="none"/>
          </a:ln>
        </p:spPr>
      </p:cxnSp>
      <p:sp>
        <p:nvSpPr>
          <p:cNvPr id="143" name="Google Shape;143;p19"/>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Step 2. Lease Measurement - a) Lease Liability</a:t>
            </a:r>
            <a:endParaRPr b="1"/>
          </a:p>
        </p:txBody>
      </p:sp>
      <p:sp>
        <p:nvSpPr>
          <p:cNvPr id="144" name="Google Shape;144;p19"/>
          <p:cNvSpPr/>
          <p:nvPr/>
        </p:nvSpPr>
        <p:spPr>
          <a:xfrm>
            <a:off x="1581325" y="3241502"/>
            <a:ext cx="1278000" cy="1544400"/>
          </a:xfrm>
          <a:prstGeom prst="roundRect">
            <a:avLst>
              <a:gd fmla="val 16667" name="adj"/>
            </a:avLst>
          </a:pr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Roboto"/>
                <a:ea typeface="Roboto"/>
                <a:cs typeface="Roboto"/>
                <a:sym typeface="Roboto"/>
              </a:rPr>
              <a:t>a.  Options controllable by Lessee</a:t>
            </a:r>
            <a:endParaRPr sz="1000">
              <a:solidFill>
                <a:schemeClr val="dk2"/>
              </a:solidFill>
              <a:latin typeface="Roboto"/>
              <a:ea typeface="Roboto"/>
              <a:cs typeface="Roboto"/>
              <a:sym typeface="Roboto"/>
            </a:endParaRPr>
          </a:p>
          <a:p>
            <a:pPr indent="0" lvl="0" marL="0" rtl="0" algn="l">
              <a:spcBef>
                <a:spcPts val="0"/>
              </a:spcBef>
              <a:spcAft>
                <a:spcPts val="0"/>
              </a:spcAft>
              <a:buNone/>
            </a:pPr>
            <a:r>
              <a:rPr lang="en" sz="1000">
                <a:solidFill>
                  <a:schemeClr val="dk2"/>
                </a:solidFill>
                <a:latin typeface="Roboto"/>
                <a:ea typeface="Roboto"/>
                <a:cs typeface="Roboto"/>
                <a:sym typeface="Roboto"/>
              </a:rPr>
              <a:t>b. Options controllable only by Lessor</a:t>
            </a:r>
            <a:endParaRPr sz="1000">
              <a:solidFill>
                <a:schemeClr val="dk2"/>
              </a:solidFill>
              <a:latin typeface="Roboto"/>
              <a:ea typeface="Roboto"/>
              <a:cs typeface="Roboto"/>
              <a:sym typeface="Roboto"/>
            </a:endParaRPr>
          </a:p>
        </p:txBody>
      </p:sp>
      <p:sp>
        <p:nvSpPr>
          <p:cNvPr id="145" name="Google Shape;145;p19"/>
          <p:cNvSpPr/>
          <p:nvPr/>
        </p:nvSpPr>
        <p:spPr>
          <a:xfrm>
            <a:off x="5788325" y="1052400"/>
            <a:ext cx="3183300" cy="538500"/>
          </a:xfrm>
          <a:prstGeom prst="leftArrowCallout">
            <a:avLst>
              <a:gd fmla="val 0" name="adj1"/>
              <a:gd fmla="val 22491" name="adj2"/>
              <a:gd fmla="val 22286" name="adj3"/>
              <a:gd fmla="val 86555" name="adj4"/>
            </a:avLst>
          </a:prstGeom>
          <a:solidFill>
            <a:srgbClr val="C2C2C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 sz="1200">
                <a:solidFill>
                  <a:schemeClr val="dk2"/>
                </a:solidFill>
              </a:rPr>
              <a:t>N</a:t>
            </a:r>
            <a:r>
              <a:rPr lang="en" sz="1000">
                <a:solidFill>
                  <a:schemeClr val="dk2"/>
                </a:solidFill>
              </a:rPr>
              <a:t>PV formula assumes payment made at the end of period (“ordinary annuity”);</a:t>
            </a:r>
            <a:endParaRPr sz="1000">
              <a:solidFill>
                <a:schemeClr val="dk2"/>
              </a:solidFill>
            </a:endParaRPr>
          </a:p>
          <a:p>
            <a:pPr indent="0" lvl="0" marL="0" marR="0" rtl="0" algn="l">
              <a:lnSpc>
                <a:spcPct val="100000"/>
              </a:lnSpc>
              <a:spcBef>
                <a:spcPts val="0"/>
              </a:spcBef>
              <a:spcAft>
                <a:spcPts val="0"/>
              </a:spcAft>
              <a:buNone/>
            </a:pPr>
            <a:r>
              <a:rPr lang="en" sz="1000">
                <a:solidFill>
                  <a:schemeClr val="dk2"/>
                </a:solidFill>
              </a:rPr>
              <a:t>PV formula only handles constant payments. </a:t>
            </a:r>
            <a:endParaRPr sz="1000">
              <a:solidFill>
                <a:schemeClr val="dk2"/>
              </a:solidFill>
            </a:endParaRPr>
          </a:p>
          <a:p>
            <a:pPr indent="0" lvl="0" marL="0" rtl="0" algn="l">
              <a:lnSpc>
                <a:spcPct val="80000"/>
              </a:lnSpc>
              <a:spcBef>
                <a:spcPts val="0"/>
              </a:spcBef>
              <a:spcAft>
                <a:spcPts val="0"/>
              </a:spcAft>
              <a:buNone/>
            </a:pPr>
            <a:r>
              <a:t/>
            </a:r>
            <a:endParaRPr i="1" sz="1000">
              <a:solidFill>
                <a:schemeClr val="dk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0"/>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Lease Term Determination</a:t>
            </a:r>
            <a:endParaRPr b="1"/>
          </a:p>
        </p:txBody>
      </p:sp>
      <p:sp>
        <p:nvSpPr>
          <p:cNvPr id="151" name="Google Shape;151;p20"/>
          <p:cNvSpPr txBox="1"/>
          <p:nvPr>
            <p:ph idx="4294967295" type="body"/>
          </p:nvPr>
        </p:nvSpPr>
        <p:spPr>
          <a:xfrm>
            <a:off x="311700" y="1152475"/>
            <a:ext cx="8646600" cy="1515600"/>
          </a:xfrm>
          <a:prstGeom prst="rect">
            <a:avLst/>
          </a:prstGeom>
          <a:ln cap="flat" cmpd="sng" w="9525">
            <a:solidFill>
              <a:srgbClr val="F1C232"/>
            </a:solidFill>
            <a:prstDash val="solid"/>
            <a:round/>
            <a:headEnd len="sm" w="sm" type="none"/>
            <a:tailEnd len="sm" w="sm" type="none"/>
          </a:ln>
        </p:spPr>
        <p:txBody>
          <a:bodyPr anchorCtr="0" anchor="t" bIns="91425" lIns="91425" spcFirstLastPara="1" rIns="91425" wrap="square" tIns="91425">
            <a:normAutofit fontScale="85000"/>
          </a:bodyPr>
          <a:lstStyle/>
          <a:p>
            <a:pPr indent="0" lvl="0" marL="0" rtl="0" algn="l">
              <a:spcBef>
                <a:spcPts val="0"/>
              </a:spcBef>
              <a:spcAft>
                <a:spcPts val="0"/>
              </a:spcAft>
              <a:buNone/>
            </a:pPr>
            <a:r>
              <a:rPr lang="en"/>
              <a:t>Lease Term = </a:t>
            </a:r>
            <a:r>
              <a:rPr lang="en"/>
              <a:t>Noncancelable lease period</a:t>
            </a:r>
            <a:endParaRPr/>
          </a:p>
          <a:p>
            <a:pPr indent="-325755" lvl="0" marL="457200" rtl="0" algn="l">
              <a:spcBef>
                <a:spcPts val="1200"/>
              </a:spcBef>
              <a:spcAft>
                <a:spcPts val="0"/>
              </a:spcAft>
              <a:buSzPct val="100000"/>
              <a:buChar char="+"/>
            </a:pPr>
            <a:r>
              <a:rPr lang="en"/>
              <a:t>(If controllable by Lessee) Renewal options if </a:t>
            </a:r>
            <a:r>
              <a:rPr lang="en"/>
              <a:t>reasonably certain to exercise</a:t>
            </a:r>
            <a:endParaRPr/>
          </a:p>
          <a:p>
            <a:pPr indent="-325755" lvl="0" marL="457200" rtl="0" algn="l">
              <a:spcBef>
                <a:spcPts val="0"/>
              </a:spcBef>
              <a:spcAft>
                <a:spcPts val="0"/>
              </a:spcAft>
              <a:buSzPct val="100000"/>
              <a:buChar char="+"/>
            </a:pPr>
            <a:r>
              <a:rPr lang="en"/>
              <a:t>(If controllable by Lessee) T</a:t>
            </a:r>
            <a:r>
              <a:rPr lang="en"/>
              <a:t>ermination options if reasonably certain</a:t>
            </a:r>
            <a:r>
              <a:rPr lang="en"/>
              <a:t> NOT to exercise </a:t>
            </a:r>
            <a:endParaRPr/>
          </a:p>
          <a:p>
            <a:pPr indent="-325755" lvl="0" marL="457200" rtl="0" algn="l">
              <a:spcBef>
                <a:spcPts val="0"/>
              </a:spcBef>
              <a:spcAft>
                <a:spcPts val="0"/>
              </a:spcAft>
              <a:buSzPct val="100000"/>
              <a:buChar char="+"/>
            </a:pPr>
            <a:r>
              <a:rPr lang="en"/>
              <a:t>Periods </a:t>
            </a:r>
            <a:r>
              <a:rPr lang="en"/>
              <a:t>covered</a:t>
            </a:r>
            <a:r>
              <a:rPr lang="en"/>
              <a:t> by o</a:t>
            </a:r>
            <a:r>
              <a:rPr lang="en"/>
              <a:t>ptions controllable only by Lessor (if not already included in above)</a:t>
            </a:r>
            <a:endParaRPr/>
          </a:p>
        </p:txBody>
      </p:sp>
      <p:sp>
        <p:nvSpPr>
          <p:cNvPr id="152" name="Google Shape;152;p20"/>
          <p:cNvSpPr/>
          <p:nvPr/>
        </p:nvSpPr>
        <p:spPr>
          <a:xfrm>
            <a:off x="53250" y="2571750"/>
            <a:ext cx="9037500" cy="2311500"/>
          </a:xfrm>
          <a:prstGeom prst="horizontalScroll">
            <a:avLst>
              <a:gd fmla="val 12500" name="adj"/>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53" name="Google Shape;153;p20"/>
          <p:cNvGrpSpPr/>
          <p:nvPr/>
        </p:nvGrpSpPr>
        <p:grpSpPr>
          <a:xfrm>
            <a:off x="311700" y="2894076"/>
            <a:ext cx="8520599" cy="1666848"/>
            <a:chOff x="345550" y="3139876"/>
            <a:chExt cx="8520599" cy="1666848"/>
          </a:xfrm>
        </p:grpSpPr>
        <p:pic>
          <p:nvPicPr>
            <p:cNvPr id="154" name="Google Shape;154;p20"/>
            <p:cNvPicPr preferRelativeResize="0"/>
            <p:nvPr/>
          </p:nvPicPr>
          <p:blipFill>
            <a:blip r:embed="rId3">
              <a:alphaModFix/>
            </a:blip>
            <a:stretch>
              <a:fillRect/>
            </a:stretch>
          </p:blipFill>
          <p:spPr>
            <a:xfrm>
              <a:off x="345550" y="3437475"/>
              <a:ext cx="8520599" cy="1369250"/>
            </a:xfrm>
            <a:prstGeom prst="rect">
              <a:avLst/>
            </a:prstGeom>
            <a:noFill/>
            <a:ln>
              <a:noFill/>
            </a:ln>
          </p:spPr>
        </p:pic>
        <p:pic>
          <p:nvPicPr>
            <p:cNvPr id="155" name="Google Shape;155;p20"/>
            <p:cNvPicPr preferRelativeResize="0"/>
            <p:nvPr/>
          </p:nvPicPr>
          <p:blipFill>
            <a:blip r:embed="rId4">
              <a:alphaModFix/>
            </a:blip>
            <a:stretch>
              <a:fillRect/>
            </a:stretch>
          </p:blipFill>
          <p:spPr>
            <a:xfrm>
              <a:off x="345550" y="3139876"/>
              <a:ext cx="2874775" cy="335275"/>
            </a:xfrm>
            <a:prstGeom prst="rect">
              <a:avLst/>
            </a:prstGeom>
            <a:noFill/>
            <a:ln>
              <a:noFill/>
            </a:ln>
          </p:spPr>
        </p:pic>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1"/>
          <p:cNvSpPr txBox="1"/>
          <p:nvPr>
            <p:ph idx="4294967295"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“Reasonably Certain” assessment:</a:t>
            </a:r>
            <a:endParaRPr b="1"/>
          </a:p>
          <a:p>
            <a:pPr indent="-342900" lvl="0" marL="457200" rtl="0" algn="l">
              <a:spcBef>
                <a:spcPts val="1200"/>
              </a:spcBef>
              <a:spcAft>
                <a:spcPts val="0"/>
              </a:spcAft>
              <a:buSzPts val="1800"/>
              <a:buChar char="-"/>
            </a:pPr>
            <a:r>
              <a:rPr lang="en"/>
              <a:t>Greater than 75% probability, though no “bright line” rule</a:t>
            </a:r>
            <a:endParaRPr/>
          </a:p>
          <a:p>
            <a:pPr indent="-342900" lvl="0" marL="457200" rtl="0" algn="l">
              <a:spcBef>
                <a:spcPts val="0"/>
              </a:spcBef>
              <a:spcAft>
                <a:spcPts val="0"/>
              </a:spcAft>
              <a:buSzPts val="1800"/>
              <a:buChar char="-"/>
            </a:pPr>
            <a:r>
              <a:rPr lang="en"/>
              <a:t>Factors to consider:</a:t>
            </a:r>
            <a:endParaRPr/>
          </a:p>
          <a:p>
            <a:pPr indent="-317500" lvl="1" marL="914400" rtl="0" algn="l">
              <a:spcBef>
                <a:spcPts val="0"/>
              </a:spcBef>
              <a:spcAft>
                <a:spcPts val="0"/>
              </a:spcAft>
              <a:buSzPts val="1400"/>
              <a:buChar char="-"/>
            </a:pPr>
            <a:r>
              <a:rPr lang="en"/>
              <a:t>Lessee’s intentions &amp; past practices; </a:t>
            </a:r>
            <a:endParaRPr/>
          </a:p>
          <a:p>
            <a:pPr indent="-317500" lvl="1" marL="914400" rtl="0" algn="l">
              <a:spcBef>
                <a:spcPts val="0"/>
              </a:spcBef>
              <a:spcAft>
                <a:spcPts val="0"/>
              </a:spcAft>
              <a:buSzPts val="1400"/>
              <a:buChar char="-"/>
            </a:pPr>
            <a:r>
              <a:rPr lang="en"/>
              <a:t>Economic Incentives, e.g. lower lease payments in renewal periods</a:t>
            </a:r>
            <a:endParaRPr/>
          </a:p>
          <a:p>
            <a:pPr indent="-317500" lvl="1" marL="914400" rtl="0" algn="l">
              <a:spcBef>
                <a:spcPts val="0"/>
              </a:spcBef>
              <a:spcAft>
                <a:spcPts val="0"/>
              </a:spcAft>
              <a:buSzPts val="1400"/>
              <a:buChar char="-"/>
            </a:pPr>
            <a:r>
              <a:rPr lang="en"/>
              <a:t>Punitive provisions, e.g. “one-month lease if early termination”</a:t>
            </a:r>
            <a:endParaRPr/>
          </a:p>
          <a:p>
            <a:pPr indent="-317500" lvl="1" marL="914400" rtl="0" algn="l">
              <a:spcBef>
                <a:spcPts val="0"/>
              </a:spcBef>
              <a:spcAft>
                <a:spcPts val="0"/>
              </a:spcAft>
              <a:buSzPts val="1400"/>
              <a:buChar char="-"/>
            </a:pPr>
            <a:r>
              <a:rPr lang="en"/>
              <a:t>Availability of alternative assets</a:t>
            </a:r>
            <a:endParaRPr/>
          </a:p>
          <a:p>
            <a:pPr indent="-317500" lvl="1" marL="914400" rtl="0" algn="l">
              <a:spcBef>
                <a:spcPts val="0"/>
              </a:spcBef>
              <a:spcAft>
                <a:spcPts val="0"/>
              </a:spcAft>
              <a:buSzPts val="1400"/>
              <a:buChar char="-"/>
            </a:pPr>
            <a:r>
              <a:rPr lang="en"/>
              <a:t>Potential disruptions due to change of asset</a:t>
            </a:r>
            <a:endParaRPr/>
          </a:p>
        </p:txBody>
      </p:sp>
      <p:sp>
        <p:nvSpPr>
          <p:cNvPr id="161" name="Google Shape;161;p21"/>
          <p:cNvSpPr txBox="1"/>
          <p:nvPr>
            <p:ph idx="4294967295"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Lease Term Determination</a:t>
            </a:r>
            <a:endParaRPr b="1"/>
          </a:p>
        </p:txBody>
      </p:sp>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