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59" r:id="rId5"/>
    <p:sldId id="274" r:id="rId6"/>
    <p:sldId id="260" r:id="rId7"/>
    <p:sldId id="283" r:id="rId8"/>
    <p:sldId id="277" r:id="rId9"/>
    <p:sldId id="285" r:id="rId10"/>
    <p:sldId id="284" r:id="rId11"/>
    <p:sldId id="286" r:id="rId12"/>
    <p:sldId id="280" r:id="rId13"/>
    <p:sldId id="282" r:id="rId14"/>
    <p:sldId id="281" r:id="rId15"/>
    <p:sldId id="275" r:id="rId16"/>
    <p:sldId id="261" r:id="rId17"/>
    <p:sldId id="287" r:id="rId18"/>
    <p:sldId id="262" r:id="rId19"/>
    <p:sldId id="263" r:id="rId20"/>
    <p:sldId id="265" r:id="rId21"/>
    <p:sldId id="266" r:id="rId22"/>
    <p:sldId id="268" r:id="rId23"/>
    <p:sldId id="269" r:id="rId24"/>
    <p:sldId id="273" r:id="rId25"/>
    <p:sldId id="288" r:id="rId26"/>
    <p:sldId id="270"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4" d="100"/>
          <a:sy n="84" d="100"/>
        </p:scale>
        <p:origin x="1572"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3E05F-E39E-4D44-9E9E-A9FFE5CCBE6D}"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B10121A6-ECCF-48C2-B1F3-A09D640AC31C}">
      <dgm:prSet custT="1"/>
      <dgm:spPr/>
      <dgm:t>
        <a:bodyPr/>
        <a:lstStyle/>
        <a:p>
          <a:r>
            <a:rPr lang="en-US" sz="2000" b="1" dirty="0">
              <a:latin typeface="Times New Roman" panose="02020603050405020304" pitchFamily="18" charset="0"/>
              <a:cs typeface="Times New Roman" panose="02020603050405020304" pitchFamily="18" charset="0"/>
            </a:rPr>
            <a:t>30 years Experience</a:t>
          </a:r>
        </a:p>
      </dgm:t>
    </dgm:pt>
    <dgm:pt modelId="{B43801B7-9AA3-453F-8969-8031F887AA8D}" type="parTrans" cxnId="{8C1B1A9B-F7E8-4371-89FF-0AA336870912}">
      <dgm:prSet/>
      <dgm:spPr/>
      <dgm:t>
        <a:bodyPr/>
        <a:lstStyle/>
        <a:p>
          <a:endParaRPr lang="en-US"/>
        </a:p>
      </dgm:t>
    </dgm:pt>
    <dgm:pt modelId="{8D62C265-8B33-4783-97F3-CC37DBC16CE0}" type="sibTrans" cxnId="{8C1B1A9B-F7E8-4371-89FF-0AA336870912}">
      <dgm:prSet/>
      <dgm:spPr/>
      <dgm:t>
        <a:bodyPr/>
        <a:lstStyle/>
        <a:p>
          <a:endParaRPr lang="en-US"/>
        </a:p>
      </dgm:t>
    </dgm:pt>
    <dgm:pt modelId="{75D1CC88-0B03-4B15-9F9F-0DC4F197D31D}">
      <dgm:prSet custT="1"/>
      <dgm:spPr/>
      <dgm:t>
        <a:bodyPr/>
        <a:lstStyle/>
        <a:p>
          <a:r>
            <a:rPr lang="en-US" sz="2000" b="1" dirty="0">
              <a:latin typeface="Times New Roman" panose="02020603050405020304" pitchFamily="18" charset="0"/>
              <a:cs typeface="Times New Roman" panose="02020603050405020304" pitchFamily="18" charset="0"/>
            </a:rPr>
            <a:t>Owner of Elite Medical</a:t>
          </a:r>
        </a:p>
      </dgm:t>
    </dgm:pt>
    <dgm:pt modelId="{622C1D96-F785-4D9F-A1CF-A6516576B30D}" type="parTrans" cxnId="{F8FFE079-B8FE-4BA2-9698-204FC4AD79E9}">
      <dgm:prSet/>
      <dgm:spPr/>
      <dgm:t>
        <a:bodyPr/>
        <a:lstStyle/>
        <a:p>
          <a:endParaRPr lang="en-US"/>
        </a:p>
      </dgm:t>
    </dgm:pt>
    <dgm:pt modelId="{696AAA83-E9B6-4961-BAE4-D8ECD6130BBF}" type="sibTrans" cxnId="{F8FFE079-B8FE-4BA2-9698-204FC4AD79E9}">
      <dgm:prSet/>
      <dgm:spPr/>
      <dgm:t>
        <a:bodyPr/>
        <a:lstStyle/>
        <a:p>
          <a:endParaRPr lang="en-US"/>
        </a:p>
      </dgm:t>
    </dgm:pt>
    <dgm:pt modelId="{B35B4FEF-A2DF-4E7A-9857-FDFB23570376}">
      <dgm:prSet custT="1"/>
      <dgm:spPr/>
      <dgm:t>
        <a:bodyPr/>
        <a:lstStyle/>
        <a:p>
          <a:r>
            <a:rPr lang="en-US" sz="2000" b="1" dirty="0">
              <a:latin typeface="Times New Roman" panose="02020603050405020304" pitchFamily="18" charset="0"/>
              <a:cs typeface="Times New Roman" panose="02020603050405020304" pitchFamily="18" charset="0"/>
            </a:rPr>
            <a:t>20 years Credentialing and Fee Negotiations</a:t>
          </a:r>
        </a:p>
      </dgm:t>
    </dgm:pt>
    <dgm:pt modelId="{78BBBB84-4A33-47F2-B42D-1B142C87DD74}" type="parTrans" cxnId="{2BC01D38-85B6-4E85-BEE3-E1E3F98008AC}">
      <dgm:prSet/>
      <dgm:spPr/>
      <dgm:t>
        <a:bodyPr/>
        <a:lstStyle/>
        <a:p>
          <a:endParaRPr lang="en-US"/>
        </a:p>
      </dgm:t>
    </dgm:pt>
    <dgm:pt modelId="{B3FB8DBB-2CD2-4170-B5EE-D0F3089575FA}" type="sibTrans" cxnId="{2BC01D38-85B6-4E85-BEE3-E1E3F98008AC}">
      <dgm:prSet/>
      <dgm:spPr/>
      <dgm:t>
        <a:bodyPr/>
        <a:lstStyle/>
        <a:p>
          <a:endParaRPr lang="en-US"/>
        </a:p>
      </dgm:t>
    </dgm:pt>
    <dgm:pt modelId="{45A37EAC-0F43-4AA1-B13F-E1742E97505C}">
      <dgm:prSet custT="1"/>
      <dgm:spPr/>
      <dgm:t>
        <a:bodyPr/>
        <a:lstStyle/>
        <a:p>
          <a:r>
            <a:rPr lang="en-US" sz="2000" b="1" dirty="0">
              <a:latin typeface="Times New Roman" panose="02020603050405020304" pitchFamily="18" charset="0"/>
              <a:cs typeface="Times New Roman" panose="02020603050405020304" pitchFamily="18" charset="0"/>
            </a:rPr>
            <a:t>Specialized training in Credentialing</a:t>
          </a:r>
        </a:p>
      </dgm:t>
    </dgm:pt>
    <dgm:pt modelId="{6F45EE6D-CC00-42F9-8194-610AB461F4E9}" type="parTrans" cxnId="{662CDC8C-6ACD-4B82-B147-27A22F87E7DA}">
      <dgm:prSet/>
      <dgm:spPr/>
      <dgm:t>
        <a:bodyPr/>
        <a:lstStyle/>
        <a:p>
          <a:endParaRPr lang="en-US"/>
        </a:p>
      </dgm:t>
    </dgm:pt>
    <dgm:pt modelId="{901C8BC8-0A06-431D-B41C-525B7526E8D4}" type="sibTrans" cxnId="{662CDC8C-6ACD-4B82-B147-27A22F87E7DA}">
      <dgm:prSet/>
      <dgm:spPr/>
      <dgm:t>
        <a:bodyPr/>
        <a:lstStyle/>
        <a:p>
          <a:endParaRPr lang="en-US"/>
        </a:p>
      </dgm:t>
    </dgm:pt>
    <dgm:pt modelId="{48044FDB-E1BB-4DBE-A6B0-BCE973D5CF70}" type="pres">
      <dgm:prSet presAssocID="{7DB3E05F-E39E-4D44-9E9E-A9FFE5CCBE6D}" presName="matrix" presStyleCnt="0">
        <dgm:presLayoutVars>
          <dgm:chMax val="1"/>
          <dgm:dir/>
          <dgm:resizeHandles val="exact"/>
        </dgm:presLayoutVars>
      </dgm:prSet>
      <dgm:spPr/>
    </dgm:pt>
    <dgm:pt modelId="{14258A69-81B0-4BE6-A690-8360340381A0}" type="pres">
      <dgm:prSet presAssocID="{7DB3E05F-E39E-4D44-9E9E-A9FFE5CCBE6D}" presName="diamond" presStyleLbl="bgShp" presStyleIdx="0" presStyleCnt="1"/>
      <dgm:spPr/>
    </dgm:pt>
    <dgm:pt modelId="{9E78FD09-014D-40A7-A41F-DB30151829CF}" type="pres">
      <dgm:prSet presAssocID="{7DB3E05F-E39E-4D44-9E9E-A9FFE5CCBE6D}" presName="quad1" presStyleLbl="node1" presStyleIdx="0" presStyleCnt="4">
        <dgm:presLayoutVars>
          <dgm:chMax val="0"/>
          <dgm:chPref val="0"/>
          <dgm:bulletEnabled val="1"/>
        </dgm:presLayoutVars>
      </dgm:prSet>
      <dgm:spPr/>
    </dgm:pt>
    <dgm:pt modelId="{84CBB53A-AA41-41A4-930F-A11C24CB2A94}" type="pres">
      <dgm:prSet presAssocID="{7DB3E05F-E39E-4D44-9E9E-A9FFE5CCBE6D}" presName="quad2" presStyleLbl="node1" presStyleIdx="1" presStyleCnt="4">
        <dgm:presLayoutVars>
          <dgm:chMax val="0"/>
          <dgm:chPref val="0"/>
          <dgm:bulletEnabled val="1"/>
        </dgm:presLayoutVars>
      </dgm:prSet>
      <dgm:spPr/>
    </dgm:pt>
    <dgm:pt modelId="{02768D7C-FE91-4428-8057-929F6941F583}" type="pres">
      <dgm:prSet presAssocID="{7DB3E05F-E39E-4D44-9E9E-A9FFE5CCBE6D}" presName="quad3" presStyleLbl="node1" presStyleIdx="2" presStyleCnt="4" custScaleX="100378">
        <dgm:presLayoutVars>
          <dgm:chMax val="0"/>
          <dgm:chPref val="0"/>
          <dgm:bulletEnabled val="1"/>
        </dgm:presLayoutVars>
      </dgm:prSet>
      <dgm:spPr/>
    </dgm:pt>
    <dgm:pt modelId="{F46D3B5E-A790-49E2-BDF6-F82F8366376E}" type="pres">
      <dgm:prSet presAssocID="{7DB3E05F-E39E-4D44-9E9E-A9FFE5CCBE6D}" presName="quad4" presStyleLbl="node1" presStyleIdx="3" presStyleCnt="4">
        <dgm:presLayoutVars>
          <dgm:chMax val="0"/>
          <dgm:chPref val="0"/>
          <dgm:bulletEnabled val="1"/>
        </dgm:presLayoutVars>
      </dgm:prSet>
      <dgm:spPr/>
    </dgm:pt>
  </dgm:ptLst>
  <dgm:cxnLst>
    <dgm:cxn modelId="{2BC01D38-85B6-4E85-BEE3-E1E3F98008AC}" srcId="{7DB3E05F-E39E-4D44-9E9E-A9FFE5CCBE6D}" destId="{B35B4FEF-A2DF-4E7A-9857-FDFB23570376}" srcOrd="2" destOrd="0" parTransId="{78BBBB84-4A33-47F2-B42D-1B142C87DD74}" sibTransId="{B3FB8DBB-2CD2-4170-B5EE-D0F3089575FA}"/>
    <dgm:cxn modelId="{F8FFE079-B8FE-4BA2-9698-204FC4AD79E9}" srcId="{7DB3E05F-E39E-4D44-9E9E-A9FFE5CCBE6D}" destId="{75D1CC88-0B03-4B15-9F9F-0DC4F197D31D}" srcOrd="1" destOrd="0" parTransId="{622C1D96-F785-4D9F-A1CF-A6516576B30D}" sibTransId="{696AAA83-E9B6-4961-BAE4-D8ECD6130BBF}"/>
    <dgm:cxn modelId="{2F49597C-1432-451A-9ECE-5147A8D07AAD}" type="presOf" srcId="{75D1CC88-0B03-4B15-9F9F-0DC4F197D31D}" destId="{84CBB53A-AA41-41A4-930F-A11C24CB2A94}" srcOrd="0" destOrd="0" presId="urn:microsoft.com/office/officeart/2005/8/layout/matrix3"/>
    <dgm:cxn modelId="{FD81E382-F3B7-4252-9009-CE5BAE69759E}" type="presOf" srcId="{45A37EAC-0F43-4AA1-B13F-E1742E97505C}" destId="{F46D3B5E-A790-49E2-BDF6-F82F8366376E}" srcOrd="0" destOrd="0" presId="urn:microsoft.com/office/officeart/2005/8/layout/matrix3"/>
    <dgm:cxn modelId="{662CDC8C-6ACD-4B82-B147-27A22F87E7DA}" srcId="{7DB3E05F-E39E-4D44-9E9E-A9FFE5CCBE6D}" destId="{45A37EAC-0F43-4AA1-B13F-E1742E97505C}" srcOrd="3" destOrd="0" parTransId="{6F45EE6D-CC00-42F9-8194-610AB461F4E9}" sibTransId="{901C8BC8-0A06-431D-B41C-525B7526E8D4}"/>
    <dgm:cxn modelId="{E3325694-50B9-4E20-A3FC-C30D5816BF7C}" type="presOf" srcId="{B35B4FEF-A2DF-4E7A-9857-FDFB23570376}" destId="{02768D7C-FE91-4428-8057-929F6941F583}" srcOrd="0" destOrd="0" presId="urn:microsoft.com/office/officeart/2005/8/layout/matrix3"/>
    <dgm:cxn modelId="{8C1B1A9B-F7E8-4371-89FF-0AA336870912}" srcId="{7DB3E05F-E39E-4D44-9E9E-A9FFE5CCBE6D}" destId="{B10121A6-ECCF-48C2-B1F3-A09D640AC31C}" srcOrd="0" destOrd="0" parTransId="{B43801B7-9AA3-453F-8969-8031F887AA8D}" sibTransId="{8D62C265-8B33-4783-97F3-CC37DBC16CE0}"/>
    <dgm:cxn modelId="{1A2DDCA9-7649-48D4-91E5-662A9BCABE3E}" type="presOf" srcId="{B10121A6-ECCF-48C2-B1F3-A09D640AC31C}" destId="{9E78FD09-014D-40A7-A41F-DB30151829CF}" srcOrd="0" destOrd="0" presId="urn:microsoft.com/office/officeart/2005/8/layout/matrix3"/>
    <dgm:cxn modelId="{620CDEEF-1390-4BDC-8C0C-AFBBD0024D5D}" type="presOf" srcId="{7DB3E05F-E39E-4D44-9E9E-A9FFE5CCBE6D}" destId="{48044FDB-E1BB-4DBE-A6B0-BCE973D5CF70}" srcOrd="0" destOrd="0" presId="urn:microsoft.com/office/officeart/2005/8/layout/matrix3"/>
    <dgm:cxn modelId="{3243F432-DCC1-4DC2-B5B3-42413033D243}" type="presParOf" srcId="{48044FDB-E1BB-4DBE-A6B0-BCE973D5CF70}" destId="{14258A69-81B0-4BE6-A690-8360340381A0}" srcOrd="0" destOrd="0" presId="urn:microsoft.com/office/officeart/2005/8/layout/matrix3"/>
    <dgm:cxn modelId="{8AB1E6EF-9E00-4046-A7B7-7ADAA0A3E39C}" type="presParOf" srcId="{48044FDB-E1BB-4DBE-A6B0-BCE973D5CF70}" destId="{9E78FD09-014D-40A7-A41F-DB30151829CF}" srcOrd="1" destOrd="0" presId="urn:microsoft.com/office/officeart/2005/8/layout/matrix3"/>
    <dgm:cxn modelId="{3B884172-70D9-428A-9F8C-EA5D83362801}" type="presParOf" srcId="{48044FDB-E1BB-4DBE-A6B0-BCE973D5CF70}" destId="{84CBB53A-AA41-41A4-930F-A11C24CB2A94}" srcOrd="2" destOrd="0" presId="urn:microsoft.com/office/officeart/2005/8/layout/matrix3"/>
    <dgm:cxn modelId="{9586D01B-1D5F-4329-B250-CE19D1535A66}" type="presParOf" srcId="{48044FDB-E1BB-4DBE-A6B0-BCE973D5CF70}" destId="{02768D7C-FE91-4428-8057-929F6941F583}" srcOrd="3" destOrd="0" presId="urn:microsoft.com/office/officeart/2005/8/layout/matrix3"/>
    <dgm:cxn modelId="{BC4F0B19-89CF-493F-A106-07E83015E722}" type="presParOf" srcId="{48044FDB-E1BB-4DBE-A6B0-BCE973D5CF70}" destId="{F46D3B5E-A790-49E2-BDF6-F82F8366376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174E3-69ED-4B25-AF82-6C62FE1E61C0}"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US"/>
        </a:p>
      </dgm:t>
    </dgm:pt>
    <dgm:pt modelId="{C8351E75-5AE6-4C73-B9CC-4D401040E682}">
      <dgm:prSet/>
      <dgm:spPr/>
      <dgm:t>
        <a:bodyPr/>
        <a:lstStyle/>
        <a:p>
          <a:r>
            <a:rPr lang="en-US" b="1" dirty="0"/>
            <a:t>Key Steps</a:t>
          </a:r>
          <a:endParaRPr lang="en-US" dirty="0"/>
        </a:p>
      </dgm:t>
    </dgm:pt>
    <dgm:pt modelId="{AE95EB6C-1B0F-4A33-8D8F-336CA6800DEA}" type="parTrans" cxnId="{81522D07-BBA9-4440-9B41-00E17B218250}">
      <dgm:prSet/>
      <dgm:spPr/>
      <dgm:t>
        <a:bodyPr/>
        <a:lstStyle/>
        <a:p>
          <a:endParaRPr lang="en-US"/>
        </a:p>
      </dgm:t>
    </dgm:pt>
    <dgm:pt modelId="{91EF759E-72CE-4360-8415-1A7BE0D357DE}" type="sibTrans" cxnId="{81522D07-BBA9-4440-9B41-00E17B218250}">
      <dgm:prSet/>
      <dgm:spPr/>
      <dgm:t>
        <a:bodyPr/>
        <a:lstStyle/>
        <a:p>
          <a:endParaRPr lang="en-US"/>
        </a:p>
      </dgm:t>
    </dgm:pt>
    <dgm:pt modelId="{FA25C5E0-843F-4D7C-BA2A-7887E9DBA3D4}">
      <dgm:prSet/>
      <dgm:spPr/>
      <dgm:t>
        <a:bodyPr/>
        <a:lstStyle/>
        <a:p>
          <a:r>
            <a:rPr lang="en-US" dirty="0"/>
            <a:t>Starting Point</a:t>
          </a:r>
        </a:p>
      </dgm:t>
    </dgm:pt>
    <dgm:pt modelId="{456D821D-466F-45BC-A751-1EA6F7DCFA4D}" type="parTrans" cxnId="{AD2D68EE-E93F-4128-A739-A12897FCE9A8}">
      <dgm:prSet/>
      <dgm:spPr/>
      <dgm:t>
        <a:bodyPr/>
        <a:lstStyle/>
        <a:p>
          <a:endParaRPr lang="en-US"/>
        </a:p>
      </dgm:t>
    </dgm:pt>
    <dgm:pt modelId="{63F763EA-7F7E-4CC0-95BF-A692A1396CF9}" type="sibTrans" cxnId="{AD2D68EE-E93F-4128-A739-A12897FCE9A8}">
      <dgm:prSet/>
      <dgm:spPr/>
      <dgm:t>
        <a:bodyPr/>
        <a:lstStyle/>
        <a:p>
          <a:endParaRPr lang="en-US"/>
        </a:p>
      </dgm:t>
    </dgm:pt>
    <dgm:pt modelId="{138BB7C0-AC04-4BBF-9176-1D30572660D1}">
      <dgm:prSet/>
      <dgm:spPr/>
      <dgm:t>
        <a:bodyPr/>
        <a:lstStyle/>
        <a:p>
          <a:r>
            <a:rPr lang="en-US" dirty="0"/>
            <a:t>Claims Explanation.</a:t>
          </a:r>
        </a:p>
      </dgm:t>
    </dgm:pt>
    <dgm:pt modelId="{7B9C37FE-D1DA-4F18-9F0A-365DE693518F}" type="parTrans" cxnId="{00F185EA-B528-4DAA-A9E0-7B3F476F2B9B}">
      <dgm:prSet/>
      <dgm:spPr/>
      <dgm:t>
        <a:bodyPr/>
        <a:lstStyle/>
        <a:p>
          <a:endParaRPr lang="en-US"/>
        </a:p>
      </dgm:t>
    </dgm:pt>
    <dgm:pt modelId="{EED460FC-04EE-4BA1-A471-E1D08E322378}" type="sibTrans" cxnId="{00F185EA-B528-4DAA-A9E0-7B3F476F2B9B}">
      <dgm:prSet/>
      <dgm:spPr/>
      <dgm:t>
        <a:bodyPr/>
        <a:lstStyle/>
        <a:p>
          <a:endParaRPr lang="en-US"/>
        </a:p>
      </dgm:t>
    </dgm:pt>
    <dgm:pt modelId="{D23ADB3B-0DB2-44B8-94CA-03944E1C5621}">
      <dgm:prSet/>
      <dgm:spPr/>
      <dgm:t>
        <a:bodyPr/>
        <a:lstStyle/>
        <a:p>
          <a:r>
            <a:rPr lang="en-US" dirty="0"/>
            <a:t>Review and Approval Applications and Submit.</a:t>
          </a:r>
        </a:p>
      </dgm:t>
    </dgm:pt>
    <dgm:pt modelId="{2A96C0C1-F95A-44C2-921C-D78206206A8E}" type="parTrans" cxnId="{6E2817A1-70B3-487C-BEB4-E3FA1FC0920E}">
      <dgm:prSet/>
      <dgm:spPr/>
      <dgm:t>
        <a:bodyPr/>
        <a:lstStyle/>
        <a:p>
          <a:endParaRPr lang="en-US"/>
        </a:p>
      </dgm:t>
    </dgm:pt>
    <dgm:pt modelId="{B7E33505-6EE2-465E-B465-796ECBA3569D}" type="sibTrans" cxnId="{6E2817A1-70B3-487C-BEB4-E3FA1FC0920E}">
      <dgm:prSet/>
      <dgm:spPr/>
      <dgm:t>
        <a:bodyPr/>
        <a:lstStyle/>
        <a:p>
          <a:endParaRPr lang="en-US"/>
        </a:p>
      </dgm:t>
    </dgm:pt>
    <dgm:pt modelId="{65BCCC95-E414-44A9-92B5-4773F3B27AC4}">
      <dgm:prSet/>
      <dgm:spPr/>
      <dgm:t>
        <a:bodyPr/>
        <a:lstStyle/>
        <a:p>
          <a:r>
            <a:rPr lang="en-US" b="1" dirty="0"/>
            <a:t>Confirm Payer Credentialing/Contracting Process and Timeframe.</a:t>
          </a:r>
          <a:endParaRPr lang="en-US" dirty="0"/>
        </a:p>
      </dgm:t>
    </dgm:pt>
    <dgm:pt modelId="{62B7F9BC-E71A-48D4-BA17-8A8EAF497A39}" type="parTrans" cxnId="{09302AAA-E634-48A9-9823-1896EE5AB579}">
      <dgm:prSet/>
      <dgm:spPr/>
      <dgm:t>
        <a:bodyPr/>
        <a:lstStyle/>
        <a:p>
          <a:endParaRPr lang="en-US"/>
        </a:p>
      </dgm:t>
    </dgm:pt>
    <dgm:pt modelId="{7351A048-FDD6-4FD7-9F93-AC881EFFB9E6}" type="sibTrans" cxnId="{09302AAA-E634-48A9-9823-1896EE5AB579}">
      <dgm:prSet/>
      <dgm:spPr/>
      <dgm:t>
        <a:bodyPr/>
        <a:lstStyle/>
        <a:p>
          <a:endParaRPr lang="en-US"/>
        </a:p>
      </dgm:t>
    </dgm:pt>
    <dgm:pt modelId="{BBCD5C78-53A6-491B-9C70-D107005A420F}" type="pres">
      <dgm:prSet presAssocID="{44A174E3-69ED-4B25-AF82-6C62FE1E61C0}" presName="Name0" presStyleCnt="0">
        <dgm:presLayoutVars>
          <dgm:dir/>
          <dgm:animLvl val="lvl"/>
          <dgm:resizeHandles val="exact"/>
        </dgm:presLayoutVars>
      </dgm:prSet>
      <dgm:spPr/>
    </dgm:pt>
    <dgm:pt modelId="{FD484DB6-4024-41AB-83C0-ABE37E3F1BDF}" type="pres">
      <dgm:prSet presAssocID="{65BCCC95-E414-44A9-92B5-4773F3B27AC4}" presName="boxAndChildren" presStyleCnt="0"/>
      <dgm:spPr/>
    </dgm:pt>
    <dgm:pt modelId="{44CB884F-D0BD-4CA7-9B3E-B80F9713B443}" type="pres">
      <dgm:prSet presAssocID="{65BCCC95-E414-44A9-92B5-4773F3B27AC4}" presName="parentTextBox" presStyleLbl="node1" presStyleIdx="0" presStyleCnt="2"/>
      <dgm:spPr/>
    </dgm:pt>
    <dgm:pt modelId="{131B6410-E146-4E9C-AD76-69D9C871F417}" type="pres">
      <dgm:prSet presAssocID="{91EF759E-72CE-4360-8415-1A7BE0D357DE}" presName="sp" presStyleCnt="0"/>
      <dgm:spPr/>
    </dgm:pt>
    <dgm:pt modelId="{C8DF1137-EA46-4458-BAA6-7A1D6AF9E7D3}" type="pres">
      <dgm:prSet presAssocID="{C8351E75-5AE6-4C73-B9CC-4D401040E682}" presName="arrowAndChildren" presStyleCnt="0"/>
      <dgm:spPr/>
    </dgm:pt>
    <dgm:pt modelId="{A44B5A72-E65D-45CA-A15D-B54153B79E82}" type="pres">
      <dgm:prSet presAssocID="{C8351E75-5AE6-4C73-B9CC-4D401040E682}" presName="parentTextArrow" presStyleLbl="node1" presStyleIdx="0" presStyleCnt="2"/>
      <dgm:spPr/>
    </dgm:pt>
    <dgm:pt modelId="{CAA633AD-F78E-435D-BCF4-A3277EAA8EB9}" type="pres">
      <dgm:prSet presAssocID="{C8351E75-5AE6-4C73-B9CC-4D401040E682}" presName="arrow" presStyleLbl="node1" presStyleIdx="1" presStyleCnt="2"/>
      <dgm:spPr/>
    </dgm:pt>
    <dgm:pt modelId="{E9B7D558-0900-4CE3-9079-0ACC3F457143}" type="pres">
      <dgm:prSet presAssocID="{C8351E75-5AE6-4C73-B9CC-4D401040E682}" presName="descendantArrow" presStyleCnt="0"/>
      <dgm:spPr/>
    </dgm:pt>
    <dgm:pt modelId="{D3CA63B9-D386-4095-8856-C34D5A3F30FC}" type="pres">
      <dgm:prSet presAssocID="{FA25C5E0-843F-4D7C-BA2A-7887E9DBA3D4}" presName="childTextArrow" presStyleLbl="fgAccFollowNode1" presStyleIdx="0" presStyleCnt="3">
        <dgm:presLayoutVars>
          <dgm:bulletEnabled val="1"/>
        </dgm:presLayoutVars>
      </dgm:prSet>
      <dgm:spPr/>
    </dgm:pt>
    <dgm:pt modelId="{8C15BB79-B9E3-44EE-8D1D-85A6E0E0D6E1}" type="pres">
      <dgm:prSet presAssocID="{138BB7C0-AC04-4BBF-9176-1D30572660D1}" presName="childTextArrow" presStyleLbl="fgAccFollowNode1" presStyleIdx="1" presStyleCnt="3">
        <dgm:presLayoutVars>
          <dgm:bulletEnabled val="1"/>
        </dgm:presLayoutVars>
      </dgm:prSet>
      <dgm:spPr/>
    </dgm:pt>
    <dgm:pt modelId="{AFF87935-5BF8-4467-AAE0-2B9C35DCFAB0}" type="pres">
      <dgm:prSet presAssocID="{D23ADB3B-0DB2-44B8-94CA-03944E1C5621}" presName="childTextArrow" presStyleLbl="fgAccFollowNode1" presStyleIdx="2" presStyleCnt="3">
        <dgm:presLayoutVars>
          <dgm:bulletEnabled val="1"/>
        </dgm:presLayoutVars>
      </dgm:prSet>
      <dgm:spPr/>
    </dgm:pt>
  </dgm:ptLst>
  <dgm:cxnLst>
    <dgm:cxn modelId="{92B68E04-95EE-4289-B568-F23E8BA2D01A}" type="presOf" srcId="{65BCCC95-E414-44A9-92B5-4773F3B27AC4}" destId="{44CB884F-D0BD-4CA7-9B3E-B80F9713B443}" srcOrd="0" destOrd="0" presId="urn:microsoft.com/office/officeart/2005/8/layout/process4"/>
    <dgm:cxn modelId="{81522D07-BBA9-4440-9B41-00E17B218250}" srcId="{44A174E3-69ED-4B25-AF82-6C62FE1E61C0}" destId="{C8351E75-5AE6-4C73-B9CC-4D401040E682}" srcOrd="0" destOrd="0" parTransId="{AE95EB6C-1B0F-4A33-8D8F-336CA6800DEA}" sibTransId="{91EF759E-72CE-4360-8415-1A7BE0D357DE}"/>
    <dgm:cxn modelId="{1C7EF50D-E163-4A60-9340-2721A1EF504D}" type="presOf" srcId="{C8351E75-5AE6-4C73-B9CC-4D401040E682}" destId="{CAA633AD-F78E-435D-BCF4-A3277EAA8EB9}" srcOrd="1" destOrd="0" presId="urn:microsoft.com/office/officeart/2005/8/layout/process4"/>
    <dgm:cxn modelId="{49EC2D39-4404-4793-AF40-33AEEED356D9}" type="presOf" srcId="{138BB7C0-AC04-4BBF-9176-1D30572660D1}" destId="{8C15BB79-B9E3-44EE-8D1D-85A6E0E0D6E1}" srcOrd="0" destOrd="0" presId="urn:microsoft.com/office/officeart/2005/8/layout/process4"/>
    <dgm:cxn modelId="{4CA85380-C634-4F81-A573-6AEB4045971B}" type="presOf" srcId="{44A174E3-69ED-4B25-AF82-6C62FE1E61C0}" destId="{BBCD5C78-53A6-491B-9C70-D107005A420F}" srcOrd="0" destOrd="0" presId="urn:microsoft.com/office/officeart/2005/8/layout/process4"/>
    <dgm:cxn modelId="{6E2817A1-70B3-487C-BEB4-E3FA1FC0920E}" srcId="{C8351E75-5AE6-4C73-B9CC-4D401040E682}" destId="{D23ADB3B-0DB2-44B8-94CA-03944E1C5621}" srcOrd="2" destOrd="0" parTransId="{2A96C0C1-F95A-44C2-921C-D78206206A8E}" sibTransId="{B7E33505-6EE2-465E-B465-796ECBA3569D}"/>
    <dgm:cxn modelId="{0A6C26A3-0FCB-4085-B8DC-06F282A87832}" type="presOf" srcId="{D23ADB3B-0DB2-44B8-94CA-03944E1C5621}" destId="{AFF87935-5BF8-4467-AAE0-2B9C35DCFAB0}" srcOrd="0" destOrd="0" presId="urn:microsoft.com/office/officeart/2005/8/layout/process4"/>
    <dgm:cxn modelId="{09302AAA-E634-48A9-9823-1896EE5AB579}" srcId="{44A174E3-69ED-4B25-AF82-6C62FE1E61C0}" destId="{65BCCC95-E414-44A9-92B5-4773F3B27AC4}" srcOrd="1" destOrd="0" parTransId="{62B7F9BC-E71A-48D4-BA17-8A8EAF497A39}" sibTransId="{7351A048-FDD6-4FD7-9F93-AC881EFFB9E6}"/>
    <dgm:cxn modelId="{E58957D1-B898-4265-971A-B14CF2F0964A}" type="presOf" srcId="{C8351E75-5AE6-4C73-B9CC-4D401040E682}" destId="{A44B5A72-E65D-45CA-A15D-B54153B79E82}" srcOrd="0" destOrd="0" presId="urn:microsoft.com/office/officeart/2005/8/layout/process4"/>
    <dgm:cxn modelId="{93E1C4DE-5D88-4183-8AB1-4D8507708AEE}" type="presOf" srcId="{FA25C5E0-843F-4D7C-BA2A-7887E9DBA3D4}" destId="{D3CA63B9-D386-4095-8856-C34D5A3F30FC}" srcOrd="0" destOrd="0" presId="urn:microsoft.com/office/officeart/2005/8/layout/process4"/>
    <dgm:cxn modelId="{00F185EA-B528-4DAA-A9E0-7B3F476F2B9B}" srcId="{C8351E75-5AE6-4C73-B9CC-4D401040E682}" destId="{138BB7C0-AC04-4BBF-9176-1D30572660D1}" srcOrd="1" destOrd="0" parTransId="{7B9C37FE-D1DA-4F18-9F0A-365DE693518F}" sibTransId="{EED460FC-04EE-4BA1-A471-E1D08E322378}"/>
    <dgm:cxn modelId="{AD2D68EE-E93F-4128-A739-A12897FCE9A8}" srcId="{C8351E75-5AE6-4C73-B9CC-4D401040E682}" destId="{FA25C5E0-843F-4D7C-BA2A-7887E9DBA3D4}" srcOrd="0" destOrd="0" parTransId="{456D821D-466F-45BC-A751-1EA6F7DCFA4D}" sibTransId="{63F763EA-7F7E-4CC0-95BF-A692A1396CF9}"/>
    <dgm:cxn modelId="{39920F5B-5D95-4A62-BB9A-3B6D4F240544}" type="presParOf" srcId="{BBCD5C78-53A6-491B-9C70-D107005A420F}" destId="{FD484DB6-4024-41AB-83C0-ABE37E3F1BDF}" srcOrd="0" destOrd="0" presId="urn:microsoft.com/office/officeart/2005/8/layout/process4"/>
    <dgm:cxn modelId="{2F82E7EB-180D-4327-8770-05A2CD737CAA}" type="presParOf" srcId="{FD484DB6-4024-41AB-83C0-ABE37E3F1BDF}" destId="{44CB884F-D0BD-4CA7-9B3E-B80F9713B443}" srcOrd="0" destOrd="0" presId="urn:microsoft.com/office/officeart/2005/8/layout/process4"/>
    <dgm:cxn modelId="{A4066E04-755C-409D-9725-B3AAD47D1439}" type="presParOf" srcId="{BBCD5C78-53A6-491B-9C70-D107005A420F}" destId="{131B6410-E146-4E9C-AD76-69D9C871F417}" srcOrd="1" destOrd="0" presId="urn:microsoft.com/office/officeart/2005/8/layout/process4"/>
    <dgm:cxn modelId="{8E622865-65D1-4BC2-B47E-B2EF69CC7B14}" type="presParOf" srcId="{BBCD5C78-53A6-491B-9C70-D107005A420F}" destId="{C8DF1137-EA46-4458-BAA6-7A1D6AF9E7D3}" srcOrd="2" destOrd="0" presId="urn:microsoft.com/office/officeart/2005/8/layout/process4"/>
    <dgm:cxn modelId="{68ABF6D9-F1E6-46FB-BD20-03571C478D42}" type="presParOf" srcId="{C8DF1137-EA46-4458-BAA6-7A1D6AF9E7D3}" destId="{A44B5A72-E65D-45CA-A15D-B54153B79E82}" srcOrd="0" destOrd="0" presId="urn:microsoft.com/office/officeart/2005/8/layout/process4"/>
    <dgm:cxn modelId="{90429CA2-EB6D-4644-A1F4-57A2C5D22297}" type="presParOf" srcId="{C8DF1137-EA46-4458-BAA6-7A1D6AF9E7D3}" destId="{CAA633AD-F78E-435D-BCF4-A3277EAA8EB9}" srcOrd="1" destOrd="0" presId="urn:microsoft.com/office/officeart/2005/8/layout/process4"/>
    <dgm:cxn modelId="{09C5C4D9-458D-455F-ACE7-C57F7670D15E}" type="presParOf" srcId="{C8DF1137-EA46-4458-BAA6-7A1D6AF9E7D3}" destId="{E9B7D558-0900-4CE3-9079-0ACC3F457143}" srcOrd="2" destOrd="0" presId="urn:microsoft.com/office/officeart/2005/8/layout/process4"/>
    <dgm:cxn modelId="{CCFACBC3-E161-4401-80FB-4B85B68423BD}" type="presParOf" srcId="{E9B7D558-0900-4CE3-9079-0ACC3F457143}" destId="{D3CA63B9-D386-4095-8856-C34D5A3F30FC}" srcOrd="0" destOrd="0" presId="urn:microsoft.com/office/officeart/2005/8/layout/process4"/>
    <dgm:cxn modelId="{BCE3646A-BFC4-41F3-AA36-BA39D68B44A0}" type="presParOf" srcId="{E9B7D558-0900-4CE3-9079-0ACC3F457143}" destId="{8C15BB79-B9E3-44EE-8D1D-85A6E0E0D6E1}" srcOrd="1" destOrd="0" presId="urn:microsoft.com/office/officeart/2005/8/layout/process4"/>
    <dgm:cxn modelId="{09831D02-E272-4FA0-A099-68E95C8BBA09}" type="presParOf" srcId="{E9B7D558-0900-4CE3-9079-0ACC3F457143}" destId="{AFF87935-5BF8-4467-AAE0-2B9C35DCFAB0}"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D83700-5F6A-4C5E-AF80-6AF9E189EAA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3FDBC8B-BEAC-40D0-B432-BEB5DCB5B878}">
      <dgm:prSet phldrT="[Text]"/>
      <dgm:spPr/>
      <dgm:t>
        <a:bodyPr/>
        <a:lstStyle/>
        <a:p>
          <a:r>
            <a:rPr lang="en-US" dirty="0"/>
            <a:t>02/14/2025</a:t>
          </a:r>
        </a:p>
      </dgm:t>
    </dgm:pt>
    <dgm:pt modelId="{CAFEA260-AA78-4B9D-BE6F-36E19E30DC38}" type="parTrans" cxnId="{079A57FF-5760-42A2-ACFB-650E5B20B5AE}">
      <dgm:prSet/>
      <dgm:spPr/>
      <dgm:t>
        <a:bodyPr/>
        <a:lstStyle/>
        <a:p>
          <a:endParaRPr lang="en-US"/>
        </a:p>
      </dgm:t>
    </dgm:pt>
    <dgm:pt modelId="{4E90D618-1BE9-427F-8B3A-E5AECAD0E1C9}" type="sibTrans" cxnId="{079A57FF-5760-42A2-ACFB-650E5B20B5AE}">
      <dgm:prSet/>
      <dgm:spPr/>
      <dgm:t>
        <a:bodyPr/>
        <a:lstStyle/>
        <a:p>
          <a:endParaRPr lang="en-US"/>
        </a:p>
      </dgm:t>
    </dgm:pt>
    <dgm:pt modelId="{339C2E03-A2EA-4968-975F-053910A6497C}">
      <dgm:prSet phldrT="[Text]"/>
      <dgm:spPr/>
      <dgm:t>
        <a:bodyPr/>
        <a:lstStyle/>
        <a:p>
          <a:r>
            <a:rPr lang="en-US" dirty="0"/>
            <a:t>Credentialing- 30 Days</a:t>
          </a:r>
        </a:p>
      </dgm:t>
    </dgm:pt>
    <dgm:pt modelId="{3144888B-8435-4F94-94A2-027AE80491B2}" type="parTrans" cxnId="{6970DE08-AEB0-46A1-90C7-1135AC6425EC}">
      <dgm:prSet/>
      <dgm:spPr/>
      <dgm:t>
        <a:bodyPr/>
        <a:lstStyle/>
        <a:p>
          <a:endParaRPr lang="en-US"/>
        </a:p>
      </dgm:t>
    </dgm:pt>
    <dgm:pt modelId="{D11AA5D7-63EB-4F8E-8F47-4FE4830959B4}" type="sibTrans" cxnId="{6970DE08-AEB0-46A1-90C7-1135AC6425EC}">
      <dgm:prSet/>
      <dgm:spPr/>
      <dgm:t>
        <a:bodyPr/>
        <a:lstStyle/>
        <a:p>
          <a:endParaRPr lang="en-US"/>
        </a:p>
      </dgm:t>
    </dgm:pt>
    <dgm:pt modelId="{A8307092-B749-45BB-8E91-1C07FCE2E420}">
      <dgm:prSet phldrT="[Text]"/>
      <dgm:spPr/>
      <dgm:t>
        <a:bodyPr/>
        <a:lstStyle/>
        <a:p>
          <a:r>
            <a:rPr lang="en-US" dirty="0"/>
            <a:t>3/30/2025</a:t>
          </a:r>
        </a:p>
      </dgm:t>
    </dgm:pt>
    <dgm:pt modelId="{7A3648BB-DC88-4C83-B3FC-6B15603FE5EB}" type="parTrans" cxnId="{08A27449-EF09-4E80-BDB3-DC79CB5E5750}">
      <dgm:prSet/>
      <dgm:spPr/>
      <dgm:t>
        <a:bodyPr/>
        <a:lstStyle/>
        <a:p>
          <a:endParaRPr lang="en-US"/>
        </a:p>
      </dgm:t>
    </dgm:pt>
    <dgm:pt modelId="{66AA53AF-5D07-421E-A72B-22C4E3FE7892}" type="sibTrans" cxnId="{08A27449-EF09-4E80-BDB3-DC79CB5E5750}">
      <dgm:prSet/>
      <dgm:spPr/>
      <dgm:t>
        <a:bodyPr/>
        <a:lstStyle/>
        <a:p>
          <a:endParaRPr lang="en-US"/>
        </a:p>
      </dgm:t>
    </dgm:pt>
    <dgm:pt modelId="{CE631741-6A43-4DEC-9528-EB4E1D4D40D6}">
      <dgm:prSet phldrT="[Text]"/>
      <dgm:spPr/>
      <dgm:t>
        <a:bodyPr/>
        <a:lstStyle/>
        <a:p>
          <a:r>
            <a:rPr lang="en-US" dirty="0"/>
            <a:t>Contracting- 30 – 60 Days</a:t>
          </a:r>
        </a:p>
      </dgm:t>
    </dgm:pt>
    <dgm:pt modelId="{940018DB-26F4-4EDF-BA5D-EACCFC76E2E2}" type="parTrans" cxnId="{DA990A65-614E-4061-AE16-953C84A2118B}">
      <dgm:prSet/>
      <dgm:spPr/>
      <dgm:t>
        <a:bodyPr/>
        <a:lstStyle/>
        <a:p>
          <a:endParaRPr lang="en-US"/>
        </a:p>
      </dgm:t>
    </dgm:pt>
    <dgm:pt modelId="{A1DCA356-8195-47FF-99B5-059A0E1267EB}" type="sibTrans" cxnId="{DA990A65-614E-4061-AE16-953C84A2118B}">
      <dgm:prSet/>
      <dgm:spPr/>
      <dgm:t>
        <a:bodyPr/>
        <a:lstStyle/>
        <a:p>
          <a:endParaRPr lang="en-US"/>
        </a:p>
      </dgm:t>
    </dgm:pt>
    <dgm:pt modelId="{F7A3F3E9-355A-4565-B31D-163C0D2C3732}">
      <dgm:prSet phldrT="[Text]"/>
      <dgm:spPr/>
      <dgm:t>
        <a:bodyPr/>
        <a:lstStyle/>
        <a:p>
          <a:r>
            <a:rPr lang="en-US" dirty="0"/>
            <a:t>5/30/2025</a:t>
          </a:r>
        </a:p>
      </dgm:t>
    </dgm:pt>
    <dgm:pt modelId="{D712EB83-35FF-4710-8C6C-F00F0F48B94A}" type="parTrans" cxnId="{3D46AD73-F146-46FF-8349-8A6C1DCF866D}">
      <dgm:prSet/>
      <dgm:spPr/>
      <dgm:t>
        <a:bodyPr/>
        <a:lstStyle/>
        <a:p>
          <a:endParaRPr lang="en-US"/>
        </a:p>
      </dgm:t>
    </dgm:pt>
    <dgm:pt modelId="{20DCFE6E-129C-48A3-AFC5-9C1BFBB1DBBF}" type="sibTrans" cxnId="{3D46AD73-F146-46FF-8349-8A6C1DCF866D}">
      <dgm:prSet/>
      <dgm:spPr/>
      <dgm:t>
        <a:bodyPr/>
        <a:lstStyle/>
        <a:p>
          <a:endParaRPr lang="en-US"/>
        </a:p>
      </dgm:t>
    </dgm:pt>
    <dgm:pt modelId="{59B685EE-D0D8-4F8F-B7C5-98BB9C73E40A}">
      <dgm:prSet phldrT="[Text]"/>
      <dgm:spPr/>
      <dgm:t>
        <a:bodyPr/>
        <a:lstStyle/>
        <a:p>
          <a:r>
            <a:rPr lang="en-US" dirty="0"/>
            <a:t>Onboarding/ Uploading- 30 – 45 Days</a:t>
          </a:r>
        </a:p>
      </dgm:t>
    </dgm:pt>
    <dgm:pt modelId="{EA15CE3E-B3C5-4C28-AC34-F3E9A665B472}" type="parTrans" cxnId="{04B5EE97-F213-48F2-9286-ECFB6A66FF00}">
      <dgm:prSet/>
      <dgm:spPr/>
      <dgm:t>
        <a:bodyPr/>
        <a:lstStyle/>
        <a:p>
          <a:endParaRPr lang="en-US"/>
        </a:p>
      </dgm:t>
    </dgm:pt>
    <dgm:pt modelId="{1A37B353-E6D9-477B-931E-06D93DE16B42}" type="sibTrans" cxnId="{04B5EE97-F213-48F2-9286-ECFB6A66FF00}">
      <dgm:prSet/>
      <dgm:spPr/>
      <dgm:t>
        <a:bodyPr/>
        <a:lstStyle/>
        <a:p>
          <a:endParaRPr lang="en-US"/>
        </a:p>
      </dgm:t>
    </dgm:pt>
    <dgm:pt modelId="{9B321799-5542-4DF5-ACD1-4699C1A4FE5A}" type="pres">
      <dgm:prSet presAssocID="{45D83700-5F6A-4C5E-AF80-6AF9E189EAAC}" presName="Name0" presStyleCnt="0">
        <dgm:presLayoutVars>
          <dgm:chMax val="5"/>
          <dgm:chPref val="5"/>
          <dgm:dir/>
          <dgm:animLvl val="lvl"/>
        </dgm:presLayoutVars>
      </dgm:prSet>
      <dgm:spPr/>
    </dgm:pt>
    <dgm:pt modelId="{A5B96A5F-545D-4867-8FCD-255483CBD239}" type="pres">
      <dgm:prSet presAssocID="{D3FDBC8B-BEAC-40D0-B432-BEB5DCB5B878}" presName="parentText1" presStyleLbl="node1" presStyleIdx="0" presStyleCnt="3">
        <dgm:presLayoutVars>
          <dgm:chMax/>
          <dgm:chPref val="3"/>
          <dgm:bulletEnabled val="1"/>
        </dgm:presLayoutVars>
      </dgm:prSet>
      <dgm:spPr/>
    </dgm:pt>
    <dgm:pt modelId="{02F90682-7614-44E4-96B1-A5C048680ADF}" type="pres">
      <dgm:prSet presAssocID="{D3FDBC8B-BEAC-40D0-B432-BEB5DCB5B878}" presName="childText1" presStyleLbl="solidAlignAcc1" presStyleIdx="0" presStyleCnt="3">
        <dgm:presLayoutVars>
          <dgm:chMax val="0"/>
          <dgm:chPref val="0"/>
          <dgm:bulletEnabled val="1"/>
        </dgm:presLayoutVars>
      </dgm:prSet>
      <dgm:spPr/>
    </dgm:pt>
    <dgm:pt modelId="{6A283606-0A4A-4130-B978-06F8DDE8D1CC}" type="pres">
      <dgm:prSet presAssocID="{A8307092-B749-45BB-8E91-1C07FCE2E420}" presName="parentText2" presStyleLbl="node1" presStyleIdx="1" presStyleCnt="3">
        <dgm:presLayoutVars>
          <dgm:chMax/>
          <dgm:chPref val="3"/>
          <dgm:bulletEnabled val="1"/>
        </dgm:presLayoutVars>
      </dgm:prSet>
      <dgm:spPr/>
    </dgm:pt>
    <dgm:pt modelId="{36BE6583-2272-4AEB-A3EF-D04A2C16DEE5}" type="pres">
      <dgm:prSet presAssocID="{A8307092-B749-45BB-8E91-1C07FCE2E420}" presName="childText2" presStyleLbl="solidAlignAcc1" presStyleIdx="1" presStyleCnt="3">
        <dgm:presLayoutVars>
          <dgm:chMax val="0"/>
          <dgm:chPref val="0"/>
          <dgm:bulletEnabled val="1"/>
        </dgm:presLayoutVars>
      </dgm:prSet>
      <dgm:spPr/>
    </dgm:pt>
    <dgm:pt modelId="{2D3F05E8-84F2-4893-A680-A8D2DCB11167}" type="pres">
      <dgm:prSet presAssocID="{F7A3F3E9-355A-4565-B31D-163C0D2C3732}" presName="parentText3" presStyleLbl="node1" presStyleIdx="2" presStyleCnt="3">
        <dgm:presLayoutVars>
          <dgm:chMax/>
          <dgm:chPref val="3"/>
          <dgm:bulletEnabled val="1"/>
        </dgm:presLayoutVars>
      </dgm:prSet>
      <dgm:spPr/>
    </dgm:pt>
    <dgm:pt modelId="{D9F08C0D-9FBF-472E-B688-EC988FAAD3E8}" type="pres">
      <dgm:prSet presAssocID="{F7A3F3E9-355A-4565-B31D-163C0D2C3732}" presName="childText3" presStyleLbl="solidAlignAcc1" presStyleIdx="2" presStyleCnt="3">
        <dgm:presLayoutVars>
          <dgm:chMax val="0"/>
          <dgm:chPref val="0"/>
          <dgm:bulletEnabled val="1"/>
        </dgm:presLayoutVars>
      </dgm:prSet>
      <dgm:spPr/>
    </dgm:pt>
  </dgm:ptLst>
  <dgm:cxnLst>
    <dgm:cxn modelId="{6970DE08-AEB0-46A1-90C7-1135AC6425EC}" srcId="{D3FDBC8B-BEAC-40D0-B432-BEB5DCB5B878}" destId="{339C2E03-A2EA-4968-975F-053910A6497C}" srcOrd="0" destOrd="0" parTransId="{3144888B-8435-4F94-94A2-027AE80491B2}" sibTransId="{D11AA5D7-63EB-4F8E-8F47-4FE4830959B4}"/>
    <dgm:cxn modelId="{FDB79C09-B28C-4917-AB85-FAC3AD258B4B}" type="presOf" srcId="{59B685EE-D0D8-4F8F-B7C5-98BB9C73E40A}" destId="{D9F08C0D-9FBF-472E-B688-EC988FAAD3E8}" srcOrd="0" destOrd="0" presId="urn:microsoft.com/office/officeart/2009/3/layout/IncreasingArrowsProcess"/>
    <dgm:cxn modelId="{74BD1411-9827-45F6-84B1-2D5BBF35747A}" type="presOf" srcId="{339C2E03-A2EA-4968-975F-053910A6497C}" destId="{02F90682-7614-44E4-96B1-A5C048680ADF}" srcOrd="0" destOrd="0" presId="urn:microsoft.com/office/officeart/2009/3/layout/IncreasingArrowsProcess"/>
    <dgm:cxn modelId="{DA990A65-614E-4061-AE16-953C84A2118B}" srcId="{A8307092-B749-45BB-8E91-1C07FCE2E420}" destId="{CE631741-6A43-4DEC-9528-EB4E1D4D40D6}" srcOrd="0" destOrd="0" parTransId="{940018DB-26F4-4EDF-BA5D-EACCFC76E2E2}" sibTransId="{A1DCA356-8195-47FF-99B5-059A0E1267EB}"/>
    <dgm:cxn modelId="{DD39CD48-8895-4134-95D3-EEFD76D2BF71}" type="presOf" srcId="{CE631741-6A43-4DEC-9528-EB4E1D4D40D6}" destId="{36BE6583-2272-4AEB-A3EF-D04A2C16DEE5}" srcOrd="0" destOrd="0" presId="urn:microsoft.com/office/officeart/2009/3/layout/IncreasingArrowsProcess"/>
    <dgm:cxn modelId="{08A27449-EF09-4E80-BDB3-DC79CB5E5750}" srcId="{45D83700-5F6A-4C5E-AF80-6AF9E189EAAC}" destId="{A8307092-B749-45BB-8E91-1C07FCE2E420}" srcOrd="1" destOrd="0" parTransId="{7A3648BB-DC88-4C83-B3FC-6B15603FE5EB}" sibTransId="{66AA53AF-5D07-421E-A72B-22C4E3FE7892}"/>
    <dgm:cxn modelId="{3D46AD73-F146-46FF-8349-8A6C1DCF866D}" srcId="{45D83700-5F6A-4C5E-AF80-6AF9E189EAAC}" destId="{F7A3F3E9-355A-4565-B31D-163C0D2C3732}" srcOrd="2" destOrd="0" parTransId="{D712EB83-35FF-4710-8C6C-F00F0F48B94A}" sibTransId="{20DCFE6E-129C-48A3-AFC5-9C1BFBB1DBBF}"/>
    <dgm:cxn modelId="{04B5EE97-F213-48F2-9286-ECFB6A66FF00}" srcId="{F7A3F3E9-355A-4565-B31D-163C0D2C3732}" destId="{59B685EE-D0D8-4F8F-B7C5-98BB9C73E40A}" srcOrd="0" destOrd="0" parTransId="{EA15CE3E-B3C5-4C28-AC34-F3E9A665B472}" sibTransId="{1A37B353-E6D9-477B-931E-06D93DE16B42}"/>
    <dgm:cxn modelId="{1A9AACAE-0F11-4FDD-93FC-DD6A4C9E3AB4}" type="presOf" srcId="{F7A3F3E9-355A-4565-B31D-163C0D2C3732}" destId="{2D3F05E8-84F2-4893-A680-A8D2DCB11167}" srcOrd="0" destOrd="0" presId="urn:microsoft.com/office/officeart/2009/3/layout/IncreasingArrowsProcess"/>
    <dgm:cxn modelId="{75D41BB7-0B88-452E-9354-4B6B371E5FCE}" type="presOf" srcId="{A8307092-B749-45BB-8E91-1C07FCE2E420}" destId="{6A283606-0A4A-4130-B978-06F8DDE8D1CC}" srcOrd="0" destOrd="0" presId="urn:microsoft.com/office/officeart/2009/3/layout/IncreasingArrowsProcess"/>
    <dgm:cxn modelId="{FA8F45D2-5142-4F2C-B4DC-B4FFBB3A06FE}" type="presOf" srcId="{45D83700-5F6A-4C5E-AF80-6AF9E189EAAC}" destId="{9B321799-5542-4DF5-ACD1-4699C1A4FE5A}" srcOrd="0" destOrd="0" presId="urn:microsoft.com/office/officeart/2009/3/layout/IncreasingArrowsProcess"/>
    <dgm:cxn modelId="{BDC5F8F3-9A8A-484B-8A76-65A42562FD42}" type="presOf" srcId="{D3FDBC8B-BEAC-40D0-B432-BEB5DCB5B878}" destId="{A5B96A5F-545D-4867-8FCD-255483CBD239}" srcOrd="0" destOrd="0" presId="urn:microsoft.com/office/officeart/2009/3/layout/IncreasingArrowsProcess"/>
    <dgm:cxn modelId="{079A57FF-5760-42A2-ACFB-650E5B20B5AE}" srcId="{45D83700-5F6A-4C5E-AF80-6AF9E189EAAC}" destId="{D3FDBC8B-BEAC-40D0-B432-BEB5DCB5B878}" srcOrd="0" destOrd="0" parTransId="{CAFEA260-AA78-4B9D-BE6F-36E19E30DC38}" sibTransId="{4E90D618-1BE9-427F-8B3A-E5AECAD0E1C9}"/>
    <dgm:cxn modelId="{171E6323-733B-4536-8346-39206A4D5859}" type="presParOf" srcId="{9B321799-5542-4DF5-ACD1-4699C1A4FE5A}" destId="{A5B96A5F-545D-4867-8FCD-255483CBD239}" srcOrd="0" destOrd="0" presId="urn:microsoft.com/office/officeart/2009/3/layout/IncreasingArrowsProcess"/>
    <dgm:cxn modelId="{24F5E16A-6249-4BD6-A1B3-0EABCDCBD536}" type="presParOf" srcId="{9B321799-5542-4DF5-ACD1-4699C1A4FE5A}" destId="{02F90682-7614-44E4-96B1-A5C048680ADF}" srcOrd="1" destOrd="0" presId="urn:microsoft.com/office/officeart/2009/3/layout/IncreasingArrowsProcess"/>
    <dgm:cxn modelId="{8146951B-5A0D-4385-B065-20F77CF3477F}" type="presParOf" srcId="{9B321799-5542-4DF5-ACD1-4699C1A4FE5A}" destId="{6A283606-0A4A-4130-B978-06F8DDE8D1CC}" srcOrd="2" destOrd="0" presId="urn:microsoft.com/office/officeart/2009/3/layout/IncreasingArrowsProcess"/>
    <dgm:cxn modelId="{85FFF14A-227B-440C-992B-FD1D1CCCCDB7}" type="presParOf" srcId="{9B321799-5542-4DF5-ACD1-4699C1A4FE5A}" destId="{36BE6583-2272-4AEB-A3EF-D04A2C16DEE5}" srcOrd="3" destOrd="0" presId="urn:microsoft.com/office/officeart/2009/3/layout/IncreasingArrowsProcess"/>
    <dgm:cxn modelId="{0A02A8D7-513A-4A15-8CC7-2E0A9E8CE5EA}" type="presParOf" srcId="{9B321799-5542-4DF5-ACD1-4699C1A4FE5A}" destId="{2D3F05E8-84F2-4893-A680-A8D2DCB11167}" srcOrd="4" destOrd="0" presId="urn:microsoft.com/office/officeart/2009/3/layout/IncreasingArrowsProcess"/>
    <dgm:cxn modelId="{E4E76B35-35F2-4BC3-B9EC-1EE8EC02235B}" type="presParOf" srcId="{9B321799-5542-4DF5-ACD1-4699C1A4FE5A}" destId="{D9F08C0D-9FBF-472E-B688-EC988FAAD3E8}"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475242-64CF-43B1-8759-31122A8D8B1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A41F405-0A82-4E1B-A1B7-EEDB23C7B30B}">
      <dgm:prSet/>
      <dgm:spPr/>
      <dgm:t>
        <a:bodyPr/>
        <a:lstStyle/>
        <a:p>
          <a:r>
            <a:rPr lang="en-US" dirty="0"/>
            <a:t>Linking: 30 – 45 Days</a:t>
          </a:r>
        </a:p>
      </dgm:t>
    </dgm:pt>
    <dgm:pt modelId="{EA43E695-A220-4898-9DD8-152AB9B84628}" type="parTrans" cxnId="{54D44306-6AEE-4CF8-B374-C4BDA8507504}">
      <dgm:prSet/>
      <dgm:spPr/>
      <dgm:t>
        <a:bodyPr/>
        <a:lstStyle/>
        <a:p>
          <a:endParaRPr lang="en-US"/>
        </a:p>
      </dgm:t>
    </dgm:pt>
    <dgm:pt modelId="{6F3C7FB8-4A5D-4830-BDF1-F78B2DF56F09}" type="sibTrans" cxnId="{54D44306-6AEE-4CF8-B374-C4BDA8507504}">
      <dgm:prSet/>
      <dgm:spPr/>
      <dgm:t>
        <a:bodyPr/>
        <a:lstStyle/>
        <a:p>
          <a:endParaRPr lang="en-US"/>
        </a:p>
      </dgm:t>
    </dgm:pt>
    <dgm:pt modelId="{E2B584AB-9F86-4509-A8AD-11E9D4E68DBA}">
      <dgm:prSet/>
      <dgm:spPr/>
      <dgm:t>
        <a:bodyPr/>
        <a:lstStyle/>
        <a:p>
          <a:r>
            <a:rPr lang="en-US" dirty="0"/>
            <a:t>Demographic Updates: 10 – 30 Days</a:t>
          </a:r>
        </a:p>
      </dgm:t>
    </dgm:pt>
    <dgm:pt modelId="{1BB12AF2-1E7C-41AE-A485-2B9DD8BC6C28}" type="parTrans" cxnId="{4CAC3B58-6CFB-478F-B71A-2D9A696CF4D8}">
      <dgm:prSet/>
      <dgm:spPr/>
      <dgm:t>
        <a:bodyPr/>
        <a:lstStyle/>
        <a:p>
          <a:endParaRPr lang="en-US"/>
        </a:p>
      </dgm:t>
    </dgm:pt>
    <dgm:pt modelId="{541AA3DF-9318-4465-87CF-3E08E93ACC91}" type="sibTrans" cxnId="{4CAC3B58-6CFB-478F-B71A-2D9A696CF4D8}">
      <dgm:prSet/>
      <dgm:spPr/>
      <dgm:t>
        <a:bodyPr/>
        <a:lstStyle/>
        <a:p>
          <a:endParaRPr lang="en-US"/>
        </a:p>
      </dgm:t>
    </dgm:pt>
    <dgm:pt modelId="{2BC1E3CA-FF81-4D4F-AEFA-E07A50FBDC3C}" type="pres">
      <dgm:prSet presAssocID="{68475242-64CF-43B1-8759-31122A8D8B17}" presName="hierChild1" presStyleCnt="0">
        <dgm:presLayoutVars>
          <dgm:chPref val="1"/>
          <dgm:dir/>
          <dgm:animOne val="branch"/>
          <dgm:animLvl val="lvl"/>
          <dgm:resizeHandles/>
        </dgm:presLayoutVars>
      </dgm:prSet>
      <dgm:spPr/>
    </dgm:pt>
    <dgm:pt modelId="{F8B8AED4-7AFD-4125-8E83-6905F7E5F0D7}" type="pres">
      <dgm:prSet presAssocID="{BA41F405-0A82-4E1B-A1B7-EEDB23C7B30B}" presName="hierRoot1" presStyleCnt="0"/>
      <dgm:spPr/>
    </dgm:pt>
    <dgm:pt modelId="{53AEACEB-32A6-4B1F-BF9D-ACE6F24054B7}" type="pres">
      <dgm:prSet presAssocID="{BA41F405-0A82-4E1B-A1B7-EEDB23C7B30B}" presName="composite" presStyleCnt="0"/>
      <dgm:spPr/>
    </dgm:pt>
    <dgm:pt modelId="{EF31D24E-BF61-495D-B733-BE5FA8E2466E}" type="pres">
      <dgm:prSet presAssocID="{BA41F405-0A82-4E1B-A1B7-EEDB23C7B30B}" presName="background" presStyleLbl="node0" presStyleIdx="0" presStyleCnt="2"/>
      <dgm:spPr/>
    </dgm:pt>
    <dgm:pt modelId="{ADC2B625-5D26-486D-9724-4C3AA84C0CDD}" type="pres">
      <dgm:prSet presAssocID="{BA41F405-0A82-4E1B-A1B7-EEDB23C7B30B}" presName="text" presStyleLbl="fgAcc0" presStyleIdx="0" presStyleCnt="2">
        <dgm:presLayoutVars>
          <dgm:chPref val="3"/>
        </dgm:presLayoutVars>
      </dgm:prSet>
      <dgm:spPr/>
    </dgm:pt>
    <dgm:pt modelId="{720C5DC6-62E4-4ABC-BB08-4578E488722E}" type="pres">
      <dgm:prSet presAssocID="{BA41F405-0A82-4E1B-A1B7-EEDB23C7B30B}" presName="hierChild2" presStyleCnt="0"/>
      <dgm:spPr/>
    </dgm:pt>
    <dgm:pt modelId="{AE1D6174-1A08-4B2C-BCAB-E7A20623CC09}" type="pres">
      <dgm:prSet presAssocID="{E2B584AB-9F86-4509-A8AD-11E9D4E68DBA}" presName="hierRoot1" presStyleCnt="0"/>
      <dgm:spPr/>
    </dgm:pt>
    <dgm:pt modelId="{6604FD9A-5C7D-48D0-BC44-96AA5AD376F9}" type="pres">
      <dgm:prSet presAssocID="{E2B584AB-9F86-4509-A8AD-11E9D4E68DBA}" presName="composite" presStyleCnt="0"/>
      <dgm:spPr/>
    </dgm:pt>
    <dgm:pt modelId="{CFCAB8EE-3246-4BA9-A4B1-DEDCBE1B7DF8}" type="pres">
      <dgm:prSet presAssocID="{E2B584AB-9F86-4509-A8AD-11E9D4E68DBA}" presName="background" presStyleLbl="node0" presStyleIdx="1" presStyleCnt="2"/>
      <dgm:spPr/>
    </dgm:pt>
    <dgm:pt modelId="{21FAE0B2-F29B-4325-AF78-FB40D4BEA9CD}" type="pres">
      <dgm:prSet presAssocID="{E2B584AB-9F86-4509-A8AD-11E9D4E68DBA}" presName="text" presStyleLbl="fgAcc0" presStyleIdx="1" presStyleCnt="2">
        <dgm:presLayoutVars>
          <dgm:chPref val="3"/>
        </dgm:presLayoutVars>
      </dgm:prSet>
      <dgm:spPr/>
    </dgm:pt>
    <dgm:pt modelId="{BDA64B8C-38C6-461B-A063-A5869A759FDD}" type="pres">
      <dgm:prSet presAssocID="{E2B584AB-9F86-4509-A8AD-11E9D4E68DBA}" presName="hierChild2" presStyleCnt="0"/>
      <dgm:spPr/>
    </dgm:pt>
  </dgm:ptLst>
  <dgm:cxnLst>
    <dgm:cxn modelId="{54D44306-6AEE-4CF8-B374-C4BDA8507504}" srcId="{68475242-64CF-43B1-8759-31122A8D8B17}" destId="{BA41F405-0A82-4E1B-A1B7-EEDB23C7B30B}" srcOrd="0" destOrd="0" parTransId="{EA43E695-A220-4898-9DD8-152AB9B84628}" sibTransId="{6F3C7FB8-4A5D-4830-BDF1-F78B2DF56F09}"/>
    <dgm:cxn modelId="{3D336813-6C64-49FF-A0EB-5E3EBEFAC1D3}" type="presOf" srcId="{BA41F405-0A82-4E1B-A1B7-EEDB23C7B30B}" destId="{ADC2B625-5D26-486D-9724-4C3AA84C0CDD}" srcOrd="0" destOrd="0" presId="urn:microsoft.com/office/officeart/2005/8/layout/hierarchy1"/>
    <dgm:cxn modelId="{4CAC3B58-6CFB-478F-B71A-2D9A696CF4D8}" srcId="{68475242-64CF-43B1-8759-31122A8D8B17}" destId="{E2B584AB-9F86-4509-A8AD-11E9D4E68DBA}" srcOrd="1" destOrd="0" parTransId="{1BB12AF2-1E7C-41AE-A485-2B9DD8BC6C28}" sibTransId="{541AA3DF-9318-4465-87CF-3E08E93ACC91}"/>
    <dgm:cxn modelId="{4091E898-7748-4655-BA8E-5A60E789DF1C}" type="presOf" srcId="{E2B584AB-9F86-4509-A8AD-11E9D4E68DBA}" destId="{21FAE0B2-F29B-4325-AF78-FB40D4BEA9CD}" srcOrd="0" destOrd="0" presId="urn:microsoft.com/office/officeart/2005/8/layout/hierarchy1"/>
    <dgm:cxn modelId="{625AEDCF-C7CB-4BF2-A55E-78D6071EC3FE}" type="presOf" srcId="{68475242-64CF-43B1-8759-31122A8D8B17}" destId="{2BC1E3CA-FF81-4D4F-AEFA-E07A50FBDC3C}" srcOrd="0" destOrd="0" presId="urn:microsoft.com/office/officeart/2005/8/layout/hierarchy1"/>
    <dgm:cxn modelId="{FBDD72E6-F7F0-4963-8CE6-8EFE51DEB1DE}" type="presParOf" srcId="{2BC1E3CA-FF81-4D4F-AEFA-E07A50FBDC3C}" destId="{F8B8AED4-7AFD-4125-8E83-6905F7E5F0D7}" srcOrd="0" destOrd="0" presId="urn:microsoft.com/office/officeart/2005/8/layout/hierarchy1"/>
    <dgm:cxn modelId="{E7FEE6E2-901F-4654-85D4-620C9D98590B}" type="presParOf" srcId="{F8B8AED4-7AFD-4125-8E83-6905F7E5F0D7}" destId="{53AEACEB-32A6-4B1F-BF9D-ACE6F24054B7}" srcOrd="0" destOrd="0" presId="urn:microsoft.com/office/officeart/2005/8/layout/hierarchy1"/>
    <dgm:cxn modelId="{F784F84B-BC68-4992-9CA9-ED75063F9ED2}" type="presParOf" srcId="{53AEACEB-32A6-4B1F-BF9D-ACE6F24054B7}" destId="{EF31D24E-BF61-495D-B733-BE5FA8E2466E}" srcOrd="0" destOrd="0" presId="urn:microsoft.com/office/officeart/2005/8/layout/hierarchy1"/>
    <dgm:cxn modelId="{2D98DA4E-80B4-4FFC-864A-1A04FFBDAF53}" type="presParOf" srcId="{53AEACEB-32A6-4B1F-BF9D-ACE6F24054B7}" destId="{ADC2B625-5D26-486D-9724-4C3AA84C0CDD}" srcOrd="1" destOrd="0" presId="urn:microsoft.com/office/officeart/2005/8/layout/hierarchy1"/>
    <dgm:cxn modelId="{222DF06D-7223-4689-8A94-31CA3D19A9BE}" type="presParOf" srcId="{F8B8AED4-7AFD-4125-8E83-6905F7E5F0D7}" destId="{720C5DC6-62E4-4ABC-BB08-4578E488722E}" srcOrd="1" destOrd="0" presId="urn:microsoft.com/office/officeart/2005/8/layout/hierarchy1"/>
    <dgm:cxn modelId="{FECAE05E-CD1A-4AA6-AB87-BCED79091F35}" type="presParOf" srcId="{2BC1E3CA-FF81-4D4F-AEFA-E07A50FBDC3C}" destId="{AE1D6174-1A08-4B2C-BCAB-E7A20623CC09}" srcOrd="1" destOrd="0" presId="urn:microsoft.com/office/officeart/2005/8/layout/hierarchy1"/>
    <dgm:cxn modelId="{E70B988A-001D-4562-AFFB-B691D4B7E71B}" type="presParOf" srcId="{AE1D6174-1A08-4B2C-BCAB-E7A20623CC09}" destId="{6604FD9A-5C7D-48D0-BC44-96AA5AD376F9}" srcOrd="0" destOrd="0" presId="urn:microsoft.com/office/officeart/2005/8/layout/hierarchy1"/>
    <dgm:cxn modelId="{9584A7B5-FAAC-4E24-B3F9-0754C695D8A7}" type="presParOf" srcId="{6604FD9A-5C7D-48D0-BC44-96AA5AD376F9}" destId="{CFCAB8EE-3246-4BA9-A4B1-DEDCBE1B7DF8}" srcOrd="0" destOrd="0" presId="urn:microsoft.com/office/officeart/2005/8/layout/hierarchy1"/>
    <dgm:cxn modelId="{279184BC-4BFB-438D-97EB-0158DEF4827C}" type="presParOf" srcId="{6604FD9A-5C7D-48D0-BC44-96AA5AD376F9}" destId="{21FAE0B2-F29B-4325-AF78-FB40D4BEA9CD}" srcOrd="1" destOrd="0" presId="urn:microsoft.com/office/officeart/2005/8/layout/hierarchy1"/>
    <dgm:cxn modelId="{30D450FA-2E8B-4F48-9570-8EDCD7C2B9C8}" type="presParOf" srcId="{AE1D6174-1A08-4B2C-BCAB-E7A20623CC09}" destId="{BDA64B8C-38C6-461B-A063-A5869A759FD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A2B0EC-1351-4D4E-A8FE-43E1D6960DF4}" type="doc">
      <dgm:prSet loTypeId="urn:microsoft.com/office/officeart/2005/8/layout/hierarchy3" loCatId="hierarchy" qsTypeId="urn:microsoft.com/office/officeart/2005/8/quickstyle/simple4" qsCatId="simple" csTypeId="urn:microsoft.com/office/officeart/2005/8/colors/colorful1" csCatId="colorful"/>
      <dgm:spPr/>
      <dgm:t>
        <a:bodyPr/>
        <a:lstStyle/>
        <a:p>
          <a:endParaRPr lang="en-US"/>
        </a:p>
      </dgm:t>
    </dgm:pt>
    <dgm:pt modelId="{CC4493F0-4B24-4C06-845A-E3279873A22D}">
      <dgm:prSet/>
      <dgm:spPr/>
      <dgm:t>
        <a:bodyPr/>
        <a:lstStyle/>
        <a:p>
          <a:r>
            <a:rPr lang="en-US" b="0" i="0" dirty="0"/>
            <a:t>Organizing Documentation Efficiently</a:t>
          </a:r>
          <a:endParaRPr lang="en-US" dirty="0"/>
        </a:p>
      </dgm:t>
    </dgm:pt>
    <dgm:pt modelId="{7E04E3D1-03A6-4D1F-8BFF-22907DD9614E}" type="parTrans" cxnId="{C431148A-96D1-4834-88D8-DA6E6EB6F2DE}">
      <dgm:prSet/>
      <dgm:spPr/>
      <dgm:t>
        <a:bodyPr/>
        <a:lstStyle/>
        <a:p>
          <a:endParaRPr lang="en-US"/>
        </a:p>
      </dgm:t>
    </dgm:pt>
    <dgm:pt modelId="{EBC103ED-D9EF-46BD-B59E-6BD765F371D8}" type="sibTrans" cxnId="{C431148A-96D1-4834-88D8-DA6E6EB6F2DE}">
      <dgm:prSet/>
      <dgm:spPr/>
      <dgm:t>
        <a:bodyPr/>
        <a:lstStyle/>
        <a:p>
          <a:endParaRPr lang="en-US"/>
        </a:p>
      </dgm:t>
    </dgm:pt>
    <dgm:pt modelId="{20BC7309-0ADD-427D-BA39-5F578F9CDA4E}">
      <dgm:prSet/>
      <dgm:spPr/>
      <dgm:t>
        <a:bodyPr/>
        <a:lstStyle/>
        <a:p>
          <a:r>
            <a:rPr lang="en-US" b="0" i="0" dirty="0"/>
            <a:t>Timelines and Follow-ups</a:t>
          </a:r>
          <a:endParaRPr lang="en-US" dirty="0"/>
        </a:p>
      </dgm:t>
    </dgm:pt>
    <dgm:pt modelId="{47B95551-CB07-475B-ADAD-D078D232F628}" type="parTrans" cxnId="{4A77E7E6-5E90-4E11-8306-8159A1272253}">
      <dgm:prSet/>
      <dgm:spPr/>
      <dgm:t>
        <a:bodyPr/>
        <a:lstStyle/>
        <a:p>
          <a:endParaRPr lang="en-US"/>
        </a:p>
      </dgm:t>
    </dgm:pt>
    <dgm:pt modelId="{5F06B6AF-7F44-477F-9C3E-206A86CECBCC}" type="sibTrans" cxnId="{4A77E7E6-5E90-4E11-8306-8159A1272253}">
      <dgm:prSet/>
      <dgm:spPr/>
      <dgm:t>
        <a:bodyPr/>
        <a:lstStyle/>
        <a:p>
          <a:endParaRPr lang="en-US"/>
        </a:p>
      </dgm:t>
    </dgm:pt>
    <dgm:pt modelId="{754A6BFC-4847-4E41-BA6A-30CB5AE7BC14}">
      <dgm:prSet/>
      <dgm:spPr/>
      <dgm:t>
        <a:bodyPr/>
        <a:lstStyle/>
        <a:p>
          <a:r>
            <a:rPr lang="en-US" b="0" i="0" dirty="0"/>
            <a:t>Leveraging Technology</a:t>
          </a:r>
          <a:endParaRPr lang="en-US" dirty="0"/>
        </a:p>
      </dgm:t>
    </dgm:pt>
    <dgm:pt modelId="{8548564F-D020-4EE7-8D32-7C2CBE9ACFD0}" type="parTrans" cxnId="{CFB5D23A-28BF-42FC-8738-ABD0A4B99544}">
      <dgm:prSet/>
      <dgm:spPr/>
      <dgm:t>
        <a:bodyPr/>
        <a:lstStyle/>
        <a:p>
          <a:endParaRPr lang="en-US"/>
        </a:p>
      </dgm:t>
    </dgm:pt>
    <dgm:pt modelId="{31DC487E-6D63-4589-A52F-F4723EB03EBB}" type="sibTrans" cxnId="{CFB5D23A-28BF-42FC-8738-ABD0A4B99544}">
      <dgm:prSet/>
      <dgm:spPr/>
      <dgm:t>
        <a:bodyPr/>
        <a:lstStyle/>
        <a:p>
          <a:endParaRPr lang="en-US"/>
        </a:p>
      </dgm:t>
    </dgm:pt>
    <dgm:pt modelId="{DB43C612-A4A3-4F5D-A469-AA8A575AFBA1}" type="pres">
      <dgm:prSet presAssocID="{0FA2B0EC-1351-4D4E-A8FE-43E1D6960DF4}" presName="diagram" presStyleCnt="0">
        <dgm:presLayoutVars>
          <dgm:chPref val="1"/>
          <dgm:dir/>
          <dgm:animOne val="branch"/>
          <dgm:animLvl val="lvl"/>
          <dgm:resizeHandles/>
        </dgm:presLayoutVars>
      </dgm:prSet>
      <dgm:spPr/>
    </dgm:pt>
    <dgm:pt modelId="{918C8CF6-BB52-4B1B-A58E-5822B56F4605}" type="pres">
      <dgm:prSet presAssocID="{CC4493F0-4B24-4C06-845A-E3279873A22D}" presName="root" presStyleCnt="0"/>
      <dgm:spPr/>
    </dgm:pt>
    <dgm:pt modelId="{91CDCEA5-5873-4411-A032-1FBBBA9E5B87}" type="pres">
      <dgm:prSet presAssocID="{CC4493F0-4B24-4C06-845A-E3279873A22D}" presName="rootComposite" presStyleCnt="0"/>
      <dgm:spPr/>
    </dgm:pt>
    <dgm:pt modelId="{013CF290-EE4B-470D-94A9-97145F9D4D8B}" type="pres">
      <dgm:prSet presAssocID="{CC4493F0-4B24-4C06-845A-E3279873A22D}" presName="rootText" presStyleLbl="node1" presStyleIdx="0" presStyleCnt="3"/>
      <dgm:spPr/>
    </dgm:pt>
    <dgm:pt modelId="{061A6385-5CE2-49C6-929D-7FB16DDC2672}" type="pres">
      <dgm:prSet presAssocID="{CC4493F0-4B24-4C06-845A-E3279873A22D}" presName="rootConnector" presStyleLbl="node1" presStyleIdx="0" presStyleCnt="3"/>
      <dgm:spPr/>
    </dgm:pt>
    <dgm:pt modelId="{548A97CB-C3A8-4F78-B216-33325B2F113A}" type="pres">
      <dgm:prSet presAssocID="{CC4493F0-4B24-4C06-845A-E3279873A22D}" presName="childShape" presStyleCnt="0"/>
      <dgm:spPr/>
    </dgm:pt>
    <dgm:pt modelId="{3F3ECCDE-2CCA-47D9-808D-60AFE5770685}" type="pres">
      <dgm:prSet presAssocID="{20BC7309-0ADD-427D-BA39-5F578F9CDA4E}" presName="root" presStyleCnt="0"/>
      <dgm:spPr/>
    </dgm:pt>
    <dgm:pt modelId="{3814B064-8729-462D-A640-C1FD1CC39892}" type="pres">
      <dgm:prSet presAssocID="{20BC7309-0ADD-427D-BA39-5F578F9CDA4E}" presName="rootComposite" presStyleCnt="0"/>
      <dgm:spPr/>
    </dgm:pt>
    <dgm:pt modelId="{D1D35D3A-7701-4452-83BE-26119CFF869A}" type="pres">
      <dgm:prSet presAssocID="{20BC7309-0ADD-427D-BA39-5F578F9CDA4E}" presName="rootText" presStyleLbl="node1" presStyleIdx="1" presStyleCnt="3"/>
      <dgm:spPr/>
    </dgm:pt>
    <dgm:pt modelId="{36B6E9BA-F6EF-4326-80E6-B06C6688A939}" type="pres">
      <dgm:prSet presAssocID="{20BC7309-0ADD-427D-BA39-5F578F9CDA4E}" presName="rootConnector" presStyleLbl="node1" presStyleIdx="1" presStyleCnt="3"/>
      <dgm:spPr/>
    </dgm:pt>
    <dgm:pt modelId="{E5BF8EE1-34DE-4935-90FC-98761042A684}" type="pres">
      <dgm:prSet presAssocID="{20BC7309-0ADD-427D-BA39-5F578F9CDA4E}" presName="childShape" presStyleCnt="0"/>
      <dgm:spPr/>
    </dgm:pt>
    <dgm:pt modelId="{06AE4011-30C6-4801-8F0D-967043E30998}" type="pres">
      <dgm:prSet presAssocID="{754A6BFC-4847-4E41-BA6A-30CB5AE7BC14}" presName="root" presStyleCnt="0"/>
      <dgm:spPr/>
    </dgm:pt>
    <dgm:pt modelId="{97D05E81-967E-44A1-9639-A25C9D90E5BF}" type="pres">
      <dgm:prSet presAssocID="{754A6BFC-4847-4E41-BA6A-30CB5AE7BC14}" presName="rootComposite" presStyleCnt="0"/>
      <dgm:spPr/>
    </dgm:pt>
    <dgm:pt modelId="{DF195774-F8DA-48ED-AE34-1163948766F9}" type="pres">
      <dgm:prSet presAssocID="{754A6BFC-4847-4E41-BA6A-30CB5AE7BC14}" presName="rootText" presStyleLbl="node1" presStyleIdx="2" presStyleCnt="3"/>
      <dgm:spPr/>
    </dgm:pt>
    <dgm:pt modelId="{69C7D208-8394-4C16-8558-272D9EA2A1A9}" type="pres">
      <dgm:prSet presAssocID="{754A6BFC-4847-4E41-BA6A-30CB5AE7BC14}" presName="rootConnector" presStyleLbl="node1" presStyleIdx="2" presStyleCnt="3"/>
      <dgm:spPr/>
    </dgm:pt>
    <dgm:pt modelId="{E2B038BE-4F23-4742-84B3-C0B7DF2668FD}" type="pres">
      <dgm:prSet presAssocID="{754A6BFC-4847-4E41-BA6A-30CB5AE7BC14}" presName="childShape" presStyleCnt="0"/>
      <dgm:spPr/>
    </dgm:pt>
  </dgm:ptLst>
  <dgm:cxnLst>
    <dgm:cxn modelId="{B82D0517-B0EB-40FA-8987-50691AE21D96}" type="presOf" srcId="{0FA2B0EC-1351-4D4E-A8FE-43E1D6960DF4}" destId="{DB43C612-A4A3-4F5D-A469-AA8A575AFBA1}" srcOrd="0" destOrd="0" presId="urn:microsoft.com/office/officeart/2005/8/layout/hierarchy3"/>
    <dgm:cxn modelId="{AF822C20-3960-4310-A30D-343D17484A2C}" type="presOf" srcId="{20BC7309-0ADD-427D-BA39-5F578F9CDA4E}" destId="{36B6E9BA-F6EF-4326-80E6-B06C6688A939}" srcOrd="1" destOrd="0" presId="urn:microsoft.com/office/officeart/2005/8/layout/hierarchy3"/>
    <dgm:cxn modelId="{CFB5D23A-28BF-42FC-8738-ABD0A4B99544}" srcId="{0FA2B0EC-1351-4D4E-A8FE-43E1D6960DF4}" destId="{754A6BFC-4847-4E41-BA6A-30CB5AE7BC14}" srcOrd="2" destOrd="0" parTransId="{8548564F-D020-4EE7-8D32-7C2CBE9ACFD0}" sibTransId="{31DC487E-6D63-4589-A52F-F4723EB03EBB}"/>
    <dgm:cxn modelId="{E1DE454E-B1F0-471F-9ADF-32C0DD5AAC8C}" type="presOf" srcId="{CC4493F0-4B24-4C06-845A-E3279873A22D}" destId="{013CF290-EE4B-470D-94A9-97145F9D4D8B}" srcOrd="0" destOrd="0" presId="urn:microsoft.com/office/officeart/2005/8/layout/hierarchy3"/>
    <dgm:cxn modelId="{6AECD382-680F-4F4E-96C6-6049BDAD8359}" type="presOf" srcId="{20BC7309-0ADD-427D-BA39-5F578F9CDA4E}" destId="{D1D35D3A-7701-4452-83BE-26119CFF869A}" srcOrd="0" destOrd="0" presId="urn:microsoft.com/office/officeart/2005/8/layout/hierarchy3"/>
    <dgm:cxn modelId="{C431148A-96D1-4834-88D8-DA6E6EB6F2DE}" srcId="{0FA2B0EC-1351-4D4E-A8FE-43E1D6960DF4}" destId="{CC4493F0-4B24-4C06-845A-E3279873A22D}" srcOrd="0" destOrd="0" parTransId="{7E04E3D1-03A6-4D1F-8BFF-22907DD9614E}" sibTransId="{EBC103ED-D9EF-46BD-B59E-6BD765F371D8}"/>
    <dgm:cxn modelId="{10A8B7B6-F6F1-4D2B-89AD-7D06C34AA178}" type="presOf" srcId="{CC4493F0-4B24-4C06-845A-E3279873A22D}" destId="{061A6385-5CE2-49C6-929D-7FB16DDC2672}" srcOrd="1" destOrd="0" presId="urn:microsoft.com/office/officeart/2005/8/layout/hierarchy3"/>
    <dgm:cxn modelId="{4A77E7E6-5E90-4E11-8306-8159A1272253}" srcId="{0FA2B0EC-1351-4D4E-A8FE-43E1D6960DF4}" destId="{20BC7309-0ADD-427D-BA39-5F578F9CDA4E}" srcOrd="1" destOrd="0" parTransId="{47B95551-CB07-475B-ADAD-D078D232F628}" sibTransId="{5F06B6AF-7F44-477F-9C3E-206A86CECBCC}"/>
    <dgm:cxn modelId="{032813EF-541E-4DF8-B801-53E6A520D0B4}" type="presOf" srcId="{754A6BFC-4847-4E41-BA6A-30CB5AE7BC14}" destId="{DF195774-F8DA-48ED-AE34-1163948766F9}" srcOrd="0" destOrd="0" presId="urn:microsoft.com/office/officeart/2005/8/layout/hierarchy3"/>
    <dgm:cxn modelId="{8464D6F8-47CB-493E-9938-C69B2036C353}" type="presOf" srcId="{754A6BFC-4847-4E41-BA6A-30CB5AE7BC14}" destId="{69C7D208-8394-4C16-8558-272D9EA2A1A9}" srcOrd="1" destOrd="0" presId="urn:microsoft.com/office/officeart/2005/8/layout/hierarchy3"/>
    <dgm:cxn modelId="{43C87E26-DF64-4117-BAE4-0AC9D7CFE8F7}" type="presParOf" srcId="{DB43C612-A4A3-4F5D-A469-AA8A575AFBA1}" destId="{918C8CF6-BB52-4B1B-A58E-5822B56F4605}" srcOrd="0" destOrd="0" presId="urn:microsoft.com/office/officeart/2005/8/layout/hierarchy3"/>
    <dgm:cxn modelId="{A93D0A5C-C4D2-4992-9F42-D482F10EF397}" type="presParOf" srcId="{918C8CF6-BB52-4B1B-A58E-5822B56F4605}" destId="{91CDCEA5-5873-4411-A032-1FBBBA9E5B87}" srcOrd="0" destOrd="0" presId="urn:microsoft.com/office/officeart/2005/8/layout/hierarchy3"/>
    <dgm:cxn modelId="{6C4BA2CD-5BB8-40FB-9C40-AF7DBAA7C8A7}" type="presParOf" srcId="{91CDCEA5-5873-4411-A032-1FBBBA9E5B87}" destId="{013CF290-EE4B-470D-94A9-97145F9D4D8B}" srcOrd="0" destOrd="0" presId="urn:microsoft.com/office/officeart/2005/8/layout/hierarchy3"/>
    <dgm:cxn modelId="{0F713001-B79D-4BC2-BF99-54F7E00615A0}" type="presParOf" srcId="{91CDCEA5-5873-4411-A032-1FBBBA9E5B87}" destId="{061A6385-5CE2-49C6-929D-7FB16DDC2672}" srcOrd="1" destOrd="0" presId="urn:microsoft.com/office/officeart/2005/8/layout/hierarchy3"/>
    <dgm:cxn modelId="{09D8CC1B-7FF1-415D-A881-B21EF581CE9F}" type="presParOf" srcId="{918C8CF6-BB52-4B1B-A58E-5822B56F4605}" destId="{548A97CB-C3A8-4F78-B216-33325B2F113A}" srcOrd="1" destOrd="0" presId="urn:microsoft.com/office/officeart/2005/8/layout/hierarchy3"/>
    <dgm:cxn modelId="{10EABC61-0BAC-4CF8-8C1D-474D82DEC78D}" type="presParOf" srcId="{DB43C612-A4A3-4F5D-A469-AA8A575AFBA1}" destId="{3F3ECCDE-2CCA-47D9-808D-60AFE5770685}" srcOrd="1" destOrd="0" presId="urn:microsoft.com/office/officeart/2005/8/layout/hierarchy3"/>
    <dgm:cxn modelId="{10135365-D0B9-4778-832B-1C2BC046037D}" type="presParOf" srcId="{3F3ECCDE-2CCA-47D9-808D-60AFE5770685}" destId="{3814B064-8729-462D-A640-C1FD1CC39892}" srcOrd="0" destOrd="0" presId="urn:microsoft.com/office/officeart/2005/8/layout/hierarchy3"/>
    <dgm:cxn modelId="{90255580-9B08-428B-B0B6-F49C0180E42B}" type="presParOf" srcId="{3814B064-8729-462D-A640-C1FD1CC39892}" destId="{D1D35D3A-7701-4452-83BE-26119CFF869A}" srcOrd="0" destOrd="0" presId="urn:microsoft.com/office/officeart/2005/8/layout/hierarchy3"/>
    <dgm:cxn modelId="{0750E5A8-2A61-45AB-ADDC-57F6BD7EAFF8}" type="presParOf" srcId="{3814B064-8729-462D-A640-C1FD1CC39892}" destId="{36B6E9BA-F6EF-4326-80E6-B06C6688A939}" srcOrd="1" destOrd="0" presId="urn:microsoft.com/office/officeart/2005/8/layout/hierarchy3"/>
    <dgm:cxn modelId="{07C4E69D-354B-44EF-B68F-658B01C8FB3A}" type="presParOf" srcId="{3F3ECCDE-2CCA-47D9-808D-60AFE5770685}" destId="{E5BF8EE1-34DE-4935-90FC-98761042A684}" srcOrd="1" destOrd="0" presId="urn:microsoft.com/office/officeart/2005/8/layout/hierarchy3"/>
    <dgm:cxn modelId="{3EB5776D-99C3-49B9-8E19-D1D716EBAAB7}" type="presParOf" srcId="{DB43C612-A4A3-4F5D-A469-AA8A575AFBA1}" destId="{06AE4011-30C6-4801-8F0D-967043E30998}" srcOrd="2" destOrd="0" presId="urn:microsoft.com/office/officeart/2005/8/layout/hierarchy3"/>
    <dgm:cxn modelId="{7426DE8E-65C7-4163-98E0-0398C7299693}" type="presParOf" srcId="{06AE4011-30C6-4801-8F0D-967043E30998}" destId="{97D05E81-967E-44A1-9639-A25C9D90E5BF}" srcOrd="0" destOrd="0" presId="urn:microsoft.com/office/officeart/2005/8/layout/hierarchy3"/>
    <dgm:cxn modelId="{6CD87796-A4FC-48C4-A90B-2C55504815FF}" type="presParOf" srcId="{97D05E81-967E-44A1-9639-A25C9D90E5BF}" destId="{DF195774-F8DA-48ED-AE34-1163948766F9}" srcOrd="0" destOrd="0" presId="urn:microsoft.com/office/officeart/2005/8/layout/hierarchy3"/>
    <dgm:cxn modelId="{F56F0093-A829-479E-B98E-ACC5AA7A5399}" type="presParOf" srcId="{97D05E81-967E-44A1-9639-A25C9D90E5BF}" destId="{69C7D208-8394-4C16-8558-272D9EA2A1A9}" srcOrd="1" destOrd="0" presId="urn:microsoft.com/office/officeart/2005/8/layout/hierarchy3"/>
    <dgm:cxn modelId="{DBD580E3-4409-4607-9187-63A303579AFE}" type="presParOf" srcId="{06AE4011-30C6-4801-8F0D-967043E30998}" destId="{E2B038BE-4F23-4742-84B3-C0B7DF2668FD}"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21BBBA-2629-4E49-91C6-3C6574087EC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513C9FFE-D052-42DA-A326-C81543177B21}">
      <dgm:prSet/>
      <dgm:spPr/>
      <dgm:t>
        <a:bodyPr/>
        <a:lstStyle/>
        <a:p>
          <a:r>
            <a:rPr lang="en-US" i="1" dirty="0"/>
            <a:t>NCQA (National Committee for Quality Assurance)</a:t>
          </a:r>
          <a:endParaRPr lang="en-US" dirty="0"/>
        </a:p>
      </dgm:t>
    </dgm:pt>
    <dgm:pt modelId="{D193FD54-931A-4A5D-958C-60F12640ED47}" type="parTrans" cxnId="{D585673A-9B27-409D-BC76-828C1992DBE7}">
      <dgm:prSet/>
      <dgm:spPr/>
      <dgm:t>
        <a:bodyPr/>
        <a:lstStyle/>
        <a:p>
          <a:endParaRPr lang="en-US"/>
        </a:p>
      </dgm:t>
    </dgm:pt>
    <dgm:pt modelId="{BA338A6B-7527-4F9A-9484-12E3BCFCBFB4}" type="sibTrans" cxnId="{D585673A-9B27-409D-BC76-828C1992DBE7}">
      <dgm:prSet/>
      <dgm:spPr/>
      <dgm:t>
        <a:bodyPr/>
        <a:lstStyle/>
        <a:p>
          <a:endParaRPr lang="en-US"/>
        </a:p>
      </dgm:t>
    </dgm:pt>
    <dgm:pt modelId="{691D9CA1-2738-49A7-B6B1-B417406DFCD5}">
      <dgm:prSet/>
      <dgm:spPr/>
      <dgm:t>
        <a:bodyPr/>
        <a:lstStyle/>
        <a:p>
          <a:r>
            <a:rPr lang="en-US" i="1" dirty="0"/>
            <a:t>CMS (Centers for Medicare &amp; Medicaid Services)</a:t>
          </a:r>
          <a:endParaRPr lang="en-US" dirty="0"/>
        </a:p>
      </dgm:t>
    </dgm:pt>
    <dgm:pt modelId="{9133A249-B2B1-4B2C-8061-C12F776856D7}" type="parTrans" cxnId="{3FDC271F-20BA-4B26-A9C5-A375F65DC43D}">
      <dgm:prSet/>
      <dgm:spPr/>
      <dgm:t>
        <a:bodyPr/>
        <a:lstStyle/>
        <a:p>
          <a:endParaRPr lang="en-US"/>
        </a:p>
      </dgm:t>
    </dgm:pt>
    <dgm:pt modelId="{5D88BC1F-0EFC-4C1B-ADE3-672AA428718A}" type="sibTrans" cxnId="{3FDC271F-20BA-4B26-A9C5-A375F65DC43D}">
      <dgm:prSet/>
      <dgm:spPr/>
      <dgm:t>
        <a:bodyPr/>
        <a:lstStyle/>
        <a:p>
          <a:endParaRPr lang="en-US"/>
        </a:p>
      </dgm:t>
    </dgm:pt>
    <dgm:pt modelId="{232E91C3-EBA9-454F-9932-995400D0FCF5}">
      <dgm:prSet/>
      <dgm:spPr/>
      <dgm:t>
        <a:bodyPr/>
        <a:lstStyle/>
        <a:p>
          <a:r>
            <a:rPr lang="en-US" i="1" dirty="0"/>
            <a:t>The Joint Commission</a:t>
          </a:r>
          <a:endParaRPr lang="en-US" dirty="0"/>
        </a:p>
      </dgm:t>
    </dgm:pt>
    <dgm:pt modelId="{3DD5242A-5BDF-41F2-948F-9C8F09553E69}" type="parTrans" cxnId="{B36ECE73-A57D-4734-95F8-01A9AE7FC521}">
      <dgm:prSet/>
      <dgm:spPr/>
      <dgm:t>
        <a:bodyPr/>
        <a:lstStyle/>
        <a:p>
          <a:endParaRPr lang="en-US"/>
        </a:p>
      </dgm:t>
    </dgm:pt>
    <dgm:pt modelId="{EB731259-CC0D-498A-A403-68488C468979}" type="sibTrans" cxnId="{B36ECE73-A57D-4734-95F8-01A9AE7FC521}">
      <dgm:prSet/>
      <dgm:spPr/>
      <dgm:t>
        <a:bodyPr/>
        <a:lstStyle/>
        <a:p>
          <a:endParaRPr lang="en-US"/>
        </a:p>
      </dgm:t>
    </dgm:pt>
    <dgm:pt modelId="{0566A593-9ECB-4F00-92AC-71516239DE8B}" type="pres">
      <dgm:prSet presAssocID="{5021BBBA-2629-4E49-91C6-3C6574087EC8}" presName="hierChild1" presStyleCnt="0">
        <dgm:presLayoutVars>
          <dgm:chPref val="1"/>
          <dgm:dir/>
          <dgm:animOne val="branch"/>
          <dgm:animLvl val="lvl"/>
          <dgm:resizeHandles/>
        </dgm:presLayoutVars>
      </dgm:prSet>
      <dgm:spPr/>
    </dgm:pt>
    <dgm:pt modelId="{DD13B10A-536E-4494-8895-69BCB0C84871}" type="pres">
      <dgm:prSet presAssocID="{513C9FFE-D052-42DA-A326-C81543177B21}" presName="hierRoot1" presStyleCnt="0"/>
      <dgm:spPr/>
    </dgm:pt>
    <dgm:pt modelId="{EB905DD3-68ED-4F2F-961D-DCFE10A6727F}" type="pres">
      <dgm:prSet presAssocID="{513C9FFE-D052-42DA-A326-C81543177B21}" presName="composite" presStyleCnt="0"/>
      <dgm:spPr/>
    </dgm:pt>
    <dgm:pt modelId="{4C35AE61-F2A3-490D-8D13-D30C8190AAF9}" type="pres">
      <dgm:prSet presAssocID="{513C9FFE-D052-42DA-A326-C81543177B21}" presName="background" presStyleLbl="node0" presStyleIdx="0" presStyleCnt="3"/>
      <dgm:spPr/>
    </dgm:pt>
    <dgm:pt modelId="{DA6DA986-CD22-427D-86C7-999083E14D20}" type="pres">
      <dgm:prSet presAssocID="{513C9FFE-D052-42DA-A326-C81543177B21}" presName="text" presStyleLbl="fgAcc0" presStyleIdx="0" presStyleCnt="3">
        <dgm:presLayoutVars>
          <dgm:chPref val="3"/>
        </dgm:presLayoutVars>
      </dgm:prSet>
      <dgm:spPr/>
    </dgm:pt>
    <dgm:pt modelId="{68CAD564-C70D-476B-A808-224A2C64294C}" type="pres">
      <dgm:prSet presAssocID="{513C9FFE-D052-42DA-A326-C81543177B21}" presName="hierChild2" presStyleCnt="0"/>
      <dgm:spPr/>
    </dgm:pt>
    <dgm:pt modelId="{7A57F7EB-A3BF-4C3B-9EDB-44AD2390AC7B}" type="pres">
      <dgm:prSet presAssocID="{691D9CA1-2738-49A7-B6B1-B417406DFCD5}" presName="hierRoot1" presStyleCnt="0"/>
      <dgm:spPr/>
    </dgm:pt>
    <dgm:pt modelId="{0ABEF39E-8928-4702-869C-71E6B54A52A1}" type="pres">
      <dgm:prSet presAssocID="{691D9CA1-2738-49A7-B6B1-B417406DFCD5}" presName="composite" presStyleCnt="0"/>
      <dgm:spPr/>
    </dgm:pt>
    <dgm:pt modelId="{21ED524E-6F59-43C7-A27D-576867ADE0E5}" type="pres">
      <dgm:prSet presAssocID="{691D9CA1-2738-49A7-B6B1-B417406DFCD5}" presName="background" presStyleLbl="node0" presStyleIdx="1" presStyleCnt="3"/>
      <dgm:spPr/>
    </dgm:pt>
    <dgm:pt modelId="{1995B49F-3FBD-42AC-BB54-7883B5C04B12}" type="pres">
      <dgm:prSet presAssocID="{691D9CA1-2738-49A7-B6B1-B417406DFCD5}" presName="text" presStyleLbl="fgAcc0" presStyleIdx="1" presStyleCnt="3">
        <dgm:presLayoutVars>
          <dgm:chPref val="3"/>
        </dgm:presLayoutVars>
      </dgm:prSet>
      <dgm:spPr/>
    </dgm:pt>
    <dgm:pt modelId="{C07933E2-9DB2-420C-935F-1C11BF46D7BD}" type="pres">
      <dgm:prSet presAssocID="{691D9CA1-2738-49A7-B6B1-B417406DFCD5}" presName="hierChild2" presStyleCnt="0"/>
      <dgm:spPr/>
    </dgm:pt>
    <dgm:pt modelId="{D728E809-262A-46BF-8010-68ACB363A16F}" type="pres">
      <dgm:prSet presAssocID="{232E91C3-EBA9-454F-9932-995400D0FCF5}" presName="hierRoot1" presStyleCnt="0"/>
      <dgm:spPr/>
    </dgm:pt>
    <dgm:pt modelId="{26E04BD3-7670-4511-865A-8CAA5C2AEF73}" type="pres">
      <dgm:prSet presAssocID="{232E91C3-EBA9-454F-9932-995400D0FCF5}" presName="composite" presStyleCnt="0"/>
      <dgm:spPr/>
    </dgm:pt>
    <dgm:pt modelId="{258F5D6E-D380-4DF3-AE10-5FBC99D18335}" type="pres">
      <dgm:prSet presAssocID="{232E91C3-EBA9-454F-9932-995400D0FCF5}" presName="background" presStyleLbl="node0" presStyleIdx="2" presStyleCnt="3"/>
      <dgm:spPr/>
    </dgm:pt>
    <dgm:pt modelId="{F0D3BC4C-608C-4619-A81C-094B381DC9C6}" type="pres">
      <dgm:prSet presAssocID="{232E91C3-EBA9-454F-9932-995400D0FCF5}" presName="text" presStyleLbl="fgAcc0" presStyleIdx="2" presStyleCnt="3">
        <dgm:presLayoutVars>
          <dgm:chPref val="3"/>
        </dgm:presLayoutVars>
      </dgm:prSet>
      <dgm:spPr/>
    </dgm:pt>
    <dgm:pt modelId="{B392B412-0589-47FE-97AE-99B7869200CF}" type="pres">
      <dgm:prSet presAssocID="{232E91C3-EBA9-454F-9932-995400D0FCF5}" presName="hierChild2" presStyleCnt="0"/>
      <dgm:spPr/>
    </dgm:pt>
  </dgm:ptLst>
  <dgm:cxnLst>
    <dgm:cxn modelId="{40F0D90A-B158-492A-9087-0F22797E5C63}" type="presOf" srcId="{691D9CA1-2738-49A7-B6B1-B417406DFCD5}" destId="{1995B49F-3FBD-42AC-BB54-7883B5C04B12}" srcOrd="0" destOrd="0" presId="urn:microsoft.com/office/officeart/2005/8/layout/hierarchy1"/>
    <dgm:cxn modelId="{3FDC271F-20BA-4B26-A9C5-A375F65DC43D}" srcId="{5021BBBA-2629-4E49-91C6-3C6574087EC8}" destId="{691D9CA1-2738-49A7-B6B1-B417406DFCD5}" srcOrd="1" destOrd="0" parTransId="{9133A249-B2B1-4B2C-8061-C12F776856D7}" sibTransId="{5D88BC1F-0EFC-4C1B-ADE3-672AA428718A}"/>
    <dgm:cxn modelId="{D585673A-9B27-409D-BC76-828C1992DBE7}" srcId="{5021BBBA-2629-4E49-91C6-3C6574087EC8}" destId="{513C9FFE-D052-42DA-A326-C81543177B21}" srcOrd="0" destOrd="0" parTransId="{D193FD54-931A-4A5D-958C-60F12640ED47}" sibTransId="{BA338A6B-7527-4F9A-9484-12E3BCFCBFB4}"/>
    <dgm:cxn modelId="{2A167562-8BF4-4999-9AD6-B45B910BADE6}" type="presOf" srcId="{5021BBBA-2629-4E49-91C6-3C6574087EC8}" destId="{0566A593-9ECB-4F00-92AC-71516239DE8B}" srcOrd="0" destOrd="0" presId="urn:microsoft.com/office/officeart/2005/8/layout/hierarchy1"/>
    <dgm:cxn modelId="{B36ECE73-A57D-4734-95F8-01A9AE7FC521}" srcId="{5021BBBA-2629-4E49-91C6-3C6574087EC8}" destId="{232E91C3-EBA9-454F-9932-995400D0FCF5}" srcOrd="2" destOrd="0" parTransId="{3DD5242A-5BDF-41F2-948F-9C8F09553E69}" sibTransId="{EB731259-CC0D-498A-A403-68488C468979}"/>
    <dgm:cxn modelId="{1956E585-D5CC-4459-B0E3-D48C247AECBF}" type="presOf" srcId="{513C9FFE-D052-42DA-A326-C81543177B21}" destId="{DA6DA986-CD22-427D-86C7-999083E14D20}" srcOrd="0" destOrd="0" presId="urn:microsoft.com/office/officeart/2005/8/layout/hierarchy1"/>
    <dgm:cxn modelId="{AF542AA1-98CB-47E5-8C1A-8104FBC26EF3}" type="presOf" srcId="{232E91C3-EBA9-454F-9932-995400D0FCF5}" destId="{F0D3BC4C-608C-4619-A81C-094B381DC9C6}" srcOrd="0" destOrd="0" presId="urn:microsoft.com/office/officeart/2005/8/layout/hierarchy1"/>
    <dgm:cxn modelId="{B252E07C-DAFB-4CA7-ADB7-94FBA4F26351}" type="presParOf" srcId="{0566A593-9ECB-4F00-92AC-71516239DE8B}" destId="{DD13B10A-536E-4494-8895-69BCB0C84871}" srcOrd="0" destOrd="0" presId="urn:microsoft.com/office/officeart/2005/8/layout/hierarchy1"/>
    <dgm:cxn modelId="{592B4147-1D47-4608-9BDD-9D371D440EAD}" type="presParOf" srcId="{DD13B10A-536E-4494-8895-69BCB0C84871}" destId="{EB905DD3-68ED-4F2F-961D-DCFE10A6727F}" srcOrd="0" destOrd="0" presId="urn:microsoft.com/office/officeart/2005/8/layout/hierarchy1"/>
    <dgm:cxn modelId="{962C8412-5762-4A3B-AF9D-24179797375A}" type="presParOf" srcId="{EB905DD3-68ED-4F2F-961D-DCFE10A6727F}" destId="{4C35AE61-F2A3-490D-8D13-D30C8190AAF9}" srcOrd="0" destOrd="0" presId="urn:microsoft.com/office/officeart/2005/8/layout/hierarchy1"/>
    <dgm:cxn modelId="{C5A47F18-A3A3-45F7-A436-3A183C889467}" type="presParOf" srcId="{EB905DD3-68ED-4F2F-961D-DCFE10A6727F}" destId="{DA6DA986-CD22-427D-86C7-999083E14D20}" srcOrd="1" destOrd="0" presId="urn:microsoft.com/office/officeart/2005/8/layout/hierarchy1"/>
    <dgm:cxn modelId="{A21382ED-654F-4EBD-9C91-51351D83BA5D}" type="presParOf" srcId="{DD13B10A-536E-4494-8895-69BCB0C84871}" destId="{68CAD564-C70D-476B-A808-224A2C64294C}" srcOrd="1" destOrd="0" presId="urn:microsoft.com/office/officeart/2005/8/layout/hierarchy1"/>
    <dgm:cxn modelId="{799FB298-350A-4964-BE9D-F7F9E88B4E3B}" type="presParOf" srcId="{0566A593-9ECB-4F00-92AC-71516239DE8B}" destId="{7A57F7EB-A3BF-4C3B-9EDB-44AD2390AC7B}" srcOrd="1" destOrd="0" presId="urn:microsoft.com/office/officeart/2005/8/layout/hierarchy1"/>
    <dgm:cxn modelId="{9CDC6A06-DD9A-4C7A-915E-EDD8D932E3E0}" type="presParOf" srcId="{7A57F7EB-A3BF-4C3B-9EDB-44AD2390AC7B}" destId="{0ABEF39E-8928-4702-869C-71E6B54A52A1}" srcOrd="0" destOrd="0" presId="urn:microsoft.com/office/officeart/2005/8/layout/hierarchy1"/>
    <dgm:cxn modelId="{CC83ED03-E6AB-49A3-ACB9-F0EECBBE7241}" type="presParOf" srcId="{0ABEF39E-8928-4702-869C-71E6B54A52A1}" destId="{21ED524E-6F59-43C7-A27D-576867ADE0E5}" srcOrd="0" destOrd="0" presId="urn:microsoft.com/office/officeart/2005/8/layout/hierarchy1"/>
    <dgm:cxn modelId="{8F39D4A2-0A28-44AF-8317-B225E0EA6009}" type="presParOf" srcId="{0ABEF39E-8928-4702-869C-71E6B54A52A1}" destId="{1995B49F-3FBD-42AC-BB54-7883B5C04B12}" srcOrd="1" destOrd="0" presId="urn:microsoft.com/office/officeart/2005/8/layout/hierarchy1"/>
    <dgm:cxn modelId="{9E163D16-0D24-46E1-B58B-8C78801FF849}" type="presParOf" srcId="{7A57F7EB-A3BF-4C3B-9EDB-44AD2390AC7B}" destId="{C07933E2-9DB2-420C-935F-1C11BF46D7BD}" srcOrd="1" destOrd="0" presId="urn:microsoft.com/office/officeart/2005/8/layout/hierarchy1"/>
    <dgm:cxn modelId="{B1DFBC82-68DE-4B53-B2B7-D0000331304C}" type="presParOf" srcId="{0566A593-9ECB-4F00-92AC-71516239DE8B}" destId="{D728E809-262A-46BF-8010-68ACB363A16F}" srcOrd="2" destOrd="0" presId="urn:microsoft.com/office/officeart/2005/8/layout/hierarchy1"/>
    <dgm:cxn modelId="{930A03AB-77A5-45E4-8ECD-1D8171AE7AC0}" type="presParOf" srcId="{D728E809-262A-46BF-8010-68ACB363A16F}" destId="{26E04BD3-7670-4511-865A-8CAA5C2AEF73}" srcOrd="0" destOrd="0" presId="urn:microsoft.com/office/officeart/2005/8/layout/hierarchy1"/>
    <dgm:cxn modelId="{7E5BF99C-3507-4E3D-A335-ACD26BF618EC}" type="presParOf" srcId="{26E04BD3-7670-4511-865A-8CAA5C2AEF73}" destId="{258F5D6E-D380-4DF3-AE10-5FBC99D18335}" srcOrd="0" destOrd="0" presId="urn:microsoft.com/office/officeart/2005/8/layout/hierarchy1"/>
    <dgm:cxn modelId="{4CDC068F-A0D5-47AC-ABF9-B20CAD791131}" type="presParOf" srcId="{26E04BD3-7670-4511-865A-8CAA5C2AEF73}" destId="{F0D3BC4C-608C-4619-A81C-094B381DC9C6}" srcOrd="1" destOrd="0" presId="urn:microsoft.com/office/officeart/2005/8/layout/hierarchy1"/>
    <dgm:cxn modelId="{92637144-F988-4DFF-A98E-3F34644FE07D}" type="presParOf" srcId="{D728E809-262A-46BF-8010-68ACB363A16F}" destId="{B392B412-0589-47FE-97AE-99B7869200C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F7BE33-FF35-47CD-94BB-E21F29F59AE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99FD2D-1BDA-404D-97C6-9C1F4835CC54}">
      <dgm:prSet custT="1"/>
      <dgm:spPr/>
      <dgm:t>
        <a:bodyPr/>
        <a:lstStyle/>
        <a:p>
          <a:pPr>
            <a:lnSpc>
              <a:spcPct val="100000"/>
            </a:lnSpc>
          </a:pPr>
          <a:r>
            <a:rPr lang="en-US" sz="2000" b="0" dirty="0"/>
            <a:t>Common Compliance Pitfalls</a:t>
          </a:r>
        </a:p>
      </dgm:t>
    </dgm:pt>
    <dgm:pt modelId="{D9D85F36-6228-4421-91E7-52146DBC9E5A}" type="parTrans" cxnId="{3E5D5B42-C2C0-45D2-850B-E4C003FF8781}">
      <dgm:prSet/>
      <dgm:spPr/>
      <dgm:t>
        <a:bodyPr/>
        <a:lstStyle/>
        <a:p>
          <a:endParaRPr lang="en-US"/>
        </a:p>
      </dgm:t>
    </dgm:pt>
    <dgm:pt modelId="{7B3759D0-F2DD-46F7-992D-BB7031F98EDF}" type="sibTrans" cxnId="{3E5D5B42-C2C0-45D2-850B-E4C003FF8781}">
      <dgm:prSet/>
      <dgm:spPr/>
      <dgm:t>
        <a:bodyPr/>
        <a:lstStyle/>
        <a:p>
          <a:endParaRPr lang="en-US"/>
        </a:p>
      </dgm:t>
    </dgm:pt>
    <dgm:pt modelId="{8FBBA9A7-697D-4B7C-99CF-C1EE382C4F61}">
      <dgm:prSet custT="1"/>
      <dgm:spPr/>
      <dgm:t>
        <a:bodyPr/>
        <a:lstStyle/>
        <a:p>
          <a:pPr>
            <a:lnSpc>
              <a:spcPct val="100000"/>
            </a:lnSpc>
          </a:pPr>
          <a:r>
            <a:rPr lang="en-US" sz="2000" b="0" dirty="0"/>
            <a:t>Maintaining Ongoing Compliance</a:t>
          </a:r>
        </a:p>
      </dgm:t>
    </dgm:pt>
    <dgm:pt modelId="{E15D1D6E-9770-4EF3-94F8-4C477EF2E333}" type="parTrans" cxnId="{926B2D80-6EFE-4BEE-AD56-7061A5B3B353}">
      <dgm:prSet/>
      <dgm:spPr/>
      <dgm:t>
        <a:bodyPr/>
        <a:lstStyle/>
        <a:p>
          <a:endParaRPr lang="en-US"/>
        </a:p>
      </dgm:t>
    </dgm:pt>
    <dgm:pt modelId="{E2FC9493-DD1B-438E-ACED-F5D7BC40DEE7}" type="sibTrans" cxnId="{926B2D80-6EFE-4BEE-AD56-7061A5B3B353}">
      <dgm:prSet/>
      <dgm:spPr/>
      <dgm:t>
        <a:bodyPr/>
        <a:lstStyle/>
        <a:p>
          <a:endParaRPr lang="en-US"/>
        </a:p>
      </dgm:t>
    </dgm:pt>
    <dgm:pt modelId="{96CF8FCB-86BE-408B-A201-47832DFAD845}" type="pres">
      <dgm:prSet presAssocID="{83F7BE33-FF35-47CD-94BB-E21F29F59AE8}" presName="root" presStyleCnt="0">
        <dgm:presLayoutVars>
          <dgm:dir/>
          <dgm:resizeHandles val="exact"/>
        </dgm:presLayoutVars>
      </dgm:prSet>
      <dgm:spPr/>
    </dgm:pt>
    <dgm:pt modelId="{E61C7E63-CF34-46BA-9253-8BF5EED7D3AF}" type="pres">
      <dgm:prSet presAssocID="{AA99FD2D-1BDA-404D-97C6-9C1F4835CC54}" presName="compNode" presStyleCnt="0"/>
      <dgm:spPr/>
    </dgm:pt>
    <dgm:pt modelId="{D96DC509-A0B7-4F5C-BE6C-EDF33115C942}" type="pres">
      <dgm:prSet presAssocID="{AA99FD2D-1BDA-404D-97C6-9C1F4835CC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FEEAB5D3-B04F-4F14-8669-52F3B1E4AC41}" type="pres">
      <dgm:prSet presAssocID="{AA99FD2D-1BDA-404D-97C6-9C1F4835CC54}" presName="spaceRect" presStyleCnt="0"/>
      <dgm:spPr/>
    </dgm:pt>
    <dgm:pt modelId="{9A0E26BE-5AC1-44DB-9DC3-B932C2AB024D}" type="pres">
      <dgm:prSet presAssocID="{AA99FD2D-1BDA-404D-97C6-9C1F4835CC54}" presName="textRect" presStyleLbl="revTx" presStyleIdx="0" presStyleCnt="2">
        <dgm:presLayoutVars>
          <dgm:chMax val="1"/>
          <dgm:chPref val="1"/>
        </dgm:presLayoutVars>
      </dgm:prSet>
      <dgm:spPr/>
    </dgm:pt>
    <dgm:pt modelId="{AD71DE08-0E96-492A-A7AF-E1FED8DE5682}" type="pres">
      <dgm:prSet presAssocID="{7B3759D0-F2DD-46F7-992D-BB7031F98EDF}" presName="sibTrans" presStyleCnt="0"/>
      <dgm:spPr/>
    </dgm:pt>
    <dgm:pt modelId="{143BEC19-EA8A-456B-8672-562DBCDECD5B}" type="pres">
      <dgm:prSet presAssocID="{8FBBA9A7-697D-4B7C-99CF-C1EE382C4F61}" presName="compNode" presStyleCnt="0"/>
      <dgm:spPr/>
    </dgm:pt>
    <dgm:pt modelId="{0E41C897-1F70-48BE-B691-28BF5952DDEB}" type="pres">
      <dgm:prSet presAssocID="{8FBBA9A7-697D-4B7C-99CF-C1EE382C4F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C654DCD-268D-42F1-A2F4-124FC03CEAED}" type="pres">
      <dgm:prSet presAssocID="{8FBBA9A7-697D-4B7C-99CF-C1EE382C4F61}" presName="spaceRect" presStyleCnt="0"/>
      <dgm:spPr/>
    </dgm:pt>
    <dgm:pt modelId="{0D3E4CC9-3F32-4015-AD67-CF7569AFDB41}" type="pres">
      <dgm:prSet presAssocID="{8FBBA9A7-697D-4B7C-99CF-C1EE382C4F61}" presName="textRect" presStyleLbl="revTx" presStyleIdx="1" presStyleCnt="2">
        <dgm:presLayoutVars>
          <dgm:chMax val="1"/>
          <dgm:chPref val="1"/>
        </dgm:presLayoutVars>
      </dgm:prSet>
      <dgm:spPr/>
    </dgm:pt>
  </dgm:ptLst>
  <dgm:cxnLst>
    <dgm:cxn modelId="{3E5D5B42-C2C0-45D2-850B-E4C003FF8781}" srcId="{83F7BE33-FF35-47CD-94BB-E21F29F59AE8}" destId="{AA99FD2D-1BDA-404D-97C6-9C1F4835CC54}" srcOrd="0" destOrd="0" parTransId="{D9D85F36-6228-4421-91E7-52146DBC9E5A}" sibTransId="{7B3759D0-F2DD-46F7-992D-BB7031F98EDF}"/>
    <dgm:cxn modelId="{78C1926C-794A-409A-9CE5-71619EB5362E}" type="presOf" srcId="{83F7BE33-FF35-47CD-94BB-E21F29F59AE8}" destId="{96CF8FCB-86BE-408B-A201-47832DFAD845}" srcOrd="0" destOrd="0" presId="urn:microsoft.com/office/officeart/2018/2/layout/IconLabelList"/>
    <dgm:cxn modelId="{926B2D80-6EFE-4BEE-AD56-7061A5B3B353}" srcId="{83F7BE33-FF35-47CD-94BB-E21F29F59AE8}" destId="{8FBBA9A7-697D-4B7C-99CF-C1EE382C4F61}" srcOrd="1" destOrd="0" parTransId="{E15D1D6E-9770-4EF3-94F8-4C477EF2E333}" sibTransId="{E2FC9493-DD1B-438E-ACED-F5D7BC40DEE7}"/>
    <dgm:cxn modelId="{78321295-0B40-4220-A5E2-BBDE37E842AA}" type="presOf" srcId="{AA99FD2D-1BDA-404D-97C6-9C1F4835CC54}" destId="{9A0E26BE-5AC1-44DB-9DC3-B932C2AB024D}" srcOrd="0" destOrd="0" presId="urn:microsoft.com/office/officeart/2018/2/layout/IconLabelList"/>
    <dgm:cxn modelId="{0C9BDEFF-B1D2-400B-9E84-A50057CBEAD1}" type="presOf" srcId="{8FBBA9A7-697D-4B7C-99CF-C1EE382C4F61}" destId="{0D3E4CC9-3F32-4015-AD67-CF7569AFDB41}" srcOrd="0" destOrd="0" presId="urn:microsoft.com/office/officeart/2018/2/layout/IconLabelList"/>
    <dgm:cxn modelId="{4FD589A3-01E9-4DD6-80B7-63FB934DB0C1}" type="presParOf" srcId="{96CF8FCB-86BE-408B-A201-47832DFAD845}" destId="{E61C7E63-CF34-46BA-9253-8BF5EED7D3AF}" srcOrd="0" destOrd="0" presId="urn:microsoft.com/office/officeart/2018/2/layout/IconLabelList"/>
    <dgm:cxn modelId="{FAE9CC97-5757-45F8-8CA2-B10FAB37C2D8}" type="presParOf" srcId="{E61C7E63-CF34-46BA-9253-8BF5EED7D3AF}" destId="{D96DC509-A0B7-4F5C-BE6C-EDF33115C942}" srcOrd="0" destOrd="0" presId="urn:microsoft.com/office/officeart/2018/2/layout/IconLabelList"/>
    <dgm:cxn modelId="{54C44E96-8956-4FDA-9865-FC975A8AD332}" type="presParOf" srcId="{E61C7E63-CF34-46BA-9253-8BF5EED7D3AF}" destId="{FEEAB5D3-B04F-4F14-8669-52F3B1E4AC41}" srcOrd="1" destOrd="0" presId="urn:microsoft.com/office/officeart/2018/2/layout/IconLabelList"/>
    <dgm:cxn modelId="{DDB0562B-B990-4BCE-9640-EC0F510DD0EF}" type="presParOf" srcId="{E61C7E63-CF34-46BA-9253-8BF5EED7D3AF}" destId="{9A0E26BE-5AC1-44DB-9DC3-B932C2AB024D}" srcOrd="2" destOrd="0" presId="urn:microsoft.com/office/officeart/2018/2/layout/IconLabelList"/>
    <dgm:cxn modelId="{23BF62D0-592D-408B-B722-FFDCBF6689A2}" type="presParOf" srcId="{96CF8FCB-86BE-408B-A201-47832DFAD845}" destId="{AD71DE08-0E96-492A-A7AF-E1FED8DE5682}" srcOrd="1" destOrd="0" presId="urn:microsoft.com/office/officeart/2018/2/layout/IconLabelList"/>
    <dgm:cxn modelId="{45735C71-D606-40E9-A28E-6F8961473706}" type="presParOf" srcId="{96CF8FCB-86BE-408B-A201-47832DFAD845}" destId="{143BEC19-EA8A-456B-8672-562DBCDECD5B}" srcOrd="2" destOrd="0" presId="urn:microsoft.com/office/officeart/2018/2/layout/IconLabelList"/>
    <dgm:cxn modelId="{EF1FD5F8-BD23-4418-89DE-01406C9C0AD9}" type="presParOf" srcId="{143BEC19-EA8A-456B-8672-562DBCDECD5B}" destId="{0E41C897-1F70-48BE-B691-28BF5952DDEB}" srcOrd="0" destOrd="0" presId="urn:microsoft.com/office/officeart/2018/2/layout/IconLabelList"/>
    <dgm:cxn modelId="{F72B199C-1997-4334-AC9D-C43AA290CC74}" type="presParOf" srcId="{143BEC19-EA8A-456B-8672-562DBCDECD5B}" destId="{7C654DCD-268D-42F1-A2F4-124FC03CEAED}" srcOrd="1" destOrd="0" presId="urn:microsoft.com/office/officeart/2018/2/layout/IconLabelList"/>
    <dgm:cxn modelId="{C358833D-6787-450F-A65D-BC3DF74146FD}" type="presParOf" srcId="{143BEC19-EA8A-456B-8672-562DBCDECD5B}" destId="{0D3E4CC9-3F32-4015-AD67-CF7569AFDB4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0EF61C-8D69-47D2-8655-F7EF692C602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12272C7-B6B5-4A25-8D82-97B8C938FA68}">
      <dgm:prSet/>
      <dgm:spPr/>
      <dgm:t>
        <a:bodyPr/>
        <a:lstStyle/>
        <a:p>
          <a:r>
            <a:rPr lang="en-US" b="1" i="1" dirty="0"/>
            <a:t>A Large Multi-Specialty Group's Credentialing</a:t>
          </a:r>
          <a:endParaRPr lang="en-US" b="1" dirty="0"/>
        </a:p>
      </dgm:t>
    </dgm:pt>
    <dgm:pt modelId="{7C0E76EF-0AA1-4411-92C6-B92902FBBBB0}" type="parTrans" cxnId="{3C450E08-0C22-47FE-B76E-9329A0E10DEA}">
      <dgm:prSet/>
      <dgm:spPr/>
      <dgm:t>
        <a:bodyPr/>
        <a:lstStyle/>
        <a:p>
          <a:endParaRPr lang="en-US"/>
        </a:p>
      </dgm:t>
    </dgm:pt>
    <dgm:pt modelId="{D57CF634-960C-42A5-BD28-26B4BA8B8119}" type="sibTrans" cxnId="{3C450E08-0C22-47FE-B76E-9329A0E10DEA}">
      <dgm:prSet/>
      <dgm:spPr/>
      <dgm:t>
        <a:bodyPr/>
        <a:lstStyle/>
        <a:p>
          <a:endParaRPr lang="en-US" dirty="0"/>
        </a:p>
      </dgm:t>
    </dgm:pt>
    <dgm:pt modelId="{0DEF91EA-A41B-48EA-8EBE-234D4068E9AD}">
      <dgm:prSet/>
      <dgm:spPr/>
      <dgm:t>
        <a:bodyPr/>
        <a:lstStyle/>
        <a:p>
          <a:r>
            <a:rPr lang="en-US" b="1" dirty="0"/>
            <a:t>Challenge</a:t>
          </a:r>
          <a:r>
            <a:rPr lang="en-US" dirty="0"/>
            <a:t> </a:t>
          </a:r>
        </a:p>
      </dgm:t>
    </dgm:pt>
    <dgm:pt modelId="{3E60E491-37B2-47B7-8126-AAA59AA0C061}" type="parTrans" cxnId="{E5180F50-9F4C-4146-BDD4-9397F75ECF3B}">
      <dgm:prSet/>
      <dgm:spPr/>
      <dgm:t>
        <a:bodyPr/>
        <a:lstStyle/>
        <a:p>
          <a:endParaRPr lang="en-US"/>
        </a:p>
      </dgm:t>
    </dgm:pt>
    <dgm:pt modelId="{12E04733-696D-4A9A-85D6-78B959DA1102}" type="sibTrans" cxnId="{E5180F50-9F4C-4146-BDD4-9397F75ECF3B}">
      <dgm:prSet/>
      <dgm:spPr/>
      <dgm:t>
        <a:bodyPr/>
        <a:lstStyle/>
        <a:p>
          <a:endParaRPr lang="en-US" dirty="0"/>
        </a:p>
      </dgm:t>
    </dgm:pt>
    <dgm:pt modelId="{B766A43C-3A8C-40B4-86C1-02675DF3DDC6}">
      <dgm:prSet/>
      <dgm:spPr/>
      <dgm:t>
        <a:bodyPr/>
        <a:lstStyle/>
        <a:p>
          <a:r>
            <a:rPr lang="en-US" b="1" dirty="0"/>
            <a:t>Solution</a:t>
          </a:r>
          <a:endParaRPr lang="en-US" dirty="0"/>
        </a:p>
      </dgm:t>
    </dgm:pt>
    <dgm:pt modelId="{51EED56C-4092-464C-9ABE-77D4EC81C390}" type="parTrans" cxnId="{EBE96D11-0812-429C-8EC2-70EF221FF13B}">
      <dgm:prSet/>
      <dgm:spPr/>
      <dgm:t>
        <a:bodyPr/>
        <a:lstStyle/>
        <a:p>
          <a:endParaRPr lang="en-US"/>
        </a:p>
      </dgm:t>
    </dgm:pt>
    <dgm:pt modelId="{2D855582-AD85-446C-BAF5-3D51F87A96E0}" type="sibTrans" cxnId="{EBE96D11-0812-429C-8EC2-70EF221FF13B}">
      <dgm:prSet/>
      <dgm:spPr/>
      <dgm:t>
        <a:bodyPr/>
        <a:lstStyle/>
        <a:p>
          <a:endParaRPr lang="en-US" dirty="0"/>
        </a:p>
      </dgm:t>
    </dgm:pt>
    <dgm:pt modelId="{AAD017C5-C29E-4DB5-8C66-6E646300835D}">
      <dgm:prSet/>
      <dgm:spPr/>
      <dgm:t>
        <a:bodyPr/>
        <a:lstStyle/>
        <a:p>
          <a:r>
            <a:rPr lang="en-US" b="1" dirty="0"/>
            <a:t>Outcome</a:t>
          </a:r>
          <a:r>
            <a:rPr lang="en-US" dirty="0"/>
            <a:t> </a:t>
          </a:r>
        </a:p>
      </dgm:t>
    </dgm:pt>
    <dgm:pt modelId="{C5F700FF-7F81-40FC-AC29-FA4003CC203B}" type="parTrans" cxnId="{CD7D0F19-15D3-470E-99F2-40EDB929453F}">
      <dgm:prSet/>
      <dgm:spPr/>
      <dgm:t>
        <a:bodyPr/>
        <a:lstStyle/>
        <a:p>
          <a:endParaRPr lang="en-US"/>
        </a:p>
      </dgm:t>
    </dgm:pt>
    <dgm:pt modelId="{99002638-D0CD-4324-B17B-17A792820201}" type="sibTrans" cxnId="{CD7D0F19-15D3-470E-99F2-40EDB929453F}">
      <dgm:prSet/>
      <dgm:spPr/>
      <dgm:t>
        <a:bodyPr/>
        <a:lstStyle/>
        <a:p>
          <a:endParaRPr lang="en-US"/>
        </a:p>
      </dgm:t>
    </dgm:pt>
    <dgm:pt modelId="{CE2D1703-3F15-47C7-8EC3-7EB2D07F8D7B}" type="pres">
      <dgm:prSet presAssocID="{FE0EF61C-8D69-47D2-8655-F7EF692C602D}" presName="outerComposite" presStyleCnt="0">
        <dgm:presLayoutVars>
          <dgm:chMax val="5"/>
          <dgm:dir/>
          <dgm:resizeHandles val="exact"/>
        </dgm:presLayoutVars>
      </dgm:prSet>
      <dgm:spPr/>
    </dgm:pt>
    <dgm:pt modelId="{D43C4FAE-0E64-489F-BC81-C168298D28A1}" type="pres">
      <dgm:prSet presAssocID="{FE0EF61C-8D69-47D2-8655-F7EF692C602D}" presName="dummyMaxCanvas" presStyleCnt="0">
        <dgm:presLayoutVars/>
      </dgm:prSet>
      <dgm:spPr/>
    </dgm:pt>
    <dgm:pt modelId="{DF2E5C1B-2FA4-4A05-978F-115FB8B06539}" type="pres">
      <dgm:prSet presAssocID="{FE0EF61C-8D69-47D2-8655-F7EF692C602D}" presName="FourNodes_1" presStyleLbl="node1" presStyleIdx="0" presStyleCnt="4">
        <dgm:presLayoutVars>
          <dgm:bulletEnabled val="1"/>
        </dgm:presLayoutVars>
      </dgm:prSet>
      <dgm:spPr/>
    </dgm:pt>
    <dgm:pt modelId="{37443E92-CAF5-45FA-A552-4A61934CA7CA}" type="pres">
      <dgm:prSet presAssocID="{FE0EF61C-8D69-47D2-8655-F7EF692C602D}" presName="FourNodes_2" presStyleLbl="node1" presStyleIdx="1" presStyleCnt="4" custLinFactNeighborY="2641">
        <dgm:presLayoutVars>
          <dgm:bulletEnabled val="1"/>
        </dgm:presLayoutVars>
      </dgm:prSet>
      <dgm:spPr/>
    </dgm:pt>
    <dgm:pt modelId="{D2FB62F5-32AA-44C9-ADE3-20A9BA5D55EC}" type="pres">
      <dgm:prSet presAssocID="{FE0EF61C-8D69-47D2-8655-F7EF692C602D}" presName="FourNodes_3" presStyleLbl="node1" presStyleIdx="2" presStyleCnt="4">
        <dgm:presLayoutVars>
          <dgm:bulletEnabled val="1"/>
        </dgm:presLayoutVars>
      </dgm:prSet>
      <dgm:spPr/>
    </dgm:pt>
    <dgm:pt modelId="{8C44AC16-D2A8-4999-AB4E-2210A91FBA7D}" type="pres">
      <dgm:prSet presAssocID="{FE0EF61C-8D69-47D2-8655-F7EF692C602D}" presName="FourNodes_4" presStyleLbl="node1" presStyleIdx="3" presStyleCnt="4">
        <dgm:presLayoutVars>
          <dgm:bulletEnabled val="1"/>
        </dgm:presLayoutVars>
      </dgm:prSet>
      <dgm:spPr/>
    </dgm:pt>
    <dgm:pt modelId="{978197BE-9AEA-475E-AF63-CEFE00C36AFC}" type="pres">
      <dgm:prSet presAssocID="{FE0EF61C-8D69-47D2-8655-F7EF692C602D}" presName="FourConn_1-2" presStyleLbl="fgAccFollowNode1" presStyleIdx="0" presStyleCnt="3">
        <dgm:presLayoutVars>
          <dgm:bulletEnabled val="1"/>
        </dgm:presLayoutVars>
      </dgm:prSet>
      <dgm:spPr/>
    </dgm:pt>
    <dgm:pt modelId="{2FEDA4E9-543E-4D3A-82E7-6D0467A2C167}" type="pres">
      <dgm:prSet presAssocID="{FE0EF61C-8D69-47D2-8655-F7EF692C602D}" presName="FourConn_2-3" presStyleLbl="fgAccFollowNode1" presStyleIdx="1" presStyleCnt="3">
        <dgm:presLayoutVars>
          <dgm:bulletEnabled val="1"/>
        </dgm:presLayoutVars>
      </dgm:prSet>
      <dgm:spPr/>
    </dgm:pt>
    <dgm:pt modelId="{486DA5EA-4933-4BFF-8F21-644D3A582AE0}" type="pres">
      <dgm:prSet presAssocID="{FE0EF61C-8D69-47D2-8655-F7EF692C602D}" presName="FourConn_3-4" presStyleLbl="fgAccFollowNode1" presStyleIdx="2" presStyleCnt="3">
        <dgm:presLayoutVars>
          <dgm:bulletEnabled val="1"/>
        </dgm:presLayoutVars>
      </dgm:prSet>
      <dgm:spPr/>
    </dgm:pt>
    <dgm:pt modelId="{484283E3-DEB7-4272-B375-8E68F7D12E06}" type="pres">
      <dgm:prSet presAssocID="{FE0EF61C-8D69-47D2-8655-F7EF692C602D}" presName="FourNodes_1_text" presStyleLbl="node1" presStyleIdx="3" presStyleCnt="4">
        <dgm:presLayoutVars>
          <dgm:bulletEnabled val="1"/>
        </dgm:presLayoutVars>
      </dgm:prSet>
      <dgm:spPr/>
    </dgm:pt>
    <dgm:pt modelId="{BBE1CFC7-A4C2-478F-B18A-A4C2BEE03B8D}" type="pres">
      <dgm:prSet presAssocID="{FE0EF61C-8D69-47D2-8655-F7EF692C602D}" presName="FourNodes_2_text" presStyleLbl="node1" presStyleIdx="3" presStyleCnt="4">
        <dgm:presLayoutVars>
          <dgm:bulletEnabled val="1"/>
        </dgm:presLayoutVars>
      </dgm:prSet>
      <dgm:spPr/>
    </dgm:pt>
    <dgm:pt modelId="{D401DD8E-6D46-4DF1-8C80-A1FE7C081A13}" type="pres">
      <dgm:prSet presAssocID="{FE0EF61C-8D69-47D2-8655-F7EF692C602D}" presName="FourNodes_3_text" presStyleLbl="node1" presStyleIdx="3" presStyleCnt="4">
        <dgm:presLayoutVars>
          <dgm:bulletEnabled val="1"/>
        </dgm:presLayoutVars>
      </dgm:prSet>
      <dgm:spPr/>
    </dgm:pt>
    <dgm:pt modelId="{A8802BDC-0362-4F26-A650-3B3301CD879A}" type="pres">
      <dgm:prSet presAssocID="{FE0EF61C-8D69-47D2-8655-F7EF692C602D}" presName="FourNodes_4_text" presStyleLbl="node1" presStyleIdx="3" presStyleCnt="4">
        <dgm:presLayoutVars>
          <dgm:bulletEnabled val="1"/>
        </dgm:presLayoutVars>
      </dgm:prSet>
      <dgm:spPr/>
    </dgm:pt>
  </dgm:ptLst>
  <dgm:cxnLst>
    <dgm:cxn modelId="{3C450E08-0C22-47FE-B76E-9329A0E10DEA}" srcId="{FE0EF61C-8D69-47D2-8655-F7EF692C602D}" destId="{C12272C7-B6B5-4A25-8D82-97B8C938FA68}" srcOrd="0" destOrd="0" parTransId="{7C0E76EF-0AA1-4411-92C6-B92902FBBBB0}" sibTransId="{D57CF634-960C-42A5-BD28-26B4BA8B8119}"/>
    <dgm:cxn modelId="{38D9360E-776D-4BEC-A1A2-423C994803DB}" type="presOf" srcId="{D57CF634-960C-42A5-BD28-26B4BA8B8119}" destId="{978197BE-9AEA-475E-AF63-CEFE00C36AFC}" srcOrd="0" destOrd="0" presId="urn:microsoft.com/office/officeart/2005/8/layout/vProcess5"/>
    <dgm:cxn modelId="{EBE96D11-0812-429C-8EC2-70EF221FF13B}" srcId="{FE0EF61C-8D69-47D2-8655-F7EF692C602D}" destId="{B766A43C-3A8C-40B4-86C1-02675DF3DDC6}" srcOrd="2" destOrd="0" parTransId="{51EED56C-4092-464C-9ABE-77D4EC81C390}" sibTransId="{2D855582-AD85-446C-BAF5-3D51F87A96E0}"/>
    <dgm:cxn modelId="{CD7D0F19-15D3-470E-99F2-40EDB929453F}" srcId="{FE0EF61C-8D69-47D2-8655-F7EF692C602D}" destId="{AAD017C5-C29E-4DB5-8C66-6E646300835D}" srcOrd="3" destOrd="0" parTransId="{C5F700FF-7F81-40FC-AC29-FA4003CC203B}" sibTransId="{99002638-D0CD-4324-B17B-17A792820201}"/>
    <dgm:cxn modelId="{D681F221-D854-4C9B-9DD7-300AF3C38BE6}" type="presOf" srcId="{FE0EF61C-8D69-47D2-8655-F7EF692C602D}" destId="{CE2D1703-3F15-47C7-8EC3-7EB2D07F8D7B}" srcOrd="0" destOrd="0" presId="urn:microsoft.com/office/officeart/2005/8/layout/vProcess5"/>
    <dgm:cxn modelId="{3B740862-83B0-44AF-8B9D-7745EC7343CE}" type="presOf" srcId="{C12272C7-B6B5-4A25-8D82-97B8C938FA68}" destId="{484283E3-DEB7-4272-B375-8E68F7D12E06}" srcOrd="1" destOrd="0" presId="urn:microsoft.com/office/officeart/2005/8/layout/vProcess5"/>
    <dgm:cxn modelId="{FB5E7A62-C128-4A13-B296-68FF07B36D32}" type="presOf" srcId="{AAD017C5-C29E-4DB5-8C66-6E646300835D}" destId="{A8802BDC-0362-4F26-A650-3B3301CD879A}" srcOrd="1" destOrd="0" presId="urn:microsoft.com/office/officeart/2005/8/layout/vProcess5"/>
    <dgm:cxn modelId="{E5180F50-9F4C-4146-BDD4-9397F75ECF3B}" srcId="{FE0EF61C-8D69-47D2-8655-F7EF692C602D}" destId="{0DEF91EA-A41B-48EA-8EBE-234D4068E9AD}" srcOrd="1" destOrd="0" parTransId="{3E60E491-37B2-47B7-8126-AAA59AA0C061}" sibTransId="{12E04733-696D-4A9A-85D6-78B959DA1102}"/>
    <dgm:cxn modelId="{32FC48BC-B1A1-4A82-82A8-D984FAB9D380}" type="presOf" srcId="{AAD017C5-C29E-4DB5-8C66-6E646300835D}" destId="{8C44AC16-D2A8-4999-AB4E-2210A91FBA7D}" srcOrd="0" destOrd="0" presId="urn:microsoft.com/office/officeart/2005/8/layout/vProcess5"/>
    <dgm:cxn modelId="{1017C9CC-00AA-4D0F-81CC-3582CEE9BBCD}" type="presOf" srcId="{B766A43C-3A8C-40B4-86C1-02675DF3DDC6}" destId="{D2FB62F5-32AA-44C9-ADE3-20A9BA5D55EC}" srcOrd="0" destOrd="0" presId="urn:microsoft.com/office/officeart/2005/8/layout/vProcess5"/>
    <dgm:cxn modelId="{527660D6-EE2C-433D-9EB7-F75FD428011F}" type="presOf" srcId="{12E04733-696D-4A9A-85D6-78B959DA1102}" destId="{2FEDA4E9-543E-4D3A-82E7-6D0467A2C167}" srcOrd="0" destOrd="0" presId="urn:microsoft.com/office/officeart/2005/8/layout/vProcess5"/>
    <dgm:cxn modelId="{7DE80FE1-DE03-4F72-B9FC-3EE78A623056}" type="presOf" srcId="{C12272C7-B6B5-4A25-8D82-97B8C938FA68}" destId="{DF2E5C1B-2FA4-4A05-978F-115FB8B06539}" srcOrd="0" destOrd="0" presId="urn:microsoft.com/office/officeart/2005/8/layout/vProcess5"/>
    <dgm:cxn modelId="{8D44F8E6-29A1-42C6-8858-8047BD04A02A}" type="presOf" srcId="{B766A43C-3A8C-40B4-86C1-02675DF3DDC6}" destId="{D401DD8E-6D46-4DF1-8C80-A1FE7C081A13}" srcOrd="1" destOrd="0" presId="urn:microsoft.com/office/officeart/2005/8/layout/vProcess5"/>
    <dgm:cxn modelId="{749C43ED-DD85-4551-9E94-D3CC2136580D}" type="presOf" srcId="{2D855582-AD85-446C-BAF5-3D51F87A96E0}" destId="{486DA5EA-4933-4BFF-8F21-644D3A582AE0}" srcOrd="0" destOrd="0" presId="urn:microsoft.com/office/officeart/2005/8/layout/vProcess5"/>
    <dgm:cxn modelId="{2A5F46EE-77F6-49CC-8139-081CAB2FA5C7}" type="presOf" srcId="{0DEF91EA-A41B-48EA-8EBE-234D4068E9AD}" destId="{37443E92-CAF5-45FA-A552-4A61934CA7CA}" srcOrd="0" destOrd="0" presId="urn:microsoft.com/office/officeart/2005/8/layout/vProcess5"/>
    <dgm:cxn modelId="{68F805F1-96B4-4B67-87F0-A0BC138F5B4B}" type="presOf" srcId="{0DEF91EA-A41B-48EA-8EBE-234D4068E9AD}" destId="{BBE1CFC7-A4C2-478F-B18A-A4C2BEE03B8D}" srcOrd="1" destOrd="0" presId="urn:microsoft.com/office/officeart/2005/8/layout/vProcess5"/>
    <dgm:cxn modelId="{D1355527-F7BE-4AAB-88B0-579473DFB9D7}" type="presParOf" srcId="{CE2D1703-3F15-47C7-8EC3-7EB2D07F8D7B}" destId="{D43C4FAE-0E64-489F-BC81-C168298D28A1}" srcOrd="0" destOrd="0" presId="urn:microsoft.com/office/officeart/2005/8/layout/vProcess5"/>
    <dgm:cxn modelId="{6FF25060-1CE1-4108-8939-E6D181912475}" type="presParOf" srcId="{CE2D1703-3F15-47C7-8EC3-7EB2D07F8D7B}" destId="{DF2E5C1B-2FA4-4A05-978F-115FB8B06539}" srcOrd="1" destOrd="0" presId="urn:microsoft.com/office/officeart/2005/8/layout/vProcess5"/>
    <dgm:cxn modelId="{472B9EB3-2A62-45A7-AF7A-17DD9E57FC3D}" type="presParOf" srcId="{CE2D1703-3F15-47C7-8EC3-7EB2D07F8D7B}" destId="{37443E92-CAF5-45FA-A552-4A61934CA7CA}" srcOrd="2" destOrd="0" presId="urn:microsoft.com/office/officeart/2005/8/layout/vProcess5"/>
    <dgm:cxn modelId="{37FB54C0-6563-4FF9-AACF-EEB694BD121C}" type="presParOf" srcId="{CE2D1703-3F15-47C7-8EC3-7EB2D07F8D7B}" destId="{D2FB62F5-32AA-44C9-ADE3-20A9BA5D55EC}" srcOrd="3" destOrd="0" presId="urn:microsoft.com/office/officeart/2005/8/layout/vProcess5"/>
    <dgm:cxn modelId="{94B23BC6-6F13-4B62-9588-9AD521036C29}" type="presParOf" srcId="{CE2D1703-3F15-47C7-8EC3-7EB2D07F8D7B}" destId="{8C44AC16-D2A8-4999-AB4E-2210A91FBA7D}" srcOrd="4" destOrd="0" presId="urn:microsoft.com/office/officeart/2005/8/layout/vProcess5"/>
    <dgm:cxn modelId="{1BB4F7FA-15B9-4F82-A093-8165B200CA74}" type="presParOf" srcId="{CE2D1703-3F15-47C7-8EC3-7EB2D07F8D7B}" destId="{978197BE-9AEA-475E-AF63-CEFE00C36AFC}" srcOrd="5" destOrd="0" presId="urn:microsoft.com/office/officeart/2005/8/layout/vProcess5"/>
    <dgm:cxn modelId="{B25E5F40-FDF5-4F19-BA69-3E5E69110FA3}" type="presParOf" srcId="{CE2D1703-3F15-47C7-8EC3-7EB2D07F8D7B}" destId="{2FEDA4E9-543E-4D3A-82E7-6D0467A2C167}" srcOrd="6" destOrd="0" presId="urn:microsoft.com/office/officeart/2005/8/layout/vProcess5"/>
    <dgm:cxn modelId="{593AD28E-E3B8-4B72-A4FB-E3DC93A021D5}" type="presParOf" srcId="{CE2D1703-3F15-47C7-8EC3-7EB2D07F8D7B}" destId="{486DA5EA-4933-4BFF-8F21-644D3A582AE0}" srcOrd="7" destOrd="0" presId="urn:microsoft.com/office/officeart/2005/8/layout/vProcess5"/>
    <dgm:cxn modelId="{1EDCB8AB-4D42-44F6-8895-676672E6488F}" type="presParOf" srcId="{CE2D1703-3F15-47C7-8EC3-7EB2D07F8D7B}" destId="{484283E3-DEB7-4272-B375-8E68F7D12E06}" srcOrd="8" destOrd="0" presId="urn:microsoft.com/office/officeart/2005/8/layout/vProcess5"/>
    <dgm:cxn modelId="{90451783-0E89-4170-AF26-C5511EE22ADD}" type="presParOf" srcId="{CE2D1703-3F15-47C7-8EC3-7EB2D07F8D7B}" destId="{BBE1CFC7-A4C2-478F-B18A-A4C2BEE03B8D}" srcOrd="9" destOrd="0" presId="urn:microsoft.com/office/officeart/2005/8/layout/vProcess5"/>
    <dgm:cxn modelId="{ADEDCA8B-68B6-424C-AA57-4B70FB678F5B}" type="presParOf" srcId="{CE2D1703-3F15-47C7-8EC3-7EB2D07F8D7B}" destId="{D401DD8E-6D46-4DF1-8C80-A1FE7C081A13}" srcOrd="10" destOrd="0" presId="urn:microsoft.com/office/officeart/2005/8/layout/vProcess5"/>
    <dgm:cxn modelId="{966722D8-6CF4-4A34-B643-62ECAB310CCD}" type="presParOf" srcId="{CE2D1703-3F15-47C7-8EC3-7EB2D07F8D7B}" destId="{A8802BDC-0362-4F26-A650-3B3301CD879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58A69-81B0-4BE6-A690-8360340381A0}">
      <dsp:nvSpPr>
        <dsp:cNvPr id="0" name=""/>
        <dsp:cNvSpPr/>
      </dsp:nvSpPr>
      <dsp:spPr>
        <a:xfrm>
          <a:off x="594033" y="0"/>
          <a:ext cx="4928728" cy="492872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8FD09-014D-40A7-A41F-DB30151829CF}">
      <dsp:nvSpPr>
        <dsp:cNvPr id="0" name=""/>
        <dsp:cNvSpPr/>
      </dsp:nvSpPr>
      <dsp:spPr>
        <a:xfrm>
          <a:off x="1062262" y="468229"/>
          <a:ext cx="1922203" cy="192220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30 years Experience</a:t>
          </a:r>
        </a:p>
      </dsp:txBody>
      <dsp:txXfrm>
        <a:off x="1156096" y="562063"/>
        <a:ext cx="1734535" cy="1734535"/>
      </dsp:txXfrm>
    </dsp:sp>
    <dsp:sp modelId="{84CBB53A-AA41-41A4-930F-A11C24CB2A94}">
      <dsp:nvSpPr>
        <dsp:cNvPr id="0" name=""/>
        <dsp:cNvSpPr/>
      </dsp:nvSpPr>
      <dsp:spPr>
        <a:xfrm>
          <a:off x="3132328" y="468229"/>
          <a:ext cx="1922203" cy="1922203"/>
        </a:xfrm>
        <a:prstGeom prst="roundRect">
          <a:avLst/>
        </a:prstGeom>
        <a:solidFill>
          <a:schemeClr val="accent2">
            <a:hueOff val="-443578"/>
            <a:satOff val="2739"/>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Owner of Elite Medical</a:t>
          </a:r>
        </a:p>
      </dsp:txBody>
      <dsp:txXfrm>
        <a:off x="3226162" y="562063"/>
        <a:ext cx="1734535" cy="1734535"/>
      </dsp:txXfrm>
    </dsp:sp>
    <dsp:sp modelId="{02768D7C-FE91-4428-8057-929F6941F583}">
      <dsp:nvSpPr>
        <dsp:cNvPr id="0" name=""/>
        <dsp:cNvSpPr/>
      </dsp:nvSpPr>
      <dsp:spPr>
        <a:xfrm>
          <a:off x="1058629" y="2538294"/>
          <a:ext cx="1929469" cy="1922203"/>
        </a:xfrm>
        <a:prstGeom prst="roundRect">
          <a:avLst/>
        </a:prstGeom>
        <a:solidFill>
          <a:schemeClr val="accent2">
            <a:hueOff val="-887157"/>
            <a:satOff val="5477"/>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20 years Credentialing and Fee Negotiations</a:t>
          </a:r>
        </a:p>
      </dsp:txBody>
      <dsp:txXfrm>
        <a:off x="1152463" y="2632128"/>
        <a:ext cx="1741801" cy="1734535"/>
      </dsp:txXfrm>
    </dsp:sp>
    <dsp:sp modelId="{F46D3B5E-A790-49E2-BDF6-F82F8366376E}">
      <dsp:nvSpPr>
        <dsp:cNvPr id="0" name=""/>
        <dsp:cNvSpPr/>
      </dsp:nvSpPr>
      <dsp:spPr>
        <a:xfrm>
          <a:off x="3132328" y="2538294"/>
          <a:ext cx="1922203" cy="1922203"/>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Specialized training in Credentialing</a:t>
          </a:r>
        </a:p>
      </dsp:txBody>
      <dsp:txXfrm>
        <a:off x="3226162" y="2632128"/>
        <a:ext cx="1734535" cy="1734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B884F-D0BD-4CA7-9B3E-B80F9713B443}">
      <dsp:nvSpPr>
        <dsp:cNvPr id="0" name=""/>
        <dsp:cNvSpPr/>
      </dsp:nvSpPr>
      <dsp:spPr>
        <a:xfrm>
          <a:off x="0" y="1862842"/>
          <a:ext cx="9625383" cy="1222226"/>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Confirm Payer Credentialing/Contracting Process and Timeframe.</a:t>
          </a:r>
          <a:endParaRPr lang="en-US" sz="2300" kern="1200" dirty="0"/>
        </a:p>
      </dsp:txBody>
      <dsp:txXfrm>
        <a:off x="0" y="1862842"/>
        <a:ext cx="9625383" cy="1222226"/>
      </dsp:txXfrm>
    </dsp:sp>
    <dsp:sp modelId="{CAA633AD-F78E-435D-BCF4-A3277EAA8EB9}">
      <dsp:nvSpPr>
        <dsp:cNvPr id="0" name=""/>
        <dsp:cNvSpPr/>
      </dsp:nvSpPr>
      <dsp:spPr>
        <a:xfrm rot="10800000">
          <a:off x="0" y="1391"/>
          <a:ext cx="9625383" cy="1879784"/>
        </a:xfrm>
        <a:prstGeom prst="upArrowCallou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Key Steps</a:t>
          </a:r>
          <a:endParaRPr lang="en-US" sz="2300" kern="1200" dirty="0"/>
        </a:p>
      </dsp:txBody>
      <dsp:txXfrm rot="-10800000">
        <a:off x="0" y="1391"/>
        <a:ext cx="9625383" cy="659804"/>
      </dsp:txXfrm>
    </dsp:sp>
    <dsp:sp modelId="{D3CA63B9-D386-4095-8856-C34D5A3F30FC}">
      <dsp:nvSpPr>
        <dsp:cNvPr id="0" name=""/>
        <dsp:cNvSpPr/>
      </dsp:nvSpPr>
      <dsp:spPr>
        <a:xfrm>
          <a:off x="4699" y="661196"/>
          <a:ext cx="3205327" cy="562055"/>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Starting Point</a:t>
          </a:r>
        </a:p>
      </dsp:txBody>
      <dsp:txXfrm>
        <a:off x="4699" y="661196"/>
        <a:ext cx="3205327" cy="562055"/>
      </dsp:txXfrm>
    </dsp:sp>
    <dsp:sp modelId="{8C15BB79-B9E3-44EE-8D1D-85A6E0E0D6E1}">
      <dsp:nvSpPr>
        <dsp:cNvPr id="0" name=""/>
        <dsp:cNvSpPr/>
      </dsp:nvSpPr>
      <dsp:spPr>
        <a:xfrm>
          <a:off x="3210027" y="661196"/>
          <a:ext cx="3205327" cy="562055"/>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Claims Explanation.</a:t>
          </a:r>
        </a:p>
      </dsp:txBody>
      <dsp:txXfrm>
        <a:off x="3210027" y="661196"/>
        <a:ext cx="3205327" cy="562055"/>
      </dsp:txXfrm>
    </dsp:sp>
    <dsp:sp modelId="{AFF87935-5BF8-4467-AAE0-2B9C35DCFAB0}">
      <dsp:nvSpPr>
        <dsp:cNvPr id="0" name=""/>
        <dsp:cNvSpPr/>
      </dsp:nvSpPr>
      <dsp:spPr>
        <a:xfrm>
          <a:off x="6415355" y="661196"/>
          <a:ext cx="3205327" cy="562055"/>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Review and Approval Applications and Submit.</a:t>
          </a:r>
        </a:p>
      </dsp:txBody>
      <dsp:txXfrm>
        <a:off x="6415355" y="661196"/>
        <a:ext cx="3205327" cy="562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96A5F-545D-4867-8FCD-255483CBD239}">
      <dsp:nvSpPr>
        <dsp:cNvPr id="0" name=""/>
        <dsp:cNvSpPr/>
      </dsp:nvSpPr>
      <dsp:spPr>
        <a:xfrm>
          <a:off x="0" y="280874"/>
          <a:ext cx="7417797" cy="1080313"/>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500" numCol="1" spcCol="1270" anchor="ctr" anchorCtr="0">
          <a:noAutofit/>
        </a:bodyPr>
        <a:lstStyle/>
        <a:p>
          <a:pPr marL="0" lvl="0" indent="0" algn="l" defTabSz="889000">
            <a:lnSpc>
              <a:spcPct val="90000"/>
            </a:lnSpc>
            <a:spcBef>
              <a:spcPct val="0"/>
            </a:spcBef>
            <a:spcAft>
              <a:spcPct val="35000"/>
            </a:spcAft>
            <a:buNone/>
          </a:pPr>
          <a:r>
            <a:rPr lang="en-US" sz="2000" kern="1200" dirty="0"/>
            <a:t>02/14/2025</a:t>
          </a:r>
        </a:p>
      </dsp:txBody>
      <dsp:txXfrm>
        <a:off x="0" y="550952"/>
        <a:ext cx="7147719" cy="540157"/>
      </dsp:txXfrm>
    </dsp:sp>
    <dsp:sp modelId="{02F90682-7614-44E4-96B1-A5C048680ADF}">
      <dsp:nvSpPr>
        <dsp:cNvPr id="0" name=""/>
        <dsp:cNvSpPr/>
      </dsp:nvSpPr>
      <dsp:spPr>
        <a:xfrm>
          <a:off x="0" y="1113951"/>
          <a:ext cx="2284681" cy="208108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Credentialing- 30 Days</a:t>
          </a:r>
        </a:p>
      </dsp:txBody>
      <dsp:txXfrm>
        <a:off x="0" y="1113951"/>
        <a:ext cx="2284681" cy="2081082"/>
      </dsp:txXfrm>
    </dsp:sp>
    <dsp:sp modelId="{6A283606-0A4A-4130-B978-06F8DDE8D1CC}">
      <dsp:nvSpPr>
        <dsp:cNvPr id="0" name=""/>
        <dsp:cNvSpPr/>
      </dsp:nvSpPr>
      <dsp:spPr>
        <a:xfrm>
          <a:off x="2284681" y="640978"/>
          <a:ext cx="5133115" cy="1080313"/>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500" numCol="1" spcCol="1270" anchor="ctr" anchorCtr="0">
          <a:noAutofit/>
        </a:bodyPr>
        <a:lstStyle/>
        <a:p>
          <a:pPr marL="0" lvl="0" indent="0" algn="l" defTabSz="889000">
            <a:lnSpc>
              <a:spcPct val="90000"/>
            </a:lnSpc>
            <a:spcBef>
              <a:spcPct val="0"/>
            </a:spcBef>
            <a:spcAft>
              <a:spcPct val="35000"/>
            </a:spcAft>
            <a:buNone/>
          </a:pPr>
          <a:r>
            <a:rPr lang="en-US" sz="2000" kern="1200" dirty="0"/>
            <a:t>3/30/2025</a:t>
          </a:r>
        </a:p>
      </dsp:txBody>
      <dsp:txXfrm>
        <a:off x="2284681" y="911056"/>
        <a:ext cx="4863037" cy="540157"/>
      </dsp:txXfrm>
    </dsp:sp>
    <dsp:sp modelId="{36BE6583-2272-4AEB-A3EF-D04A2C16DEE5}">
      <dsp:nvSpPr>
        <dsp:cNvPr id="0" name=""/>
        <dsp:cNvSpPr/>
      </dsp:nvSpPr>
      <dsp:spPr>
        <a:xfrm>
          <a:off x="2284681" y="1474056"/>
          <a:ext cx="2284681" cy="2081082"/>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Contracting- 30 – 60 Days</a:t>
          </a:r>
        </a:p>
      </dsp:txBody>
      <dsp:txXfrm>
        <a:off x="2284681" y="1474056"/>
        <a:ext cx="2284681" cy="2081082"/>
      </dsp:txXfrm>
    </dsp:sp>
    <dsp:sp modelId="{2D3F05E8-84F2-4893-A680-A8D2DCB11167}">
      <dsp:nvSpPr>
        <dsp:cNvPr id="0" name=""/>
        <dsp:cNvSpPr/>
      </dsp:nvSpPr>
      <dsp:spPr>
        <a:xfrm>
          <a:off x="4569362" y="1001083"/>
          <a:ext cx="2848434" cy="1080313"/>
        </a:xfrm>
        <a:prstGeom prst="rightArrow">
          <a:avLst>
            <a:gd name="adj1" fmla="val 50000"/>
            <a:gd name="adj2"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1500" numCol="1" spcCol="1270" anchor="ctr" anchorCtr="0">
          <a:noAutofit/>
        </a:bodyPr>
        <a:lstStyle/>
        <a:p>
          <a:pPr marL="0" lvl="0" indent="0" algn="l" defTabSz="889000">
            <a:lnSpc>
              <a:spcPct val="90000"/>
            </a:lnSpc>
            <a:spcBef>
              <a:spcPct val="0"/>
            </a:spcBef>
            <a:spcAft>
              <a:spcPct val="35000"/>
            </a:spcAft>
            <a:buNone/>
          </a:pPr>
          <a:r>
            <a:rPr lang="en-US" sz="2000" kern="1200" dirty="0"/>
            <a:t>5/30/2025</a:t>
          </a:r>
        </a:p>
      </dsp:txBody>
      <dsp:txXfrm>
        <a:off x="4569362" y="1271161"/>
        <a:ext cx="2578356" cy="540157"/>
      </dsp:txXfrm>
    </dsp:sp>
    <dsp:sp modelId="{D9F08C0D-9FBF-472E-B688-EC988FAAD3E8}">
      <dsp:nvSpPr>
        <dsp:cNvPr id="0" name=""/>
        <dsp:cNvSpPr/>
      </dsp:nvSpPr>
      <dsp:spPr>
        <a:xfrm>
          <a:off x="4569362" y="1834161"/>
          <a:ext cx="2284681" cy="205062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Onboarding/ Uploading- 30 – 45 Days</a:t>
          </a:r>
        </a:p>
      </dsp:txBody>
      <dsp:txXfrm>
        <a:off x="4569362" y="1834161"/>
        <a:ext cx="2284681" cy="2050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D24E-BF61-495D-B733-BE5FA8E2466E}">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DC2B625-5D26-486D-9724-4C3AA84C0CDD}">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Linking: 30 – 45 Days</a:t>
          </a:r>
        </a:p>
      </dsp:txBody>
      <dsp:txXfrm>
        <a:off x="536117" y="696288"/>
        <a:ext cx="3970751" cy="2465433"/>
      </dsp:txXfrm>
    </dsp:sp>
    <dsp:sp modelId="{CFCAB8EE-3246-4BA9-A4B1-DEDCBE1B7DF8}">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1FAE0B2-F29B-4325-AF78-FB40D4BEA9CD}">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Demographic Updates: 10 – 30 Days</a:t>
          </a:r>
        </a:p>
      </dsp:txBody>
      <dsp:txXfrm>
        <a:off x="5576754" y="696288"/>
        <a:ext cx="3970751" cy="24654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CF290-EE4B-470D-94A9-97145F9D4D8B}">
      <dsp:nvSpPr>
        <dsp:cNvPr id="0" name=""/>
        <dsp:cNvSpPr/>
      </dsp:nvSpPr>
      <dsp:spPr>
        <a:xfrm>
          <a:off x="1174" y="855870"/>
          <a:ext cx="2749438" cy="1374719"/>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0" i="0" kern="1200" dirty="0"/>
            <a:t>Organizing Documentation Efficiently</a:t>
          </a:r>
          <a:endParaRPr lang="en-US" sz="2600" kern="1200" dirty="0"/>
        </a:p>
      </dsp:txBody>
      <dsp:txXfrm>
        <a:off x="41438" y="896134"/>
        <a:ext cx="2668910" cy="1294191"/>
      </dsp:txXfrm>
    </dsp:sp>
    <dsp:sp modelId="{D1D35D3A-7701-4452-83BE-26119CFF869A}">
      <dsp:nvSpPr>
        <dsp:cNvPr id="0" name=""/>
        <dsp:cNvSpPr/>
      </dsp:nvSpPr>
      <dsp:spPr>
        <a:xfrm>
          <a:off x="3437972" y="855870"/>
          <a:ext cx="2749438" cy="1374719"/>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0" i="0" kern="1200" dirty="0"/>
            <a:t>Timelines and Follow-ups</a:t>
          </a:r>
          <a:endParaRPr lang="en-US" sz="2600" kern="1200" dirty="0"/>
        </a:p>
      </dsp:txBody>
      <dsp:txXfrm>
        <a:off x="3478236" y="896134"/>
        <a:ext cx="2668910" cy="1294191"/>
      </dsp:txXfrm>
    </dsp:sp>
    <dsp:sp modelId="{DF195774-F8DA-48ED-AE34-1163948766F9}">
      <dsp:nvSpPr>
        <dsp:cNvPr id="0" name=""/>
        <dsp:cNvSpPr/>
      </dsp:nvSpPr>
      <dsp:spPr>
        <a:xfrm>
          <a:off x="6874770" y="855870"/>
          <a:ext cx="2749438" cy="1374719"/>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0" i="0" kern="1200" dirty="0"/>
            <a:t>Leveraging Technology</a:t>
          </a:r>
          <a:endParaRPr lang="en-US" sz="2600" kern="1200" dirty="0"/>
        </a:p>
      </dsp:txBody>
      <dsp:txXfrm>
        <a:off x="6915034" y="896134"/>
        <a:ext cx="2668910" cy="1294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5AE61-F2A3-490D-8D13-D30C8190AAF9}">
      <dsp:nvSpPr>
        <dsp:cNvPr id="0" name=""/>
        <dsp:cNvSpPr/>
      </dsp:nvSpPr>
      <dsp:spPr>
        <a:xfrm>
          <a:off x="0"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A6DA986-CD22-427D-86C7-999083E14D20}">
      <dsp:nvSpPr>
        <dsp:cNvPr id="0" name=""/>
        <dsp:cNvSpPr/>
      </dsp:nvSpPr>
      <dsp:spPr>
        <a:xfrm>
          <a:off x="300793"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NCQA (National Committee for Quality Assurance)</a:t>
          </a:r>
          <a:endParaRPr lang="en-US" sz="2400" kern="1200" dirty="0"/>
        </a:p>
      </dsp:txBody>
      <dsp:txXfrm>
        <a:off x="351142" y="1045050"/>
        <a:ext cx="2606440" cy="1618335"/>
      </dsp:txXfrm>
    </dsp:sp>
    <dsp:sp modelId="{21ED524E-6F59-43C7-A27D-576867ADE0E5}">
      <dsp:nvSpPr>
        <dsp:cNvPr id="0" name=""/>
        <dsp:cNvSpPr/>
      </dsp:nvSpPr>
      <dsp:spPr>
        <a:xfrm>
          <a:off x="3308725"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995B49F-3FBD-42AC-BB54-7883B5C04B12}">
      <dsp:nvSpPr>
        <dsp:cNvPr id="0" name=""/>
        <dsp:cNvSpPr/>
      </dsp:nvSpPr>
      <dsp:spPr>
        <a:xfrm>
          <a:off x="3609518"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CMS (Centers for Medicare &amp; Medicaid Services)</a:t>
          </a:r>
          <a:endParaRPr lang="en-US" sz="2400" kern="1200" dirty="0"/>
        </a:p>
      </dsp:txBody>
      <dsp:txXfrm>
        <a:off x="3659867" y="1045050"/>
        <a:ext cx="2606440" cy="1618335"/>
      </dsp:txXfrm>
    </dsp:sp>
    <dsp:sp modelId="{258F5D6E-D380-4DF3-AE10-5FBC99D18335}">
      <dsp:nvSpPr>
        <dsp:cNvPr id="0" name=""/>
        <dsp:cNvSpPr/>
      </dsp:nvSpPr>
      <dsp:spPr>
        <a:xfrm>
          <a:off x="6617450" y="708948"/>
          <a:ext cx="2707138" cy="171903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0D3BC4C-608C-4619-A81C-094B381DC9C6}">
      <dsp:nvSpPr>
        <dsp:cNvPr id="0" name=""/>
        <dsp:cNvSpPr/>
      </dsp:nvSpPr>
      <dsp:spPr>
        <a:xfrm>
          <a:off x="6918244" y="994701"/>
          <a:ext cx="2707138" cy="1719033"/>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The Joint Commission</a:t>
          </a:r>
          <a:endParaRPr lang="en-US" sz="2400" kern="1200" dirty="0"/>
        </a:p>
      </dsp:txBody>
      <dsp:txXfrm>
        <a:off x="6968593" y="1045050"/>
        <a:ext cx="2606440" cy="16183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DC509-A0B7-4F5C-BE6C-EDF33115C942}">
      <dsp:nvSpPr>
        <dsp:cNvPr id="0" name=""/>
        <dsp:cNvSpPr/>
      </dsp:nvSpPr>
      <dsp:spPr>
        <a:xfrm>
          <a:off x="1430660" y="17715"/>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0E26BE-5AC1-44DB-9DC3-B932C2AB024D}">
      <dsp:nvSpPr>
        <dsp:cNvPr id="0" name=""/>
        <dsp:cNvSpPr/>
      </dsp:nvSpPr>
      <dsp:spPr>
        <a:xfrm>
          <a:off x="285972" y="2348745"/>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kern="1200" dirty="0"/>
            <a:t>Common Compliance Pitfalls</a:t>
          </a:r>
        </a:p>
      </dsp:txBody>
      <dsp:txXfrm>
        <a:off x="285972" y="2348745"/>
        <a:ext cx="4162500" cy="720000"/>
      </dsp:txXfrm>
    </dsp:sp>
    <dsp:sp modelId="{0E41C897-1F70-48BE-B691-28BF5952DDEB}">
      <dsp:nvSpPr>
        <dsp:cNvPr id="0" name=""/>
        <dsp:cNvSpPr/>
      </dsp:nvSpPr>
      <dsp:spPr>
        <a:xfrm>
          <a:off x="6321597" y="17715"/>
          <a:ext cx="1873125" cy="187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3E4CC9-3F32-4015-AD67-CF7569AFDB41}">
      <dsp:nvSpPr>
        <dsp:cNvPr id="0" name=""/>
        <dsp:cNvSpPr/>
      </dsp:nvSpPr>
      <dsp:spPr>
        <a:xfrm>
          <a:off x="5176910" y="2348745"/>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kern="1200" dirty="0"/>
            <a:t>Maintaining Ongoing Compliance</a:t>
          </a:r>
        </a:p>
      </dsp:txBody>
      <dsp:txXfrm>
        <a:off x="5176910" y="2348745"/>
        <a:ext cx="41625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E5C1B-2FA4-4A05-978F-115FB8B06539}">
      <dsp:nvSpPr>
        <dsp:cNvPr id="0" name=""/>
        <dsp:cNvSpPr/>
      </dsp:nvSpPr>
      <dsp:spPr>
        <a:xfrm>
          <a:off x="0" y="0"/>
          <a:ext cx="5113020" cy="115427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1" kern="1200" dirty="0"/>
            <a:t>A Large Multi-Specialty Group's Credentialing</a:t>
          </a:r>
          <a:endParaRPr lang="en-US" sz="2500" b="1" kern="1200" dirty="0"/>
        </a:p>
      </dsp:txBody>
      <dsp:txXfrm>
        <a:off x="33807" y="33807"/>
        <a:ext cx="3769936" cy="1086657"/>
      </dsp:txXfrm>
    </dsp:sp>
    <dsp:sp modelId="{37443E92-CAF5-45FA-A552-4A61934CA7CA}">
      <dsp:nvSpPr>
        <dsp:cNvPr id="0" name=""/>
        <dsp:cNvSpPr/>
      </dsp:nvSpPr>
      <dsp:spPr>
        <a:xfrm>
          <a:off x="428215" y="1394622"/>
          <a:ext cx="5113020" cy="1154271"/>
        </a:xfrm>
        <a:prstGeom prst="roundRect">
          <a:avLst>
            <a:gd name="adj" fmla="val 10000"/>
          </a:avLst>
        </a:prstGeom>
        <a:solidFill>
          <a:schemeClr val="accent2">
            <a:hueOff val="-443578"/>
            <a:satOff val="2739"/>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Challenge</a:t>
          </a:r>
          <a:r>
            <a:rPr lang="en-US" sz="2500" kern="1200" dirty="0"/>
            <a:t> </a:t>
          </a:r>
        </a:p>
      </dsp:txBody>
      <dsp:txXfrm>
        <a:off x="462022" y="1428429"/>
        <a:ext cx="3866914" cy="1086657"/>
      </dsp:txXfrm>
    </dsp:sp>
    <dsp:sp modelId="{D2FB62F5-32AA-44C9-ADE3-20A9BA5D55EC}">
      <dsp:nvSpPr>
        <dsp:cNvPr id="0" name=""/>
        <dsp:cNvSpPr/>
      </dsp:nvSpPr>
      <dsp:spPr>
        <a:xfrm>
          <a:off x="850039" y="2728277"/>
          <a:ext cx="5113020" cy="1154271"/>
        </a:xfrm>
        <a:prstGeom prst="roundRect">
          <a:avLst>
            <a:gd name="adj" fmla="val 10000"/>
          </a:avLst>
        </a:prstGeom>
        <a:solidFill>
          <a:schemeClr val="accent2">
            <a:hueOff val="-887157"/>
            <a:satOff val="5477"/>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Solution</a:t>
          </a:r>
          <a:endParaRPr lang="en-US" sz="2500" kern="1200" dirty="0"/>
        </a:p>
      </dsp:txBody>
      <dsp:txXfrm>
        <a:off x="883846" y="2762084"/>
        <a:ext cx="3873305" cy="1086657"/>
      </dsp:txXfrm>
    </dsp:sp>
    <dsp:sp modelId="{8C44AC16-D2A8-4999-AB4E-2210A91FBA7D}">
      <dsp:nvSpPr>
        <dsp:cNvPr id="0" name=""/>
        <dsp:cNvSpPr/>
      </dsp:nvSpPr>
      <dsp:spPr>
        <a:xfrm>
          <a:off x="1278254" y="4092415"/>
          <a:ext cx="5113020" cy="1154271"/>
        </a:xfrm>
        <a:prstGeom prst="roundRect">
          <a:avLst>
            <a:gd name="adj" fmla="val 10000"/>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Outcome</a:t>
          </a:r>
          <a:r>
            <a:rPr lang="en-US" sz="2500" kern="1200" dirty="0"/>
            <a:t> </a:t>
          </a:r>
        </a:p>
      </dsp:txBody>
      <dsp:txXfrm>
        <a:off x="1312061" y="4126222"/>
        <a:ext cx="3866914" cy="1086657"/>
      </dsp:txXfrm>
    </dsp:sp>
    <dsp:sp modelId="{978197BE-9AEA-475E-AF63-CEFE00C36AFC}">
      <dsp:nvSpPr>
        <dsp:cNvPr id="0" name=""/>
        <dsp:cNvSpPr/>
      </dsp:nvSpPr>
      <dsp:spPr>
        <a:xfrm>
          <a:off x="4362743" y="884066"/>
          <a:ext cx="750276" cy="750276"/>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4531555" y="884066"/>
        <a:ext cx="412652" cy="564583"/>
      </dsp:txXfrm>
    </dsp:sp>
    <dsp:sp modelId="{2FEDA4E9-543E-4D3A-82E7-6D0467A2C167}">
      <dsp:nvSpPr>
        <dsp:cNvPr id="0" name=""/>
        <dsp:cNvSpPr/>
      </dsp:nvSpPr>
      <dsp:spPr>
        <a:xfrm>
          <a:off x="4790959" y="2248205"/>
          <a:ext cx="750276" cy="750276"/>
        </a:xfrm>
        <a:prstGeom prst="downArrow">
          <a:avLst>
            <a:gd name="adj1" fmla="val 55000"/>
            <a:gd name="adj2" fmla="val 45000"/>
          </a:avLst>
        </a:prstGeom>
        <a:solidFill>
          <a:schemeClr val="accent2">
            <a:tint val="40000"/>
            <a:alpha val="90000"/>
            <a:hueOff val="-815231"/>
            <a:satOff val="5224"/>
            <a:lumOff val="238"/>
            <a:alphaOff val="0"/>
          </a:schemeClr>
        </a:solidFill>
        <a:ln w="19050" cap="rnd" cmpd="sng" algn="ctr">
          <a:solidFill>
            <a:schemeClr val="accent2">
              <a:tint val="40000"/>
              <a:alpha val="90000"/>
              <a:hueOff val="-815231"/>
              <a:satOff val="5224"/>
              <a:lumOff val="2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4959771" y="2248205"/>
        <a:ext cx="412652" cy="564583"/>
      </dsp:txXfrm>
    </dsp:sp>
    <dsp:sp modelId="{486DA5EA-4933-4BFF-8F21-644D3A582AE0}">
      <dsp:nvSpPr>
        <dsp:cNvPr id="0" name=""/>
        <dsp:cNvSpPr/>
      </dsp:nvSpPr>
      <dsp:spPr>
        <a:xfrm>
          <a:off x="5212783" y="3612343"/>
          <a:ext cx="750276" cy="750276"/>
        </a:xfrm>
        <a:prstGeom prst="downArrow">
          <a:avLst>
            <a:gd name="adj1" fmla="val 55000"/>
            <a:gd name="adj2" fmla="val 45000"/>
          </a:avLst>
        </a:prstGeom>
        <a:solidFill>
          <a:schemeClr val="accent2">
            <a:tint val="40000"/>
            <a:alpha val="90000"/>
            <a:hueOff val="-1630462"/>
            <a:satOff val="10447"/>
            <a:lumOff val="477"/>
            <a:alphaOff val="0"/>
          </a:schemeClr>
        </a:solidFill>
        <a:ln w="19050" cap="rnd" cmpd="sng" algn="ctr">
          <a:solidFill>
            <a:schemeClr val="accent2">
              <a:tint val="40000"/>
              <a:alpha val="90000"/>
              <a:hueOff val="-1630462"/>
              <a:satOff val="10447"/>
              <a:lumOff val="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5381595" y="3612343"/>
        <a:ext cx="412652" cy="56458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3C4E4-E818-41BB-ABF9-25C318BC5DB7}" type="datetimeFigureOut">
              <a:rPr lang="en-US" smtClean="0"/>
              <a:t>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1F62F-1674-4FF3-B04D-B225C60DEB33}" type="slidenum">
              <a:rPr lang="en-US" smtClean="0"/>
              <a:t>‹#›</a:t>
            </a:fld>
            <a:endParaRPr lang="en-US" dirty="0"/>
          </a:p>
        </p:txBody>
      </p:sp>
    </p:spTree>
    <p:extLst>
      <p:ext uri="{BB962C8B-B14F-4D97-AF65-F5344CB8AC3E}">
        <p14:creationId xmlns:p14="http://schemas.microsoft.com/office/powerpoint/2010/main" val="284033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Credentialing</a:t>
            </a:r>
            <a:r>
              <a:rPr lang="en-US" sz="1200" dirty="0"/>
              <a:t>/Contracting</a:t>
            </a:r>
            <a:r>
              <a:rPr lang="en-US" dirty="0"/>
              <a:t>: Credentialing is the process of verifying the qualifications of healthcare professionals. This includes reviewing education, training, work experience, licensure, certifications, and other credentials necessary to practice within a healthcare setting.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it Matters: Credentialing ensures that healthcare providers meet established standards for delivering safe, high-quality patient care. It reduces liability risks, ensures compliance with regulations, and supports payer contracts.</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4</a:t>
            </a:fld>
            <a:endParaRPr lang="en-US" dirty="0"/>
          </a:p>
        </p:txBody>
      </p:sp>
    </p:spTree>
    <p:extLst>
      <p:ext uri="{BB962C8B-B14F-4D97-AF65-F5344CB8AC3E}">
        <p14:creationId xmlns:p14="http://schemas.microsoft.com/office/powerpoint/2010/main" val="1269427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Regulatory Bodies</a:t>
            </a:r>
          </a:p>
          <a:p>
            <a:r>
              <a:rPr lang="en-US" b="1" dirty="0"/>
              <a:t>NCQA's Role in Credentialing:</a:t>
            </a:r>
            <a:br>
              <a:rPr lang="en-US" dirty="0"/>
            </a:br>
            <a:r>
              <a:rPr lang="en-US" dirty="0"/>
              <a:t>The National Committee for Quality Assurance (NCQA) sets accreditation standards for health plans and credentialing verification organizations (CVOs). Its key roles include:</a:t>
            </a:r>
          </a:p>
          <a:p>
            <a:pPr>
              <a:buFont typeface="Arial" panose="020B0604020202020204" pitchFamily="34" charset="0"/>
              <a:buChar char="•"/>
            </a:pPr>
            <a:r>
              <a:rPr lang="en-US" b="1" dirty="0"/>
              <a:t>Credentialing Standards:</a:t>
            </a:r>
            <a:r>
              <a:rPr lang="en-US" dirty="0"/>
              <a:t> Establishes detailed criteria for verifying provider credentials, ensuring consistency and accuracy across organizations.</a:t>
            </a:r>
          </a:p>
          <a:p>
            <a:pPr>
              <a:buFont typeface="Arial" panose="020B0604020202020204" pitchFamily="34" charset="0"/>
              <a:buChar char="•"/>
            </a:pPr>
            <a:r>
              <a:rPr lang="en-US" b="1" dirty="0"/>
              <a:t>Delegation Oversight:</a:t>
            </a:r>
            <a:r>
              <a:rPr lang="en-US" dirty="0"/>
              <a:t> Provides guidelines for organizations that delegate credentialing activities to third parties, ensuring proper oversight and accountability.</a:t>
            </a:r>
          </a:p>
          <a:p>
            <a:pPr>
              <a:buFont typeface="Arial" panose="020B0604020202020204" pitchFamily="34" charset="0"/>
              <a:buChar char="•"/>
            </a:pPr>
            <a:r>
              <a:rPr lang="en-US" b="1" dirty="0"/>
              <a:t>Credentialing Timelines:</a:t>
            </a:r>
            <a:r>
              <a:rPr lang="en-US" dirty="0"/>
              <a:t> Defines specific timeframes for completing credentialing and re-credentialing processes to maintain provider network quality.</a:t>
            </a:r>
          </a:p>
          <a:p>
            <a:pPr>
              <a:buFont typeface="Arial" panose="020B0604020202020204" pitchFamily="34" charset="0"/>
              <a:buChar char="•"/>
            </a:pPr>
            <a:r>
              <a:rPr lang="en-US" b="1" dirty="0"/>
              <a:t>Audits and Accreditation:</a:t>
            </a:r>
            <a:r>
              <a:rPr lang="en-US" dirty="0"/>
              <a:t> Conducts audits and reviews to assess compliance with credentialing standards, offering accreditation to organizations that meet or exceed these requirements</a:t>
            </a:r>
          </a:p>
          <a:p>
            <a:r>
              <a:rPr lang="en-US" b="1" dirty="0"/>
              <a:t>NCQA's Role in Credentialing:</a:t>
            </a:r>
            <a:br>
              <a:rPr lang="en-US" dirty="0"/>
            </a:br>
            <a:r>
              <a:rPr lang="en-US" dirty="0"/>
              <a:t>The National Committee for Quality Assurance (NCQA) plays a critical role in credentialing by establishing rigorous standards for healthcare organizations. Its key functions include:</a:t>
            </a:r>
          </a:p>
          <a:p>
            <a:pPr>
              <a:buFont typeface="Arial" panose="020B0604020202020204" pitchFamily="34" charset="0"/>
              <a:buChar char="•"/>
            </a:pPr>
            <a:r>
              <a:rPr lang="en-US" b="1" dirty="0"/>
              <a:t>Setting Credentialing Standards:</a:t>
            </a:r>
            <a:r>
              <a:rPr lang="en-US" dirty="0"/>
              <a:t> NCQA defines detailed criteria for verifying provider qualifications, focusing on primary source verification, licensure, education, training, and work history.</a:t>
            </a:r>
          </a:p>
          <a:p>
            <a:pPr>
              <a:buFont typeface="Arial" panose="020B0604020202020204" pitchFamily="34" charset="0"/>
              <a:buChar char="•"/>
            </a:pPr>
            <a:r>
              <a:rPr lang="en-US" b="1" dirty="0"/>
              <a:t>Accreditation Programs:</a:t>
            </a:r>
            <a:r>
              <a:rPr lang="en-US" dirty="0"/>
              <a:t> NCQA offers accreditation for health plans and credentialing verification organizations (CVOs), ensuring they meet high-quality credentialing practices.</a:t>
            </a:r>
          </a:p>
          <a:p>
            <a:pPr>
              <a:buFont typeface="Arial" panose="020B0604020202020204" pitchFamily="34" charset="0"/>
              <a:buChar char="•"/>
            </a:pPr>
            <a:r>
              <a:rPr lang="en-US" b="1" dirty="0"/>
              <a:t>Delegation Oversight:</a:t>
            </a:r>
            <a:r>
              <a:rPr lang="en-US" dirty="0"/>
              <a:t> NCQA monitors organizations that delegate credentialing tasks to third parties, ensuring compliance with established standards.</a:t>
            </a:r>
          </a:p>
          <a:p>
            <a:pPr>
              <a:buFont typeface="Arial" panose="020B0604020202020204" pitchFamily="34" charset="0"/>
              <a:buChar char="•"/>
            </a:pPr>
            <a:r>
              <a:rPr lang="en-US" b="1" dirty="0"/>
              <a:t>Continuous Quality Improvement:</a:t>
            </a:r>
            <a:r>
              <a:rPr lang="en-US" dirty="0"/>
              <a:t> Encourages regular reviews, audits, and performance improvements in credentialing processes.</a:t>
            </a:r>
          </a:p>
          <a:p>
            <a:pPr>
              <a:buFont typeface="Arial" panose="020B0604020202020204" pitchFamily="34" charset="0"/>
              <a:buChar char="•"/>
            </a:pPr>
            <a:r>
              <a:rPr lang="en-US" b="1" dirty="0"/>
              <a:t>Credentialing Timelines:</a:t>
            </a:r>
            <a:r>
              <a:rPr lang="en-US" dirty="0"/>
              <a:t> Establishes clear timelines for credentialing and re-credentialing to maintain provider network integrity.</a:t>
            </a:r>
          </a:p>
          <a:p>
            <a:endParaRPr lang="en-US" b="1" dirty="0"/>
          </a:p>
          <a:p>
            <a:endParaRPr lang="en-US" b="1" dirty="0"/>
          </a:p>
          <a:p>
            <a:endParaRPr lang="en-US" b="1" dirty="0"/>
          </a:p>
          <a:p>
            <a:r>
              <a:rPr lang="en-US" b="1" dirty="0"/>
              <a:t>The Joint Commission's Role in Credentialing:</a:t>
            </a:r>
            <a:br>
              <a:rPr lang="en-US" dirty="0"/>
            </a:br>
            <a:r>
              <a:rPr lang="en-US" dirty="0"/>
              <a:t>The Joint Commission sets standards for healthcare organizations to ensure quality and safety in patient care. Regarding credentialing, it:</a:t>
            </a:r>
          </a:p>
          <a:p>
            <a:pPr>
              <a:buFont typeface="Arial" panose="020B0604020202020204" pitchFamily="34" charset="0"/>
              <a:buChar char="•"/>
            </a:pPr>
            <a:r>
              <a:rPr lang="en-US" dirty="0"/>
              <a:t>Establishes guidelines for verifying provider qualifications, including licensure, education, training, and competency.</a:t>
            </a:r>
          </a:p>
          <a:p>
            <a:pPr>
              <a:buFont typeface="Arial" panose="020B0604020202020204" pitchFamily="34" charset="0"/>
              <a:buChar char="•"/>
            </a:pPr>
            <a:r>
              <a:rPr lang="en-US" dirty="0"/>
              <a:t>Requires healthcare organizations to perform ongoing professional practice evaluations (OPPE) and focused professional practice evaluations (FPPE) to monitor provider performance.</a:t>
            </a:r>
          </a:p>
          <a:p>
            <a:pPr>
              <a:buFont typeface="Arial" panose="020B0604020202020204" pitchFamily="34" charset="0"/>
              <a:buChar char="•"/>
            </a:pPr>
            <a:r>
              <a:rPr lang="en-US" dirty="0"/>
              <a:t>Mandates documentation and review processes to ensure continuous compliance with credentialing standards.</a:t>
            </a:r>
          </a:p>
          <a:p>
            <a:pPr>
              <a:buFont typeface="Arial" panose="020B0604020202020204" pitchFamily="34" charset="0"/>
              <a:buChar char="•"/>
            </a:pPr>
            <a:r>
              <a:rPr lang="en-US" dirty="0"/>
              <a:t>Conducts regular audits and surveys to verify that credentialing practices meet accreditation requirements.</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18</a:t>
            </a:fld>
            <a:endParaRPr lang="en-US" dirty="0"/>
          </a:p>
        </p:txBody>
      </p:sp>
    </p:spTree>
    <p:extLst>
      <p:ext uri="{BB962C8B-B14F-4D97-AF65-F5344CB8AC3E}">
        <p14:creationId xmlns:p14="http://schemas.microsoft.com/office/powerpoint/2010/main" val="155423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Missing re-credentialing deadlines</a:t>
            </a:r>
          </a:p>
          <a:p>
            <a:r>
              <a:rPr lang="en-US" dirty="0">
                <a:solidFill>
                  <a:schemeClr val="tx1"/>
                </a:solidFill>
              </a:rPr>
              <a:t>Failure to verify all required credentials</a:t>
            </a:r>
          </a:p>
          <a:p>
            <a:r>
              <a:rPr lang="en-US" dirty="0">
                <a:solidFill>
                  <a:schemeClr val="tx1"/>
                </a:solidFill>
              </a:rPr>
              <a:t>Inadequate documentation of credentialing decisions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Maintaining Ongoing Compliance</a:t>
            </a:r>
            <a:endParaRPr lang="en-US" sz="1200" dirty="0"/>
          </a:p>
          <a:p>
            <a:endParaRPr lang="en-US" dirty="0"/>
          </a:p>
          <a:p>
            <a:pPr>
              <a:buFont typeface="Arial" panose="020B0604020202020204" pitchFamily="34" charset="0"/>
              <a:buChar char="•"/>
            </a:pPr>
            <a:r>
              <a:rPr lang="en-US" dirty="0"/>
              <a:t>Regular audits of credentialing files</a:t>
            </a:r>
          </a:p>
          <a:p>
            <a:pPr>
              <a:buFont typeface="Arial" panose="020B0604020202020204" pitchFamily="34" charset="0"/>
              <a:buChar char="•"/>
            </a:pPr>
            <a:r>
              <a:rPr lang="en-US" dirty="0"/>
              <a:t>Continuous monitoring of provider licenses and certifications</a:t>
            </a:r>
          </a:p>
          <a:p>
            <a:pPr>
              <a:buFont typeface="Arial" panose="020B0604020202020204" pitchFamily="34" charset="0"/>
              <a:buChar char="•"/>
            </a:pPr>
            <a:r>
              <a:rPr lang="en-US" dirty="0"/>
              <a:t>Clear documentation of policies and procedures are in line with the payer contracts and practice policies and payer manual update's.  If necessary, update the practice intake and claims processing (coding and billing) policies</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19</a:t>
            </a:fld>
            <a:endParaRPr lang="en-US" dirty="0"/>
          </a:p>
        </p:txBody>
      </p:sp>
    </p:spTree>
    <p:extLst>
      <p:ext uri="{BB962C8B-B14F-4D97-AF65-F5344CB8AC3E}">
        <p14:creationId xmlns:p14="http://schemas.microsoft.com/office/powerpoint/2010/main" val="65149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 credentialing ensures that providers are eligible for payer contracts, which directly impact revenue.</a:t>
            </a:r>
          </a:p>
          <a:p>
            <a:r>
              <a:rPr lang="en-US" b="1" dirty="0"/>
              <a:t>Strategies for Negotiating Better Reimbursement Rates:</a:t>
            </a:r>
            <a:endParaRPr lang="en-US" dirty="0"/>
          </a:p>
          <a:p>
            <a:pPr>
              <a:buFont typeface="Arial" panose="020B0604020202020204" pitchFamily="34" charset="0"/>
              <a:buChar char="•"/>
            </a:pPr>
            <a:r>
              <a:rPr lang="en-US" dirty="0"/>
              <a:t>Present accurate, updated credentialing information</a:t>
            </a:r>
          </a:p>
          <a:p>
            <a:pPr>
              <a:buFont typeface="Arial" panose="020B0604020202020204" pitchFamily="34" charset="0"/>
              <a:buChar char="•"/>
            </a:pPr>
            <a:r>
              <a:rPr lang="en-US" dirty="0"/>
              <a:t>Highlight provider specialties and patient outcomes</a:t>
            </a:r>
          </a:p>
          <a:p>
            <a:pPr>
              <a:buFont typeface="Arial" panose="020B0604020202020204" pitchFamily="34" charset="0"/>
              <a:buChar char="•"/>
            </a:pPr>
            <a:r>
              <a:rPr lang="en-US" dirty="0"/>
              <a:t>Use data analytics to support negotiation points- Look at patient populations, dx code (chronic conditions), practice compares to other specialty types that are the same, what set your providers apart from others in the area? Perform a payer's comparison.</a:t>
            </a:r>
          </a:p>
          <a:p>
            <a:pPr>
              <a:buFont typeface="Arial" panose="020B0604020202020204" pitchFamily="34" charset="0"/>
              <a:buChar char="•"/>
            </a:pPr>
            <a:r>
              <a:rPr lang="en-US" dirty="0"/>
              <a:t>Create a spreadsheet listing your highest utilized cpt codes, your rates, the payers rates, current mcr conversion factor, and begin calculating the percentage rates to identity the range of percentage rate for negotiations.  Create formulas to identify the total outcome for a year.  </a:t>
            </a:r>
          </a:p>
          <a:p>
            <a:endParaRPr lang="en-US" dirty="0"/>
          </a:p>
          <a:p>
            <a:r>
              <a:rPr lang="en-US" b="1" dirty="0"/>
              <a:t>Key Metrics to Support Negotiations:</a:t>
            </a:r>
            <a:endParaRPr lang="en-US" dirty="0"/>
          </a:p>
          <a:p>
            <a:pPr>
              <a:buFont typeface="Arial" panose="020B0604020202020204" pitchFamily="34" charset="0"/>
              <a:buChar char="•"/>
            </a:pPr>
            <a:r>
              <a:rPr lang="en-US" dirty="0"/>
              <a:t>Provider productivity data</a:t>
            </a:r>
          </a:p>
          <a:p>
            <a:pPr>
              <a:buFont typeface="Arial" panose="020B0604020202020204" pitchFamily="34" charset="0"/>
              <a:buChar char="•"/>
            </a:pPr>
            <a:r>
              <a:rPr lang="en-US" dirty="0"/>
              <a:t>Patient satisfaction scores</a:t>
            </a:r>
          </a:p>
          <a:p>
            <a:pPr>
              <a:buFont typeface="Arial" panose="020B0604020202020204" pitchFamily="34" charset="0"/>
              <a:buChar char="•"/>
            </a:pPr>
            <a:r>
              <a:rPr lang="en-US" dirty="0"/>
              <a:t>Historical claims data</a:t>
            </a:r>
          </a:p>
          <a:p>
            <a:pPr>
              <a:buFont typeface="Arial" panose="020B0604020202020204" pitchFamily="34" charset="0"/>
              <a:buChar char="•"/>
            </a:pPr>
            <a:r>
              <a:rPr lang="en-US" dirty="0"/>
              <a:t>Then create a persuasive letter outlining your negotiation and needs and findings- not nec in that order.  When negotiating never accept the first offer, never accept the first no.  Its all about negotiating and persuading.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21</a:t>
            </a:fld>
            <a:endParaRPr lang="en-US" dirty="0"/>
          </a:p>
        </p:txBody>
      </p:sp>
    </p:spTree>
    <p:extLst>
      <p:ext uri="{BB962C8B-B14F-4D97-AF65-F5344CB8AC3E}">
        <p14:creationId xmlns:p14="http://schemas.microsoft.com/office/powerpoint/2010/main" val="70632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Challenge:</a:t>
            </a:r>
            <a:r>
              <a:rPr lang="en-US" dirty="0"/>
              <a:t> If you Delayed credentialing Not responding to payer requests or deficiency notices.  Always communicate with providers and manager/administrators to not treat members of a payer that they are still waiting for an effect date. Treating patient prior to an effective dates causes reimbursement issues and payer denials. </a:t>
            </a:r>
          </a:p>
          <a:p>
            <a:pPr>
              <a:buFont typeface="Arial" panose="020B0604020202020204" pitchFamily="34" charset="0"/>
              <a:buChar char="•"/>
            </a:pPr>
            <a:r>
              <a:rPr lang="en-US" b="1" dirty="0"/>
              <a:t>Solution:</a:t>
            </a:r>
            <a:r>
              <a:rPr lang="en-US" dirty="0"/>
              <a:t> Implemented automated tracking software, standardized documentation, and proactive communication with payers.  Keep the practice actively updated with changes and payer notifications of effective dates.</a:t>
            </a:r>
          </a:p>
          <a:p>
            <a:pPr>
              <a:buFont typeface="Arial" panose="020B0604020202020204" pitchFamily="34" charset="0"/>
              <a:buChar char="•"/>
            </a:pPr>
            <a:r>
              <a:rPr lang="en-US" b="1" dirty="0"/>
              <a:t>Outcome:</a:t>
            </a:r>
            <a:r>
              <a:rPr lang="en-US" dirty="0"/>
              <a:t> Keeping all these standards and processes- credentialing stays within industry/state  standard timelines or better, improves payer relationships, and increases revenue cycle efficiency.</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23</a:t>
            </a:fld>
            <a:endParaRPr lang="en-US" dirty="0"/>
          </a:p>
        </p:txBody>
      </p:sp>
    </p:spTree>
    <p:extLst>
      <p:ext uri="{BB962C8B-B14F-4D97-AF65-F5344CB8AC3E}">
        <p14:creationId xmlns:p14="http://schemas.microsoft.com/office/powerpoint/2010/main" val="206955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24</a:t>
            </a:fld>
            <a:endParaRPr lang="en-US" dirty="0"/>
          </a:p>
        </p:txBody>
      </p:sp>
    </p:spTree>
    <p:extLst>
      <p:ext uri="{BB962C8B-B14F-4D97-AF65-F5344CB8AC3E}">
        <p14:creationId xmlns:p14="http://schemas.microsoft.com/office/powerpoint/2010/main" val="63818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3144-9D6A-38C1-21A6-D9F5CEF72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D5A68-940A-7EA1-5AE6-22D0BBFDA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EDD33-9F06-B7F2-474D-2681B422F4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 credentialing ensures that providers are eligible for payer contracts, which directly impact revenue.</a:t>
            </a:r>
          </a:p>
          <a:p>
            <a:r>
              <a:rPr lang="en-US" b="1" dirty="0"/>
              <a:t>Strategies for Negotiating Better Reimbursement Rates:</a:t>
            </a:r>
            <a:endParaRPr lang="en-US" dirty="0"/>
          </a:p>
          <a:p>
            <a:pPr>
              <a:buFont typeface="Arial" panose="020B0604020202020204" pitchFamily="34" charset="0"/>
              <a:buChar char="•"/>
            </a:pPr>
            <a:r>
              <a:rPr lang="en-US" dirty="0"/>
              <a:t>Present accurate, updated credentialing information</a:t>
            </a:r>
          </a:p>
          <a:p>
            <a:pPr>
              <a:buFont typeface="Arial" panose="020B0604020202020204" pitchFamily="34" charset="0"/>
              <a:buChar char="•"/>
            </a:pPr>
            <a:r>
              <a:rPr lang="en-US" dirty="0"/>
              <a:t>Highlight provider specialties and patient outcomes</a:t>
            </a:r>
          </a:p>
          <a:p>
            <a:pPr>
              <a:buFont typeface="Arial" panose="020B0604020202020204" pitchFamily="34" charset="0"/>
              <a:buChar char="•"/>
            </a:pPr>
            <a:r>
              <a:rPr lang="en-US" dirty="0"/>
              <a:t>Use data analytics to support negotiation points- Look at patient populations, dx code (chronic conditions), practice compares to other specialty types that are the same, what set your providers apart from others in the area? Perform a payer's comparison.</a:t>
            </a:r>
          </a:p>
          <a:p>
            <a:pPr>
              <a:buFont typeface="Arial" panose="020B0604020202020204" pitchFamily="34" charset="0"/>
              <a:buChar char="•"/>
            </a:pPr>
            <a:r>
              <a:rPr lang="en-US" dirty="0"/>
              <a:t>Create a spreadsheet listing your highest utilized cpt codes, your rates, the payers rates, current mcr conversion factor, and begin calculating the percentage rates to identity the range of percentage rate for negotiations.  Create formulas to identify the total outcome for a year.  </a:t>
            </a:r>
          </a:p>
          <a:p>
            <a:endParaRPr lang="en-US" dirty="0"/>
          </a:p>
          <a:p>
            <a:r>
              <a:rPr lang="en-US" b="1" dirty="0"/>
              <a:t>Key Metrics to Support Negotiations:</a:t>
            </a:r>
            <a:endParaRPr lang="en-US" dirty="0"/>
          </a:p>
          <a:p>
            <a:pPr>
              <a:buFont typeface="Arial" panose="020B0604020202020204" pitchFamily="34" charset="0"/>
              <a:buChar char="•"/>
            </a:pPr>
            <a:r>
              <a:rPr lang="en-US" dirty="0"/>
              <a:t>Provider productivity data</a:t>
            </a:r>
          </a:p>
          <a:p>
            <a:pPr>
              <a:buFont typeface="Arial" panose="020B0604020202020204" pitchFamily="34" charset="0"/>
              <a:buChar char="•"/>
            </a:pPr>
            <a:r>
              <a:rPr lang="en-US" dirty="0"/>
              <a:t>Patient satisfaction scores</a:t>
            </a:r>
          </a:p>
          <a:p>
            <a:pPr>
              <a:buFont typeface="Arial" panose="020B0604020202020204" pitchFamily="34" charset="0"/>
              <a:buChar char="•"/>
            </a:pPr>
            <a:r>
              <a:rPr lang="en-US" dirty="0"/>
              <a:t>Historical claims data</a:t>
            </a:r>
          </a:p>
          <a:p>
            <a:pPr>
              <a:buFont typeface="Arial" panose="020B0604020202020204" pitchFamily="34" charset="0"/>
              <a:buChar char="•"/>
            </a:pPr>
            <a:r>
              <a:rPr lang="en-US" dirty="0"/>
              <a:t>Then create a persuasive letter outlining your negotiation and needs and findings- not nec in that order.  When negotiating never accept the first offer, never accept the first no.  Its all about negotiating and persuading.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Request permission from the payer to use their Logo on practice website so you may list all participating payers so patients easily identify.</a:t>
            </a:r>
          </a:p>
          <a:p>
            <a:endParaRPr lang="en-US" dirty="0"/>
          </a:p>
        </p:txBody>
      </p:sp>
      <p:sp>
        <p:nvSpPr>
          <p:cNvPr id="4" name="Slide Number Placeholder 3">
            <a:extLst>
              <a:ext uri="{FF2B5EF4-FFF2-40B4-BE49-F238E27FC236}">
                <a16:creationId xmlns:a16="http://schemas.microsoft.com/office/drawing/2014/main" id="{1331A871-18A1-071E-F7B2-6BCEFE535C4B}"/>
              </a:ext>
            </a:extLst>
          </p:cNvPr>
          <p:cNvSpPr>
            <a:spLocks noGrp="1"/>
          </p:cNvSpPr>
          <p:nvPr>
            <p:ph type="sldNum" sz="quarter" idx="5"/>
          </p:nvPr>
        </p:nvSpPr>
        <p:spPr/>
        <p:txBody>
          <a:bodyPr/>
          <a:lstStyle/>
          <a:p>
            <a:fld id="{0F61F62F-1674-4FF3-B04D-B225C60DEB33}" type="slidenum">
              <a:rPr lang="en-US" smtClean="0"/>
              <a:t>25</a:t>
            </a:fld>
            <a:endParaRPr lang="en-US" dirty="0"/>
          </a:p>
        </p:txBody>
      </p:sp>
    </p:spTree>
    <p:extLst>
      <p:ext uri="{BB962C8B-B14F-4D97-AF65-F5344CB8AC3E}">
        <p14:creationId xmlns:p14="http://schemas.microsoft.com/office/powerpoint/2010/main" val="277597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Credentialing vs Re-Credentialing: </a:t>
            </a:r>
            <a:r>
              <a:rPr lang="en-US" i="1" dirty="0"/>
              <a:t>Initial Credentialing</a:t>
            </a:r>
            <a:r>
              <a:rPr lang="en-US" dirty="0"/>
              <a:t>: The first-time verification process for new providers. This comprehensive process includes:</a:t>
            </a:r>
          </a:p>
          <a:p>
            <a:pPr>
              <a:buFont typeface="Arial" panose="020B0604020202020204" pitchFamily="34" charset="0"/>
              <a:buChar char="•"/>
            </a:pPr>
            <a:r>
              <a:rPr lang="en-US" b="1" dirty="0"/>
              <a:t>Application Submission</a:t>
            </a:r>
            <a:r>
              <a:rPr lang="en-US" dirty="0"/>
              <a:t>: The provider completes an application with personal, educational, and professional details.</a:t>
            </a:r>
          </a:p>
          <a:p>
            <a:pPr>
              <a:buFont typeface="Arial" panose="020B0604020202020204" pitchFamily="34" charset="0"/>
              <a:buChar char="•"/>
            </a:pPr>
            <a:r>
              <a:rPr lang="en-US" b="1" dirty="0"/>
              <a:t>Primary Source Verification (PSV)</a:t>
            </a:r>
            <a:r>
              <a:rPr lang="en-US" dirty="0"/>
              <a:t>: Verification of credentials such as medical school education, residency, licensure, board certifications, and work history from original sources.</a:t>
            </a:r>
          </a:p>
          <a:p>
            <a:pPr>
              <a:buFont typeface="Arial" panose="020B0604020202020204" pitchFamily="34" charset="0"/>
              <a:buChar char="•"/>
            </a:pPr>
            <a:r>
              <a:rPr lang="en-US" b="1" dirty="0"/>
              <a:t>Background Checks</a:t>
            </a:r>
            <a:r>
              <a:rPr lang="en-US" dirty="0"/>
              <a:t>: Review of malpractice claims history, criminal background checks, and sanction screenings.</a:t>
            </a:r>
          </a:p>
          <a:p>
            <a:pPr>
              <a:buFont typeface="Arial" panose="020B0604020202020204" pitchFamily="34" charset="0"/>
              <a:buChar char="•"/>
            </a:pPr>
            <a:r>
              <a:rPr lang="en-US" b="1" dirty="0"/>
              <a:t>Credentialing Committee Review</a:t>
            </a:r>
            <a:r>
              <a:rPr lang="en-US" dirty="0"/>
              <a:t>: A committee evaluates all gathered information to make an approval decision.</a:t>
            </a:r>
          </a:p>
          <a:p>
            <a:pPr>
              <a:buFont typeface="Arial" panose="020B0604020202020204" pitchFamily="34" charset="0"/>
              <a:buChar char="•"/>
            </a:pPr>
            <a:r>
              <a:rPr lang="en-US" b="1" dirty="0"/>
              <a:t>Provider Enrollment</a:t>
            </a:r>
            <a:r>
              <a:rPr lang="en-US" dirty="0"/>
              <a:t>: Once approved, the provider is enrolled with insurance payers to enable billing.</a:t>
            </a:r>
          </a:p>
          <a:p>
            <a:endParaRPr lang="en-US" dirty="0"/>
          </a:p>
          <a:p>
            <a:r>
              <a:rPr lang="en-US" dirty="0"/>
              <a:t>Re-Credentialing-</a:t>
            </a:r>
            <a:r>
              <a:rPr lang="en-US" i="1" dirty="0"/>
              <a:t>Re-Credentialing</a:t>
            </a:r>
            <a:r>
              <a:rPr lang="en-US" dirty="0"/>
              <a:t>: Ongoing verification, typically every 2-3 years, to maintain current status. This process focuses on:</a:t>
            </a:r>
          </a:p>
          <a:p>
            <a:pPr>
              <a:buFont typeface="Arial" panose="020B0604020202020204" pitchFamily="34" charset="0"/>
              <a:buChar char="•"/>
            </a:pPr>
            <a:r>
              <a:rPr lang="en-US" b="1" dirty="0"/>
              <a:t>Updated Information Submission</a:t>
            </a:r>
            <a:r>
              <a:rPr lang="en-US" dirty="0"/>
              <a:t>: Providers submit updated licensure, certifications, malpractice insurance, and professional activities.</a:t>
            </a:r>
          </a:p>
          <a:p>
            <a:pPr>
              <a:buFont typeface="Arial" panose="020B0604020202020204" pitchFamily="34" charset="0"/>
              <a:buChar char="•"/>
            </a:pPr>
            <a:r>
              <a:rPr lang="en-US" b="1" dirty="0"/>
              <a:t>Primary Source Re-Verification</a:t>
            </a:r>
            <a:r>
              <a:rPr lang="en-US" dirty="0"/>
              <a:t>: Reconfirmation of credentials to ensure no lapses or disciplinary actions since the last credentialing cycle.</a:t>
            </a:r>
          </a:p>
          <a:p>
            <a:pPr>
              <a:buFont typeface="Arial" panose="020B0604020202020204" pitchFamily="34" charset="0"/>
              <a:buChar char="•"/>
            </a:pPr>
            <a:r>
              <a:rPr lang="en-US" b="1" dirty="0"/>
              <a:t>Performance Reviews</a:t>
            </a:r>
            <a:r>
              <a:rPr lang="en-US" dirty="0"/>
              <a:t>: Evaluation of clinical competence through peer reviews, quality assurance data, and patient satisfaction scores.</a:t>
            </a:r>
          </a:p>
          <a:p>
            <a:pPr>
              <a:buFont typeface="Arial" panose="020B0604020202020204" pitchFamily="34" charset="0"/>
              <a:buChar char="•"/>
            </a:pPr>
            <a:r>
              <a:rPr lang="en-US" b="1" dirty="0"/>
              <a:t>Compliance Check</a:t>
            </a:r>
            <a:r>
              <a:rPr lang="en-US" dirty="0"/>
              <a:t>: Ensuring providers meet current regulatory standards and payer requirements.</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6</a:t>
            </a:fld>
            <a:endParaRPr lang="en-US" dirty="0"/>
          </a:p>
        </p:txBody>
      </p:sp>
    </p:spTree>
    <p:extLst>
      <p:ext uri="{BB962C8B-B14F-4D97-AF65-F5344CB8AC3E}">
        <p14:creationId xmlns:p14="http://schemas.microsoft.com/office/powerpoint/2010/main" val="173199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b="1" dirty="0"/>
              <a:t>Starting Point: CAQH- confirm complete documentation, no expirable</a:t>
            </a:r>
          </a:p>
          <a:p>
            <a:pPr>
              <a:buFont typeface="+mj-lt"/>
              <a:buAutoNum type="arabicPeriod"/>
            </a:pPr>
            <a:r>
              <a:rPr lang="en-US" b="1" dirty="0"/>
              <a:t>Confirm Sam.gov, Exclusions, and No Sanctions- get full claims explanation from provider.</a:t>
            </a:r>
          </a:p>
          <a:p>
            <a:pPr>
              <a:buFont typeface="+mj-lt"/>
              <a:buAutoNum type="arabicPeriod"/>
            </a:pPr>
            <a:r>
              <a:rPr lang="en-US" b="1" dirty="0"/>
              <a:t>Review and approve Application Submission</a:t>
            </a:r>
            <a:r>
              <a:rPr lang="en-US" dirty="0"/>
              <a:t>: Gather provider information, licenses, certifications, and references.</a:t>
            </a:r>
          </a:p>
          <a:p>
            <a:pPr>
              <a:buFont typeface="+mj-lt"/>
              <a:buAutoNum type="arabicPeriod"/>
            </a:pPr>
            <a:endParaRPr lang="en-US" dirty="0"/>
          </a:p>
          <a:p>
            <a:pPr>
              <a:buFont typeface="+mj-lt"/>
              <a:buAutoNum type="arabicPeriod"/>
            </a:pPr>
            <a:r>
              <a:rPr lang="en-US" dirty="0"/>
              <a:t>Verify if the payer requires an agreement prior to the credentialing/contracting stage.  Or do you complete credentialing – verification of non listing in sam.gov, no sanctions or negative actions from professional licensures.- then presented to their committee for prior approval.  Ask when they are scheduled.  Finally get the timeframe from credentialing to contracting, countersignature and uploading.</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7</a:t>
            </a:fld>
            <a:endParaRPr lang="en-US" dirty="0"/>
          </a:p>
        </p:txBody>
      </p:sp>
    </p:spTree>
    <p:extLst>
      <p:ext uri="{BB962C8B-B14F-4D97-AF65-F5344CB8AC3E}">
        <p14:creationId xmlns:p14="http://schemas.microsoft.com/office/powerpoint/2010/main" val="122569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NPI1-</a:t>
            </a:r>
            <a:r>
              <a:rPr lang="en-US" sz="800" b="0" i="0" u="none" strike="noStrike" dirty="0">
                <a:solidFill>
                  <a:srgbClr val="000000"/>
                </a:solidFill>
                <a:effectLst/>
                <a:latin typeface="Tahoma" panose="020B0604030504040204" pitchFamily="34" charset="0"/>
              </a:rPr>
              <a:t>Individual NPI is referred to as Type 1 NPI and represents each provider.  Its a requirement for submitting claims and is placed in box 24J for each CPT code being billed.  The purpose is to communicate with the carrier who performed the service(s).  Consider the NPI as your medical SS#. NPPES: https://nppes.cms.hhs.gov/#/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Tahoma" panose="020B0604030504040204" pitchFamily="34" charset="0"/>
              </a:rPr>
              <a:t>NPI2-</a:t>
            </a:r>
            <a:r>
              <a:rPr lang="en-US" sz="700" b="0" i="0" u="none" strike="noStrike" dirty="0">
                <a:solidFill>
                  <a:srgbClr val="000000"/>
                </a:solidFill>
                <a:effectLst/>
                <a:latin typeface="Tahoma" panose="020B0604030504040204" pitchFamily="34" charset="0"/>
              </a:rPr>
              <a:t>Group NPI is referred to as Type 2 NPI and represents the Organization.  Type 1 NPI is for your individual while your Type 2 is for your Tax ID (EIN) or for locations UNDER your EIN.  If you have multiple locations, you will have additional NPIs to represent each location, while the primary type 2 NPI will serve as your billing NPI.  As the credentialing progresses, each provider will be linked to the EIN and Type 2 NPI.  A group NPI MUST be applied for once you receive your EIN. The a group application is allowed by the insurance company, the Group Name and Type 2 NPI will be who the payments are made to, the providers working under the group will reassign their services to the group for payments, and is located in box 33A and B of a CMS 1500 or the ansi file (electronic submission format).  NPPES: https://nppes.cms.hhs.gov/#/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Tahoma" panose="020B0604030504040204" pitchFamily="34" charset="0"/>
              </a:rPr>
              <a:t>TAKE NOTE- CARRIERS ARE NOW LOOKING AT THE NPPES BEING UPDATE TO DATE WITH ALL CURRENT DATA IN THEIR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Tahoma" panose="020B0604030504040204" pitchFamily="34" charset="0"/>
              </a:rPr>
              <a:t>CAQH-</a:t>
            </a:r>
            <a:r>
              <a:rPr lang="en-US" sz="700" b="0" i="0" u="none" strike="noStrike" dirty="0">
                <a:solidFill>
                  <a:srgbClr val="000000"/>
                </a:solidFill>
                <a:effectLst/>
                <a:latin typeface="Tahoma" panose="020B0604030504040204" pitchFamily="34" charset="0"/>
              </a:rPr>
              <a:t>Council of Quality Healthcare is a "data hub" of each provider's information, which is monitored by insurance companies during the credentialing and recredentialing process.  Each provider is issued a CAQH ID# and is important to keep this information securely stored as you or a delegated party is required to attest every 90 days.  The group can create there own CAQH ID# and login, and associate all providers to the group.  This is the recommended access for an outside credentialing agent to access the list of providers and to attestation every 90 days. CAQH- https://proview.caqh.org/PR/Registration.  Group Registration: https://www.caqh.org/solutions/provider-data/credentialing-suite/register-for-groups.  (Make sure to add the credentialing agent as an admin.)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Tahoma" panose="020B0604030504040204" pitchFamily="34" charset="0"/>
              </a:rPr>
              <a:t>Identity &amp; Access/ PECOS-</a:t>
            </a:r>
            <a:r>
              <a:rPr lang="en-US" sz="700" b="0" i="0" u="none" strike="noStrike" dirty="0">
                <a:solidFill>
                  <a:srgbClr val="000000"/>
                </a:solidFill>
                <a:effectLst/>
                <a:latin typeface="Tahoma" panose="020B0604030504040204" pitchFamily="34" charset="0"/>
              </a:rPr>
              <a:t>Once the group has created their Type 2 NPI and plan on participating with Medicare, they must set up their Identity and Access Account.  This will associate all entities (IRS letter with EIN must be uploaded into the system) to the group/Employer.  The administer/owner should then create staff users.  Designate a staff user to credential all providers and group to the Type 2 NPI.  Be sure to select yes to PECOS and NPPES to allow access for application submission and updates.  Once approved, the staff user will log into their PECOS and will find the group and providers under their list of associates.  Missing this step or not allowing staff user association, will hinder the application process.  I&amp;A: https://nppes.cms.hhs.gov/IAWeb/warning.do   Q &amp; A: https://nppes.cms.hhs.gov/IAWebContent/FAQs.pdf.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Tahoma" panose="020B0604030504040204" pitchFamily="34" charset="0"/>
              </a:rPr>
              <a:t>Availity- </a:t>
            </a:r>
            <a:r>
              <a:rPr lang="en-US" sz="700" b="0" i="0" u="none" strike="noStrike" dirty="0">
                <a:solidFill>
                  <a:srgbClr val="000000"/>
                </a:solidFill>
                <a:effectLst/>
                <a:latin typeface="Tahoma" panose="020B0604030504040204" pitchFamily="34" charset="0"/>
              </a:rPr>
              <a:t>Blue Cross (Regence/Anthem) uses Availity for their onboarding and attestation process.  As a group or individual provider you must register the EIN with Availity and then add the credentialing agent's username as a user to allow the association/linking of the group and all their providers to their account.  The role must include all billing, user admin, credentialing, remittance, etc.; everything except clinical- that is for the provider who owns the group.  Missing this step will hinder the set up EFT and/or credentialing/contracting process for the provider. The onboarding timeframe for BXBS is 60 days.  A Service Agreement will be sent within the Availity system to be electronically signed.  If the provider is joining a group who already has an agreement with Blue Cross, no agreement will be required by the provider.  A notification will be sent to the EIN owner with the effective date.  Please share this with the credentialing agent for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8</a:t>
            </a:fld>
            <a:endParaRPr lang="en-US" dirty="0"/>
          </a:p>
        </p:txBody>
      </p:sp>
    </p:spTree>
    <p:extLst>
      <p:ext uri="{BB962C8B-B14F-4D97-AF65-F5344CB8AC3E}">
        <p14:creationId xmlns:p14="http://schemas.microsoft.com/office/powerpoint/2010/main" val="41095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9324D-789D-B3CC-8EA8-9D5E28CC1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7910F-0825-AE12-9B57-9355E402D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ECF01-6FC4-0B58-522A-FA28C75D61F4}"/>
              </a:ext>
            </a:extLst>
          </p:cNvPr>
          <p:cNvSpPr>
            <a:spLocks noGrp="1"/>
          </p:cNvSpPr>
          <p:nvPr>
            <p:ph type="body" idx="1"/>
          </p:nvPr>
        </p:nvSpPr>
        <p:spPr/>
        <p:txBody>
          <a:bodyPr/>
          <a:lstStyle/>
          <a:p>
            <a:r>
              <a:rPr lang="en-US" dirty="0"/>
              <a:t>CREATE YOUR OWN TIMELINE FOR EACH PAYOR TO KEEP PAYOR AND PROVIDERS TO ESTABLISH AN ESTIMATED EFFECTIVE DATE. ALWAYS CONFIRM IF THE DAYS ARE BIZ OR CAL DAYS.</a:t>
            </a:r>
          </a:p>
        </p:txBody>
      </p:sp>
      <p:sp>
        <p:nvSpPr>
          <p:cNvPr id="4" name="Slide Number Placeholder 3">
            <a:extLst>
              <a:ext uri="{FF2B5EF4-FFF2-40B4-BE49-F238E27FC236}">
                <a16:creationId xmlns:a16="http://schemas.microsoft.com/office/drawing/2014/main" id="{3BF67F68-19EC-F9BC-B8C8-0CF35E7B51CF}"/>
              </a:ext>
            </a:extLst>
          </p:cNvPr>
          <p:cNvSpPr>
            <a:spLocks noGrp="1"/>
          </p:cNvSpPr>
          <p:nvPr>
            <p:ph type="sldNum" sz="quarter" idx="5"/>
          </p:nvPr>
        </p:nvSpPr>
        <p:spPr/>
        <p:txBody>
          <a:bodyPr/>
          <a:lstStyle/>
          <a:p>
            <a:fld id="{0F61F62F-1674-4FF3-B04D-B225C60DEB33}" type="slidenum">
              <a:rPr lang="en-US" smtClean="0"/>
              <a:t>9</a:t>
            </a:fld>
            <a:endParaRPr lang="en-US" dirty="0"/>
          </a:p>
        </p:txBody>
      </p:sp>
    </p:spTree>
    <p:extLst>
      <p:ext uri="{BB962C8B-B14F-4D97-AF65-F5344CB8AC3E}">
        <p14:creationId xmlns:p14="http://schemas.microsoft.com/office/powerpoint/2010/main" val="3034500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DB2E-5553-5C9D-15BC-AF7FBC4C12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EF71C-826E-D989-03AA-BC12D513D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5644B-8320-7412-599B-41F3F2209D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Tahoma" panose="020B0604030504040204" pitchFamily="34" charset="0"/>
              </a:rPr>
              <a:t>Credentialing Agent and/or Payer- </a:t>
            </a:r>
            <a:endParaRPr lang="en-US" sz="700" b="1" i="0" u="none" strike="noStrike"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Tahoma" panose="020B0604030504040204" pitchFamily="34" charset="0"/>
              </a:rPr>
              <a:t>Delegated Credentialing- Verify if the group or provider is already enrolled in a delegate (IPA, ACO) group which enrolls the provider under them to participate with specific payers.  Always obtain a list of those payers.  Once confirmed ask the provider if he wants to remain with the delegated group.  If a large group, multi state/locations, ask payer if you can enroll the EIN as its own delegate.  What does that mean? When a group is large enough (hospital or university) the payor grants an addendum to allow the group to maintain their own credentialing.  With delegated credentialing, the group or its contracted company are responsible for completing the primary source verification process typically performed by the insurance company.  It's the delegated groups responsibility to ensure that all providers meet the standards set forth by the insurance company.  Once the provider is credentialed with the group, the group will send a roster to the insurance to be added into their system.  If a provider was part of a delegated group and has decided to leave, the group will terminate that provider's delegation, which requires the provider to go through the complete credentialing process as indicated in the above step.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Tahoma" panose="020B0604030504040204" pitchFamily="34" charset="0"/>
              </a:rPr>
              <a:t>Fee Schedule (allowable)-The fee schedule is included in your contract except for Medicare and Medicaid.  These fee schedule state what the insurance company is willing to pay for services performed by your practice.  It is important to load your fee schedule into your billing system so you can catch when a payer underpays for a service based on their contract. It is important to know your state statute to understand the obligations of the insurance company and the group’s rights when an underpayment has been identified.  It is also important to watch if a payer pays for a service at 100% of your charge.  This means that your charged amount needs to be increased to avoid losing revenue.  Most contracts disclose their formulary rates to Medicare's allowable based on the type of service.  Medicare updates their fee schedule yearly. This is why it is important to perform real-time claim adjudication so you may obtain the excepted allowed amount upon the submission of the claim so you may collect the patient portion before they leave the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Tahoma" panose="020B0604030504040204" pitchFamily="34" charset="0"/>
              </a:rPr>
              <a:t> </a:t>
            </a:r>
          </a:p>
          <a:p>
            <a:endParaRPr lang="en-US" dirty="0"/>
          </a:p>
        </p:txBody>
      </p:sp>
      <p:sp>
        <p:nvSpPr>
          <p:cNvPr id="4" name="Slide Number Placeholder 3">
            <a:extLst>
              <a:ext uri="{FF2B5EF4-FFF2-40B4-BE49-F238E27FC236}">
                <a16:creationId xmlns:a16="http://schemas.microsoft.com/office/drawing/2014/main" id="{97777E88-C74E-5250-90BA-AEB1E09BAA07}"/>
              </a:ext>
            </a:extLst>
          </p:cNvPr>
          <p:cNvSpPr>
            <a:spLocks noGrp="1"/>
          </p:cNvSpPr>
          <p:nvPr>
            <p:ph type="sldNum" sz="quarter" idx="5"/>
          </p:nvPr>
        </p:nvSpPr>
        <p:spPr/>
        <p:txBody>
          <a:bodyPr/>
          <a:lstStyle/>
          <a:p>
            <a:fld id="{0F61F62F-1674-4FF3-B04D-B225C60DEB33}" type="slidenum">
              <a:rPr lang="en-US" smtClean="0"/>
              <a:t>10</a:t>
            </a:fld>
            <a:endParaRPr lang="en-US" dirty="0"/>
          </a:p>
        </p:txBody>
      </p:sp>
    </p:spTree>
    <p:extLst>
      <p:ext uri="{BB962C8B-B14F-4D97-AF65-F5344CB8AC3E}">
        <p14:creationId xmlns:p14="http://schemas.microsoft.com/office/powerpoint/2010/main" val="397794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E08D-2B61-1FCF-B94B-2296CB239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498D6-892D-9FA5-125E-1ADFF70B6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C960A-4B6B-06B5-4907-8213831325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a:t>
            </a:r>
            <a:r>
              <a:rPr lang="en-US" sz="800" b="0" i="0" u="none" strike="noStrike" dirty="0">
                <a:solidFill>
                  <a:srgbClr val="000000"/>
                </a:solidFill>
                <a:effectLst/>
                <a:latin typeface="Tahoma" panose="020B0604030504040204" pitchFamily="34" charset="0"/>
              </a:rPr>
              <a:t>Electronic data interchange.  Communicating with the credentialing agent of your clearinghouse is important as some carriers require this information within their application or prior to the completion of the contract/loading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Tahoma" panose="020B0604030504040204" pitchFamily="34" charset="0"/>
              </a:rPr>
              <a:t>Clearinghouse-</a:t>
            </a:r>
            <a:r>
              <a:rPr lang="en-US" sz="700" b="0" i="0" u="none" strike="noStrike" dirty="0">
                <a:solidFill>
                  <a:srgbClr val="000000"/>
                </a:solidFill>
                <a:effectLst/>
                <a:latin typeface="Tahoma" panose="020B0604030504040204" pitchFamily="34" charset="0"/>
              </a:rPr>
              <a:t>The Clearinghouse is the company that is typically integrated with their billing software that allows claims to be submitted electronically to the insurance company’s EDI system for processing and adjudication.   Examples of a clearinghouse include: TriZetto, Emdeon/ChangeHealthcare, Availity, Waystar, etc.  The insurance companies will ask for the Clearinghouse's Trading Partner #.  This number starts with HT followed by a series of numbers and then ends with -001. For example: TriZetto is: HT005157-001.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Tahoma" panose="020B0604030504040204" pitchFamily="34" charset="0"/>
              </a:rPr>
              <a:t>Edi- enrollments- </a:t>
            </a:r>
            <a:r>
              <a:rPr lang="en-US" sz="700" b="0" i="0" u="none" strike="noStrike" dirty="0">
                <a:solidFill>
                  <a:srgbClr val="000000"/>
                </a:solidFill>
                <a:effectLst/>
                <a:latin typeface="Tahoma" panose="020B0604030504040204" pitchFamily="34" charset="0"/>
              </a:rPr>
              <a:t>EDI enrollment occurs when you are setting up a new billing system or clearinghouse. 837P is the standard format used by health care professional and suppliers to transmit healthcare claims electronically.  837 I are for institutional claims.  Each clearinghouse has their own submitter and received ID which must be linked to your EIN.  This task may be the billing systems or your practice's billing department's responsibility.  Your billing or credentialing company should help you walk through this process.  *Please Note: typically, it is not the credentialing agent’s responsibility to perform EDI enrollment on behalf of the group/provider, unless the credentialing agent is part of the billing department and/or agency.  EDI enrollments are a key process to claim submission and revenue for the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Tahoma" panose="020B0604030504040204" pitchFamily="34" charset="0"/>
              </a:rPr>
              <a:t>ERA/ EFT- </a:t>
            </a:r>
            <a:r>
              <a:rPr lang="en-US" sz="700" b="0" i="0" u="none" strike="noStrike" dirty="0">
                <a:solidFill>
                  <a:srgbClr val="000000"/>
                </a:solidFill>
                <a:effectLst/>
                <a:latin typeface="Tahoma" panose="020B0604030504040204" pitchFamily="34" charset="0"/>
              </a:rPr>
              <a:t>Electronic remittance advice (ERA) or (835) is the digital version of the EOB (explanation of benefits).  Some billing systems can automatically post ERAs. If the group has a software system that performs this task, it is important to communicate with the credentialing agent which bank the direct deposits are to be made, as some software vendors require payments to be made in a specific bank to ensure accurate and timely enrollments. Electronic funds transfer is otherwise known as direct deposits. Usually done along with the ERA. Some insurance companies, such as Medicare and Medicaid require the enrollment of EFT upon submission of the application.  This will require a copy of a voided check or bank letter to be submitted with the application.  Be sure to submit the appropriate banking information to the credentialing agent to avoid payment delays.  This tasks is typically performed during the credentialing process if the payer allows; otherwise, it is performed by the billing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Tahoma" panose="020B060403050404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BAEC147E-C694-87E2-0174-97E3472705EF}"/>
              </a:ext>
            </a:extLst>
          </p:cNvPr>
          <p:cNvSpPr>
            <a:spLocks noGrp="1"/>
          </p:cNvSpPr>
          <p:nvPr>
            <p:ph type="sldNum" sz="quarter" idx="5"/>
          </p:nvPr>
        </p:nvSpPr>
        <p:spPr/>
        <p:txBody>
          <a:bodyPr/>
          <a:lstStyle/>
          <a:p>
            <a:fld id="{0F61F62F-1674-4FF3-B04D-B225C60DEB33}" type="slidenum">
              <a:rPr lang="en-US" smtClean="0"/>
              <a:t>11</a:t>
            </a:fld>
            <a:endParaRPr lang="en-US" dirty="0"/>
          </a:p>
        </p:txBody>
      </p:sp>
    </p:spTree>
    <p:extLst>
      <p:ext uri="{BB962C8B-B14F-4D97-AF65-F5344CB8AC3E}">
        <p14:creationId xmlns:p14="http://schemas.microsoft.com/office/powerpoint/2010/main" val="385679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Roadblocks:  </a:t>
            </a:r>
          </a:p>
          <a:p>
            <a:r>
              <a:rPr lang="en-US" dirty="0"/>
              <a:t>Incomplete Applications- Know the clearinghouse trading partner #s, EMR system, </a:t>
            </a:r>
          </a:p>
          <a:p>
            <a:r>
              <a:rPr lang="en-US" dirty="0"/>
              <a:t>Delayed responses from provider- set a expected timeframes within the service agreement and always indicate the timeframe in communications.</a:t>
            </a:r>
          </a:p>
          <a:p>
            <a:r>
              <a:rPr lang="en-US" dirty="0"/>
              <a:t>Credentialing backlogs by payors- Always ask if there is any backlogs at the time of initiation, and confirmation of receipt.  Always verify if any documents or information is needed during any call with the payer.  Always document the date, time, csr name, and ref#, doc#, ticket# whenever a call is made to the payer.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Not Reading Contracts- I consider not reading a contract prior to signing a roadblock.  Understand the payer’s obligations to the provider and vise versa.  Understand sub-contractor guidelines set by payers.  It can hold you breach of contract if you don’t follow them accurately.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If some items are not in line with the practice needs that are outside of CMS/ ACA requirements, they may be negatable- such as timely filing, allowable rates- we will discuss this in a later slide- corrected claim reprocessing.  That being said, know your state insurance statute to make sure you are asking for changes that are still in line with state statutes.</a:t>
            </a:r>
            <a:endParaRPr lang="en-US" dirty="0"/>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13</a:t>
            </a:fld>
            <a:endParaRPr lang="en-US" dirty="0"/>
          </a:p>
        </p:txBody>
      </p:sp>
    </p:spTree>
    <p:extLst>
      <p:ext uri="{BB962C8B-B14F-4D97-AF65-F5344CB8AC3E}">
        <p14:creationId xmlns:p14="http://schemas.microsoft.com/office/powerpoint/2010/main" val="1899856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Organizing documentation:  Maintain updated provider files with key documents (licenses, DEA certificates, malpractice insurance).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Timelines and Follow-ups:</a:t>
            </a:r>
            <a:r>
              <a:rPr lang="en-US" dirty="0"/>
              <a:t> Set internal deadlines and proactive follow-up schedules to prevent delays.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Leveraging Technology:</a:t>
            </a:r>
            <a:r>
              <a:rPr lang="en-US" dirty="0"/>
              <a:t> Use credentialing software to automate tracking, reminders, and document storage.</a:t>
            </a:r>
          </a:p>
          <a:p>
            <a:endParaRPr lang="en-US" dirty="0"/>
          </a:p>
        </p:txBody>
      </p:sp>
      <p:sp>
        <p:nvSpPr>
          <p:cNvPr id="4" name="Slide Number Placeholder 3"/>
          <p:cNvSpPr>
            <a:spLocks noGrp="1"/>
          </p:cNvSpPr>
          <p:nvPr>
            <p:ph type="sldNum" sz="quarter" idx="5"/>
          </p:nvPr>
        </p:nvSpPr>
        <p:spPr/>
        <p:txBody>
          <a:bodyPr/>
          <a:lstStyle/>
          <a:p>
            <a:fld id="{0F61F62F-1674-4FF3-B04D-B225C60DEB33}" type="slidenum">
              <a:rPr lang="en-US" smtClean="0"/>
              <a:t>16</a:t>
            </a:fld>
            <a:endParaRPr lang="en-US" dirty="0"/>
          </a:p>
        </p:txBody>
      </p:sp>
    </p:spTree>
    <p:extLst>
      <p:ext uri="{BB962C8B-B14F-4D97-AF65-F5344CB8AC3E}">
        <p14:creationId xmlns:p14="http://schemas.microsoft.com/office/powerpoint/2010/main" val="2393723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2/8/2025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2/8/2025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2/8/2025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2/8/2025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2/8/2025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2/8/2025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2/8/2025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2/8/2025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2/8/2025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2/8/2025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2/8/2025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2/8/2025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8"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19"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AE1AB18-B6D1-E9FC-D5F1-368969B7896D}"/>
              </a:ext>
            </a:extLst>
          </p:cNvPr>
          <p:cNvSpPr>
            <a:spLocks noGrp="1"/>
          </p:cNvSpPr>
          <p:nvPr>
            <p:ph type="ctrTitle"/>
          </p:nvPr>
        </p:nvSpPr>
        <p:spPr>
          <a:xfrm>
            <a:off x="800046" y="1515295"/>
            <a:ext cx="10591908" cy="3389217"/>
          </a:xfrm>
        </p:spPr>
        <p:txBody>
          <a:bodyPr anchor="ctr">
            <a:normAutofit/>
          </a:bodyPr>
          <a:lstStyle/>
          <a:p>
            <a:pPr algn="ctr"/>
            <a:r>
              <a:rPr lang="en-US" sz="6600" dirty="0">
                <a:solidFill>
                  <a:srgbClr val="FFFFFF"/>
                </a:solidFill>
              </a:rPr>
              <a:t>Credentialing: Ins &amp; Outs	</a:t>
            </a:r>
          </a:p>
        </p:txBody>
      </p:sp>
      <p:sp>
        <p:nvSpPr>
          <p:cNvPr id="3" name="Subtitle 2">
            <a:extLst>
              <a:ext uri="{FF2B5EF4-FFF2-40B4-BE49-F238E27FC236}">
                <a16:creationId xmlns:a16="http://schemas.microsoft.com/office/drawing/2014/main" id="{6B31CC91-0D3A-8E0E-5142-CC9B9071A8A6}"/>
              </a:ext>
            </a:extLst>
          </p:cNvPr>
          <p:cNvSpPr>
            <a:spLocks noGrp="1"/>
          </p:cNvSpPr>
          <p:nvPr>
            <p:ph type="subTitle" idx="1"/>
          </p:nvPr>
        </p:nvSpPr>
        <p:spPr>
          <a:xfrm>
            <a:off x="1000950" y="4966023"/>
            <a:ext cx="8825658" cy="828932"/>
          </a:xfrm>
        </p:spPr>
        <p:txBody>
          <a:bodyPr>
            <a:normAutofit fontScale="92500"/>
          </a:bodyPr>
          <a:lstStyle/>
          <a:p>
            <a:pPr algn="ctr"/>
            <a:r>
              <a:rPr lang="en-US" sz="2400" dirty="0">
                <a:solidFill>
                  <a:schemeClr val="tx2"/>
                </a:solidFill>
              </a:rPr>
              <a:t>Presented by: MICHELLE stevens, cpco, cppm, cpc, cpb, aapc approved instructor, owner of elite medical</a:t>
            </a:r>
          </a:p>
        </p:txBody>
      </p:sp>
      <p:pic>
        <p:nvPicPr>
          <p:cNvPr id="5" name="Picture 4" descr="A logo with a person in the center&#10;&#10;AI-generated content may be incorrect.">
            <a:extLst>
              <a:ext uri="{FF2B5EF4-FFF2-40B4-BE49-F238E27FC236}">
                <a16:creationId xmlns:a16="http://schemas.microsoft.com/office/drawing/2014/main" id="{DF23B76A-41E9-284E-CC6F-268CBF1161BB}"/>
              </a:ext>
            </a:extLst>
          </p:cNvPr>
          <p:cNvPicPr>
            <a:picLocks noChangeAspect="1"/>
          </p:cNvPicPr>
          <p:nvPr/>
        </p:nvPicPr>
        <p:blipFill>
          <a:blip r:embed="rId3"/>
          <a:stretch>
            <a:fillRect/>
          </a:stretch>
        </p:blipFill>
        <p:spPr>
          <a:xfrm>
            <a:off x="9720283" y="4667712"/>
            <a:ext cx="1911250" cy="1911250"/>
          </a:xfrm>
          <a:prstGeom prst="rect">
            <a:avLst/>
          </a:prstGeom>
        </p:spPr>
      </p:pic>
    </p:spTree>
    <p:extLst>
      <p:ext uri="{BB962C8B-B14F-4D97-AF65-F5344CB8AC3E}">
        <p14:creationId xmlns:p14="http://schemas.microsoft.com/office/powerpoint/2010/main" val="12265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1953C7-CA05-F050-175D-3E70454541DC}"/>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40DF38D4-17C6-40D1-40DB-0EBE73B88A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6" name="Rectangle 15">
              <a:extLst>
                <a:ext uri="{FF2B5EF4-FFF2-40B4-BE49-F238E27FC236}">
                  <a16:creationId xmlns:a16="http://schemas.microsoft.com/office/drawing/2014/main" id="{E300B6C5-4D90-2637-890B-CC3FBF64C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999172F4-AC32-6582-3774-F932806DD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a:extLst>
                <a:ext uri="{FF2B5EF4-FFF2-40B4-BE49-F238E27FC236}">
                  <a16:creationId xmlns:a16="http://schemas.microsoft.com/office/drawing/2014/main" id="{DFAB75AF-E01B-B64E-0B80-0FAD288D2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a:extLst>
                <a:ext uri="{FF2B5EF4-FFF2-40B4-BE49-F238E27FC236}">
                  <a16:creationId xmlns:a16="http://schemas.microsoft.com/office/drawing/2014/main" id="{F0EB444E-28A5-AB93-C805-5B53651E2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a:extLst>
                <a:ext uri="{FF2B5EF4-FFF2-40B4-BE49-F238E27FC236}">
                  <a16:creationId xmlns:a16="http://schemas.microsoft.com/office/drawing/2014/main" id="{D1E2839E-B89F-758F-3A02-55D204A9E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5479D69D-846E-06BA-D99A-DC2104AA1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Freeform 5">
              <a:extLst>
                <a:ext uri="{FF2B5EF4-FFF2-40B4-BE49-F238E27FC236}">
                  <a16:creationId xmlns:a16="http://schemas.microsoft.com/office/drawing/2014/main" id="{E99A446E-43B6-D79E-46FE-2E976F3C4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3" name="Freeform 5">
              <a:extLst>
                <a:ext uri="{FF2B5EF4-FFF2-40B4-BE49-F238E27FC236}">
                  <a16:creationId xmlns:a16="http://schemas.microsoft.com/office/drawing/2014/main" id="{035D0D9F-8B3B-D8AB-8B80-A8C6BF4DCC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24" name="Freeform 5">
              <a:extLst>
                <a:ext uri="{FF2B5EF4-FFF2-40B4-BE49-F238E27FC236}">
                  <a16:creationId xmlns:a16="http://schemas.microsoft.com/office/drawing/2014/main" id="{2BBA85A7-3748-BDFA-9333-C1E689B5DC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6" name="Rectangle 25">
            <a:extLst>
              <a:ext uri="{FF2B5EF4-FFF2-40B4-BE49-F238E27FC236}">
                <a16:creationId xmlns:a16="http://schemas.microsoft.com/office/drawing/2014/main" id="{B9D7AADC-2B4F-3F26-BD3B-B8244100F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C935DE0-F56C-D5A9-F184-7E06A4CA4D07}"/>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t>Credentialing Process</a:t>
            </a:r>
          </a:p>
        </p:txBody>
      </p:sp>
      <p:sp>
        <p:nvSpPr>
          <p:cNvPr id="8" name="TextBox 7">
            <a:extLst>
              <a:ext uri="{FF2B5EF4-FFF2-40B4-BE49-F238E27FC236}">
                <a16:creationId xmlns:a16="http://schemas.microsoft.com/office/drawing/2014/main" id="{3C56EA3C-89FE-EA9C-70A5-8F25B2D58405}"/>
              </a:ext>
            </a:extLst>
          </p:cNvPr>
          <p:cNvSpPr txBox="1"/>
          <p:nvPr/>
        </p:nvSpPr>
        <p:spPr>
          <a:xfrm>
            <a:off x="1154954" y="2603500"/>
            <a:ext cx="6397313" cy="34163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sz="3200" dirty="0">
                <a:solidFill>
                  <a:schemeClr val="tx1">
                    <a:lumMod val="75000"/>
                    <a:lumOff val="25000"/>
                  </a:schemeClr>
                </a:solidFill>
              </a:rPr>
              <a:t>Obligations</a:t>
            </a:r>
          </a:p>
          <a:p>
            <a:pPr marL="742950" lvl="1" indent="-285750">
              <a:spcBef>
                <a:spcPts val="1000"/>
              </a:spcBef>
              <a:buClr>
                <a:schemeClr val="accent1"/>
              </a:buClr>
              <a:buSzPct val="80000"/>
              <a:buFont typeface="Wingdings 3" charset="2"/>
              <a:buChar char=""/>
            </a:pPr>
            <a:r>
              <a:rPr lang="en-US" sz="3200" dirty="0">
                <a:solidFill>
                  <a:schemeClr val="tx1">
                    <a:lumMod val="75000"/>
                    <a:lumOff val="25000"/>
                  </a:schemeClr>
                </a:solidFill>
              </a:rPr>
              <a:t>Provider/Group</a:t>
            </a:r>
          </a:p>
          <a:p>
            <a:pPr marL="742950" lvl="1" indent="-285750">
              <a:spcBef>
                <a:spcPts val="1000"/>
              </a:spcBef>
              <a:buClr>
                <a:schemeClr val="accent1"/>
              </a:buClr>
              <a:buSzPct val="80000"/>
              <a:buFont typeface="Wingdings 3" charset="2"/>
              <a:buChar char=""/>
            </a:pPr>
            <a:r>
              <a:rPr lang="en-US" sz="3200" dirty="0">
                <a:solidFill>
                  <a:schemeClr val="tx1">
                    <a:lumMod val="75000"/>
                    <a:lumOff val="25000"/>
                  </a:schemeClr>
                </a:solidFill>
              </a:rPr>
              <a:t>Credentialing Agent</a:t>
            </a:r>
          </a:p>
          <a:p>
            <a:pPr marL="742950" lvl="1" indent="-285750">
              <a:spcBef>
                <a:spcPts val="1000"/>
              </a:spcBef>
              <a:buClr>
                <a:schemeClr val="accent1"/>
              </a:buClr>
              <a:buSzPct val="80000"/>
              <a:buFont typeface="Wingdings 3" charset="2"/>
              <a:buChar char=""/>
            </a:pPr>
            <a:r>
              <a:rPr lang="en-US" sz="3200" dirty="0">
                <a:solidFill>
                  <a:schemeClr val="tx1">
                    <a:lumMod val="75000"/>
                    <a:lumOff val="25000"/>
                  </a:schemeClr>
                </a:solidFill>
              </a:rPr>
              <a:t>Billing or Credentialing</a:t>
            </a:r>
          </a:p>
        </p:txBody>
      </p:sp>
      <p:pic>
        <p:nvPicPr>
          <p:cNvPr id="12" name="Graphic 11" descr="User">
            <a:extLst>
              <a:ext uri="{FF2B5EF4-FFF2-40B4-BE49-F238E27FC236}">
                <a16:creationId xmlns:a16="http://schemas.microsoft.com/office/drawing/2014/main" id="{955D3590-6485-84D6-A684-E49B238739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7222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522E01-B0E0-68F2-D2A6-046530CED775}"/>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B3C78337-5C8F-33D2-E66E-05FF6F8B0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6" name="Rectangle 15">
              <a:extLst>
                <a:ext uri="{FF2B5EF4-FFF2-40B4-BE49-F238E27FC236}">
                  <a16:creationId xmlns:a16="http://schemas.microsoft.com/office/drawing/2014/main" id="{8C100EA4-4D64-7A5B-C7F4-C0749816A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C42BA90E-FB6A-554A-A984-CE0D6E6D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a:extLst>
                <a:ext uri="{FF2B5EF4-FFF2-40B4-BE49-F238E27FC236}">
                  <a16:creationId xmlns:a16="http://schemas.microsoft.com/office/drawing/2014/main" id="{4B3D4724-E22C-C7D8-A4EA-43165CE0E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a:extLst>
                <a:ext uri="{FF2B5EF4-FFF2-40B4-BE49-F238E27FC236}">
                  <a16:creationId xmlns:a16="http://schemas.microsoft.com/office/drawing/2014/main" id="{4C857614-D813-D1E3-9411-98C817207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a:extLst>
                <a:ext uri="{FF2B5EF4-FFF2-40B4-BE49-F238E27FC236}">
                  <a16:creationId xmlns:a16="http://schemas.microsoft.com/office/drawing/2014/main" id="{BC7C5322-A318-6E8B-094F-01CD1E0EC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9118AFE2-CF22-4490-1EB8-091DE84B7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Freeform 5">
              <a:extLst>
                <a:ext uri="{FF2B5EF4-FFF2-40B4-BE49-F238E27FC236}">
                  <a16:creationId xmlns:a16="http://schemas.microsoft.com/office/drawing/2014/main" id="{D1042E78-65D3-33D6-D9C0-A34802CD7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3" name="Freeform 5">
              <a:extLst>
                <a:ext uri="{FF2B5EF4-FFF2-40B4-BE49-F238E27FC236}">
                  <a16:creationId xmlns:a16="http://schemas.microsoft.com/office/drawing/2014/main" id="{1EA1333F-F138-B647-C8FC-AA2076E9F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24" name="Freeform 5">
              <a:extLst>
                <a:ext uri="{FF2B5EF4-FFF2-40B4-BE49-F238E27FC236}">
                  <a16:creationId xmlns:a16="http://schemas.microsoft.com/office/drawing/2014/main" id="{32A33D1D-FE39-13A3-9FF3-381F63A7E7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6" name="Rectangle 25">
            <a:extLst>
              <a:ext uri="{FF2B5EF4-FFF2-40B4-BE49-F238E27FC236}">
                <a16:creationId xmlns:a16="http://schemas.microsoft.com/office/drawing/2014/main" id="{A11B2C7B-839C-C38F-6EE8-0D9D713E3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FBE7FD7-E5E7-074A-1268-95351060E787}"/>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t>Credentialing Process</a:t>
            </a:r>
          </a:p>
        </p:txBody>
      </p:sp>
      <p:sp>
        <p:nvSpPr>
          <p:cNvPr id="8" name="TextBox 7">
            <a:extLst>
              <a:ext uri="{FF2B5EF4-FFF2-40B4-BE49-F238E27FC236}">
                <a16:creationId xmlns:a16="http://schemas.microsoft.com/office/drawing/2014/main" id="{31E33CB2-AA29-3B6D-E480-0A7B7B55E546}"/>
              </a:ext>
            </a:extLst>
          </p:cNvPr>
          <p:cNvSpPr txBox="1"/>
          <p:nvPr/>
        </p:nvSpPr>
        <p:spPr>
          <a:xfrm>
            <a:off x="1154954" y="2603500"/>
            <a:ext cx="6397313" cy="3416300"/>
          </a:xfrm>
          <a:prstGeom prst="rect">
            <a:avLst/>
          </a:prstGeom>
        </p:spPr>
        <p:txBody>
          <a:bodyPr vert="horz" lIns="91440" tIns="45720" rIns="91440" bIns="45720" rtlCol="0" anchor="ctr">
            <a:normAutofit/>
          </a:bodyPr>
          <a:lstStyle/>
          <a:p>
            <a:pPr marL="742950" lvl="1" indent="-285750">
              <a:spcBef>
                <a:spcPts val="1000"/>
              </a:spcBef>
              <a:buClr>
                <a:schemeClr val="accent1"/>
              </a:buClr>
              <a:buSzPct val="80000"/>
              <a:buFont typeface="Wingdings 3" charset="2"/>
              <a:buChar char=""/>
            </a:pPr>
            <a:r>
              <a:rPr lang="en-US" sz="3200" dirty="0">
                <a:solidFill>
                  <a:schemeClr val="tx1">
                    <a:lumMod val="75000"/>
                    <a:lumOff val="25000"/>
                  </a:schemeClr>
                </a:solidFill>
              </a:rPr>
              <a:t>Billing or Credentialing</a:t>
            </a:r>
          </a:p>
          <a:p>
            <a:pPr marL="1200150" lvl="2" indent="-285750">
              <a:spcBef>
                <a:spcPts val="1000"/>
              </a:spcBef>
              <a:buClr>
                <a:schemeClr val="accent1"/>
              </a:buClr>
              <a:buSzPct val="80000"/>
              <a:buFont typeface="Wingdings 3" charset="2"/>
              <a:buChar char=""/>
            </a:pPr>
            <a:r>
              <a:rPr lang="en-US" sz="3200" dirty="0">
                <a:solidFill>
                  <a:schemeClr val="tx1">
                    <a:lumMod val="75000"/>
                    <a:lumOff val="25000"/>
                  </a:schemeClr>
                </a:solidFill>
              </a:rPr>
              <a:t>EDI Enrollments</a:t>
            </a:r>
          </a:p>
          <a:p>
            <a:pPr marL="1657350" lvl="3" indent="-285750">
              <a:spcBef>
                <a:spcPts val="1000"/>
              </a:spcBef>
              <a:buClr>
                <a:schemeClr val="accent1"/>
              </a:buClr>
              <a:buSzPct val="80000"/>
              <a:buFont typeface="Wingdings 3" charset="2"/>
              <a:buChar char=""/>
            </a:pPr>
            <a:r>
              <a:rPr lang="en-US" sz="3200" dirty="0">
                <a:solidFill>
                  <a:schemeClr val="tx1">
                    <a:lumMod val="75000"/>
                    <a:lumOff val="25000"/>
                  </a:schemeClr>
                </a:solidFill>
              </a:rPr>
              <a:t>Typically, 30 Days</a:t>
            </a:r>
          </a:p>
          <a:p>
            <a:pPr marL="1200150" lvl="2" indent="-285750">
              <a:spcBef>
                <a:spcPts val="1000"/>
              </a:spcBef>
              <a:buClr>
                <a:schemeClr val="accent1"/>
              </a:buClr>
              <a:buSzPct val="80000"/>
              <a:buFont typeface="Wingdings 3" charset="2"/>
              <a:buChar char=""/>
            </a:pPr>
            <a:r>
              <a:rPr lang="en-US" sz="3200" dirty="0">
                <a:solidFill>
                  <a:schemeClr val="tx1">
                    <a:lumMod val="75000"/>
                    <a:lumOff val="25000"/>
                  </a:schemeClr>
                </a:solidFill>
              </a:rPr>
              <a:t>ERA/EFT</a:t>
            </a:r>
          </a:p>
          <a:p>
            <a:pPr marL="1657350" lvl="3" indent="-285750">
              <a:spcBef>
                <a:spcPts val="1000"/>
              </a:spcBef>
              <a:buClr>
                <a:schemeClr val="accent1"/>
              </a:buClr>
              <a:buSzPct val="80000"/>
              <a:buFont typeface="Wingdings 3" charset="2"/>
              <a:buChar char=""/>
            </a:pPr>
            <a:r>
              <a:rPr lang="en-US" sz="3200" dirty="0">
                <a:solidFill>
                  <a:schemeClr val="tx1">
                    <a:lumMod val="75000"/>
                    <a:lumOff val="25000"/>
                  </a:schemeClr>
                </a:solidFill>
              </a:rPr>
              <a:t>Typically, 14-30 Days</a:t>
            </a:r>
          </a:p>
        </p:txBody>
      </p:sp>
      <p:pic>
        <p:nvPicPr>
          <p:cNvPr id="12" name="Graphic 11" descr="User">
            <a:extLst>
              <a:ext uri="{FF2B5EF4-FFF2-40B4-BE49-F238E27FC236}">
                <a16:creationId xmlns:a16="http://schemas.microsoft.com/office/drawing/2014/main" id="{2914EA48-A1D9-A4D8-D6F2-CF23122A88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6625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1C70EC7-47B2-EDC7-7ACB-8B339D02573B}"/>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8" name="Rectangle 17">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Oval 18">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Oval 21">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Oval 22">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5"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26"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8" name="Rectangle 27">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2"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dirty="0"/>
          </a:p>
        </p:txBody>
      </p:sp>
      <p:sp>
        <p:nvSpPr>
          <p:cNvPr id="2" name="Title 1">
            <a:extLst>
              <a:ext uri="{FF2B5EF4-FFF2-40B4-BE49-F238E27FC236}">
                <a16:creationId xmlns:a16="http://schemas.microsoft.com/office/drawing/2014/main" id="{578A5E7E-1635-A5D5-8136-9A5932E8CD25}"/>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solidFill>
                  <a:srgbClr val="FFFFFF"/>
                </a:solidFill>
              </a:rPr>
              <a:t>Credentialing Process</a:t>
            </a:r>
          </a:p>
        </p:txBody>
      </p:sp>
      <p:sp>
        <p:nvSpPr>
          <p:cNvPr id="34" name="Rectangle 3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8F0ECE38-1914-E05B-A5CD-F2E8EA8D5F7A}"/>
              </a:ext>
            </a:extLst>
          </p:cNvPr>
          <p:cNvSpPr txBox="1"/>
          <p:nvPr/>
        </p:nvSpPr>
        <p:spPr>
          <a:xfrm>
            <a:off x="1154953" y="2573867"/>
            <a:ext cx="5457514" cy="369332"/>
          </a:xfrm>
          <a:prstGeom prst="rect">
            <a:avLst/>
          </a:prstGeom>
          <a:noFill/>
        </p:spPr>
        <p:txBody>
          <a:bodyPr wrap="square" rtlCol="0">
            <a:spAutoFit/>
          </a:bodyPr>
          <a:lstStyle/>
          <a:p>
            <a:pPr>
              <a:spcAft>
                <a:spcPts val="600"/>
              </a:spcAft>
            </a:pPr>
            <a:r>
              <a:rPr lang="en-US" dirty="0"/>
              <a:t>Other Types of Credentialing Processes</a:t>
            </a:r>
          </a:p>
        </p:txBody>
      </p:sp>
      <p:graphicFrame>
        <p:nvGraphicFramePr>
          <p:cNvPr id="13" name="TextBox 10">
            <a:extLst>
              <a:ext uri="{FF2B5EF4-FFF2-40B4-BE49-F238E27FC236}">
                <a16:creationId xmlns:a16="http://schemas.microsoft.com/office/drawing/2014/main" id="{93A6D649-1CD3-CDA2-055E-E97F53B02065}"/>
              </a:ext>
            </a:extLst>
          </p:cNvPr>
          <p:cNvGraphicFramePr/>
          <p:nvPr>
            <p:extLst>
              <p:ext uri="{D42A27DB-BD31-4B8C-83A1-F6EECF244321}">
                <p14:modId xmlns:p14="http://schemas.microsoft.com/office/powerpoint/2010/main" val="125303355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0061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8"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19"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1" name="Rectangle 20">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23" name="Group 22">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24" name="Rectangle 23">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Oval 24">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Oval 25">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Oval 26">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Oval 27">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Oval 28">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1"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32"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33"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a:extLst>
              <a:ext uri="{FF2B5EF4-FFF2-40B4-BE49-F238E27FC236}">
                <a16:creationId xmlns:a16="http://schemas.microsoft.com/office/drawing/2014/main" id="{E407DA3E-6351-B68C-9B57-FEF9AECA56AC}"/>
              </a:ext>
            </a:extLst>
          </p:cNvPr>
          <p:cNvSpPr>
            <a:spLocks noGrp="1"/>
          </p:cNvSpPr>
          <p:nvPr>
            <p:ph type="title"/>
          </p:nvPr>
        </p:nvSpPr>
        <p:spPr>
          <a:xfrm>
            <a:off x="1154955" y="973668"/>
            <a:ext cx="3133726" cy="1020232"/>
          </a:xfrm>
        </p:spPr>
        <p:txBody>
          <a:bodyPr vert="horz" lIns="91440" tIns="45720" rIns="91440" bIns="45720" rtlCol="0" anchor="ctr">
            <a:normAutofit/>
          </a:bodyPr>
          <a:lstStyle/>
          <a:p>
            <a:pPr>
              <a:lnSpc>
                <a:spcPct val="90000"/>
              </a:lnSpc>
            </a:pPr>
            <a:r>
              <a:rPr lang="en-US" sz="3300" dirty="0"/>
              <a:t>Credentialing Process</a:t>
            </a:r>
          </a:p>
        </p:txBody>
      </p:sp>
      <p:sp>
        <p:nvSpPr>
          <p:cNvPr id="3" name="Content Placeholder 2">
            <a:extLst>
              <a:ext uri="{FF2B5EF4-FFF2-40B4-BE49-F238E27FC236}">
                <a16:creationId xmlns:a16="http://schemas.microsoft.com/office/drawing/2014/main" id="{860D6EAB-94D0-790D-9ED7-14218722D740}"/>
              </a:ext>
            </a:extLst>
          </p:cNvPr>
          <p:cNvSpPr>
            <a:spLocks noGrp="1"/>
          </p:cNvSpPr>
          <p:nvPr>
            <p:ph sz="half" idx="1"/>
          </p:nvPr>
        </p:nvSpPr>
        <p:spPr>
          <a:xfrm>
            <a:off x="1154955" y="2120900"/>
            <a:ext cx="3133726" cy="3898900"/>
          </a:xfrm>
        </p:spPr>
        <p:txBody>
          <a:bodyPr vert="horz" lIns="91440" tIns="45720" rIns="91440" bIns="45720" rtlCol="0">
            <a:normAutofit/>
          </a:bodyPr>
          <a:lstStyle/>
          <a:p>
            <a:r>
              <a:rPr lang="en-US" dirty="0">
                <a:solidFill>
                  <a:schemeClr val="bg1"/>
                </a:solidFill>
              </a:rPr>
              <a:t>Common Roadblocks</a:t>
            </a:r>
          </a:p>
          <a:p>
            <a:pPr lvl="1"/>
            <a:r>
              <a:rPr lang="en-US" dirty="0">
                <a:solidFill>
                  <a:schemeClr val="bg1"/>
                </a:solidFill>
              </a:rPr>
              <a:t>Incomplete applications</a:t>
            </a:r>
          </a:p>
          <a:p>
            <a:pPr lvl="1"/>
            <a:r>
              <a:rPr lang="en-US" dirty="0">
                <a:solidFill>
                  <a:schemeClr val="bg1"/>
                </a:solidFill>
              </a:rPr>
              <a:t>Delays in primary source responses</a:t>
            </a:r>
          </a:p>
          <a:p>
            <a:pPr lvl="1"/>
            <a:r>
              <a:rPr lang="en-US" dirty="0">
                <a:solidFill>
                  <a:schemeClr val="bg1"/>
                </a:solidFill>
              </a:rPr>
              <a:t>Credentialing backlog with payers</a:t>
            </a:r>
          </a:p>
          <a:p>
            <a:pPr lvl="1"/>
            <a:r>
              <a:rPr lang="en-US" dirty="0">
                <a:solidFill>
                  <a:schemeClr val="bg1"/>
                </a:solidFill>
              </a:rPr>
              <a:t>Not Reading Contracts</a:t>
            </a:r>
          </a:p>
          <a:p>
            <a:endParaRPr lang="en-US" dirty="0">
              <a:solidFill>
                <a:schemeClr val="bg1"/>
              </a:solidFill>
            </a:endParaRPr>
          </a:p>
        </p:txBody>
      </p:sp>
      <p:pic>
        <p:nvPicPr>
          <p:cNvPr id="7" name="Graphic 6" descr="Warning">
            <a:extLst>
              <a:ext uri="{FF2B5EF4-FFF2-40B4-BE49-F238E27FC236}">
                <a16:creationId xmlns:a16="http://schemas.microsoft.com/office/drawing/2014/main" id="{33CFCEDB-3744-4ABF-A40D-75A6D4A2F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5124" y="803751"/>
            <a:ext cx="5250498" cy="5250498"/>
          </a:xfrm>
          <a:prstGeom prst="rect">
            <a:avLst/>
          </a:prstGeom>
        </p:spPr>
      </p:pic>
      <p:sp>
        <p:nvSpPr>
          <p:cNvPr id="35" name="Rectangle 34">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7565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BA3C3-7F09-8997-FCC4-1B7221D887A8}"/>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1" name="Rectangle 20">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1272334-6519-C352-5C9B-C99D281D6D5B}"/>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3400" b="0" i="0" kern="1200" dirty="0">
                <a:solidFill>
                  <a:schemeClr val="bg2"/>
                </a:solidFill>
                <a:latin typeface="+mj-lt"/>
                <a:ea typeface="+mj-ea"/>
                <a:cs typeface="+mj-cs"/>
              </a:rPr>
              <a:t>Credentialing Process</a:t>
            </a:r>
          </a:p>
        </p:txBody>
      </p:sp>
      <p:grpSp>
        <p:nvGrpSpPr>
          <p:cNvPr id="33" name="Group 32">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4" name="Rectangle 33">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36"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grpSp>
      <p:graphicFrame>
        <p:nvGraphicFramePr>
          <p:cNvPr id="7" name="Table 6">
            <a:extLst>
              <a:ext uri="{FF2B5EF4-FFF2-40B4-BE49-F238E27FC236}">
                <a16:creationId xmlns:a16="http://schemas.microsoft.com/office/drawing/2014/main" id="{39E79BE7-19ED-2B66-D9F7-06EB0683F18B}"/>
              </a:ext>
            </a:extLst>
          </p:cNvPr>
          <p:cNvGraphicFramePr>
            <a:graphicFrameLocks noGrp="1"/>
          </p:cNvGraphicFramePr>
          <p:nvPr>
            <p:extLst>
              <p:ext uri="{D42A27DB-BD31-4B8C-83A1-F6EECF244321}">
                <p14:modId xmlns:p14="http://schemas.microsoft.com/office/powerpoint/2010/main" val="1394215001"/>
              </p:ext>
            </p:extLst>
          </p:nvPr>
        </p:nvGraphicFramePr>
        <p:xfrm>
          <a:off x="507998" y="533035"/>
          <a:ext cx="7299898" cy="5791929"/>
        </p:xfrm>
        <a:graphic>
          <a:graphicData uri="http://schemas.openxmlformats.org/drawingml/2006/table">
            <a:tbl>
              <a:tblPr firstRow="1" bandRow="1"/>
              <a:tblGrid>
                <a:gridCol w="692770">
                  <a:extLst>
                    <a:ext uri="{9D8B030D-6E8A-4147-A177-3AD203B41FA5}">
                      <a16:colId xmlns:a16="http://schemas.microsoft.com/office/drawing/2014/main" val="2732701485"/>
                    </a:ext>
                  </a:extLst>
                </a:gridCol>
                <a:gridCol w="1300557">
                  <a:extLst>
                    <a:ext uri="{9D8B030D-6E8A-4147-A177-3AD203B41FA5}">
                      <a16:colId xmlns:a16="http://schemas.microsoft.com/office/drawing/2014/main" val="2350192944"/>
                    </a:ext>
                  </a:extLst>
                </a:gridCol>
                <a:gridCol w="2673455">
                  <a:extLst>
                    <a:ext uri="{9D8B030D-6E8A-4147-A177-3AD203B41FA5}">
                      <a16:colId xmlns:a16="http://schemas.microsoft.com/office/drawing/2014/main" val="3015960670"/>
                    </a:ext>
                  </a:extLst>
                </a:gridCol>
                <a:gridCol w="2633116">
                  <a:extLst>
                    <a:ext uri="{9D8B030D-6E8A-4147-A177-3AD203B41FA5}">
                      <a16:colId xmlns:a16="http://schemas.microsoft.com/office/drawing/2014/main" val="324162244"/>
                    </a:ext>
                  </a:extLst>
                </a:gridCol>
              </a:tblGrid>
              <a:tr h="526539">
                <a:tc>
                  <a:txBody>
                    <a:bodyPr/>
                    <a:lstStyle/>
                    <a:p>
                      <a:pPr algn="ctr" fontAlgn="ctr"/>
                      <a:r>
                        <a:rPr lang="en-US" sz="1000" b="1" i="0" u="none" strike="noStrike" dirty="0">
                          <a:solidFill>
                            <a:srgbClr val="000000"/>
                          </a:solidFill>
                          <a:effectLst/>
                          <a:latin typeface="Tahoma" panose="020B0604030504040204" pitchFamily="34" charset="0"/>
                        </a:rPr>
                        <a:t>Step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dirty="0">
                          <a:solidFill>
                            <a:srgbClr val="000000"/>
                          </a:solidFill>
                          <a:effectLst/>
                          <a:latin typeface="Tahoma" panose="020B0604030504040204" pitchFamily="34" charset="0"/>
                        </a:rPr>
                        <a:t>Prepare Your Information and grant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Obtain your CAQH ID # and login information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Grant access to the credentialing agent by following Step Two Request Access form that is attached the credentialing agreement.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7987113"/>
                  </a:ext>
                </a:extLst>
              </a:tr>
              <a:tr h="526539">
                <a:tc>
                  <a:txBody>
                    <a:bodyPr/>
                    <a:lstStyle/>
                    <a:p>
                      <a:pPr algn="ctr" fontAlgn="ctr"/>
                      <a:r>
                        <a:rPr lang="en-US" sz="1000" b="1" i="0" u="none" strike="noStrike" dirty="0">
                          <a:solidFill>
                            <a:srgbClr val="000000"/>
                          </a:solidFill>
                          <a:effectLst/>
                          <a:latin typeface="Tahoma" panose="020B0604030504040204" pitchFamily="34" charset="0"/>
                        </a:rPr>
                        <a:t>Step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dirty="0">
                          <a:solidFill>
                            <a:srgbClr val="000000"/>
                          </a:solidFill>
                          <a:effectLst/>
                          <a:latin typeface="Tahoma" panose="020B0604030504040204" pitchFamily="34" charset="0"/>
                        </a:rPr>
                        <a:t>Join the Network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Complete online requests or contact the carrier for  required forms to complete so the credentialing process will start.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246321"/>
                  </a:ext>
                </a:extLst>
              </a:tr>
              <a:tr h="526539">
                <a:tc>
                  <a:txBody>
                    <a:bodyPr/>
                    <a:lstStyle/>
                    <a:p>
                      <a:pPr algn="ctr" fontAlgn="ctr"/>
                      <a:r>
                        <a:rPr lang="en-US" sz="1000" b="1" i="0" u="none" strike="noStrike" dirty="0">
                          <a:solidFill>
                            <a:srgbClr val="000000"/>
                          </a:solidFill>
                          <a:effectLst/>
                          <a:latin typeface="Tahoma" panose="020B0604030504040204" pitchFamily="34" charset="0"/>
                        </a:rPr>
                        <a:t>Step 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dirty="0">
                          <a:solidFill>
                            <a:srgbClr val="000000"/>
                          </a:solidFill>
                          <a:effectLst/>
                          <a:latin typeface="Tahoma" panose="020B0604030504040204" pitchFamily="34" charset="0"/>
                        </a:rPr>
                        <a:t>Panel Determination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Once the forms have been submitted the information will be reviewed and presented to the committee.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44585472"/>
                  </a:ext>
                </a:extLst>
              </a:tr>
              <a:tr h="526539">
                <a:tc>
                  <a:txBody>
                    <a:bodyPr/>
                    <a:lstStyle/>
                    <a:p>
                      <a:pPr algn="ctr" fontAlgn="ctr"/>
                      <a:r>
                        <a:rPr lang="en-US" sz="1000" b="1" i="0" u="none" strike="noStrike" dirty="0">
                          <a:solidFill>
                            <a:srgbClr val="000000"/>
                          </a:solidFill>
                          <a:effectLst/>
                          <a:latin typeface="Tahoma" panose="020B0604030504040204" pitchFamily="34" charset="0"/>
                        </a:rPr>
                        <a:t>Step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dirty="0">
                          <a:solidFill>
                            <a:srgbClr val="000000"/>
                          </a:solidFill>
                          <a:effectLst/>
                          <a:latin typeface="Tahoma" panose="020B0604030504040204" pitchFamily="34" charset="0"/>
                        </a:rPr>
                        <a:t>Reference Number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Once the information has been submitted make sure to document the reference or application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002823"/>
                  </a:ext>
                </a:extLst>
              </a:tr>
              <a:tr h="1228591">
                <a:tc>
                  <a:txBody>
                    <a:bodyPr/>
                    <a:lstStyle/>
                    <a:p>
                      <a:pPr algn="ctr" fontAlgn="ctr"/>
                      <a:r>
                        <a:rPr lang="en-US" sz="1000" b="1" i="0" u="none" strike="noStrike" dirty="0">
                          <a:solidFill>
                            <a:srgbClr val="000000"/>
                          </a:solidFill>
                          <a:effectLst/>
                          <a:latin typeface="Tahoma" panose="020B0604030504040204" pitchFamily="34" charset="0"/>
                        </a:rPr>
                        <a:t>Step 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dirty="0">
                          <a:solidFill>
                            <a:srgbClr val="000000"/>
                          </a:solidFill>
                          <a:effectLst/>
                          <a:latin typeface="Tahoma" panose="020B0604030504040204" pitchFamily="34" charset="0"/>
                        </a:rPr>
                        <a:t>Follow-Up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Call the payer bi-weekly or monthly and ensure that no further information is needed and that there is nothing wrong. Only start bi-weekly calls once the contracting process has begun. Often times, if missing documents or soon to be expired, which will required new copies to be sent prior to the execution of the contract.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31525188"/>
                  </a:ext>
                </a:extLst>
              </a:tr>
              <a:tr h="351026">
                <a:tc>
                  <a:txBody>
                    <a:bodyPr/>
                    <a:lstStyle/>
                    <a:p>
                      <a:pPr algn="ctr" fontAlgn="ctr"/>
                      <a:r>
                        <a:rPr lang="en-US" sz="1000" b="1" i="0" u="none" strike="noStrike" dirty="0">
                          <a:solidFill>
                            <a:srgbClr val="000000"/>
                          </a:solidFill>
                          <a:effectLst/>
                          <a:latin typeface="Tahoma" panose="020B0604030504040204" pitchFamily="34" charset="0"/>
                        </a:rPr>
                        <a:t>Step 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dirty="0">
                          <a:solidFill>
                            <a:srgbClr val="000000"/>
                          </a:solidFill>
                          <a:effectLst/>
                          <a:latin typeface="Tahoma" panose="020B0604030504040204" pitchFamily="34" charset="0"/>
                        </a:rPr>
                        <a:t>Contracting Phase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An assigned contracting rep is assigned and will draft the agreement.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735042"/>
                  </a:ext>
                </a:extLst>
              </a:tr>
              <a:tr h="877565">
                <a:tc>
                  <a:txBody>
                    <a:bodyPr/>
                    <a:lstStyle/>
                    <a:p>
                      <a:pPr algn="ctr" fontAlgn="ctr"/>
                      <a:r>
                        <a:rPr lang="en-US" sz="1000" b="1" i="0" u="none" strike="noStrike" dirty="0">
                          <a:solidFill>
                            <a:srgbClr val="000000"/>
                          </a:solidFill>
                          <a:effectLst/>
                          <a:latin typeface="Tahoma" panose="020B0604030504040204" pitchFamily="34" charset="0"/>
                        </a:rPr>
                        <a:t>Step 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dirty="0">
                          <a:solidFill>
                            <a:srgbClr val="000000"/>
                          </a:solidFill>
                          <a:effectLst/>
                          <a:latin typeface="Tahoma" panose="020B0604030504040204" pitchFamily="34" charset="0"/>
                        </a:rPr>
                        <a:t>Fee Schedule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If you negotiated your fee schedule prior to the contract, this is when the fee schedule will be built in with the contract.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Be sure to follow up with the payer every two weeks to check status but not  call everyday or agony them, as it can backfire on you. Excessive follow-up will not speed-up the process.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88776593"/>
                  </a:ext>
                </a:extLst>
              </a:tr>
              <a:tr h="175513">
                <a:tc>
                  <a:txBody>
                    <a:bodyPr/>
                    <a:lstStyle/>
                    <a:p>
                      <a:pPr algn="ctr" fontAlgn="ctr"/>
                      <a:r>
                        <a:rPr lang="en-US" sz="1000" b="1" i="0" u="none" strike="noStrike" dirty="0">
                          <a:solidFill>
                            <a:srgbClr val="000000"/>
                          </a:solidFill>
                          <a:effectLst/>
                          <a:latin typeface="Tahoma" panose="020B0604030504040204" pitchFamily="34" charset="0"/>
                        </a:rPr>
                        <a:t>Step 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dirty="0">
                          <a:solidFill>
                            <a:srgbClr val="000000"/>
                          </a:solidFill>
                          <a:effectLst/>
                          <a:latin typeface="Tahoma" panose="020B0604030504040204" pitchFamily="34" charset="0"/>
                        </a:rPr>
                        <a:t>Review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Contract Sent for Provider Signature.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169587"/>
                  </a:ext>
                </a:extLst>
              </a:tr>
              <a:tr h="526539">
                <a:tc>
                  <a:txBody>
                    <a:bodyPr/>
                    <a:lstStyle/>
                    <a:p>
                      <a:pPr algn="ctr" fontAlgn="ctr"/>
                      <a:r>
                        <a:rPr lang="en-US" sz="1000" b="1" i="0" u="none" strike="noStrike" dirty="0">
                          <a:solidFill>
                            <a:srgbClr val="000000"/>
                          </a:solidFill>
                          <a:effectLst/>
                          <a:latin typeface="Tahoma" panose="020B0604030504040204" pitchFamily="34" charset="0"/>
                        </a:rPr>
                        <a:t>Step 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1" i="0" u="none" strike="noStrike" dirty="0">
                          <a:solidFill>
                            <a:srgbClr val="000000"/>
                          </a:solidFill>
                          <a:effectLst/>
                          <a:latin typeface="Tahoma" panose="020B0604030504040204" pitchFamily="34" charset="0"/>
                        </a:rPr>
                        <a:t>Contract Execution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Provider has signed and sent the contract back to the payor for counter signature.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1000" b="0" i="0" u="none" strike="noStrike" dirty="0">
                          <a:solidFill>
                            <a:srgbClr val="000000"/>
                          </a:solidFill>
                          <a:effectLst/>
                          <a:latin typeface="Tahoma" panose="020B0604030504040204" pitchFamily="34" charset="0"/>
                        </a:rPr>
                        <a:t>This can take 30-60 days.  This is the time you can discuss a retro effective date.  Again, only a few payors will allow this.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12284073"/>
                  </a:ext>
                </a:extLst>
              </a:tr>
              <a:tr h="526539">
                <a:tc>
                  <a:txBody>
                    <a:bodyPr/>
                    <a:lstStyle/>
                    <a:p>
                      <a:pPr algn="ctr" fontAlgn="ctr"/>
                      <a:r>
                        <a:rPr lang="en-US" sz="1000" b="1" i="0" u="none" strike="noStrike" dirty="0">
                          <a:solidFill>
                            <a:srgbClr val="000000"/>
                          </a:solidFill>
                          <a:effectLst/>
                          <a:latin typeface="Tahoma" panose="020B0604030504040204" pitchFamily="34" charset="0"/>
                        </a:rPr>
                        <a:t>Step 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00" b="1" i="0" u="none" strike="noStrike" dirty="0">
                          <a:solidFill>
                            <a:srgbClr val="000000"/>
                          </a:solidFill>
                          <a:effectLst/>
                          <a:latin typeface="Tahoma" panose="020B0604030504040204" pitchFamily="34" charset="0"/>
                        </a:rPr>
                        <a:t>Participation Verification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Verify payer participation and save the email or welcome letter received from the payer as confirmation of participation.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00" b="0" i="0" u="none" strike="noStrike" dirty="0">
                          <a:solidFill>
                            <a:srgbClr val="000000"/>
                          </a:solidFill>
                          <a:effectLst/>
                          <a:latin typeface="Tahoma" panose="020B0604030504040204" pitchFamily="34" charset="0"/>
                        </a:rPr>
                        <a:t>Make sure your billing system is updated with the payer information/ EDI and start to submit claims.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537618"/>
                  </a:ext>
                </a:extLst>
              </a:tr>
            </a:tbl>
          </a:graphicData>
        </a:graphic>
      </p:graphicFrame>
    </p:spTree>
    <p:extLst>
      <p:ext uri="{BB962C8B-B14F-4D97-AF65-F5344CB8AC3E}">
        <p14:creationId xmlns:p14="http://schemas.microsoft.com/office/powerpoint/2010/main" val="392938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C9410A52-C818-6217-C849-438C27B9DC6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512C453-4E7B-5A4C-8830-6367C57A83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DE9EFB51-E997-F5B4-24B7-69D62E88A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Freeform 5">
              <a:extLst>
                <a:ext uri="{FF2B5EF4-FFF2-40B4-BE49-F238E27FC236}">
                  <a16:creationId xmlns:a16="http://schemas.microsoft.com/office/drawing/2014/main" id="{B0E9A900-73E9-20D3-FA3B-B118B1D955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dirty="0"/>
            </a:p>
          </p:txBody>
        </p:sp>
      </p:grpSp>
      <p:sp>
        <p:nvSpPr>
          <p:cNvPr id="2" name="Title 1">
            <a:extLst>
              <a:ext uri="{FF2B5EF4-FFF2-40B4-BE49-F238E27FC236}">
                <a16:creationId xmlns:a16="http://schemas.microsoft.com/office/drawing/2014/main" id="{D9F5D70C-72B2-178E-733B-3EE2AAE3DC21}"/>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Best Practices for Effective Credentialing</a:t>
            </a:r>
          </a:p>
        </p:txBody>
      </p:sp>
      <p:sp>
        <p:nvSpPr>
          <p:cNvPr id="4" name="Subtitle 3">
            <a:extLst>
              <a:ext uri="{FF2B5EF4-FFF2-40B4-BE49-F238E27FC236}">
                <a16:creationId xmlns:a16="http://schemas.microsoft.com/office/drawing/2014/main" id="{B3FBC72F-9BD5-98E2-D58B-3CE73E9D493A}"/>
              </a:ext>
            </a:extLst>
          </p:cNvPr>
          <p:cNvSpPr>
            <a:spLocks noGrp="1"/>
          </p:cNvSpPr>
          <p:nvPr>
            <p:ph type="subTitle" idx="1"/>
          </p:nvPr>
        </p:nvSpPr>
        <p:spPr>
          <a:xfrm>
            <a:off x="1683171" y="4293441"/>
            <a:ext cx="8825658" cy="1234148"/>
          </a:xfrm>
        </p:spPr>
        <p:txBody>
          <a:bodyPr>
            <a:normAutofit/>
          </a:bodyPr>
          <a:lstStyle/>
          <a:p>
            <a:pPr algn="ctr"/>
            <a:endParaRPr lang="en-US" sz="2000" dirty="0"/>
          </a:p>
        </p:txBody>
      </p:sp>
      <p:cxnSp>
        <p:nvCxnSpPr>
          <p:cNvPr id="13" name="Straight Connector 12">
            <a:extLst>
              <a:ext uri="{FF2B5EF4-FFF2-40B4-BE49-F238E27FC236}">
                <a16:creationId xmlns:a16="http://schemas.microsoft.com/office/drawing/2014/main" id="{7C4E6EF9-683C-C4D5-061F-737B906C64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823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10">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7"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18"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0" name="Rectangle 19">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4A59E6B-3C59-859E-8B84-A5BA5D9D1E6A}"/>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sz="3300" dirty="0">
                <a:solidFill>
                  <a:srgbClr val="EBEBEB"/>
                </a:solidFill>
              </a:rPr>
              <a:t>Best Practices for Effective Credentialing</a:t>
            </a:r>
          </a:p>
        </p:txBody>
      </p:sp>
      <p:graphicFrame>
        <p:nvGraphicFramePr>
          <p:cNvPr id="5" name="Content Placeholder 2">
            <a:extLst>
              <a:ext uri="{FF2B5EF4-FFF2-40B4-BE49-F238E27FC236}">
                <a16:creationId xmlns:a16="http://schemas.microsoft.com/office/drawing/2014/main" id="{4BA89572-7EEA-576F-7DC2-A850E780E781}"/>
              </a:ext>
            </a:extLst>
          </p:cNvPr>
          <p:cNvGraphicFramePr>
            <a:graphicFrameLocks noGrp="1"/>
          </p:cNvGraphicFramePr>
          <p:nvPr>
            <p:ph sz="half" idx="1"/>
            <p:extLst>
              <p:ext uri="{D42A27DB-BD31-4B8C-83A1-F6EECF244321}">
                <p14:modId xmlns:p14="http://schemas.microsoft.com/office/powerpoint/2010/main" val="2828645515"/>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412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3E8A6CC0-3183-5D51-7DE1-CEAF54B8137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2333655-6C1E-9EBE-4BCC-F3107C34D2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8576F11A-F942-A4E7-0684-0B2C08A3F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Freeform 5">
              <a:extLst>
                <a:ext uri="{FF2B5EF4-FFF2-40B4-BE49-F238E27FC236}">
                  <a16:creationId xmlns:a16="http://schemas.microsoft.com/office/drawing/2014/main" id="{7CD906C7-A4D6-64E0-00FA-B361DDED4B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dirty="0"/>
            </a:p>
          </p:txBody>
        </p:sp>
      </p:grpSp>
      <p:sp>
        <p:nvSpPr>
          <p:cNvPr id="2" name="Title 1">
            <a:extLst>
              <a:ext uri="{FF2B5EF4-FFF2-40B4-BE49-F238E27FC236}">
                <a16:creationId xmlns:a16="http://schemas.microsoft.com/office/drawing/2014/main" id="{764A55F4-3834-4F1C-3DD5-5793BBA1B985}"/>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Compliance in Credentialing</a:t>
            </a:r>
          </a:p>
        </p:txBody>
      </p:sp>
      <p:sp>
        <p:nvSpPr>
          <p:cNvPr id="4" name="Subtitle 3">
            <a:extLst>
              <a:ext uri="{FF2B5EF4-FFF2-40B4-BE49-F238E27FC236}">
                <a16:creationId xmlns:a16="http://schemas.microsoft.com/office/drawing/2014/main" id="{2D5151EB-C8FD-91D5-E8C8-BA284FEAFA9A}"/>
              </a:ext>
            </a:extLst>
          </p:cNvPr>
          <p:cNvSpPr>
            <a:spLocks noGrp="1"/>
          </p:cNvSpPr>
          <p:nvPr>
            <p:ph type="subTitle" idx="1"/>
          </p:nvPr>
        </p:nvSpPr>
        <p:spPr>
          <a:xfrm>
            <a:off x="1683171" y="4293441"/>
            <a:ext cx="8825658" cy="1234148"/>
          </a:xfrm>
        </p:spPr>
        <p:txBody>
          <a:bodyPr>
            <a:normAutofit/>
          </a:bodyPr>
          <a:lstStyle/>
          <a:p>
            <a:pPr algn="ctr"/>
            <a:endParaRPr lang="en-US" sz="2000" dirty="0"/>
          </a:p>
        </p:txBody>
      </p:sp>
      <p:cxnSp>
        <p:nvCxnSpPr>
          <p:cNvPr id="13" name="Straight Connector 12">
            <a:extLst>
              <a:ext uri="{FF2B5EF4-FFF2-40B4-BE49-F238E27FC236}">
                <a16:creationId xmlns:a16="http://schemas.microsoft.com/office/drawing/2014/main" id="{5B193792-703D-618B-40E6-ECA30126BE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5664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10">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7"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18"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0" name="Rectangle 19">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4"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dirty="0"/>
          </a:p>
        </p:txBody>
      </p:sp>
      <p:sp>
        <p:nvSpPr>
          <p:cNvPr id="2" name="Title 1">
            <a:extLst>
              <a:ext uri="{FF2B5EF4-FFF2-40B4-BE49-F238E27FC236}">
                <a16:creationId xmlns:a16="http://schemas.microsoft.com/office/drawing/2014/main" id="{D5B7CDB5-A01C-6C68-A958-9F8B0187EFFD}"/>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solidFill>
                  <a:srgbClr val="FFFFFF"/>
                </a:solidFill>
              </a:rPr>
              <a:t>Compliance in Credentialing</a:t>
            </a:r>
          </a:p>
        </p:txBody>
      </p:sp>
      <p:sp>
        <p:nvSpPr>
          <p:cNvPr id="26" name="Rectangle 25">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82438889-65AC-E8A3-5725-EB975E11C10C}"/>
              </a:ext>
            </a:extLst>
          </p:cNvPr>
          <p:cNvGraphicFramePr>
            <a:graphicFrameLocks noGrp="1"/>
          </p:cNvGraphicFramePr>
          <p:nvPr>
            <p:ph sz="half" idx="1"/>
            <p:extLst>
              <p:ext uri="{D42A27DB-BD31-4B8C-83A1-F6EECF244321}">
                <p14:modId xmlns:p14="http://schemas.microsoft.com/office/powerpoint/2010/main" val="3682503868"/>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347148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5264E3-34C1-D0F5-D284-1F35B739425A}"/>
            </a:ext>
          </a:extLst>
        </p:cNvPr>
        <p:cNvGrpSpPr/>
        <p:nvPr/>
      </p:nvGrpSpPr>
      <p:grpSpPr>
        <a:xfrm>
          <a:off x="0" y="0"/>
          <a:ext cx="0" cy="0"/>
          <a:chOff x="0" y="0"/>
          <a:chExt cx="0" cy="0"/>
        </a:xfrm>
      </p:grpSpPr>
      <p:grpSp>
        <p:nvGrpSpPr>
          <p:cNvPr id="59" name="Group 58">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60" name="Rectangle 59">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1" name="Oval 60">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2" name="Oval 61">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3" name="Oval 62">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4" name="Oval 63">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5" name="Oval 64">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6"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67"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68"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70" name="Rectangle 69">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3B7DF6B-F1E1-D8E4-57FB-6B9DE09C4B76}"/>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solidFill>
                  <a:srgbClr val="EBEBEB"/>
                </a:solidFill>
              </a:rPr>
              <a:t>Compliance in Credentialing</a:t>
            </a:r>
          </a:p>
        </p:txBody>
      </p:sp>
      <p:graphicFrame>
        <p:nvGraphicFramePr>
          <p:cNvPr id="33" name="Content Placeholder 2">
            <a:extLst>
              <a:ext uri="{FF2B5EF4-FFF2-40B4-BE49-F238E27FC236}">
                <a16:creationId xmlns:a16="http://schemas.microsoft.com/office/drawing/2014/main" id="{DA4AC5E4-0CBF-84CA-5271-49136CF072A8}"/>
              </a:ext>
            </a:extLst>
          </p:cNvPr>
          <p:cNvGraphicFramePr>
            <a:graphicFrameLocks noGrp="1"/>
          </p:cNvGraphicFramePr>
          <p:nvPr>
            <p:ph sz="half" idx="1"/>
            <p:extLst>
              <p:ext uri="{D42A27DB-BD31-4B8C-83A1-F6EECF244321}">
                <p14:modId xmlns:p14="http://schemas.microsoft.com/office/powerpoint/2010/main" val="1763488126"/>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982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6"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7"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a:extLst>
              <a:ext uri="{FF2B5EF4-FFF2-40B4-BE49-F238E27FC236}">
                <a16:creationId xmlns:a16="http://schemas.microsoft.com/office/drawing/2014/main" id="{D59D620B-F567-A844-E81A-A95636B12DDA}"/>
              </a:ext>
            </a:extLst>
          </p:cNvPr>
          <p:cNvSpPr>
            <a:spLocks noGrp="1"/>
          </p:cNvSpPr>
          <p:nvPr>
            <p:ph type="title"/>
          </p:nvPr>
        </p:nvSpPr>
        <p:spPr>
          <a:xfrm>
            <a:off x="639098" y="629265"/>
            <a:ext cx="5132438" cy="1622322"/>
          </a:xfrm>
        </p:spPr>
        <p:txBody>
          <a:bodyPr>
            <a:normAutofit/>
          </a:bodyPr>
          <a:lstStyle/>
          <a:p>
            <a:r>
              <a:rPr lang="en-US" dirty="0"/>
              <a:t>Agenda</a:t>
            </a:r>
          </a:p>
        </p:txBody>
      </p:sp>
      <p:sp>
        <p:nvSpPr>
          <p:cNvPr id="3" name="Content Placeholder 2">
            <a:extLst>
              <a:ext uri="{FF2B5EF4-FFF2-40B4-BE49-F238E27FC236}">
                <a16:creationId xmlns:a16="http://schemas.microsoft.com/office/drawing/2014/main" id="{1FC8A433-3327-2A82-8E0E-50CC2357A115}"/>
              </a:ext>
            </a:extLst>
          </p:cNvPr>
          <p:cNvSpPr>
            <a:spLocks noGrp="1"/>
          </p:cNvSpPr>
          <p:nvPr>
            <p:ph idx="1"/>
          </p:nvPr>
        </p:nvSpPr>
        <p:spPr>
          <a:xfrm>
            <a:off x="782270" y="2029826"/>
            <a:ext cx="5881828" cy="3811742"/>
          </a:xfrm>
        </p:spPr>
        <p:txBody>
          <a:bodyPr anchor="ctr">
            <a:normAutofit lnSpcReduction="10000"/>
          </a:bodyPr>
          <a:lstStyle/>
          <a:p>
            <a:r>
              <a:rPr lang="en-US" sz="2000" dirty="0">
                <a:solidFill>
                  <a:schemeClr val="bg1"/>
                </a:solidFill>
              </a:rPr>
              <a:t>About</a:t>
            </a:r>
          </a:p>
          <a:p>
            <a:r>
              <a:rPr lang="en-US" sz="2000" dirty="0">
                <a:solidFill>
                  <a:schemeClr val="bg1"/>
                </a:solidFill>
              </a:rPr>
              <a:t>What &amp;Why</a:t>
            </a:r>
          </a:p>
          <a:p>
            <a:r>
              <a:rPr lang="en-US" sz="2000" dirty="0">
                <a:solidFill>
                  <a:schemeClr val="bg1"/>
                </a:solidFill>
              </a:rPr>
              <a:t>Process</a:t>
            </a:r>
          </a:p>
          <a:p>
            <a:r>
              <a:rPr lang="en-US" sz="2000" dirty="0">
                <a:solidFill>
                  <a:schemeClr val="bg1"/>
                </a:solidFill>
              </a:rPr>
              <a:t>Best Practices for Effective Credentialing</a:t>
            </a:r>
          </a:p>
          <a:p>
            <a:r>
              <a:rPr lang="en-US" sz="2000" dirty="0">
                <a:solidFill>
                  <a:schemeClr val="bg1"/>
                </a:solidFill>
              </a:rPr>
              <a:t>Compliance in Credentialing</a:t>
            </a:r>
          </a:p>
          <a:p>
            <a:r>
              <a:rPr lang="en-US" sz="2000" dirty="0">
                <a:solidFill>
                  <a:schemeClr val="bg1"/>
                </a:solidFill>
              </a:rPr>
              <a:t>Fee Negotiations</a:t>
            </a:r>
          </a:p>
          <a:p>
            <a:r>
              <a:rPr lang="en-US" sz="2000" dirty="0">
                <a:solidFill>
                  <a:schemeClr val="bg1"/>
                </a:solidFill>
              </a:rPr>
              <a:t>Real-World Case Study</a:t>
            </a:r>
          </a:p>
          <a:p>
            <a:r>
              <a:rPr lang="en-US" sz="2000" dirty="0">
                <a:solidFill>
                  <a:schemeClr val="bg1"/>
                </a:solidFill>
              </a:rPr>
              <a:t>Closing</a:t>
            </a:r>
          </a:p>
          <a:p>
            <a:r>
              <a:rPr lang="en-US" sz="2000" dirty="0">
                <a:solidFill>
                  <a:schemeClr val="bg1"/>
                </a:solidFill>
              </a:rPr>
              <a:t>Q &amp; A </a:t>
            </a:r>
          </a:p>
        </p:txBody>
      </p:sp>
      <p:pic>
        <p:nvPicPr>
          <p:cNvPr id="7" name="Graphic 6" descr="Check List">
            <a:extLst>
              <a:ext uri="{FF2B5EF4-FFF2-40B4-BE49-F238E27FC236}">
                <a16:creationId xmlns:a16="http://schemas.microsoft.com/office/drawing/2014/main" id="{D98D9AF4-FAEF-D362-D336-8275ED3517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0827" y="1016432"/>
            <a:ext cx="4842716" cy="4842716"/>
          </a:xfrm>
          <a:prstGeom prst="rect">
            <a:avLst/>
          </a:prstGeom>
        </p:spPr>
      </p:pic>
      <p:sp>
        <p:nvSpPr>
          <p:cNvPr id="28" name="Rectangle 27">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73707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dirty="0"/>
            </a:p>
          </p:txBody>
        </p:sp>
      </p:grpSp>
      <p:sp>
        <p:nvSpPr>
          <p:cNvPr id="2" name="Title 1">
            <a:extLst>
              <a:ext uri="{FF2B5EF4-FFF2-40B4-BE49-F238E27FC236}">
                <a16:creationId xmlns:a16="http://schemas.microsoft.com/office/drawing/2014/main" id="{4D3A88FC-1737-E4D5-41EA-C411802E50E6}"/>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Fee Negotiations</a:t>
            </a:r>
          </a:p>
        </p:txBody>
      </p:sp>
      <p:sp>
        <p:nvSpPr>
          <p:cNvPr id="4" name="Subtitle 3">
            <a:extLst>
              <a:ext uri="{FF2B5EF4-FFF2-40B4-BE49-F238E27FC236}">
                <a16:creationId xmlns:a16="http://schemas.microsoft.com/office/drawing/2014/main" id="{607102BB-C799-9592-6A14-8848D9FC8B62}"/>
              </a:ext>
            </a:extLst>
          </p:cNvPr>
          <p:cNvSpPr>
            <a:spLocks noGrp="1"/>
          </p:cNvSpPr>
          <p:nvPr>
            <p:ph type="subTitle" idx="1"/>
          </p:nvPr>
        </p:nvSpPr>
        <p:spPr>
          <a:xfrm>
            <a:off x="1683171" y="4293441"/>
            <a:ext cx="8825658" cy="1234148"/>
          </a:xfrm>
        </p:spPr>
        <p:txBody>
          <a:bodyPr>
            <a:normAutofit/>
          </a:bodyPr>
          <a:lstStyle/>
          <a:p>
            <a:pPr algn="ctr"/>
            <a:endParaRPr lang="en-US" sz="2000" dirty="0"/>
          </a:p>
        </p:txBody>
      </p:sp>
      <p:cxnSp>
        <p:nvCxnSpPr>
          <p:cNvPr id="13" name="Straight Connector 12">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779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6" name="Rectangle 5">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Oval 8">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Oval 22">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a:extLst>
              <a:ext uri="{FF2B5EF4-FFF2-40B4-BE49-F238E27FC236}">
                <a16:creationId xmlns:a16="http://schemas.microsoft.com/office/drawing/2014/main" id="{1DD95A3E-C202-00D9-0ECE-03E459C718E1}"/>
              </a:ext>
            </a:extLst>
          </p:cNvPr>
          <p:cNvSpPr>
            <a:spLocks noGrp="1"/>
          </p:cNvSpPr>
          <p:nvPr>
            <p:ph type="title"/>
          </p:nvPr>
        </p:nvSpPr>
        <p:spPr>
          <a:xfrm>
            <a:off x="1154955" y="973668"/>
            <a:ext cx="3133726" cy="1020232"/>
          </a:xfrm>
        </p:spPr>
        <p:txBody>
          <a:bodyPr>
            <a:normAutofit/>
          </a:bodyPr>
          <a:lstStyle/>
          <a:p>
            <a:pPr>
              <a:lnSpc>
                <a:spcPct val="90000"/>
              </a:lnSpc>
            </a:pPr>
            <a:r>
              <a:rPr lang="en-US" sz="3300" dirty="0"/>
              <a:t>Fee Negotiations</a:t>
            </a:r>
          </a:p>
        </p:txBody>
      </p:sp>
      <p:sp>
        <p:nvSpPr>
          <p:cNvPr id="3" name="Content Placeholder 2">
            <a:extLst>
              <a:ext uri="{FF2B5EF4-FFF2-40B4-BE49-F238E27FC236}">
                <a16:creationId xmlns:a16="http://schemas.microsoft.com/office/drawing/2014/main" id="{5FAFD6EA-9E3B-36E5-B437-A8C9F71EBA24}"/>
              </a:ext>
            </a:extLst>
          </p:cNvPr>
          <p:cNvSpPr>
            <a:spLocks noGrp="1"/>
          </p:cNvSpPr>
          <p:nvPr>
            <p:ph idx="1"/>
          </p:nvPr>
        </p:nvSpPr>
        <p:spPr>
          <a:xfrm>
            <a:off x="1116527" y="2271243"/>
            <a:ext cx="3133726" cy="922020"/>
          </a:xfrm>
        </p:spPr>
        <p:txBody>
          <a:bodyPr>
            <a:normAutofit/>
          </a:bodyPr>
          <a:lstStyle/>
          <a:p>
            <a:r>
              <a:rPr lang="en-US" sz="2000" dirty="0">
                <a:solidFill>
                  <a:schemeClr val="bg1"/>
                </a:solidFill>
              </a:rPr>
              <a:t>Credentialing’s Role in Payer Contracting</a:t>
            </a:r>
          </a:p>
          <a:p>
            <a:pPr marL="0" indent="0">
              <a:buNone/>
            </a:pPr>
            <a:endParaRPr lang="en-US" dirty="0">
              <a:solidFill>
                <a:schemeClr val="bg1"/>
              </a:solidFill>
            </a:endParaRPr>
          </a:p>
        </p:txBody>
      </p:sp>
      <p:pic>
        <p:nvPicPr>
          <p:cNvPr id="7" name="Graphic 6" descr="Commitments">
            <a:extLst>
              <a:ext uri="{FF2B5EF4-FFF2-40B4-BE49-F238E27FC236}">
                <a16:creationId xmlns:a16="http://schemas.microsoft.com/office/drawing/2014/main" id="{6B38B459-ACD6-E050-0155-983B31977D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5124" y="803751"/>
            <a:ext cx="5250498" cy="5250498"/>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Content Placeholder 2">
            <a:extLst>
              <a:ext uri="{FF2B5EF4-FFF2-40B4-BE49-F238E27FC236}">
                <a16:creationId xmlns:a16="http://schemas.microsoft.com/office/drawing/2014/main" id="{1C3FC551-A30B-1409-1B51-46A41B944ABB}"/>
              </a:ext>
            </a:extLst>
          </p:cNvPr>
          <p:cNvSpPr txBox="1">
            <a:spLocks/>
          </p:cNvSpPr>
          <p:nvPr/>
        </p:nvSpPr>
        <p:spPr>
          <a:xfrm>
            <a:off x="1098311" y="3382010"/>
            <a:ext cx="3604940" cy="92202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chemeClr val="bg1"/>
                </a:solidFill>
              </a:rPr>
              <a:t>Strategies for Negotiating Better Reimbursement Rates</a:t>
            </a:r>
          </a:p>
          <a:p>
            <a:pPr marL="0" indent="0">
              <a:buFont typeface="Wingdings 3" charset="2"/>
              <a:buNone/>
            </a:pPr>
            <a:endParaRPr lang="en-US" dirty="0"/>
          </a:p>
        </p:txBody>
      </p:sp>
      <p:sp>
        <p:nvSpPr>
          <p:cNvPr id="36" name="Content Placeholder 3">
            <a:extLst>
              <a:ext uri="{FF2B5EF4-FFF2-40B4-BE49-F238E27FC236}">
                <a16:creationId xmlns:a16="http://schemas.microsoft.com/office/drawing/2014/main" id="{CB83330A-74A8-91DA-23BA-1FBD4130A996}"/>
              </a:ext>
            </a:extLst>
          </p:cNvPr>
          <p:cNvSpPr txBox="1">
            <a:spLocks/>
          </p:cNvSpPr>
          <p:nvPr/>
        </p:nvSpPr>
        <p:spPr>
          <a:xfrm>
            <a:off x="1089473" y="4719442"/>
            <a:ext cx="3604941" cy="70696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chemeClr val="bg1"/>
                </a:solidFill>
              </a:rPr>
              <a:t>Key Metrics to Support Negotiations</a:t>
            </a:r>
          </a:p>
          <a:p>
            <a:pPr marL="0" indent="0">
              <a:buFont typeface="Wingdings 3" charset="2"/>
              <a:buNone/>
            </a:pPr>
            <a:endParaRPr lang="en-US" dirty="0"/>
          </a:p>
        </p:txBody>
      </p:sp>
    </p:spTree>
    <p:extLst>
      <p:ext uri="{BB962C8B-B14F-4D97-AF65-F5344CB8AC3E}">
        <p14:creationId xmlns:p14="http://schemas.microsoft.com/office/powerpoint/2010/main" val="139500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9F5192-224C-272C-77AA-87425A76E54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9"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0"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2" name="Rectangle 21">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348AC76-2BA6-1E39-6328-E09BC25292BC}"/>
              </a:ext>
            </a:extLst>
          </p:cNvPr>
          <p:cNvSpPr>
            <a:spLocks noGrp="1"/>
          </p:cNvSpPr>
          <p:nvPr>
            <p:ph type="ctrTitle"/>
          </p:nvPr>
        </p:nvSpPr>
        <p:spPr>
          <a:xfrm>
            <a:off x="1683171" y="1143000"/>
            <a:ext cx="8825658" cy="3389217"/>
          </a:xfrm>
        </p:spPr>
        <p:txBody>
          <a:bodyPr anchor="ctr">
            <a:normAutofit/>
          </a:bodyPr>
          <a:lstStyle/>
          <a:p>
            <a:pPr algn="ctr"/>
            <a:r>
              <a:rPr lang="en-US" sz="6600" dirty="0">
                <a:solidFill>
                  <a:srgbClr val="FFFFFF"/>
                </a:solidFill>
              </a:rPr>
              <a:t>Real-World Case Study</a:t>
            </a:r>
          </a:p>
        </p:txBody>
      </p:sp>
      <p:sp>
        <p:nvSpPr>
          <p:cNvPr id="4" name="Subtitle 3">
            <a:extLst>
              <a:ext uri="{FF2B5EF4-FFF2-40B4-BE49-F238E27FC236}">
                <a16:creationId xmlns:a16="http://schemas.microsoft.com/office/drawing/2014/main" id="{18311EBE-4DA0-0B5C-E80A-2E270BA6886B}"/>
              </a:ext>
            </a:extLst>
          </p:cNvPr>
          <p:cNvSpPr>
            <a:spLocks noGrp="1"/>
          </p:cNvSpPr>
          <p:nvPr>
            <p:ph type="subTitle" idx="1"/>
          </p:nvPr>
        </p:nvSpPr>
        <p:spPr>
          <a:xfrm>
            <a:off x="1683171" y="5240851"/>
            <a:ext cx="8825658" cy="828932"/>
          </a:xfrm>
        </p:spPr>
        <p:txBody>
          <a:bodyPr>
            <a:normAutofit/>
          </a:bodyPr>
          <a:lstStyle/>
          <a:p>
            <a:pPr algn="ctr"/>
            <a:endParaRPr lang="en-US" sz="2400" dirty="0">
              <a:solidFill>
                <a:schemeClr val="tx2"/>
              </a:solidFill>
            </a:endParaRPr>
          </a:p>
        </p:txBody>
      </p:sp>
    </p:spTree>
    <p:extLst>
      <p:ext uri="{BB962C8B-B14F-4D97-AF65-F5344CB8AC3E}">
        <p14:creationId xmlns:p14="http://schemas.microsoft.com/office/powerpoint/2010/main" val="17460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Oval 1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7" name="Rectangle 1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sp>
        <p:nvSpPr>
          <p:cNvPr id="2" name="Title 1">
            <a:extLst>
              <a:ext uri="{FF2B5EF4-FFF2-40B4-BE49-F238E27FC236}">
                <a16:creationId xmlns:a16="http://schemas.microsoft.com/office/drawing/2014/main" id="{676A8ECF-F7F6-7B0A-C9AD-030F289306FF}"/>
              </a:ext>
            </a:extLst>
          </p:cNvPr>
          <p:cNvSpPr>
            <a:spLocks noGrp="1"/>
          </p:cNvSpPr>
          <p:nvPr>
            <p:ph type="title"/>
          </p:nvPr>
        </p:nvSpPr>
        <p:spPr>
          <a:xfrm>
            <a:off x="1154955" y="973667"/>
            <a:ext cx="2942210" cy="4833745"/>
          </a:xfrm>
        </p:spPr>
        <p:txBody>
          <a:bodyPr>
            <a:normAutofit/>
          </a:bodyPr>
          <a:lstStyle/>
          <a:p>
            <a:r>
              <a:rPr lang="en-US" dirty="0">
                <a:solidFill>
                  <a:srgbClr val="EBEBEB"/>
                </a:solidFill>
              </a:rPr>
              <a:t>Real-World Case Study</a:t>
            </a:r>
          </a:p>
        </p:txBody>
      </p:sp>
      <p:sp>
        <p:nvSpPr>
          <p:cNvPr id="23" name="Rectangle 2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5" name="Content Placeholder 2">
            <a:extLst>
              <a:ext uri="{FF2B5EF4-FFF2-40B4-BE49-F238E27FC236}">
                <a16:creationId xmlns:a16="http://schemas.microsoft.com/office/drawing/2014/main" id="{486E0A2D-B836-A1AA-F571-1B1B2B2A5D22}"/>
              </a:ext>
            </a:extLst>
          </p:cNvPr>
          <p:cNvGraphicFramePr>
            <a:graphicFrameLocks noGrp="1"/>
          </p:cNvGraphicFramePr>
          <p:nvPr>
            <p:ph idx="1"/>
            <p:extLst>
              <p:ext uri="{D42A27DB-BD31-4B8C-83A1-F6EECF244321}">
                <p14:modId xmlns:p14="http://schemas.microsoft.com/office/powerpoint/2010/main" val="103162076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0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0" name="Rectangle 39">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1" name="Oval 40">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Oval 41">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Oval 42">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4" name="Oval 43">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5" name="Oval 44">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6"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48" name="Rectangle 47">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5101310-0B40-E999-459B-D34EF714632E}"/>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000" b="0" i="0" kern="1200" dirty="0">
                <a:solidFill>
                  <a:schemeClr val="bg2"/>
                </a:solidFill>
                <a:latin typeface="+mj-lt"/>
                <a:ea typeface="+mj-ea"/>
                <a:cs typeface="+mj-cs"/>
              </a:rPr>
              <a:t>Closing</a:t>
            </a:r>
            <a:endParaRPr lang="en-US" sz="4400" b="0" i="0" kern="1200" dirty="0">
              <a:solidFill>
                <a:schemeClr val="bg2"/>
              </a:solidFill>
              <a:latin typeface="+mj-lt"/>
              <a:ea typeface="+mj-ea"/>
              <a:cs typeface="+mj-cs"/>
            </a:endParaRPr>
          </a:p>
        </p:txBody>
      </p:sp>
      <p:sp>
        <p:nvSpPr>
          <p:cNvPr id="3" name="Text Placeholder 2">
            <a:extLst>
              <a:ext uri="{FF2B5EF4-FFF2-40B4-BE49-F238E27FC236}">
                <a16:creationId xmlns:a16="http://schemas.microsoft.com/office/drawing/2014/main" id="{3EEC18BF-A39F-D063-EC49-2824FAEA8E00}"/>
              </a:ext>
            </a:extLst>
          </p:cNvPr>
          <p:cNvSpPr>
            <a:spLocks noGrp="1"/>
          </p:cNvSpPr>
          <p:nvPr>
            <p:ph type="body" idx="1"/>
          </p:nvPr>
        </p:nvSpPr>
        <p:spPr>
          <a:xfrm>
            <a:off x="8382055" y="4591665"/>
            <a:ext cx="3161016" cy="1622322"/>
          </a:xfrm>
        </p:spPr>
        <p:txBody>
          <a:bodyPr vert="horz" lIns="91440" tIns="45720" rIns="91440" bIns="45720" rtlCol="0" anchor="t">
            <a:normAutofit/>
          </a:bodyPr>
          <a:lstStyle/>
          <a:p>
            <a:r>
              <a:rPr lang="en-US" sz="1800" b="0" i="0" kern="1200" cap="all" dirty="0">
                <a:solidFill>
                  <a:schemeClr val="accent1"/>
                </a:solidFill>
                <a:latin typeface="+mn-lt"/>
                <a:ea typeface="+mn-ea"/>
                <a:cs typeface="+mn-cs"/>
              </a:rPr>
              <a:t>Highlights</a:t>
            </a:r>
          </a:p>
        </p:txBody>
      </p:sp>
      <p:grpSp>
        <p:nvGrpSpPr>
          <p:cNvPr id="50" name="Group 49">
            <a:extLst>
              <a:ext uri="{FF2B5EF4-FFF2-40B4-BE49-F238E27FC236}">
                <a16:creationId xmlns:a16="http://schemas.microsoft.com/office/drawing/2014/main" id="{68B27BBA-AE99-4D00-A26E-0B49DA4B37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E898DFFC-9C98-4276-B117-1EECD56D1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2" name="Freeform 5">
              <a:extLst>
                <a:ext uri="{FF2B5EF4-FFF2-40B4-BE49-F238E27FC236}">
                  <a16:creationId xmlns:a16="http://schemas.microsoft.com/office/drawing/2014/main" id="{D9DF6785-2B9D-478C-AB08-3A6258EF7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53" name="Freeform 5">
              <a:extLst>
                <a:ext uri="{FF2B5EF4-FFF2-40B4-BE49-F238E27FC236}">
                  <a16:creationId xmlns:a16="http://schemas.microsoft.com/office/drawing/2014/main" id="{A9C1FA5F-1069-410C-ACE0-A24989171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grpSp>
      <p:pic>
        <p:nvPicPr>
          <p:cNvPr id="36" name="Graphic 35" descr="Highlight">
            <a:extLst>
              <a:ext uri="{FF2B5EF4-FFF2-40B4-BE49-F238E27FC236}">
                <a16:creationId xmlns:a16="http://schemas.microsoft.com/office/drawing/2014/main" id="{7D2547B0-AA64-28F2-6176-31458556ED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6974" y="1114621"/>
            <a:ext cx="4628758" cy="4628758"/>
          </a:xfrm>
          <a:prstGeom prst="rect">
            <a:avLst/>
          </a:prstGeom>
        </p:spPr>
      </p:pic>
    </p:spTree>
    <p:extLst>
      <p:ext uri="{BB962C8B-B14F-4D97-AF65-F5344CB8AC3E}">
        <p14:creationId xmlns:p14="http://schemas.microsoft.com/office/powerpoint/2010/main" val="311709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8F7FEE-B339-943B-47EC-7797CF45805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2AC9990-7D4E-20A2-7062-E7273419FB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6" name="Rectangle 5">
              <a:extLst>
                <a:ext uri="{FF2B5EF4-FFF2-40B4-BE49-F238E27FC236}">
                  <a16:creationId xmlns:a16="http://schemas.microsoft.com/office/drawing/2014/main" id="{7E9260B9-56E7-05C6-DA5B-CA0A4D5C9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Oval 8">
              <a:extLst>
                <a:ext uri="{FF2B5EF4-FFF2-40B4-BE49-F238E27FC236}">
                  <a16:creationId xmlns:a16="http://schemas.microsoft.com/office/drawing/2014/main" id="{7E230500-1D61-E9D3-8840-AAA5CF71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15634B93-2609-AD3F-9118-8DCB360881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741BE245-0C00-D3BE-786F-107294E42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FED658FE-BE3D-5F85-BA37-E2F937D26D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Oval 22">
              <a:extLst>
                <a:ext uri="{FF2B5EF4-FFF2-40B4-BE49-F238E27FC236}">
                  <a16:creationId xmlns:a16="http://schemas.microsoft.com/office/drawing/2014/main" id="{87E19027-6CF5-DA39-8E5A-6FDC7906F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513337BE-8BD1-0D1E-87A7-CD9202F7C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Freeform 5">
              <a:extLst>
                <a:ext uri="{FF2B5EF4-FFF2-40B4-BE49-F238E27FC236}">
                  <a16:creationId xmlns:a16="http://schemas.microsoft.com/office/drawing/2014/main" id="{A9C94E7A-8E02-968A-4012-80C5FAA70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9" name="Freeform 5">
              <a:extLst>
                <a:ext uri="{FF2B5EF4-FFF2-40B4-BE49-F238E27FC236}">
                  <a16:creationId xmlns:a16="http://schemas.microsoft.com/office/drawing/2014/main" id="{E5A602CF-CE30-37FC-E3F3-68C3EFCB3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20" name="Freeform 5">
              <a:extLst>
                <a:ext uri="{FF2B5EF4-FFF2-40B4-BE49-F238E27FC236}">
                  <a16:creationId xmlns:a16="http://schemas.microsoft.com/office/drawing/2014/main" id="{9B6955C6-CDD7-A100-2E1B-2F4EB77BCC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 name="Title 1">
            <a:extLst>
              <a:ext uri="{FF2B5EF4-FFF2-40B4-BE49-F238E27FC236}">
                <a16:creationId xmlns:a16="http://schemas.microsoft.com/office/drawing/2014/main" id="{B2E145AB-BCA0-D053-3AC2-2B3DAEEB3251}"/>
              </a:ext>
            </a:extLst>
          </p:cNvPr>
          <p:cNvSpPr>
            <a:spLocks noGrp="1"/>
          </p:cNvSpPr>
          <p:nvPr>
            <p:ph type="title"/>
          </p:nvPr>
        </p:nvSpPr>
        <p:spPr>
          <a:xfrm>
            <a:off x="1154955" y="973668"/>
            <a:ext cx="3133726" cy="1020232"/>
          </a:xfrm>
        </p:spPr>
        <p:txBody>
          <a:bodyPr>
            <a:normAutofit/>
          </a:bodyPr>
          <a:lstStyle/>
          <a:p>
            <a:pPr>
              <a:lnSpc>
                <a:spcPct val="90000"/>
              </a:lnSpc>
            </a:pPr>
            <a:r>
              <a:rPr lang="en-US" sz="3300" dirty="0"/>
              <a:t>HIGHLIGHTS</a:t>
            </a:r>
          </a:p>
        </p:txBody>
      </p:sp>
      <p:sp>
        <p:nvSpPr>
          <p:cNvPr id="3" name="Content Placeholder 2">
            <a:extLst>
              <a:ext uri="{FF2B5EF4-FFF2-40B4-BE49-F238E27FC236}">
                <a16:creationId xmlns:a16="http://schemas.microsoft.com/office/drawing/2014/main" id="{13086914-D970-7EC9-139E-31E85A8E570E}"/>
              </a:ext>
            </a:extLst>
          </p:cNvPr>
          <p:cNvSpPr>
            <a:spLocks noGrp="1"/>
          </p:cNvSpPr>
          <p:nvPr>
            <p:ph idx="1"/>
          </p:nvPr>
        </p:nvSpPr>
        <p:spPr>
          <a:xfrm>
            <a:off x="1149406" y="1971955"/>
            <a:ext cx="3133726" cy="922020"/>
          </a:xfrm>
        </p:spPr>
        <p:txBody>
          <a:bodyPr>
            <a:normAutofit lnSpcReduction="10000"/>
          </a:bodyPr>
          <a:lstStyle/>
          <a:p>
            <a:r>
              <a:rPr lang="en-US" sz="2000" dirty="0">
                <a:solidFill>
                  <a:schemeClr val="bg1"/>
                </a:solidFill>
              </a:rPr>
              <a:t>Organize, Review and Submit Applications</a:t>
            </a:r>
          </a:p>
          <a:p>
            <a:pPr marL="0" indent="0">
              <a:buNone/>
            </a:pPr>
            <a:endParaRPr lang="en-US" dirty="0">
              <a:solidFill>
                <a:schemeClr val="bg1"/>
              </a:solidFill>
            </a:endParaRPr>
          </a:p>
        </p:txBody>
      </p:sp>
      <p:pic>
        <p:nvPicPr>
          <p:cNvPr id="7" name="Graphic 6" descr="Commitments">
            <a:extLst>
              <a:ext uri="{FF2B5EF4-FFF2-40B4-BE49-F238E27FC236}">
                <a16:creationId xmlns:a16="http://schemas.microsoft.com/office/drawing/2014/main" id="{121867CB-5DA3-0A32-2523-0BBD094891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5124" y="803751"/>
            <a:ext cx="5250498" cy="5250498"/>
          </a:xfrm>
          <a:prstGeom prst="rect">
            <a:avLst/>
          </a:prstGeom>
        </p:spPr>
      </p:pic>
      <p:sp>
        <p:nvSpPr>
          <p:cNvPr id="22" name="Rectangle 21">
            <a:extLst>
              <a:ext uri="{FF2B5EF4-FFF2-40B4-BE49-F238E27FC236}">
                <a16:creationId xmlns:a16="http://schemas.microsoft.com/office/drawing/2014/main" id="{F53C5EF4-9B9F-0CB9-ABC4-32D3819CD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Content Placeholder 2">
            <a:extLst>
              <a:ext uri="{FF2B5EF4-FFF2-40B4-BE49-F238E27FC236}">
                <a16:creationId xmlns:a16="http://schemas.microsoft.com/office/drawing/2014/main" id="{0E76E447-FDD0-BC40-762E-1930D40ECD00}"/>
              </a:ext>
            </a:extLst>
          </p:cNvPr>
          <p:cNvSpPr txBox="1">
            <a:spLocks/>
          </p:cNvSpPr>
          <p:nvPr/>
        </p:nvSpPr>
        <p:spPr>
          <a:xfrm>
            <a:off x="1119927" y="4070046"/>
            <a:ext cx="3604940" cy="92202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chemeClr val="bg1"/>
                </a:solidFill>
              </a:rPr>
              <a:t>Strategize for Negotiating Better Reimbursement Rates</a:t>
            </a:r>
          </a:p>
          <a:p>
            <a:pPr marL="0" indent="0">
              <a:buFont typeface="Wingdings 3" charset="2"/>
              <a:buNone/>
            </a:pPr>
            <a:endParaRPr lang="en-US" dirty="0"/>
          </a:p>
        </p:txBody>
      </p:sp>
      <p:sp>
        <p:nvSpPr>
          <p:cNvPr id="36" name="Content Placeholder 3">
            <a:extLst>
              <a:ext uri="{FF2B5EF4-FFF2-40B4-BE49-F238E27FC236}">
                <a16:creationId xmlns:a16="http://schemas.microsoft.com/office/drawing/2014/main" id="{ED941663-2B42-320D-79D1-2AC5946CA49B}"/>
              </a:ext>
            </a:extLst>
          </p:cNvPr>
          <p:cNvSpPr txBox="1">
            <a:spLocks/>
          </p:cNvSpPr>
          <p:nvPr/>
        </p:nvSpPr>
        <p:spPr>
          <a:xfrm>
            <a:off x="1127154" y="2948795"/>
            <a:ext cx="3604941" cy="70696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chemeClr val="bg1"/>
                </a:solidFill>
              </a:rPr>
              <a:t>Follow-up and Review Contracts prior to Signing</a:t>
            </a:r>
          </a:p>
          <a:p>
            <a:pPr marL="0" indent="0">
              <a:buFont typeface="Wingdings 3" charset="2"/>
              <a:buNone/>
            </a:pPr>
            <a:endParaRPr lang="en-US" dirty="0"/>
          </a:p>
        </p:txBody>
      </p:sp>
      <p:sp>
        <p:nvSpPr>
          <p:cNvPr id="8" name="Content Placeholder 2">
            <a:extLst>
              <a:ext uri="{FF2B5EF4-FFF2-40B4-BE49-F238E27FC236}">
                <a16:creationId xmlns:a16="http://schemas.microsoft.com/office/drawing/2014/main" id="{C7E1DCA2-7DB0-3D68-7285-87B3D3FD16E2}"/>
              </a:ext>
            </a:extLst>
          </p:cNvPr>
          <p:cNvSpPr txBox="1">
            <a:spLocks/>
          </p:cNvSpPr>
          <p:nvPr/>
        </p:nvSpPr>
        <p:spPr>
          <a:xfrm>
            <a:off x="1149406" y="5129226"/>
            <a:ext cx="3604940" cy="9220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chemeClr val="bg1"/>
                </a:solidFill>
              </a:rPr>
              <a:t>List Payer Logo to Website.</a:t>
            </a:r>
          </a:p>
          <a:p>
            <a:pPr marL="0" indent="0">
              <a:buFont typeface="Wingdings 3" charset="2"/>
              <a:buNone/>
            </a:pPr>
            <a:endParaRPr lang="en-US" dirty="0"/>
          </a:p>
        </p:txBody>
      </p:sp>
    </p:spTree>
    <p:extLst>
      <p:ext uri="{BB962C8B-B14F-4D97-AF65-F5344CB8AC3E}">
        <p14:creationId xmlns:p14="http://schemas.microsoft.com/office/powerpoint/2010/main" val="4790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6" name="Rectangle 45">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7" name="Oval 46">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8" name="Oval 47">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9" name="Oval 48">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0" name="Oval 49">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1" name="Oval 50">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2"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53"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54"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56" name="Rectangle 55">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866470-3471-B6AC-285A-08D6AF4E4E23}"/>
              </a:ext>
            </a:extLst>
          </p:cNvPr>
          <p:cNvSpPr>
            <a:spLocks noGrp="1"/>
          </p:cNvSpPr>
          <p:nvPr>
            <p:ph type="ctrTitle"/>
          </p:nvPr>
        </p:nvSpPr>
        <p:spPr>
          <a:xfrm>
            <a:off x="1683171" y="1143000"/>
            <a:ext cx="8825658" cy="3389217"/>
          </a:xfrm>
        </p:spPr>
        <p:txBody>
          <a:bodyPr anchor="ctr">
            <a:normAutofit/>
          </a:bodyPr>
          <a:lstStyle/>
          <a:p>
            <a:pPr algn="ctr"/>
            <a:r>
              <a:rPr lang="en-US" sz="6600" dirty="0">
                <a:solidFill>
                  <a:srgbClr val="FFFFFF"/>
                </a:solidFill>
              </a:rPr>
              <a:t>Q &amp; A Session</a:t>
            </a:r>
          </a:p>
        </p:txBody>
      </p:sp>
      <p:sp>
        <p:nvSpPr>
          <p:cNvPr id="3" name="Subtitle 2">
            <a:extLst>
              <a:ext uri="{FF2B5EF4-FFF2-40B4-BE49-F238E27FC236}">
                <a16:creationId xmlns:a16="http://schemas.microsoft.com/office/drawing/2014/main" id="{5F86E946-E3AE-B5A2-B3B0-CA48C5B99497}"/>
              </a:ext>
            </a:extLst>
          </p:cNvPr>
          <p:cNvSpPr>
            <a:spLocks noGrp="1"/>
          </p:cNvSpPr>
          <p:nvPr>
            <p:ph type="subTitle" idx="1"/>
          </p:nvPr>
        </p:nvSpPr>
        <p:spPr>
          <a:xfrm>
            <a:off x="1683171" y="5240851"/>
            <a:ext cx="8825658" cy="828932"/>
          </a:xfrm>
        </p:spPr>
        <p:txBody>
          <a:bodyPr>
            <a:normAutofit/>
          </a:bodyPr>
          <a:lstStyle/>
          <a:p>
            <a:pPr algn="ctr"/>
            <a:endParaRPr lang="en-US" sz="2400" dirty="0">
              <a:solidFill>
                <a:schemeClr val="tx2"/>
              </a:solidFill>
            </a:endParaRPr>
          </a:p>
        </p:txBody>
      </p:sp>
    </p:spTree>
    <p:extLst>
      <p:ext uri="{BB962C8B-B14F-4D97-AF65-F5344CB8AC3E}">
        <p14:creationId xmlns:p14="http://schemas.microsoft.com/office/powerpoint/2010/main" val="40852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9" name="Rectangle 8">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Oval 9">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7" name="Rectangle 16">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0F43A4-A469-42F0-8A8C-C83267E7B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2" name="Rectangle 21">
              <a:extLst>
                <a:ext uri="{FF2B5EF4-FFF2-40B4-BE49-F238E27FC236}">
                  <a16:creationId xmlns:a16="http://schemas.microsoft.com/office/drawing/2014/main" id="{7282985F-8570-4C20-9EE5-F40FA5953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Oval 22">
              <a:extLst>
                <a:ext uri="{FF2B5EF4-FFF2-40B4-BE49-F238E27FC236}">
                  <a16:creationId xmlns:a16="http://schemas.microsoft.com/office/drawing/2014/main" id="{F45763AB-EB50-4C8D-89DA-DDCBF5042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F5AE31F6-6D42-4BC8-BB56-F5C2436C7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6B7A9BE8-8E6D-46BB-8445-8F9459065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D6789800-7501-41DE-A983-5C0583C5A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a:extLst>
                <a:ext uri="{FF2B5EF4-FFF2-40B4-BE49-F238E27FC236}">
                  <a16:creationId xmlns:a16="http://schemas.microsoft.com/office/drawing/2014/main" id="{4F71D34F-471B-4AE5-AB46-8D5E7A616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E0C34BAD-A65E-40CE-8FF6-5B9777927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5">
              <a:extLst>
                <a:ext uri="{FF2B5EF4-FFF2-40B4-BE49-F238E27FC236}">
                  <a16:creationId xmlns:a16="http://schemas.microsoft.com/office/drawing/2014/main" id="{BF0943C6-9E07-4892-9EC5-2210B9D30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30" name="Freeform 5">
              <a:extLst>
                <a:ext uri="{FF2B5EF4-FFF2-40B4-BE49-F238E27FC236}">
                  <a16:creationId xmlns:a16="http://schemas.microsoft.com/office/drawing/2014/main" id="{0B626621-A51A-4BFF-9026-FAAE5E76D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1" name="Freeform 5">
              <a:extLst>
                <a:ext uri="{FF2B5EF4-FFF2-40B4-BE49-F238E27FC236}">
                  <a16:creationId xmlns:a16="http://schemas.microsoft.com/office/drawing/2014/main" id="{D69C07EE-60A8-4276-873F-355F75D4BD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 name="Title 1">
            <a:extLst>
              <a:ext uri="{FF2B5EF4-FFF2-40B4-BE49-F238E27FC236}">
                <a16:creationId xmlns:a16="http://schemas.microsoft.com/office/drawing/2014/main" id="{3B0F4C0C-499E-9D31-B65E-0D5C327D0BCB}"/>
              </a:ext>
            </a:extLst>
          </p:cNvPr>
          <p:cNvSpPr txBox="1">
            <a:spLocks/>
          </p:cNvSpPr>
          <p:nvPr/>
        </p:nvSpPr>
        <p:spPr bwMode="gray">
          <a:xfrm>
            <a:off x="620798" y="528314"/>
            <a:ext cx="4191000" cy="29006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bg1"/>
                </a:solidFill>
              </a:rPr>
              <a:t>Michelle Stevens, </a:t>
            </a:r>
            <a:r>
              <a:rPr lang="en-US" sz="2400" dirty="0">
                <a:solidFill>
                  <a:schemeClr val="bg1"/>
                </a:solidFill>
              </a:rPr>
              <a:t>CPCO, CPPM, CPC, CPB, AAPC Approved Instructor</a:t>
            </a:r>
          </a:p>
        </p:txBody>
      </p:sp>
      <p:sp>
        <p:nvSpPr>
          <p:cNvPr id="6" name="Text Placeholder 2">
            <a:extLst>
              <a:ext uri="{FF2B5EF4-FFF2-40B4-BE49-F238E27FC236}">
                <a16:creationId xmlns:a16="http://schemas.microsoft.com/office/drawing/2014/main" id="{7795BAEB-6D45-6FA5-DCD7-0AA037EF433F}"/>
              </a:ext>
            </a:extLst>
          </p:cNvPr>
          <p:cNvSpPr>
            <a:spLocks noGrp="1"/>
          </p:cNvSpPr>
          <p:nvPr>
            <p:ph type="body" idx="1"/>
          </p:nvPr>
        </p:nvSpPr>
        <p:spPr>
          <a:xfrm>
            <a:off x="606863" y="3852532"/>
            <a:ext cx="4383599" cy="1931411"/>
          </a:xfrm>
        </p:spPr>
        <p:txBody>
          <a:bodyPr vert="horz" lIns="91440" tIns="45720" rIns="91440" bIns="45720" rtlCol="0" anchor="ctr">
            <a:normAutofit/>
          </a:bodyPr>
          <a:lstStyle/>
          <a:p>
            <a:r>
              <a:rPr lang="en-US" sz="1800" dirty="0">
                <a:solidFill>
                  <a:schemeClr val="bg1"/>
                </a:solidFill>
                <a:latin typeface="Times New Roman" panose="02020603050405020304" pitchFamily="18" charset="0"/>
                <a:cs typeface="Times New Roman" panose="02020603050405020304" pitchFamily="18" charset="0"/>
              </a:rPr>
              <a:t>mstevens@e-medonline.com</a:t>
            </a:r>
          </a:p>
          <a:p>
            <a:r>
              <a:rPr lang="en-US" dirty="0">
                <a:solidFill>
                  <a:schemeClr val="bg1"/>
                </a:solidFill>
                <a:latin typeface="Times New Roman" panose="02020603050405020304" pitchFamily="18" charset="0"/>
                <a:cs typeface="Times New Roman" panose="02020603050405020304" pitchFamily="18" charset="0"/>
              </a:rPr>
              <a:t>801-569-1973</a:t>
            </a:r>
          </a:p>
          <a:p>
            <a:r>
              <a:rPr lang="en-US" dirty="0">
                <a:solidFill>
                  <a:schemeClr val="bg1"/>
                </a:solidFill>
                <a:latin typeface="Times New Roman" panose="02020603050405020304" pitchFamily="18" charset="0"/>
                <a:cs typeface="Times New Roman" panose="02020603050405020304" pitchFamily="18" charset="0"/>
              </a:rPr>
              <a:t>www.e-medonline.com</a:t>
            </a:r>
          </a:p>
          <a:p>
            <a:pPr>
              <a:buFont typeface="Wingdings 3" charset="2"/>
              <a:buChar char=""/>
            </a:pPr>
            <a:endParaRPr lang="en-US" dirty="0">
              <a:solidFill>
                <a:schemeClr val="tx1"/>
              </a:solidFill>
            </a:endParaRPr>
          </a:p>
        </p:txBody>
      </p:sp>
      <p:pic>
        <p:nvPicPr>
          <p:cNvPr id="16" name="Picture 15" descr="A logo with a person in the center&#10;&#10;AI-generated content may be incorrect.">
            <a:extLst>
              <a:ext uri="{FF2B5EF4-FFF2-40B4-BE49-F238E27FC236}">
                <a16:creationId xmlns:a16="http://schemas.microsoft.com/office/drawing/2014/main" id="{023F875F-02D9-715D-2D3E-48D06BEA9C0F}"/>
              </a:ext>
            </a:extLst>
          </p:cNvPr>
          <p:cNvPicPr>
            <a:picLocks noChangeAspect="1"/>
          </p:cNvPicPr>
          <p:nvPr/>
        </p:nvPicPr>
        <p:blipFill>
          <a:blip r:embed="rId3"/>
          <a:stretch>
            <a:fillRect/>
          </a:stretch>
        </p:blipFill>
        <p:spPr>
          <a:xfrm>
            <a:off x="6403636" y="1143000"/>
            <a:ext cx="4456652" cy="4456652"/>
          </a:xfrm>
          <a:prstGeom prst="rect">
            <a:avLst/>
          </a:prstGeom>
        </p:spPr>
      </p:pic>
    </p:spTree>
    <p:extLst>
      <p:ext uri="{BB962C8B-B14F-4D97-AF65-F5344CB8AC3E}">
        <p14:creationId xmlns:p14="http://schemas.microsoft.com/office/powerpoint/2010/main" val="126679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Oval 11">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Oval 14">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8"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19"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1" name="Rectangle 20">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77DD88FE-01A0-4F04-99DC-2B1140F59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DA2E9868-C728-43FF-95CC-38902E51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Oval 26">
            <a:extLst>
              <a:ext uri="{FF2B5EF4-FFF2-40B4-BE49-F238E27FC236}">
                <a16:creationId xmlns:a16="http://schemas.microsoft.com/office/drawing/2014/main" id="{212A5749-6A2A-4FAF-824E-16E9569B9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Freeform 5">
            <a:extLst>
              <a:ext uri="{FF2B5EF4-FFF2-40B4-BE49-F238E27FC236}">
                <a16:creationId xmlns:a16="http://schemas.microsoft.com/office/drawing/2014/main" id="{A2615BF4-8323-4853-9A41-09C4DFBC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31" name="Freeform 5">
            <a:extLst>
              <a:ext uri="{FF2B5EF4-FFF2-40B4-BE49-F238E27FC236}">
                <a16:creationId xmlns:a16="http://schemas.microsoft.com/office/drawing/2014/main" id="{E68B4297-39F1-4DD7-A4EF-8E4E50111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dirty="0"/>
          </a:p>
        </p:txBody>
      </p:sp>
      <p:sp>
        <p:nvSpPr>
          <p:cNvPr id="33" name="Oval 32">
            <a:extLst>
              <a:ext uri="{FF2B5EF4-FFF2-40B4-BE49-F238E27FC236}">
                <a16:creationId xmlns:a16="http://schemas.microsoft.com/office/drawing/2014/main" id="{7DFAF1DD-0169-4D59-8646-8EFAD90F4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5" name="Freeform 5">
            <a:extLst>
              <a:ext uri="{FF2B5EF4-FFF2-40B4-BE49-F238E27FC236}">
                <a16:creationId xmlns:a16="http://schemas.microsoft.com/office/drawing/2014/main" id="{E45D7473-2985-4534-8629-4C76A563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sp>
        <p:nvSpPr>
          <p:cNvPr id="2" name="Title 1">
            <a:extLst>
              <a:ext uri="{FF2B5EF4-FFF2-40B4-BE49-F238E27FC236}">
                <a16:creationId xmlns:a16="http://schemas.microsoft.com/office/drawing/2014/main" id="{EA6EAA96-F282-5CCD-6174-0FD47201C2EE}"/>
              </a:ext>
            </a:extLst>
          </p:cNvPr>
          <p:cNvSpPr>
            <a:spLocks noGrp="1"/>
          </p:cNvSpPr>
          <p:nvPr>
            <p:ph type="title"/>
          </p:nvPr>
        </p:nvSpPr>
        <p:spPr>
          <a:xfrm>
            <a:off x="8471239" y="973667"/>
            <a:ext cx="2942210" cy="4833745"/>
          </a:xfrm>
        </p:spPr>
        <p:txBody>
          <a:bodyPr vert="horz" lIns="91440" tIns="45720" rIns="91440" bIns="45720" rtlCol="0" anchor="ctr">
            <a:normAutofit/>
          </a:bodyPr>
          <a:lstStyle/>
          <a:p>
            <a:r>
              <a:rPr lang="en-US" sz="3200" b="1" dirty="0">
                <a:solidFill>
                  <a:schemeClr val="bg1"/>
                </a:solidFill>
              </a:rPr>
              <a:t>Michelle Stevens, </a:t>
            </a:r>
            <a:r>
              <a:rPr lang="en-US" sz="3200" dirty="0">
                <a:solidFill>
                  <a:schemeClr val="bg1"/>
                </a:solidFill>
              </a:rPr>
              <a:t>CPCO, CPPM, CPC, CPB, AAPC Approved instructor</a:t>
            </a:r>
          </a:p>
        </p:txBody>
      </p:sp>
      <p:sp>
        <p:nvSpPr>
          <p:cNvPr id="37" name="Rectangle 36">
            <a:extLst>
              <a:ext uri="{FF2B5EF4-FFF2-40B4-BE49-F238E27FC236}">
                <a16:creationId xmlns:a16="http://schemas.microsoft.com/office/drawing/2014/main" id="{2B8277BD-4019-4E99-866A-1EA4007EC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graphicFrame>
        <p:nvGraphicFramePr>
          <p:cNvPr id="6" name="TextBox 3">
            <a:extLst>
              <a:ext uri="{FF2B5EF4-FFF2-40B4-BE49-F238E27FC236}">
                <a16:creationId xmlns:a16="http://schemas.microsoft.com/office/drawing/2014/main" id="{1AF00BF7-5BAA-FC05-C7B9-5362D9D25C4B}"/>
              </a:ext>
            </a:extLst>
          </p:cNvPr>
          <p:cNvGraphicFramePr/>
          <p:nvPr>
            <p:extLst>
              <p:ext uri="{D42A27DB-BD31-4B8C-83A1-F6EECF244321}">
                <p14:modId xmlns:p14="http://schemas.microsoft.com/office/powerpoint/2010/main" val="4011705197"/>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60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C370-EA03-7B7B-54FE-46521DB23FB3}"/>
              </a:ext>
            </a:extLst>
          </p:cNvPr>
          <p:cNvSpPr>
            <a:spLocks noGrp="1"/>
          </p:cNvSpPr>
          <p:nvPr>
            <p:ph type="title"/>
          </p:nvPr>
        </p:nvSpPr>
        <p:spPr/>
        <p:txBody>
          <a:bodyPr/>
          <a:lstStyle/>
          <a:p>
            <a:r>
              <a:rPr lang="en-US" dirty="0"/>
              <a:t>Credentialing: What &amp; Why</a:t>
            </a:r>
          </a:p>
        </p:txBody>
      </p:sp>
      <p:sp>
        <p:nvSpPr>
          <p:cNvPr id="3" name="Content Placeholder 2">
            <a:extLst>
              <a:ext uri="{FF2B5EF4-FFF2-40B4-BE49-F238E27FC236}">
                <a16:creationId xmlns:a16="http://schemas.microsoft.com/office/drawing/2014/main" id="{36CCFDCD-782D-E6E2-6C89-D4826C0422D4}"/>
              </a:ext>
            </a:extLst>
          </p:cNvPr>
          <p:cNvSpPr>
            <a:spLocks noGrp="1"/>
          </p:cNvSpPr>
          <p:nvPr>
            <p:ph sz="half" idx="1"/>
          </p:nvPr>
        </p:nvSpPr>
        <p:spPr>
          <a:xfrm>
            <a:off x="1154953" y="3164417"/>
            <a:ext cx="2282514" cy="529166"/>
          </a:xfrm>
        </p:spPr>
        <p:txBody>
          <a:bodyPr>
            <a:normAutofit fontScale="92500" lnSpcReduction="10000"/>
          </a:bodyPr>
          <a:lstStyle/>
          <a:p>
            <a:r>
              <a:rPr lang="en-US" sz="3200" dirty="0"/>
              <a:t>The What</a:t>
            </a:r>
          </a:p>
          <a:p>
            <a:pPr marL="0" indent="0">
              <a:buNone/>
            </a:pPr>
            <a:endParaRPr lang="en-US" dirty="0"/>
          </a:p>
        </p:txBody>
      </p:sp>
      <p:sp>
        <p:nvSpPr>
          <p:cNvPr id="4" name="Content Placeholder 3">
            <a:extLst>
              <a:ext uri="{FF2B5EF4-FFF2-40B4-BE49-F238E27FC236}">
                <a16:creationId xmlns:a16="http://schemas.microsoft.com/office/drawing/2014/main" id="{8CC21588-0E1B-390B-3300-B225AA23F330}"/>
              </a:ext>
            </a:extLst>
          </p:cNvPr>
          <p:cNvSpPr>
            <a:spLocks noGrp="1"/>
          </p:cNvSpPr>
          <p:nvPr>
            <p:ph sz="half" idx="2"/>
          </p:nvPr>
        </p:nvSpPr>
        <p:spPr>
          <a:xfrm>
            <a:off x="3340988" y="4392575"/>
            <a:ext cx="2282514" cy="825500"/>
          </a:xfrm>
        </p:spPr>
        <p:txBody>
          <a:bodyPr>
            <a:noAutofit/>
          </a:bodyPr>
          <a:lstStyle/>
          <a:p>
            <a:r>
              <a:rPr lang="en-US" sz="3200" dirty="0"/>
              <a:t>The Why</a:t>
            </a:r>
          </a:p>
        </p:txBody>
      </p:sp>
      <p:pic>
        <p:nvPicPr>
          <p:cNvPr id="10" name="Picture 9" descr="Hands typing on laptop">
            <a:extLst>
              <a:ext uri="{FF2B5EF4-FFF2-40B4-BE49-F238E27FC236}">
                <a16:creationId xmlns:a16="http://schemas.microsoft.com/office/drawing/2014/main" id="{7E41D244-BC92-81CB-FC95-CB441E7014E3}"/>
              </a:ext>
            </a:extLst>
          </p:cNvPr>
          <p:cNvPicPr>
            <a:picLocks noChangeAspect="1"/>
          </p:cNvPicPr>
          <p:nvPr/>
        </p:nvPicPr>
        <p:blipFill>
          <a:blip r:embed="rId3"/>
          <a:stretch>
            <a:fillRect/>
          </a:stretch>
        </p:blipFill>
        <p:spPr>
          <a:xfrm>
            <a:off x="6211890" y="3016251"/>
            <a:ext cx="5051115" cy="2762740"/>
          </a:xfrm>
          <a:prstGeom prst="rect">
            <a:avLst/>
          </a:prstGeom>
        </p:spPr>
      </p:pic>
      <p:sp>
        <p:nvSpPr>
          <p:cNvPr id="11" name="Content Placeholder 2">
            <a:extLst>
              <a:ext uri="{FF2B5EF4-FFF2-40B4-BE49-F238E27FC236}">
                <a16:creationId xmlns:a16="http://schemas.microsoft.com/office/drawing/2014/main" id="{AA60B457-ECA6-B859-93EF-50F6BCAA0B43}"/>
              </a:ext>
            </a:extLst>
          </p:cNvPr>
          <p:cNvSpPr txBox="1">
            <a:spLocks/>
          </p:cNvSpPr>
          <p:nvPr/>
        </p:nvSpPr>
        <p:spPr>
          <a:xfrm>
            <a:off x="2735667" y="3863409"/>
            <a:ext cx="2282514" cy="5291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000" dirty="0"/>
              <a:t>AND</a:t>
            </a:r>
          </a:p>
          <a:p>
            <a:pPr marL="0" indent="0">
              <a:buFont typeface="Wingdings 3" charset="2"/>
              <a:buNone/>
            </a:pPr>
            <a:endParaRPr lang="en-US" dirty="0"/>
          </a:p>
        </p:txBody>
      </p:sp>
    </p:spTree>
    <p:extLst>
      <p:ext uri="{BB962C8B-B14F-4D97-AF65-F5344CB8AC3E}">
        <p14:creationId xmlns:p14="http://schemas.microsoft.com/office/powerpoint/2010/main" val="177536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a:extLst>
            <a:ext uri="{FF2B5EF4-FFF2-40B4-BE49-F238E27FC236}">
              <a16:creationId xmlns:a16="http://schemas.microsoft.com/office/drawing/2014/main" id="{EB6006A4-01ED-5876-EF76-3A4F2BB54F0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54F5833-FCA8-C5B0-3611-AED26EDCD2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A4DACD58-6834-58B4-68A8-BDB87F332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Freeform 5">
              <a:extLst>
                <a:ext uri="{FF2B5EF4-FFF2-40B4-BE49-F238E27FC236}">
                  <a16:creationId xmlns:a16="http://schemas.microsoft.com/office/drawing/2014/main" id="{98EDD33C-2479-3DE4-A85F-CDB46A554B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dirty="0"/>
            </a:p>
          </p:txBody>
        </p:sp>
      </p:grpSp>
      <p:sp>
        <p:nvSpPr>
          <p:cNvPr id="2" name="Title 1">
            <a:extLst>
              <a:ext uri="{FF2B5EF4-FFF2-40B4-BE49-F238E27FC236}">
                <a16:creationId xmlns:a16="http://schemas.microsoft.com/office/drawing/2014/main" id="{FF578333-C750-7D68-1C12-3B92708E70A0}"/>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Credentialing Process</a:t>
            </a:r>
          </a:p>
        </p:txBody>
      </p:sp>
      <p:sp>
        <p:nvSpPr>
          <p:cNvPr id="4" name="Subtitle 3">
            <a:extLst>
              <a:ext uri="{FF2B5EF4-FFF2-40B4-BE49-F238E27FC236}">
                <a16:creationId xmlns:a16="http://schemas.microsoft.com/office/drawing/2014/main" id="{F6AC4A83-618F-3797-9015-3E109CE02875}"/>
              </a:ext>
            </a:extLst>
          </p:cNvPr>
          <p:cNvSpPr>
            <a:spLocks noGrp="1"/>
          </p:cNvSpPr>
          <p:nvPr>
            <p:ph type="subTitle" idx="1"/>
          </p:nvPr>
        </p:nvSpPr>
        <p:spPr>
          <a:xfrm>
            <a:off x="1683171" y="4293441"/>
            <a:ext cx="8825658" cy="1234148"/>
          </a:xfrm>
        </p:spPr>
        <p:txBody>
          <a:bodyPr>
            <a:normAutofit/>
          </a:bodyPr>
          <a:lstStyle/>
          <a:p>
            <a:pPr algn="ctr"/>
            <a:endParaRPr lang="en-US" sz="2000" dirty="0"/>
          </a:p>
        </p:txBody>
      </p:sp>
      <p:cxnSp>
        <p:nvCxnSpPr>
          <p:cNvPr id="13" name="Straight Connector 12">
            <a:extLst>
              <a:ext uri="{FF2B5EF4-FFF2-40B4-BE49-F238E27FC236}">
                <a16:creationId xmlns:a16="http://schemas.microsoft.com/office/drawing/2014/main" id="{F76A4FB2-E3CE-0B15-B315-14F8E50B81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911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EA9D-E69A-22FD-7BE5-39EC0655553E}"/>
              </a:ext>
            </a:extLst>
          </p:cNvPr>
          <p:cNvSpPr>
            <a:spLocks noGrp="1"/>
          </p:cNvSpPr>
          <p:nvPr>
            <p:ph type="title"/>
          </p:nvPr>
        </p:nvSpPr>
        <p:spPr/>
        <p:txBody>
          <a:bodyPr/>
          <a:lstStyle/>
          <a:p>
            <a:r>
              <a:rPr lang="en-US" dirty="0"/>
              <a:t>Credentialing Process</a:t>
            </a:r>
          </a:p>
        </p:txBody>
      </p:sp>
      <p:sp>
        <p:nvSpPr>
          <p:cNvPr id="3" name="TextBox 2">
            <a:extLst>
              <a:ext uri="{FF2B5EF4-FFF2-40B4-BE49-F238E27FC236}">
                <a16:creationId xmlns:a16="http://schemas.microsoft.com/office/drawing/2014/main" id="{226D782D-5D8F-9018-2A75-DC17308192D1}"/>
              </a:ext>
            </a:extLst>
          </p:cNvPr>
          <p:cNvSpPr txBox="1"/>
          <p:nvPr/>
        </p:nvSpPr>
        <p:spPr>
          <a:xfrm>
            <a:off x="2609148" y="3045667"/>
            <a:ext cx="3055052" cy="707886"/>
          </a:xfrm>
          <a:prstGeom prst="rect">
            <a:avLst/>
          </a:prstGeom>
          <a:noFill/>
        </p:spPr>
        <p:txBody>
          <a:bodyPr wrap="square" rtlCol="0">
            <a:spAutoFit/>
          </a:bodyPr>
          <a:lstStyle/>
          <a:p>
            <a:r>
              <a:rPr lang="en-US" sz="2000" dirty="0"/>
              <a:t>Initial Credentialing vs. Re-Credentialing</a:t>
            </a:r>
          </a:p>
        </p:txBody>
      </p:sp>
      <p:sp>
        <p:nvSpPr>
          <p:cNvPr id="4" name="TextBox 3">
            <a:extLst>
              <a:ext uri="{FF2B5EF4-FFF2-40B4-BE49-F238E27FC236}">
                <a16:creationId xmlns:a16="http://schemas.microsoft.com/office/drawing/2014/main" id="{5F493324-82C3-0D18-9DCC-9ACED888321C}"/>
              </a:ext>
            </a:extLst>
          </p:cNvPr>
          <p:cNvSpPr txBox="1"/>
          <p:nvPr/>
        </p:nvSpPr>
        <p:spPr>
          <a:xfrm>
            <a:off x="8138070" y="3062859"/>
            <a:ext cx="1367682" cy="400110"/>
          </a:xfrm>
          <a:prstGeom prst="rect">
            <a:avLst/>
          </a:prstGeom>
          <a:noFill/>
        </p:spPr>
        <p:txBody>
          <a:bodyPr wrap="none" rtlCol="0">
            <a:spAutoFit/>
          </a:bodyPr>
          <a:lstStyle/>
          <a:p>
            <a:r>
              <a:rPr lang="en-US" sz="2000" dirty="0"/>
              <a:t>Key Steps</a:t>
            </a:r>
          </a:p>
        </p:txBody>
      </p:sp>
      <p:sp>
        <p:nvSpPr>
          <p:cNvPr id="5" name="TextBox 4">
            <a:extLst>
              <a:ext uri="{FF2B5EF4-FFF2-40B4-BE49-F238E27FC236}">
                <a16:creationId xmlns:a16="http://schemas.microsoft.com/office/drawing/2014/main" id="{7C5ED659-71D1-3C8F-D510-C23F92D0B8DF}"/>
              </a:ext>
            </a:extLst>
          </p:cNvPr>
          <p:cNvSpPr txBox="1"/>
          <p:nvPr/>
        </p:nvSpPr>
        <p:spPr>
          <a:xfrm>
            <a:off x="2609148" y="4481137"/>
            <a:ext cx="2901756" cy="400110"/>
          </a:xfrm>
          <a:prstGeom prst="rect">
            <a:avLst/>
          </a:prstGeom>
          <a:noFill/>
        </p:spPr>
        <p:txBody>
          <a:bodyPr wrap="none" rtlCol="0">
            <a:spAutoFit/>
          </a:bodyPr>
          <a:lstStyle/>
          <a:p>
            <a:r>
              <a:rPr lang="en-US" sz="2000" dirty="0"/>
              <a:t>Common Roadblocks</a:t>
            </a:r>
          </a:p>
        </p:txBody>
      </p:sp>
      <p:sp>
        <p:nvSpPr>
          <p:cNvPr id="6" name="TextBox 5">
            <a:extLst>
              <a:ext uri="{FF2B5EF4-FFF2-40B4-BE49-F238E27FC236}">
                <a16:creationId xmlns:a16="http://schemas.microsoft.com/office/drawing/2014/main" id="{D68554AB-E77C-628D-824D-E7BC0D8F0965}"/>
              </a:ext>
            </a:extLst>
          </p:cNvPr>
          <p:cNvSpPr txBox="1"/>
          <p:nvPr/>
        </p:nvSpPr>
        <p:spPr>
          <a:xfrm>
            <a:off x="8138070" y="4359556"/>
            <a:ext cx="1810111" cy="400110"/>
          </a:xfrm>
          <a:prstGeom prst="rect">
            <a:avLst/>
          </a:prstGeom>
          <a:noFill/>
        </p:spPr>
        <p:txBody>
          <a:bodyPr wrap="none" rtlCol="0">
            <a:spAutoFit/>
          </a:bodyPr>
          <a:lstStyle/>
          <a:p>
            <a:r>
              <a:rPr lang="en-US" sz="2000" dirty="0"/>
              <a:t>Responsibility</a:t>
            </a:r>
          </a:p>
        </p:txBody>
      </p:sp>
      <p:pic>
        <p:nvPicPr>
          <p:cNvPr id="8" name="Graphic 7" descr="Paper with solid fill">
            <a:extLst>
              <a:ext uri="{FF2B5EF4-FFF2-40B4-BE49-F238E27FC236}">
                <a16:creationId xmlns:a16="http://schemas.microsoft.com/office/drawing/2014/main" id="{DB4BC110-98B3-5E79-9B16-2781A2D09A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4114" y="2920741"/>
            <a:ext cx="914400" cy="914400"/>
          </a:xfrm>
          <a:prstGeom prst="rect">
            <a:avLst/>
          </a:prstGeom>
        </p:spPr>
      </p:pic>
      <p:pic>
        <p:nvPicPr>
          <p:cNvPr id="10" name="Graphic 9" descr="Priorities with solid fill">
            <a:extLst>
              <a:ext uri="{FF2B5EF4-FFF2-40B4-BE49-F238E27FC236}">
                <a16:creationId xmlns:a16="http://schemas.microsoft.com/office/drawing/2014/main" id="{F03E1A76-76BA-D638-8793-074F78745C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3035" y="2825895"/>
            <a:ext cx="914400" cy="914400"/>
          </a:xfrm>
          <a:prstGeom prst="rect">
            <a:avLst/>
          </a:prstGeom>
        </p:spPr>
      </p:pic>
      <p:pic>
        <p:nvPicPr>
          <p:cNvPr id="12" name="Graphic 11" descr="Irritant with solid fill">
            <a:extLst>
              <a:ext uri="{FF2B5EF4-FFF2-40B4-BE49-F238E27FC236}">
                <a16:creationId xmlns:a16="http://schemas.microsoft.com/office/drawing/2014/main" id="{87D0E9D2-11CC-B1BA-1848-3429EAEEC7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34114" y="4223992"/>
            <a:ext cx="914400" cy="914400"/>
          </a:xfrm>
          <a:prstGeom prst="rect">
            <a:avLst/>
          </a:prstGeom>
        </p:spPr>
      </p:pic>
      <p:pic>
        <p:nvPicPr>
          <p:cNvPr id="14" name="Graphic 13" descr="Inbox with solid fill">
            <a:extLst>
              <a:ext uri="{FF2B5EF4-FFF2-40B4-BE49-F238E27FC236}">
                <a16:creationId xmlns:a16="http://schemas.microsoft.com/office/drawing/2014/main" id="{1E42759E-2BDB-636C-ED5F-80F1D7681E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63035" y="4167103"/>
            <a:ext cx="914400" cy="914400"/>
          </a:xfrm>
          <a:prstGeom prst="rect">
            <a:avLst/>
          </a:prstGeom>
        </p:spPr>
      </p:pic>
    </p:spTree>
    <p:extLst>
      <p:ext uri="{BB962C8B-B14F-4D97-AF65-F5344CB8AC3E}">
        <p14:creationId xmlns:p14="http://schemas.microsoft.com/office/powerpoint/2010/main" val="422963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212D2F1-3944-4942-A23E-17C20535F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55" name="Rectangle 54">
              <a:extLst>
                <a:ext uri="{FF2B5EF4-FFF2-40B4-BE49-F238E27FC236}">
                  <a16:creationId xmlns:a16="http://schemas.microsoft.com/office/drawing/2014/main" id="{C2BD51DF-3A5A-455D-A32B-B9EB43BB6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6" name="Oval 55">
              <a:extLst>
                <a:ext uri="{FF2B5EF4-FFF2-40B4-BE49-F238E27FC236}">
                  <a16:creationId xmlns:a16="http://schemas.microsoft.com/office/drawing/2014/main" id="{1384515A-3472-4B9A-94E5-0C10F2E94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7" name="Oval 56">
              <a:extLst>
                <a:ext uri="{FF2B5EF4-FFF2-40B4-BE49-F238E27FC236}">
                  <a16:creationId xmlns:a16="http://schemas.microsoft.com/office/drawing/2014/main" id="{B126D553-ECE7-4AA9-884B-0DD8B582B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8" name="Oval 57">
              <a:extLst>
                <a:ext uri="{FF2B5EF4-FFF2-40B4-BE49-F238E27FC236}">
                  <a16:creationId xmlns:a16="http://schemas.microsoft.com/office/drawing/2014/main" id="{2D213F7E-17AD-4118-939D-4918F688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9" name="Oval 58">
              <a:extLst>
                <a:ext uri="{FF2B5EF4-FFF2-40B4-BE49-F238E27FC236}">
                  <a16:creationId xmlns:a16="http://schemas.microsoft.com/office/drawing/2014/main" id="{F344C32A-36E8-45AB-8FB2-25D57CCE2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0" name="Oval 59">
              <a:extLst>
                <a:ext uri="{FF2B5EF4-FFF2-40B4-BE49-F238E27FC236}">
                  <a16:creationId xmlns:a16="http://schemas.microsoft.com/office/drawing/2014/main" id="{87226FBE-D2E1-4443-8DDC-B722AA606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1" name="Freeform 5">
              <a:extLst>
                <a:ext uri="{FF2B5EF4-FFF2-40B4-BE49-F238E27FC236}">
                  <a16:creationId xmlns:a16="http://schemas.microsoft.com/office/drawing/2014/main" id="{F62E82E9-3C15-44FB-9474-66002AD62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62" name="Freeform 5">
              <a:extLst>
                <a:ext uri="{FF2B5EF4-FFF2-40B4-BE49-F238E27FC236}">
                  <a16:creationId xmlns:a16="http://schemas.microsoft.com/office/drawing/2014/main" id="{26F9C1B5-D9B1-4257-93F2-70496F754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63" name="Freeform 5">
              <a:extLst>
                <a:ext uri="{FF2B5EF4-FFF2-40B4-BE49-F238E27FC236}">
                  <a16:creationId xmlns:a16="http://schemas.microsoft.com/office/drawing/2014/main" id="{3F015A23-3992-42F6-B909-29DCE7628B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64" name="Rectangle 63">
            <a:extLst>
              <a:ext uri="{FF2B5EF4-FFF2-40B4-BE49-F238E27FC236}">
                <a16:creationId xmlns:a16="http://schemas.microsoft.com/office/drawing/2014/main" id="{197C998A-4074-4935-9519-646722084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D33079D-7BF2-96FE-F315-1D6CCCD15DDE}"/>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solidFill>
                  <a:srgbClr val="EBEBEB"/>
                </a:solidFill>
              </a:rPr>
              <a:t>Credentialing Process</a:t>
            </a:r>
          </a:p>
        </p:txBody>
      </p:sp>
      <p:graphicFrame>
        <p:nvGraphicFramePr>
          <p:cNvPr id="5" name="Content Placeholder 2">
            <a:extLst>
              <a:ext uri="{FF2B5EF4-FFF2-40B4-BE49-F238E27FC236}">
                <a16:creationId xmlns:a16="http://schemas.microsoft.com/office/drawing/2014/main" id="{D37DFFFF-87CA-4040-D576-B0B2FECF6368}"/>
              </a:ext>
            </a:extLst>
          </p:cNvPr>
          <p:cNvGraphicFramePr>
            <a:graphicFrameLocks noGrp="1"/>
          </p:cNvGraphicFramePr>
          <p:nvPr>
            <p:ph sz="half" idx="1"/>
            <p:extLst>
              <p:ext uri="{D42A27DB-BD31-4B8C-83A1-F6EECF244321}">
                <p14:modId xmlns:p14="http://schemas.microsoft.com/office/powerpoint/2010/main" val="3485633257"/>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53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6" name="Rectangle 15">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3"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24"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6" name="Rectangle 25">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686A4C0-FBED-4C6E-B51B-5B8563FE3EF4}"/>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t>Credentialing Process</a:t>
            </a:r>
          </a:p>
        </p:txBody>
      </p:sp>
      <p:sp>
        <p:nvSpPr>
          <p:cNvPr id="8" name="TextBox 7">
            <a:extLst>
              <a:ext uri="{FF2B5EF4-FFF2-40B4-BE49-F238E27FC236}">
                <a16:creationId xmlns:a16="http://schemas.microsoft.com/office/drawing/2014/main" id="{7F4945D1-4AD2-C4AB-CE5D-9D7C27443619}"/>
              </a:ext>
            </a:extLst>
          </p:cNvPr>
          <p:cNvSpPr txBox="1"/>
          <p:nvPr/>
        </p:nvSpPr>
        <p:spPr>
          <a:xfrm>
            <a:off x="1154954" y="2603500"/>
            <a:ext cx="6397313" cy="3416300"/>
          </a:xfrm>
          <a:prstGeom prst="rect">
            <a:avLst/>
          </a:prstGeom>
        </p:spPr>
        <p:txBody>
          <a:bodyPr vert="horz" lIns="91440" tIns="45720" rIns="91440" bIns="45720" rtlCol="0" anchor="ctr">
            <a:normAutofit/>
          </a:bodyPr>
          <a:lstStyle/>
          <a:p>
            <a:pPr marL="285750" indent="-285750">
              <a:spcBef>
                <a:spcPts val="1000"/>
              </a:spcBef>
              <a:buClr>
                <a:schemeClr val="accent1"/>
              </a:buClr>
              <a:buSzPct val="80000"/>
              <a:buFont typeface="Wingdings 3" charset="2"/>
              <a:buChar char=""/>
            </a:pPr>
            <a:r>
              <a:rPr lang="en-US" sz="3200" dirty="0">
                <a:solidFill>
                  <a:schemeClr val="tx1">
                    <a:lumMod val="75000"/>
                    <a:lumOff val="25000"/>
                  </a:schemeClr>
                </a:solidFill>
              </a:rPr>
              <a:t>Obligations</a:t>
            </a:r>
          </a:p>
          <a:p>
            <a:pPr marL="742950" lvl="1" indent="-285750">
              <a:spcBef>
                <a:spcPts val="1000"/>
              </a:spcBef>
              <a:buClr>
                <a:schemeClr val="accent1"/>
              </a:buClr>
              <a:buSzPct val="80000"/>
              <a:buFont typeface="Wingdings 3" charset="2"/>
              <a:buChar char=""/>
            </a:pPr>
            <a:r>
              <a:rPr lang="en-US" sz="3200" dirty="0">
                <a:solidFill>
                  <a:schemeClr val="tx1">
                    <a:lumMod val="75000"/>
                    <a:lumOff val="25000"/>
                  </a:schemeClr>
                </a:solidFill>
              </a:rPr>
              <a:t>Provider/Group</a:t>
            </a:r>
          </a:p>
          <a:p>
            <a:pPr marL="742950" lvl="1" indent="-285750">
              <a:spcBef>
                <a:spcPts val="1000"/>
              </a:spcBef>
              <a:buClr>
                <a:schemeClr val="accent1"/>
              </a:buClr>
              <a:buSzPct val="80000"/>
              <a:buFont typeface="Wingdings 3" charset="2"/>
              <a:buChar char=""/>
            </a:pPr>
            <a:r>
              <a:rPr lang="en-US" sz="3200" dirty="0">
                <a:solidFill>
                  <a:schemeClr val="tx1">
                    <a:lumMod val="75000"/>
                    <a:lumOff val="25000"/>
                  </a:schemeClr>
                </a:solidFill>
              </a:rPr>
              <a:t>Credentialing Agent</a:t>
            </a:r>
          </a:p>
        </p:txBody>
      </p:sp>
      <p:pic>
        <p:nvPicPr>
          <p:cNvPr id="12" name="Graphic 11" descr="User">
            <a:extLst>
              <a:ext uri="{FF2B5EF4-FFF2-40B4-BE49-F238E27FC236}">
                <a16:creationId xmlns:a16="http://schemas.microsoft.com/office/drawing/2014/main" id="{35B21E60-8E5A-F73D-298D-5A6C699342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1688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5269A7-C96D-184E-6D00-0A19B3DB7416}"/>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26F67C58-315B-8A60-23E2-B437728E81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6" name="Rectangle 15">
              <a:extLst>
                <a:ext uri="{FF2B5EF4-FFF2-40B4-BE49-F238E27FC236}">
                  <a16:creationId xmlns:a16="http://schemas.microsoft.com/office/drawing/2014/main" id="{EF455DF2-193E-DE48-C54D-22B1DC058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Oval 16">
              <a:extLst>
                <a:ext uri="{FF2B5EF4-FFF2-40B4-BE49-F238E27FC236}">
                  <a16:creationId xmlns:a16="http://schemas.microsoft.com/office/drawing/2014/main" id="{1FD292F8-1148-5276-FBF2-32DC2C04D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a:extLst>
                <a:ext uri="{FF2B5EF4-FFF2-40B4-BE49-F238E27FC236}">
                  <a16:creationId xmlns:a16="http://schemas.microsoft.com/office/drawing/2014/main" id="{EE01C16A-A922-F2BD-336F-807663F7F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Oval 18">
              <a:extLst>
                <a:ext uri="{FF2B5EF4-FFF2-40B4-BE49-F238E27FC236}">
                  <a16:creationId xmlns:a16="http://schemas.microsoft.com/office/drawing/2014/main" id="{8BF7EC46-AF3D-D4E0-0F96-198A736F7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Oval 19">
              <a:extLst>
                <a:ext uri="{FF2B5EF4-FFF2-40B4-BE49-F238E27FC236}">
                  <a16:creationId xmlns:a16="http://schemas.microsoft.com/office/drawing/2014/main" id="{4241CFF8-7733-8462-2B78-369068A2E6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7BDCF4C0-7945-8BB4-BD6B-4BB4F6E7D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Freeform 5">
              <a:extLst>
                <a:ext uri="{FF2B5EF4-FFF2-40B4-BE49-F238E27FC236}">
                  <a16:creationId xmlns:a16="http://schemas.microsoft.com/office/drawing/2014/main" id="{57710515-A9A8-AB14-DE3E-46B174E90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23" name="Freeform 5">
              <a:extLst>
                <a:ext uri="{FF2B5EF4-FFF2-40B4-BE49-F238E27FC236}">
                  <a16:creationId xmlns:a16="http://schemas.microsoft.com/office/drawing/2014/main" id="{5DB138A8-0433-1587-ACC2-22519D9A1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dirty="0"/>
            </a:p>
          </p:txBody>
        </p:sp>
        <p:sp>
          <p:nvSpPr>
            <p:cNvPr id="24" name="Freeform 5">
              <a:extLst>
                <a:ext uri="{FF2B5EF4-FFF2-40B4-BE49-F238E27FC236}">
                  <a16:creationId xmlns:a16="http://schemas.microsoft.com/office/drawing/2014/main" id="{E4E83A03-AD39-582F-84B6-C29988C65B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dirty="0"/>
            </a:p>
          </p:txBody>
        </p:sp>
      </p:grpSp>
      <p:sp>
        <p:nvSpPr>
          <p:cNvPr id="26" name="Rectangle 25">
            <a:extLst>
              <a:ext uri="{FF2B5EF4-FFF2-40B4-BE49-F238E27FC236}">
                <a16:creationId xmlns:a16="http://schemas.microsoft.com/office/drawing/2014/main" id="{F9294E23-FD32-89F5-4863-ED72261EB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441BAB6-5F7A-8107-E5BC-2C6D01C938C1}"/>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dirty="0"/>
              <a:t>Credentialing Process</a:t>
            </a:r>
          </a:p>
        </p:txBody>
      </p:sp>
      <p:graphicFrame>
        <p:nvGraphicFramePr>
          <p:cNvPr id="3" name="Diagram 2">
            <a:extLst>
              <a:ext uri="{FF2B5EF4-FFF2-40B4-BE49-F238E27FC236}">
                <a16:creationId xmlns:a16="http://schemas.microsoft.com/office/drawing/2014/main" id="{1D564074-5262-2351-5B90-7575F5365F8F}"/>
              </a:ext>
            </a:extLst>
          </p:cNvPr>
          <p:cNvGraphicFramePr/>
          <p:nvPr>
            <p:extLst>
              <p:ext uri="{D42A27DB-BD31-4B8C-83A1-F6EECF244321}">
                <p14:modId xmlns:p14="http://schemas.microsoft.com/office/powerpoint/2010/main" val="1413772049"/>
              </p:ext>
            </p:extLst>
          </p:nvPr>
        </p:nvGraphicFramePr>
        <p:xfrm>
          <a:off x="671512" y="2516912"/>
          <a:ext cx="7417797" cy="416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2183B091-A17A-BB1D-C347-F4ED3419C138}"/>
              </a:ext>
            </a:extLst>
          </p:cNvPr>
          <p:cNvSpPr/>
          <p:nvPr/>
        </p:nvSpPr>
        <p:spPr>
          <a:xfrm>
            <a:off x="8431568" y="2943235"/>
            <a:ext cx="2882410" cy="1815882"/>
          </a:xfrm>
          <a:prstGeom prst="rect">
            <a:avLst/>
          </a:prstGeom>
          <a:no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Effective Date:</a:t>
            </a:r>
          </a:p>
          <a:p>
            <a:pPr algn="ctr"/>
            <a:r>
              <a:rPr lang="en-US" sz="4000" dirty="0">
                <a:ln w="0"/>
                <a:effectLst>
                  <a:outerShdw blurRad="38100" dist="19050" dir="2700000" algn="tl" rotWithShape="0">
                    <a:schemeClr val="dk1">
                      <a:alpha val="40000"/>
                    </a:schemeClr>
                  </a:outerShdw>
                </a:effectLst>
              </a:rPr>
              <a:t>06/01/2025</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94539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2361</TotalTime>
  <Words>3982</Words>
  <Application>Microsoft Office PowerPoint</Application>
  <PresentationFormat>Widescreen</PresentationFormat>
  <Paragraphs>268</Paragraphs>
  <Slides>27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Century Gothic</vt:lpstr>
      <vt:lpstr>Tahoma</vt:lpstr>
      <vt:lpstr>Times New Roman</vt:lpstr>
      <vt:lpstr>Wingdings 3</vt:lpstr>
      <vt:lpstr>Ion Boardroom</vt:lpstr>
      <vt:lpstr>Credentialing: Ins &amp; Outs </vt:lpstr>
      <vt:lpstr>Agenda</vt:lpstr>
      <vt:lpstr>Michelle Stevens, CPCO, CPPM, CPC, CPB, AAPC Approved instructor</vt:lpstr>
      <vt:lpstr>Credentialing: What &amp; Why</vt:lpstr>
      <vt:lpstr>Credentialing Process</vt:lpstr>
      <vt:lpstr>Credentialing Process</vt:lpstr>
      <vt:lpstr>Credentialing Process</vt:lpstr>
      <vt:lpstr>Credentialing Process</vt:lpstr>
      <vt:lpstr>Credentialing Process</vt:lpstr>
      <vt:lpstr>Credentialing Process</vt:lpstr>
      <vt:lpstr>Credentialing Process</vt:lpstr>
      <vt:lpstr>Credentialing Process</vt:lpstr>
      <vt:lpstr>Credentialing Process</vt:lpstr>
      <vt:lpstr>Credentialing Process</vt:lpstr>
      <vt:lpstr>Best Practices for Effective Credentialing</vt:lpstr>
      <vt:lpstr>Best Practices for Effective Credentialing</vt:lpstr>
      <vt:lpstr>Compliance in Credentialing</vt:lpstr>
      <vt:lpstr>Compliance in Credentialing</vt:lpstr>
      <vt:lpstr>Compliance in Credentialing</vt:lpstr>
      <vt:lpstr>Fee Negotiations</vt:lpstr>
      <vt:lpstr>Fee Negotiations</vt:lpstr>
      <vt:lpstr>Real-World Case Study</vt:lpstr>
      <vt:lpstr>Real-World Case Study</vt:lpstr>
      <vt:lpstr>Closing</vt:lpstr>
      <vt:lpstr>HIGHLIGHTS</vt:lpstr>
      <vt:lpstr>Q &amp; 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Stevens</dc:creator>
  <cp:lastModifiedBy>Michelle Stevens</cp:lastModifiedBy>
  <cp:revision>21</cp:revision>
  <dcterms:created xsi:type="dcterms:W3CDTF">2025-02-08T21:38:27Z</dcterms:created>
  <dcterms:modified xsi:type="dcterms:W3CDTF">2025-02-10T15:10:59Z</dcterms:modified>
</cp:coreProperties>
</file>