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0" r:id="rId5"/>
    <p:sldId id="266" r:id="rId6"/>
    <p:sldId id="263" r:id="rId7"/>
    <p:sldId id="264" r:id="rId8"/>
    <p:sldId id="265" r:id="rId9"/>
    <p:sldId id="262" r:id="rId10"/>
    <p:sldId id="261" r:id="rId11"/>
    <p:sldId id="267" r:id="rId12"/>
  </p:sldIdLst>
  <p:sldSz cx="6858000" cy="9144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2" autoAdjust="0"/>
    <p:restoredTop sz="94660"/>
  </p:normalViewPr>
  <p:slideViewPr>
    <p:cSldViewPr snapToGrid="0">
      <p:cViewPr varScale="1">
        <p:scale>
          <a:sx n="60" d="100"/>
          <a:sy n="60" d="100"/>
        </p:scale>
        <p:origin x="1746" y="66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809E-AE8B-441A-81E8-6449503EAC7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C29B-5773-4020-A4D7-F8A70ED61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9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809E-AE8B-441A-81E8-6449503EAC7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C29B-5773-4020-A4D7-F8A70ED61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5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809E-AE8B-441A-81E8-6449503EAC7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C29B-5773-4020-A4D7-F8A70ED61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3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809E-AE8B-441A-81E8-6449503EAC7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C29B-5773-4020-A4D7-F8A70ED61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3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809E-AE8B-441A-81E8-6449503EAC7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C29B-5773-4020-A4D7-F8A70ED61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8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809E-AE8B-441A-81E8-6449503EAC7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C29B-5773-4020-A4D7-F8A70ED61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2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809E-AE8B-441A-81E8-6449503EAC7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C29B-5773-4020-A4D7-F8A70ED61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3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809E-AE8B-441A-81E8-6449503EAC7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C29B-5773-4020-A4D7-F8A70ED61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4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809E-AE8B-441A-81E8-6449503EAC7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C29B-5773-4020-A4D7-F8A70ED61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5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809E-AE8B-441A-81E8-6449503EAC7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C29B-5773-4020-A4D7-F8A70ED61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4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809E-AE8B-441A-81E8-6449503EAC7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C29B-5773-4020-A4D7-F8A70ED61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4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4809E-AE8B-441A-81E8-6449503EAC7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EC29B-5773-4020-A4D7-F8A70ED61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0D5448-4494-4948-9995-0973D0EE4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28" y="212603"/>
            <a:ext cx="6857143" cy="437142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266503-BC7A-43D1-809E-191320031F49}"/>
              </a:ext>
            </a:extLst>
          </p:cNvPr>
          <p:cNvCxnSpPr>
            <a:cxnSpLocks/>
          </p:cNvCxnSpPr>
          <p:nvPr/>
        </p:nvCxnSpPr>
        <p:spPr>
          <a:xfrm>
            <a:off x="3429000" y="-132347"/>
            <a:ext cx="0" cy="943275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B8E67F-15A6-46A4-A3A5-BE41C35DD8DA}"/>
              </a:ext>
            </a:extLst>
          </p:cNvPr>
          <p:cNvCxnSpPr>
            <a:cxnSpLocks/>
          </p:cNvCxnSpPr>
          <p:nvPr/>
        </p:nvCxnSpPr>
        <p:spPr>
          <a:xfrm flipH="1">
            <a:off x="-255180" y="4562766"/>
            <a:ext cx="746405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1">
            <a:extLst>
              <a:ext uri="{FF2B5EF4-FFF2-40B4-BE49-F238E27FC236}">
                <a16:creationId xmlns:a16="http://schemas.microsoft.com/office/drawing/2014/main" id="{1F73964A-5BD9-4D2E-8AA0-C50352B52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" y="4635845"/>
            <a:ext cx="706056" cy="3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73A31406-C1BA-47A6-AAA0-A43AAF6A5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816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FE58F374-CD18-45A7-BB99-4253C0D52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591295"/>
            <a:ext cx="3036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10U BOYS’ YOUTH GAME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QUICK REFERENCE GUIDE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(2020)</a:t>
            </a:r>
            <a:r>
              <a:rPr kumimoji="0" lang="en-US" altLang="en-US" sz="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26C45F-ED7D-496A-B0A0-F2120D645A19}"/>
              </a:ext>
            </a:extLst>
          </p:cNvPr>
          <p:cNvCxnSpPr>
            <a:cxnSpLocks/>
          </p:cNvCxnSpPr>
          <p:nvPr/>
        </p:nvCxnSpPr>
        <p:spPr>
          <a:xfrm flipH="1">
            <a:off x="0" y="9162194"/>
            <a:ext cx="68580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4">
            <a:extLst>
              <a:ext uri="{FF2B5EF4-FFF2-40B4-BE49-F238E27FC236}">
                <a16:creationId xmlns:a16="http://schemas.microsoft.com/office/drawing/2014/main" id="{56A6FC6C-0613-47A8-AB93-467E881753D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411622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BCC5688-1728-466A-A070-36267AC5D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249210"/>
              </p:ext>
            </p:extLst>
          </p:nvPr>
        </p:nvGraphicFramePr>
        <p:xfrm>
          <a:off x="43801" y="5029512"/>
          <a:ext cx="3343384" cy="3705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74">
                  <a:extLst>
                    <a:ext uri="{9D8B030D-6E8A-4147-A177-3AD203B41FA5}">
                      <a16:colId xmlns:a16="http://schemas.microsoft.com/office/drawing/2014/main" val="2047229975"/>
                    </a:ext>
                  </a:extLst>
                </a:gridCol>
                <a:gridCol w="1039218">
                  <a:extLst>
                    <a:ext uri="{9D8B030D-6E8A-4147-A177-3AD203B41FA5}">
                      <a16:colId xmlns:a16="http://schemas.microsoft.com/office/drawing/2014/main" val="21669909"/>
                    </a:ext>
                  </a:extLst>
                </a:gridCol>
                <a:gridCol w="541932">
                  <a:extLst>
                    <a:ext uri="{9D8B030D-6E8A-4147-A177-3AD203B41FA5}">
                      <a16:colId xmlns:a16="http://schemas.microsoft.com/office/drawing/2014/main" val="2524387395"/>
                    </a:ext>
                  </a:extLst>
                </a:gridCol>
                <a:gridCol w="1129760">
                  <a:extLst>
                    <a:ext uri="{9D8B030D-6E8A-4147-A177-3AD203B41FA5}">
                      <a16:colId xmlns:a16="http://schemas.microsoft.com/office/drawing/2014/main" val="168323071"/>
                    </a:ext>
                  </a:extLst>
                </a:gridCol>
              </a:tblGrid>
              <a:tr h="275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Field Size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L: 60-70 yds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W: 35-45 yds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(Cross-Field)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Crosse Lengths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(FP) 37”-42”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(GK) 37”-54”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(LP) 47”-54” (3 max)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448954"/>
                  </a:ext>
                </a:extLst>
              </a:tr>
              <a:tr h="1772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Players</a:t>
                      </a:r>
                      <a:endParaRPr lang="en-US" sz="800" b="1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(6v6 or 7v7)</a:t>
                      </a: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1 GK, 5 or 6 field players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Goal size</a:t>
                      </a:r>
                      <a:endParaRPr lang="en-US" sz="800" b="1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6’ x 6’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027574"/>
                  </a:ext>
                </a:extLst>
              </a:tr>
              <a:tr h="1752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Field Player Equipment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See 14U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Goalkeeper Equipment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XMALK M+ Gotham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See 14U</a:t>
                      </a: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936246"/>
                  </a:ext>
                </a:extLst>
              </a:tr>
              <a:tr h="1210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Length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4x10’ Running, 5’ Half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Overtime</a:t>
                      </a:r>
                      <a:endParaRPr lang="en-US" sz="800" b="1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None</a:t>
                      </a:r>
                      <a:endParaRPr lang="en-US" sz="800" b="1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138155"/>
                  </a:ext>
                </a:extLst>
              </a:tr>
              <a:tr h="1210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Timeouts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None. Officials only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Counts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4-sec GK only; no advance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078730"/>
                  </a:ext>
                </a:extLst>
              </a:tr>
              <a:tr h="2628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Faceoffs</a:t>
                      </a:r>
                      <a:endParaRPr lang="en-US" sz="800" b="1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1 FO, 1 GK, 2 behind each GLE, 7v7 adds 1 Wing (foot on either SL)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Substitution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Full team sub after goals or every 1-3 min during dead-ball; no "on-the-fly"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88448"/>
                  </a:ext>
                </a:extLst>
              </a:tr>
              <a:tr h="1752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Scrum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Extended w/3 or more players, use A/P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Fouling out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Personals = 3X or 5-mins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887656"/>
                  </a:ext>
                </a:extLst>
              </a:tr>
              <a:tr h="1210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Advancing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Not used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Stalling</a:t>
                      </a:r>
                      <a:endParaRPr lang="en-US" sz="800" b="1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Not used</a:t>
                      </a:r>
                      <a:endParaRPr lang="en-US" sz="800" b="1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444313"/>
                  </a:ext>
                </a:extLst>
              </a:tr>
              <a:tr h="4380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Offsides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6v6 – none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7v7 – yes, &gt;4 on offense, or &gt;5 on defense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(incl. penalty box)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3-Yard Rule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All LEGAL holds, pushes &amp; checks must be on a player w/ possession or within 3 yds of a loose ball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694801"/>
                  </a:ext>
                </a:extLst>
              </a:tr>
              <a:tr h="525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Allowable Body Contact (4.15)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A. Legal Holds 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B. Legal Pushes 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C. Boxing out 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D. Riding 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E. Incidental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Checking with Crosse (4.16)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Lift/poke bottom hand or head of stick below chest area, OR Downward check initiated below BOTH players’ shoulders, No one-handed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3076311"/>
                  </a:ext>
                </a:extLst>
              </a:tr>
              <a:tr h="1752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Illegal Body Checks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Defenseless 2-3 NR, possible ejection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Checks to Head/Neck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2-3 NR, possible ejection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731292"/>
                  </a:ext>
                </a:extLst>
              </a:tr>
              <a:tr h="1752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Intentional Targeting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Ejection + 3 min NR for head/neck/defenseless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Ejection penalty</a:t>
                      </a:r>
                      <a:endParaRPr lang="en-US" sz="800" b="1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3 min NR (player) + leave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1 min NR (coach) + leave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499112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C0349A8-A522-4F71-94EC-25AB0E38D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025359"/>
              </p:ext>
            </p:extLst>
          </p:nvPr>
        </p:nvGraphicFramePr>
        <p:xfrm>
          <a:off x="3472801" y="5029512"/>
          <a:ext cx="3343384" cy="3806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74">
                  <a:extLst>
                    <a:ext uri="{9D8B030D-6E8A-4147-A177-3AD203B41FA5}">
                      <a16:colId xmlns:a16="http://schemas.microsoft.com/office/drawing/2014/main" val="2047229975"/>
                    </a:ext>
                  </a:extLst>
                </a:gridCol>
                <a:gridCol w="1039218">
                  <a:extLst>
                    <a:ext uri="{9D8B030D-6E8A-4147-A177-3AD203B41FA5}">
                      <a16:colId xmlns:a16="http://schemas.microsoft.com/office/drawing/2014/main" val="21669909"/>
                    </a:ext>
                  </a:extLst>
                </a:gridCol>
                <a:gridCol w="541932">
                  <a:extLst>
                    <a:ext uri="{9D8B030D-6E8A-4147-A177-3AD203B41FA5}">
                      <a16:colId xmlns:a16="http://schemas.microsoft.com/office/drawing/2014/main" val="2524387395"/>
                    </a:ext>
                  </a:extLst>
                </a:gridCol>
                <a:gridCol w="1129760">
                  <a:extLst>
                    <a:ext uri="{9D8B030D-6E8A-4147-A177-3AD203B41FA5}">
                      <a16:colId xmlns:a16="http://schemas.microsoft.com/office/drawing/2014/main" val="168323071"/>
                    </a:ext>
                  </a:extLst>
                </a:gridCol>
              </a:tblGrid>
              <a:tr h="2823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Field Size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L: 60-70 yds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W: 35-45 yds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(Cross-Field)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Crosse Length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(FP) 37”-42”</a:t>
                      </a:r>
                      <a:endParaRPr lang="en-US" sz="800" b="1" kern="120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(GK) 37”-54”</a:t>
                      </a:r>
                      <a:endParaRPr lang="en-US" sz="800" b="1" kern="120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(LP) None</a:t>
                      </a:r>
                      <a:endParaRPr lang="en-US" sz="800" b="1" kern="120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448954"/>
                  </a:ext>
                </a:extLst>
              </a:tr>
              <a:tr h="1805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Players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(4v4)</a:t>
                      </a: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1 GK, 3 field players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Goal size</a:t>
                      </a:r>
                      <a:endParaRPr lang="en-US" sz="800" b="1" kern="120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3’ x 3’ (preferred)</a:t>
                      </a:r>
                      <a:endParaRPr lang="en-US" sz="800" b="1" kern="120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6’ x 6” (allowable)</a:t>
                      </a:r>
                      <a:endParaRPr lang="en-US" sz="800" b="1" kern="120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027574"/>
                  </a:ext>
                </a:extLst>
              </a:tr>
              <a:tr h="1785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Field Player Equipment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See 14U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Goalkeeper Equipment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See 14U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936246"/>
                  </a:ext>
                </a:extLst>
              </a:tr>
              <a:tr h="123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Length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2x12’ Running, 4’ Half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Overtime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None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138155"/>
                  </a:ext>
                </a:extLst>
              </a:tr>
              <a:tr h="123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Timeouts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None. Officials only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Counts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4-sec GK only; no advance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078730"/>
                  </a:ext>
                </a:extLst>
              </a:tr>
              <a:tr h="4463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Faceoffs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No FO; Coin flip winner Center-X. Others on own def. half &gt;5 yds from each other.  Other team ball start 2nd half.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Substitution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Full team sub after goals or every 1-3 min during dead-ball; no "on-the-fly"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88448"/>
                  </a:ext>
                </a:extLst>
              </a:tr>
              <a:tr h="1785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Scrum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Extended w/3 or more players, use A/P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Fouling out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Personals = 3X or 5-mins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887656"/>
                  </a:ext>
                </a:extLst>
              </a:tr>
              <a:tr h="123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Advancing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Not used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Stalling</a:t>
                      </a:r>
                      <a:endParaRPr lang="en-US" sz="800" b="1" kern="120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Not used</a:t>
                      </a:r>
                      <a:endParaRPr lang="en-US" sz="800" b="1" kern="120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444313"/>
                  </a:ext>
                </a:extLst>
              </a:tr>
              <a:tr h="3570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Offsides</a:t>
                      </a:r>
                      <a:endParaRPr lang="en-US" sz="800" b="1" kern="120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None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3-Yard Rule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All LEGAL holds, pushes &amp; checks on a player w/ possession or within 3 yds of a loose ball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694801"/>
                  </a:ext>
                </a:extLst>
              </a:tr>
              <a:tr h="5356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Allowable Body Contact (4.15)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A. Legal Holds 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B. Legal Pushes 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C. Boxing out 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D. Riding 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E. Incidental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Checking with Crosse (4.16)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Lift/poke bottom hand or head of stick below chest area, OR Downward check initiated below BOTH players’ shoulders, No one-handed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3076311"/>
                  </a:ext>
                </a:extLst>
              </a:tr>
              <a:tr h="1785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Illegal Body Checks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Defenseless 2-3 NR, possible ejection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Checks to Head/Neck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2-3 NR, possible ejection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731292"/>
                  </a:ext>
                </a:extLst>
              </a:tr>
              <a:tr h="1785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Intentional Targeting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Ejection + 3 min NR for head/neck/defenseless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Ejection penalty</a:t>
                      </a:r>
                      <a:endParaRPr lang="en-US" sz="800" b="1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3 min NR (player) + leave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1 min NR (coach) + leave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499112"/>
                  </a:ext>
                </a:extLst>
              </a:tr>
            </a:tbl>
          </a:graphicData>
        </a:graphic>
      </p:graphicFrame>
      <p:pic>
        <p:nvPicPr>
          <p:cNvPr id="24" name="Picture 11">
            <a:extLst>
              <a:ext uri="{FF2B5EF4-FFF2-40B4-BE49-F238E27FC236}">
                <a16:creationId xmlns:a16="http://schemas.microsoft.com/office/drawing/2014/main" id="{791F7EE7-B110-4FA1-B7D6-1737892C8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18" y="4635845"/>
            <a:ext cx="706056" cy="3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5">
            <a:extLst>
              <a:ext uri="{FF2B5EF4-FFF2-40B4-BE49-F238E27FC236}">
                <a16:creationId xmlns:a16="http://schemas.microsoft.com/office/drawing/2014/main" id="{718467DC-86EE-4406-8C4D-EFF056472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010" y="4591295"/>
            <a:ext cx="3036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8U BOYS’ YOUTH GAME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QUICK REFERENCE GUIDE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(2020)</a:t>
            </a:r>
            <a:r>
              <a:rPr kumimoji="0" lang="en-US" altLang="en-US" sz="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0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3938-808E-475B-BA40-F8ABF94D0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 for creating the Quick Reference Guide for boys’ youth lacrosse: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4F68-E682-4405-ABD4-4F51485B2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Open PowerPoint.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Open the file containing the QRC.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Print slide 1 of the file onto standard-sized 8.5x11’ paper.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Fold the page along the short dotted line to create two halves of the paper.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Fold the page again along the other dotted line to create a book.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Trim the excess paper on the sides and bottom of the book (leave the top edge untrimmed or the QRC will fall apart), which will produce a card that is approximately 3.75” wide and 4.75” tall.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You are done.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Note: You might want to laminate the card, if you want to protect it from rain or sweat.  The QRC fits nicely into a front shirt pocket or the back pocket of pants/shorts.</a:t>
            </a:r>
          </a:p>
        </p:txBody>
      </p:sp>
    </p:spTree>
    <p:extLst>
      <p:ext uri="{BB962C8B-B14F-4D97-AF65-F5344CB8AC3E}">
        <p14:creationId xmlns:p14="http://schemas.microsoft.com/office/powerpoint/2010/main" val="373350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1A61CE-7BD2-4DD0-A191-CF33EB6D5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7633"/>
            <a:ext cx="6858000" cy="69487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FFB85D-04EE-41E1-B837-7BBD963A49EC}"/>
              </a:ext>
            </a:extLst>
          </p:cNvPr>
          <p:cNvSpPr txBox="1"/>
          <p:nvPr/>
        </p:nvSpPr>
        <p:spPr>
          <a:xfrm>
            <a:off x="2374901" y="174303"/>
            <a:ext cx="4378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QRC folds twice for a nice front-and-back book-style design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1B27664-AC49-4EB4-87B2-D02917B66B92}"/>
              </a:ext>
            </a:extLst>
          </p:cNvPr>
          <p:cNvSpPr/>
          <p:nvPr/>
        </p:nvSpPr>
        <p:spPr>
          <a:xfrm rot="1237770">
            <a:off x="4925893" y="836139"/>
            <a:ext cx="428263" cy="937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8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E95E0-C65F-4281-85B8-EC9A9C5EB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3687"/>
            <a:ext cx="6858000" cy="49966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4C7E04-0803-4CF2-A183-3F1D89A8CF34}"/>
              </a:ext>
            </a:extLst>
          </p:cNvPr>
          <p:cNvSpPr txBox="1"/>
          <p:nvPr/>
        </p:nvSpPr>
        <p:spPr>
          <a:xfrm>
            <a:off x="2844801" y="174303"/>
            <a:ext cx="3909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QRC (at 4.75” tall) is shorter than an NCAA scorecard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3C427DD-739C-4868-B80C-1727CE56CDA8}"/>
              </a:ext>
            </a:extLst>
          </p:cNvPr>
          <p:cNvSpPr/>
          <p:nvPr/>
        </p:nvSpPr>
        <p:spPr>
          <a:xfrm rot="1237770">
            <a:off x="4659674" y="1117157"/>
            <a:ext cx="428263" cy="937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1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535281-C759-43EB-9092-67C0934D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814"/>
            <a:ext cx="6858000" cy="53103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DF9D6E-41FE-475F-AD7D-1B22C57C2742}"/>
              </a:ext>
            </a:extLst>
          </p:cNvPr>
          <p:cNvSpPr txBox="1"/>
          <p:nvPr/>
        </p:nvSpPr>
        <p:spPr>
          <a:xfrm>
            <a:off x="2306174" y="247789"/>
            <a:ext cx="4404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QRC (at 3.75” wide) is similar to an NCAA scorecard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C36CCAE-BA09-4AC9-BA6E-A9C7F21209C4}"/>
              </a:ext>
            </a:extLst>
          </p:cNvPr>
          <p:cNvSpPr/>
          <p:nvPr/>
        </p:nvSpPr>
        <p:spPr>
          <a:xfrm rot="1237770">
            <a:off x="4659674" y="1117157"/>
            <a:ext cx="428263" cy="937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094C5D-3339-4150-B2DF-9D71DD510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0671"/>
            <a:ext cx="6858000" cy="47626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C315E3-4368-41C6-863D-BE6D9D6DCC94}"/>
              </a:ext>
            </a:extLst>
          </p:cNvPr>
          <p:cNvSpPr txBox="1"/>
          <p:nvPr/>
        </p:nvSpPr>
        <p:spPr>
          <a:xfrm>
            <a:off x="2832101" y="695273"/>
            <a:ext cx="402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QRC fits easily inside a lacrosse official’s shirt pocket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53A9986-F95A-4D4E-9D42-94DE32E5CAD5}"/>
              </a:ext>
            </a:extLst>
          </p:cNvPr>
          <p:cNvSpPr/>
          <p:nvPr/>
        </p:nvSpPr>
        <p:spPr>
          <a:xfrm rot="1237770">
            <a:off x="4430306" y="1646767"/>
            <a:ext cx="428263" cy="14747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51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86D6D9-FF68-4389-85DE-6BA7CD3CC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022"/>
            <a:ext cx="6858000" cy="5131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A39842-6A9E-491D-9CC4-19868213F1C2}"/>
              </a:ext>
            </a:extLst>
          </p:cNvPr>
          <p:cNvSpPr txBox="1"/>
          <p:nvPr/>
        </p:nvSpPr>
        <p:spPr>
          <a:xfrm>
            <a:off x="3238500" y="787607"/>
            <a:ext cx="361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QRC fits completely inside and is hidden from view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09068597-0777-4B65-8D5A-AE2E9136F15D}"/>
              </a:ext>
            </a:extLst>
          </p:cNvPr>
          <p:cNvSpPr/>
          <p:nvPr/>
        </p:nvSpPr>
        <p:spPr>
          <a:xfrm rot="2021270">
            <a:off x="3715686" y="1540013"/>
            <a:ext cx="428263" cy="2350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31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1B5F483A-DC37-44BC-A045-6D2B4B413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166344"/>
              </p:ext>
            </p:extLst>
          </p:nvPr>
        </p:nvGraphicFramePr>
        <p:xfrm>
          <a:off x="3476847" y="464510"/>
          <a:ext cx="3343384" cy="3861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74">
                  <a:extLst>
                    <a:ext uri="{9D8B030D-6E8A-4147-A177-3AD203B41FA5}">
                      <a16:colId xmlns:a16="http://schemas.microsoft.com/office/drawing/2014/main" val="2047229975"/>
                    </a:ext>
                  </a:extLst>
                </a:gridCol>
                <a:gridCol w="1039218">
                  <a:extLst>
                    <a:ext uri="{9D8B030D-6E8A-4147-A177-3AD203B41FA5}">
                      <a16:colId xmlns:a16="http://schemas.microsoft.com/office/drawing/2014/main" val="21669909"/>
                    </a:ext>
                  </a:extLst>
                </a:gridCol>
                <a:gridCol w="541932">
                  <a:extLst>
                    <a:ext uri="{9D8B030D-6E8A-4147-A177-3AD203B41FA5}">
                      <a16:colId xmlns:a16="http://schemas.microsoft.com/office/drawing/2014/main" val="2524387395"/>
                    </a:ext>
                  </a:extLst>
                </a:gridCol>
                <a:gridCol w="1129760">
                  <a:extLst>
                    <a:ext uri="{9D8B030D-6E8A-4147-A177-3AD203B41FA5}">
                      <a16:colId xmlns:a16="http://schemas.microsoft.com/office/drawing/2014/main" val="168323071"/>
                    </a:ext>
                  </a:extLst>
                </a:gridCol>
              </a:tblGrid>
              <a:tr h="2862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Field Size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7v7 – cross-field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10v10 – full field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Crosse Lengths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40”-42” (FP)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52”-72” (LP) (3 max 7v7)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40”-72” (GK)</a:t>
                      </a: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448954"/>
                  </a:ext>
                </a:extLst>
              </a:tr>
              <a:tr h="1831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Players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(7v7 or 10v10)</a:t>
                      </a: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7v7: 1 GK, 2D, 2A, 2M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10v10: NFHS</a:t>
                      </a: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Goal size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6’ x 6’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027574"/>
                  </a:ext>
                </a:extLst>
              </a:tr>
              <a:tr h="1810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Field Player Equipment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See 14U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Goalkeeper Equipment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XMALK M+ Gotham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See 14U</a:t>
                      </a: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936246"/>
                  </a:ext>
                </a:extLst>
              </a:tr>
              <a:tr h="90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Length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4x10’ stop-time, 5’ Half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Overtime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4’ sudden victory, switch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138155"/>
                  </a:ext>
                </a:extLst>
              </a:tr>
              <a:tr h="125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Timeouts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2 per Half, 1 each OT period (each team)</a:t>
                      </a: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Counts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GK 4 + 20s Def. + 10s Off.</a:t>
                      </a: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078730"/>
                  </a:ext>
                </a:extLst>
              </a:tr>
              <a:tr h="2715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Faceoffs (7v7)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1 FO, 1 GK, 2 behind each GLE, 1 Wing (foot on either sideline)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Substitution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Full team sub after goals or every 1-3 min during dead-ball; no "on-the-fly"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88448"/>
                  </a:ext>
                </a:extLst>
              </a:tr>
              <a:tr h="1810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Scrum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N/A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Fouling out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Personals = 3X or 5-mins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887656"/>
                  </a:ext>
                </a:extLst>
              </a:tr>
              <a:tr h="1810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Advancing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20s Def. + 10s Off. + Over/Back if after Clear</a:t>
                      </a: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Stalling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10v10 only; see 14U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444313"/>
                  </a:ext>
                </a:extLst>
              </a:tr>
              <a:tr h="4525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Offsides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(7v7)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&gt; 4 players in off. half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&gt; 5 players in def. half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(incl. penalty box)</a:t>
                      </a: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3-Yard Rule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All LEGAL holds, pushes &amp; checks must be on a player w/ possession or within 3 yds of a loose ball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694801"/>
                  </a:ext>
                </a:extLst>
              </a:tr>
              <a:tr h="5431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Allowable Body Contact (4.15)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A. Legal Holds 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B. Legal Pushes 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C. Boxing out 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D. Riding 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E. Incidental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Checking with Crosse (4.16)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Lift/poke bottom hand or head of stick below chest area, OR Downward check initiated below BOTH players’ shoulders, No one-handed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3076311"/>
                  </a:ext>
                </a:extLst>
              </a:tr>
              <a:tr h="1810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Illegal Body Checks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Defenseless 2-3 NR, possible ejection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Checks to Head/Neck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2-3 NR, possible ejection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731292"/>
                  </a:ext>
                </a:extLst>
              </a:tr>
              <a:tr h="1810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Intentional Targeting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Ejection + 3 min NR for head/neck/defenseless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Ejection penalty</a:t>
                      </a:r>
                      <a:endParaRPr lang="en-US" sz="800" b="1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3 min NR (player) + leave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1 min NR (coach) + leave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499112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E7554E8A-6847-47F1-9A8C-63C568A93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11866"/>
              </p:ext>
            </p:extLst>
          </p:nvPr>
        </p:nvGraphicFramePr>
        <p:xfrm>
          <a:off x="45216" y="464510"/>
          <a:ext cx="3343384" cy="3761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74">
                  <a:extLst>
                    <a:ext uri="{9D8B030D-6E8A-4147-A177-3AD203B41FA5}">
                      <a16:colId xmlns:a16="http://schemas.microsoft.com/office/drawing/2014/main" val="2047229975"/>
                    </a:ext>
                  </a:extLst>
                </a:gridCol>
                <a:gridCol w="1039218">
                  <a:extLst>
                    <a:ext uri="{9D8B030D-6E8A-4147-A177-3AD203B41FA5}">
                      <a16:colId xmlns:a16="http://schemas.microsoft.com/office/drawing/2014/main" val="21669909"/>
                    </a:ext>
                  </a:extLst>
                </a:gridCol>
                <a:gridCol w="541932">
                  <a:extLst>
                    <a:ext uri="{9D8B030D-6E8A-4147-A177-3AD203B41FA5}">
                      <a16:colId xmlns:a16="http://schemas.microsoft.com/office/drawing/2014/main" val="2524387395"/>
                    </a:ext>
                  </a:extLst>
                </a:gridCol>
                <a:gridCol w="1129760">
                  <a:extLst>
                    <a:ext uri="{9D8B030D-6E8A-4147-A177-3AD203B41FA5}">
                      <a16:colId xmlns:a16="http://schemas.microsoft.com/office/drawing/2014/main" val="168323071"/>
                    </a:ext>
                  </a:extLst>
                </a:gridCol>
              </a:tblGrid>
              <a:tr h="2987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Field Size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Full field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Crosse Length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40”-42” (FP)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52”-72” (LP) (4 max)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40”-72” (GK)</a:t>
                      </a: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448954"/>
                  </a:ext>
                </a:extLst>
              </a:tr>
              <a:tr h="188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Players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(10v10)</a:t>
                      </a: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NFHS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Goal size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6’ x 6’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027574"/>
                  </a:ext>
                </a:extLst>
              </a:tr>
              <a:tr h="188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Field Player Equipment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NOCSAE Helmet, mouth guard, shoulder pads, arm pads, gloves, shoes/cleats, protective cup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Goalkeeper Equipment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NOCSAE helmet, mouth guard, throat protector, chest protector designed for lacrosse, gloves, shoes/cleats, protective cup</a:t>
                      </a: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936246"/>
                  </a:ext>
                </a:extLst>
              </a:tr>
              <a:tr h="130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Length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4x10’ stop-time, 5’ Half</a:t>
                      </a: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Overtime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4’ sudden victory, switch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138155"/>
                  </a:ext>
                </a:extLst>
              </a:tr>
              <a:tr h="130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Timeouts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2 per Half, 1 each OT period (each team)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Counts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GK 4 + 20s Def. + 10s Off.</a:t>
                      </a: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078730"/>
                  </a:ext>
                </a:extLst>
              </a:tr>
              <a:tr h="130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Faceoffs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NFHS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Substitution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NFHS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88448"/>
                  </a:ext>
                </a:extLst>
              </a:tr>
              <a:tr h="188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Scrum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N/A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Fouling out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Personals = 3X or 5-mins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887656"/>
                  </a:ext>
                </a:extLst>
              </a:tr>
              <a:tr h="188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Advancing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20s Def. + 10s Off. + </a:t>
                      </a: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Over/Back if after Clear</a:t>
                      </a: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Stalling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Final 2m: Get it in, Keep it in = team ahead 1-4 goals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444313"/>
                  </a:ext>
                </a:extLst>
              </a:tr>
              <a:tr h="472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Offsides (10v10)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&gt; 6 players in off. half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&gt; 7 players in def. half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(incl. penalty box)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3-Yard Rule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All LEGAL holds, pushes &amp; checks must be on a player w/ possession or within 3 yds of a loose ball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694801"/>
                  </a:ext>
                </a:extLst>
              </a:tr>
              <a:tr h="283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Allowable Body Contact (4.15)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2 hands on stick;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Below neck and Above waist (See 3-yard rule)</a:t>
                      </a: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Checking with Crosse (4.16)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2 hands on stick (See 3-yard rule)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3076311"/>
                  </a:ext>
                </a:extLst>
              </a:tr>
              <a:tr h="188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Illegal Body Checks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Defenseless 2-3 NR, possible ejection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Checks to Head/Neck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2-3 NR, possible ejection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731292"/>
                  </a:ext>
                </a:extLst>
              </a:tr>
              <a:tr h="188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Intentional Targeting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Ejection + 3 min NR for head/neck/defenseless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Ejection penalty</a:t>
                      </a:r>
                      <a:endParaRPr lang="en-US" sz="800" b="1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3 min NR (player) + leave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1 min NR (coach) + leave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499112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C12728-CCD8-4EE6-B194-646988BC83DA}"/>
              </a:ext>
            </a:extLst>
          </p:cNvPr>
          <p:cNvCxnSpPr>
            <a:cxnSpLocks/>
          </p:cNvCxnSpPr>
          <p:nvPr/>
        </p:nvCxnSpPr>
        <p:spPr>
          <a:xfrm>
            <a:off x="3429000" y="-132347"/>
            <a:ext cx="0" cy="943275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05D450-8CE7-4E00-9C94-FE8C9D3C2BF6}"/>
              </a:ext>
            </a:extLst>
          </p:cNvPr>
          <p:cNvCxnSpPr>
            <a:cxnSpLocks/>
          </p:cNvCxnSpPr>
          <p:nvPr/>
        </p:nvCxnSpPr>
        <p:spPr>
          <a:xfrm flipH="1">
            <a:off x="-255180" y="4562766"/>
            <a:ext cx="746405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1">
            <a:extLst>
              <a:ext uri="{FF2B5EF4-FFF2-40B4-BE49-F238E27FC236}">
                <a16:creationId xmlns:a16="http://schemas.microsoft.com/office/drawing/2014/main" id="{EAAFDC18-E3F7-4703-9204-A2BC2CB30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" y="4635845"/>
            <a:ext cx="706056" cy="3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4">
            <a:extLst>
              <a:ext uri="{FF2B5EF4-FFF2-40B4-BE49-F238E27FC236}">
                <a16:creationId xmlns:a16="http://schemas.microsoft.com/office/drawing/2014/main" id="{8F31785A-1812-4AE7-A697-A2FF99E9D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816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EC4FF433-0771-424D-B999-FBC59C138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591295"/>
            <a:ext cx="3036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10U BOYS’ YOUTH GAME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QUICK REFERENCE GUIDE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(2020)</a:t>
            </a:r>
            <a:r>
              <a:rPr kumimoji="0" lang="en-US" altLang="en-US" sz="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22A8C90-2D71-4CA0-BB9C-52C7F629B7A1}"/>
              </a:ext>
            </a:extLst>
          </p:cNvPr>
          <p:cNvCxnSpPr>
            <a:cxnSpLocks/>
          </p:cNvCxnSpPr>
          <p:nvPr/>
        </p:nvCxnSpPr>
        <p:spPr>
          <a:xfrm flipH="1">
            <a:off x="0" y="9162194"/>
            <a:ext cx="68580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>
            <a:extLst>
              <a:ext uri="{FF2B5EF4-FFF2-40B4-BE49-F238E27FC236}">
                <a16:creationId xmlns:a16="http://schemas.microsoft.com/office/drawing/2014/main" id="{9E2200B6-95C9-4266-A559-99F72AFC86C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411622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E056BAE-AAFB-4856-A9CE-4DA15721E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438570"/>
              </p:ext>
            </p:extLst>
          </p:nvPr>
        </p:nvGraphicFramePr>
        <p:xfrm>
          <a:off x="43801" y="5029512"/>
          <a:ext cx="3343384" cy="3705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74">
                  <a:extLst>
                    <a:ext uri="{9D8B030D-6E8A-4147-A177-3AD203B41FA5}">
                      <a16:colId xmlns:a16="http://schemas.microsoft.com/office/drawing/2014/main" val="2047229975"/>
                    </a:ext>
                  </a:extLst>
                </a:gridCol>
                <a:gridCol w="1039218">
                  <a:extLst>
                    <a:ext uri="{9D8B030D-6E8A-4147-A177-3AD203B41FA5}">
                      <a16:colId xmlns:a16="http://schemas.microsoft.com/office/drawing/2014/main" val="21669909"/>
                    </a:ext>
                  </a:extLst>
                </a:gridCol>
                <a:gridCol w="541932">
                  <a:extLst>
                    <a:ext uri="{9D8B030D-6E8A-4147-A177-3AD203B41FA5}">
                      <a16:colId xmlns:a16="http://schemas.microsoft.com/office/drawing/2014/main" val="2524387395"/>
                    </a:ext>
                  </a:extLst>
                </a:gridCol>
                <a:gridCol w="1129760">
                  <a:extLst>
                    <a:ext uri="{9D8B030D-6E8A-4147-A177-3AD203B41FA5}">
                      <a16:colId xmlns:a16="http://schemas.microsoft.com/office/drawing/2014/main" val="168323071"/>
                    </a:ext>
                  </a:extLst>
                </a:gridCol>
              </a:tblGrid>
              <a:tr h="275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Field Size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L: 60-70 yds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W: 35-45 yds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(Cross-Field)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Crosse Lengths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(FP) 37”-42”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(GK) 37”-54”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(LP) 47”-54” (3 max)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448954"/>
                  </a:ext>
                </a:extLst>
              </a:tr>
              <a:tr h="1772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Players</a:t>
                      </a:r>
                      <a:endParaRPr lang="en-US" sz="800" b="1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(6v6 or 7v7)</a:t>
                      </a: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1 GK, 5 or 6 field players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Goal size</a:t>
                      </a:r>
                      <a:endParaRPr lang="en-US" sz="800" b="1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6’ x 6’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027574"/>
                  </a:ext>
                </a:extLst>
              </a:tr>
              <a:tr h="1752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Field Player Equipment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See 14U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Goalkeeper Equipment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XMALK M+ Gotham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See 14U</a:t>
                      </a: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936246"/>
                  </a:ext>
                </a:extLst>
              </a:tr>
              <a:tr h="1210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Length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4x10’ Running, 5’ Half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Overtime</a:t>
                      </a:r>
                      <a:endParaRPr lang="en-US" sz="800" b="1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None</a:t>
                      </a:r>
                      <a:endParaRPr lang="en-US" sz="800" b="1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138155"/>
                  </a:ext>
                </a:extLst>
              </a:tr>
              <a:tr h="1210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Timeouts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None. Officials only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Counts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4-sec GK only; no advance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078730"/>
                  </a:ext>
                </a:extLst>
              </a:tr>
              <a:tr h="2628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Faceoffs</a:t>
                      </a:r>
                      <a:endParaRPr lang="en-US" sz="800" b="1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1 FO, 1 GK, 2 behind each GLE, 7v7 adds 1 Wing (foot on either SL)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Substitution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Full team sub after goals or every 1-3 min during dead-ball; no "on-the-fly"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88448"/>
                  </a:ext>
                </a:extLst>
              </a:tr>
              <a:tr h="1752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Scrum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Extended w/3 or more players, use A/P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Fouling out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Personals = 3X or 5-mins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887656"/>
                  </a:ext>
                </a:extLst>
              </a:tr>
              <a:tr h="1210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Advancing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Not used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Stalling</a:t>
                      </a:r>
                      <a:endParaRPr lang="en-US" sz="800" b="1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Not used</a:t>
                      </a:r>
                      <a:endParaRPr lang="en-US" sz="800" b="1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444313"/>
                  </a:ext>
                </a:extLst>
              </a:tr>
              <a:tr h="4380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Offsides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6v6 – none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7v7 – yes, &gt;4 on offense, or &gt;5 on defense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(incl. penalty box)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3-Yard Rule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All LEGAL holds, pushes &amp; checks must be on a player w/ possession or within 3 yds of a loose ball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694801"/>
                  </a:ext>
                </a:extLst>
              </a:tr>
              <a:tr h="525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Allowable Body Contact (4.15)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A. Legal Holds 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B. Legal Pushes 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C. Boxing out 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D. Riding 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E. Incidental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Checking with Crosse (4.16)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Lift/poke bottom hand or head of stick below chest area, OR Downward check initiated below BOTH players’ shoulders, No one-handed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3076311"/>
                  </a:ext>
                </a:extLst>
              </a:tr>
              <a:tr h="1752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Illegal Body Checks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Defenseless 2-3 NR, possible ejection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Checks to Head/Neck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2-3 NR, possible ejection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731292"/>
                  </a:ext>
                </a:extLst>
              </a:tr>
              <a:tr h="1752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Intentional Targeting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Ejection + 3 min NR for head/neck/defenseless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Ejection penalty</a:t>
                      </a:r>
                      <a:endParaRPr lang="en-US" sz="800" b="1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3 min NR (player) + leave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1 min NR (coach) + leave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499112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A529796-E824-4102-AE62-36D412392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989778"/>
              </p:ext>
            </p:extLst>
          </p:nvPr>
        </p:nvGraphicFramePr>
        <p:xfrm>
          <a:off x="3472801" y="5029512"/>
          <a:ext cx="3343384" cy="3806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74">
                  <a:extLst>
                    <a:ext uri="{9D8B030D-6E8A-4147-A177-3AD203B41FA5}">
                      <a16:colId xmlns:a16="http://schemas.microsoft.com/office/drawing/2014/main" val="2047229975"/>
                    </a:ext>
                  </a:extLst>
                </a:gridCol>
                <a:gridCol w="1039218">
                  <a:extLst>
                    <a:ext uri="{9D8B030D-6E8A-4147-A177-3AD203B41FA5}">
                      <a16:colId xmlns:a16="http://schemas.microsoft.com/office/drawing/2014/main" val="21669909"/>
                    </a:ext>
                  </a:extLst>
                </a:gridCol>
                <a:gridCol w="541932">
                  <a:extLst>
                    <a:ext uri="{9D8B030D-6E8A-4147-A177-3AD203B41FA5}">
                      <a16:colId xmlns:a16="http://schemas.microsoft.com/office/drawing/2014/main" val="2524387395"/>
                    </a:ext>
                  </a:extLst>
                </a:gridCol>
                <a:gridCol w="1129760">
                  <a:extLst>
                    <a:ext uri="{9D8B030D-6E8A-4147-A177-3AD203B41FA5}">
                      <a16:colId xmlns:a16="http://schemas.microsoft.com/office/drawing/2014/main" val="168323071"/>
                    </a:ext>
                  </a:extLst>
                </a:gridCol>
              </a:tblGrid>
              <a:tr h="2823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Field Size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L: 60-70 yds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W: 35-45 yds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(Cross-Field)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Crosse Length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(FP) 37”-42”</a:t>
                      </a:r>
                      <a:endParaRPr lang="en-US" sz="800" b="1" kern="120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(GK) 37”-54”</a:t>
                      </a:r>
                      <a:endParaRPr lang="en-US" sz="800" b="1" kern="120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(LP) None</a:t>
                      </a:r>
                      <a:endParaRPr lang="en-US" sz="800" b="1" kern="120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448954"/>
                  </a:ext>
                </a:extLst>
              </a:tr>
              <a:tr h="1805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Players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(4v4)</a:t>
                      </a: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1 GK, 3 field players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Goal size</a:t>
                      </a:r>
                      <a:endParaRPr lang="en-US" sz="800" b="1" kern="120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3’ x 3’ (preferred)</a:t>
                      </a:r>
                      <a:endParaRPr lang="en-US" sz="800" b="1" kern="120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6’ x 6” (allowable)</a:t>
                      </a:r>
                      <a:endParaRPr lang="en-US" sz="800" b="1" kern="120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027574"/>
                  </a:ext>
                </a:extLst>
              </a:tr>
              <a:tr h="1785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Field Player Equipment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See 14U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Goalkeeper Equipment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See 14U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936246"/>
                  </a:ext>
                </a:extLst>
              </a:tr>
              <a:tr h="123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Length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2x12’ Running, 4’ Half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Overtime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None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138155"/>
                  </a:ext>
                </a:extLst>
              </a:tr>
              <a:tr h="123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Timeouts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None. Officials only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Counts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4-sec GK only; no advance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078730"/>
                  </a:ext>
                </a:extLst>
              </a:tr>
              <a:tr h="4463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Faceoffs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No FO; Coin flip winner Center-X. Others on own def. half &gt;5 yds from each other.  Other team ball start 2nd half.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Substitution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Full team sub after goals or every 1-3 min during dead-ball; no "on-the-fly"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88448"/>
                  </a:ext>
                </a:extLst>
              </a:tr>
              <a:tr h="1785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Scrum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Extended w/3 or more players, use A/P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Fouling out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Personals = 3X or 5-mins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887656"/>
                  </a:ext>
                </a:extLst>
              </a:tr>
              <a:tr h="123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Advancing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Not used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Stalling</a:t>
                      </a:r>
                      <a:endParaRPr lang="en-US" sz="800" b="1" kern="120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Not used</a:t>
                      </a:r>
                      <a:endParaRPr lang="en-US" sz="800" b="1" kern="120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444313"/>
                  </a:ext>
                </a:extLst>
              </a:tr>
              <a:tr h="3570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Offsides</a:t>
                      </a:r>
                      <a:endParaRPr lang="en-US" sz="800" b="1" kern="120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None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3-Yard Rule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All LEGAL holds, pushes &amp; checks on a player w/ possession or within 3 yds of a loose ball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694801"/>
                  </a:ext>
                </a:extLst>
              </a:tr>
              <a:tr h="5356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Allowable Body Contact (4.15)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A. Legal Holds 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B. Legal Pushes 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C. Boxing out 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D. Riding 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E. Incidental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Checking with Crosse (4.16)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Lift/poke bottom hand or head of stick below chest area, OR Downward check initiated below BOTH players’ shoulders, No one-handed</a:t>
                      </a:r>
                      <a:endParaRPr lang="en-US" sz="800" b="1" kern="1200" dirty="0">
                        <a:solidFill>
                          <a:srgbClr val="221E1F"/>
                        </a:solidFill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3076311"/>
                  </a:ext>
                </a:extLst>
              </a:tr>
              <a:tr h="1785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Illegal Body Checks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Defenseless 2-3 NR, possible ejection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Checks to Head/Neck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2-3 NR, possible ejection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731292"/>
                  </a:ext>
                </a:extLst>
              </a:tr>
              <a:tr h="1785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Intentional Targeting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Ejection + 3 min NR for head/neck/defenseless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Ejection penalty</a:t>
                      </a:r>
                      <a:endParaRPr lang="en-US" sz="800" b="1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3 min NR (player) + leave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21E1F"/>
                          </a:solidFill>
                          <a:effectLst/>
                          <a:latin typeface="XMALK M+ Gotham"/>
                          <a:ea typeface="Calibri" panose="020F0502020204030204" pitchFamily="34" charset="0"/>
                          <a:cs typeface="XMALK M+ Gotham"/>
                        </a:rPr>
                        <a:t>1 min NR (coach) + leave</a:t>
                      </a:r>
                      <a:endParaRPr lang="en-US" sz="800" b="1" dirty="0">
                        <a:effectLst/>
                        <a:latin typeface="XMALK M+ Gotham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499112"/>
                  </a:ext>
                </a:extLst>
              </a:tr>
            </a:tbl>
          </a:graphicData>
        </a:graphic>
      </p:graphicFrame>
      <p:pic>
        <p:nvPicPr>
          <p:cNvPr id="30" name="Picture 11">
            <a:extLst>
              <a:ext uri="{FF2B5EF4-FFF2-40B4-BE49-F238E27FC236}">
                <a16:creationId xmlns:a16="http://schemas.microsoft.com/office/drawing/2014/main" id="{63E4EF81-227E-4C33-A9B1-58E0E6103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18" y="4635845"/>
            <a:ext cx="706056" cy="3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5">
            <a:extLst>
              <a:ext uri="{FF2B5EF4-FFF2-40B4-BE49-F238E27FC236}">
                <a16:creationId xmlns:a16="http://schemas.microsoft.com/office/drawing/2014/main" id="{FF9C13DA-9370-4320-8D77-1180A6626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010" y="4591295"/>
            <a:ext cx="3036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8U BOYS’ YOUTH GAME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QUICK REFERENCE GUIDE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(2020)</a:t>
            </a:r>
            <a:r>
              <a:rPr kumimoji="0" lang="en-US" altLang="en-US" sz="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6" name="Picture 11">
            <a:extLst>
              <a:ext uri="{FF2B5EF4-FFF2-40B4-BE49-F238E27FC236}">
                <a16:creationId xmlns:a16="http://schemas.microsoft.com/office/drawing/2014/main" id="{E71958C6-FCB9-4B73-BA4C-55265A1FB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" y="70843"/>
            <a:ext cx="706056" cy="3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4">
            <a:extLst>
              <a:ext uri="{FF2B5EF4-FFF2-40B4-BE49-F238E27FC236}">
                <a16:creationId xmlns:a16="http://schemas.microsoft.com/office/drawing/2014/main" id="{8C47F780-1A9A-4437-BC28-3B13DF189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88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85F593FA-7DDB-4C20-9354-5C76E25C2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6293"/>
            <a:ext cx="3036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14U BOYS’ YOUTH GAME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QUICK REFERENCE GUIDE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(2020)</a:t>
            </a:r>
            <a:r>
              <a:rPr kumimoji="0" lang="en-US" altLang="en-US" sz="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2" name="Picture 11">
            <a:extLst>
              <a:ext uri="{FF2B5EF4-FFF2-40B4-BE49-F238E27FC236}">
                <a16:creationId xmlns:a16="http://schemas.microsoft.com/office/drawing/2014/main" id="{DE72815E-5AD5-452A-BD27-3525B826C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18" y="70843"/>
            <a:ext cx="706056" cy="3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5">
            <a:extLst>
              <a:ext uri="{FF2B5EF4-FFF2-40B4-BE49-F238E27FC236}">
                <a16:creationId xmlns:a16="http://schemas.microsoft.com/office/drawing/2014/main" id="{C7F0FFD2-38AA-4DBF-B8B1-B028451D7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010" y="26293"/>
            <a:ext cx="3036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12U BOYS’ YOUTH GAME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QUICK REFERENCE GUIDE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(2020)</a:t>
            </a:r>
            <a:r>
              <a:rPr kumimoji="0" lang="en-US" altLang="en-US" sz="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4975C-295C-4403-8FD3-269CD592D954}"/>
              </a:ext>
            </a:extLst>
          </p:cNvPr>
          <p:cNvSpPr txBox="1"/>
          <p:nvPr/>
        </p:nvSpPr>
        <p:spPr>
          <a:xfrm>
            <a:off x="-5022766" y="2168885"/>
            <a:ext cx="45896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highlight>
                  <a:srgbClr val="FFFF00"/>
                </a:highlight>
              </a:rPr>
              <a:t>This is the master slide for the QRC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Make changes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Then paste 14U/12U as bitmap picture on slide 1 (rotate top half); send to back so dotted lines are in front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Paste 10U/8U as actual; sent to back so dotted lines are in front</a:t>
            </a:r>
          </a:p>
        </p:txBody>
      </p:sp>
    </p:spTree>
    <p:extLst>
      <p:ext uri="{BB962C8B-B14F-4D97-AF65-F5344CB8AC3E}">
        <p14:creationId xmlns:p14="http://schemas.microsoft.com/office/powerpoint/2010/main" val="3894897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77A83667A19B4BA4522F830AFC8F26" ma:contentTypeVersion="10" ma:contentTypeDescription="Create a new document." ma:contentTypeScope="" ma:versionID="d9bb12aa773faf8d0f4bb38f901de369">
  <xsd:schema xmlns:xsd="http://www.w3.org/2001/XMLSchema" xmlns:xs="http://www.w3.org/2001/XMLSchema" xmlns:p="http://schemas.microsoft.com/office/2006/metadata/properties" xmlns:ns3="b32a014e-9f55-4fdf-bd52-7b936c679d85" targetNamespace="http://schemas.microsoft.com/office/2006/metadata/properties" ma:root="true" ma:fieldsID="b0b4940f6c315fc297027c29a6262e5e" ns3:_="">
    <xsd:import namespace="b32a014e-9f55-4fdf-bd52-7b936c679d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a014e-9f55-4fdf-bd52-7b936c679d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B912E9-2010-4F27-9A06-002DC0531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2a014e-9f55-4fdf-bd52-7b936c679d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6328C7-497F-481A-96C2-85F2DB4958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7A7650-B8F5-4EBF-B85D-9A90464C4C7F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b32a014e-9f55-4fdf-bd52-7b936c679d85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1139</TotalTime>
  <Words>2178</Words>
  <Application>Microsoft Office PowerPoint</Application>
  <PresentationFormat>On-screen Show (4:3)</PresentationFormat>
  <Paragraphs>384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XMALK M+ Gotham</vt:lpstr>
      <vt:lpstr>Office Theme</vt:lpstr>
      <vt:lpstr>PowerPoint Presentation</vt:lpstr>
      <vt:lpstr>Instructions for creating the Quick Reference Guide for boys’ youth lacrosse: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Bohdan</dc:creator>
  <cp:lastModifiedBy>Ohanian, Paul</cp:lastModifiedBy>
  <cp:revision>77</cp:revision>
  <cp:lastPrinted>2019-02-04T22:04:42Z</cp:lastPrinted>
  <dcterms:created xsi:type="dcterms:W3CDTF">2018-12-14T20:30:53Z</dcterms:created>
  <dcterms:modified xsi:type="dcterms:W3CDTF">2020-02-18T16:19:51Z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0x0101001F77A83667A19B4BA4522F830AFC8F26</vt:lpwstr>
  </property>
</Properties>
</file>