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4"/>
  </p:notesMasterIdLst>
  <p:sldIdLst>
    <p:sldId id="299" r:id="rId2"/>
    <p:sldId id="300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>
      <p:cViewPr varScale="1">
        <p:scale>
          <a:sx n="78" d="100"/>
          <a:sy n="78" d="100"/>
        </p:scale>
        <p:origin x="9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6F56033-35AE-4310-971A-D4B366A689F0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F3666C-0F45-4D88-9689-1F49651B3D41}" type="slidenum">
              <a:rPr lang="da-DK" altLang="en-US"/>
              <a:pPr>
                <a:spcBef>
                  <a:spcPct val="0"/>
                </a:spcBef>
              </a:pPr>
              <a:t>1</a:t>
            </a:fld>
            <a:endParaRPr lang="da-DK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744538"/>
            <a:ext cx="4557712" cy="25638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9512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F3666C-0F45-4D88-9689-1F49651B3D41}" type="slidenum">
              <a:rPr lang="da-DK" altLang="en-US"/>
              <a:pPr>
                <a:spcBef>
                  <a:spcPct val="0"/>
                </a:spcBef>
              </a:pPr>
              <a:t>2</a:t>
            </a:fld>
            <a:endParaRPr lang="da-DK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744538"/>
            <a:ext cx="4557712" cy="25638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4639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16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24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795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20015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333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26496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3239640" y="1200150"/>
            <a:ext cx="26496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22080" y="1200150"/>
            <a:ext cx="26496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457200" y="2973240"/>
            <a:ext cx="26496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3239640" y="2973240"/>
            <a:ext cx="26496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6022080" y="2973240"/>
            <a:ext cx="26496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0158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A32F-F2D8-1243-8E43-433D7E9D6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25C51-D7A2-BE4A-A40E-0A8F1508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C018-EDBC-AC45-A960-3490BD8A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560" y="4776840"/>
            <a:ext cx="2133360" cy="273510"/>
          </a:xfrm>
          <a:prstGeom prst="rect">
            <a:avLst/>
          </a:prstGeom>
        </p:spPr>
        <p:txBody>
          <a:bodyPr/>
          <a:lstStyle/>
          <a:p>
            <a:pPr defTabSz="685800"/>
            <a:fld id="{1804784E-178E-034E-810E-54208621078F}" type="datetimeFigureOut">
              <a:rPr lang="en-US" sz="1350" smtClean="0">
                <a:solidFill>
                  <a:prstClr val="black"/>
                </a:solidFill>
              </a:rPr>
              <a:pPr defTabSz="685800"/>
              <a:t>2/7/2023</a:t>
            </a:fld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34F8-A2E9-4342-A7F7-891E6BDE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CB34-809C-164B-AF40-C144CE8B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/>
          <a:lstStyle/>
          <a:p>
            <a:pPr defTabSz="685800"/>
            <a:fld id="{2D76C51F-A97C-AE42-B068-38A74206B7AF}" type="slidenum">
              <a:rPr lang="en-US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74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240" cy="33941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60" y="4776840"/>
            <a:ext cx="2133360" cy="273510"/>
          </a:xfrm>
          <a:prstGeom prst="rect">
            <a:avLst/>
          </a:prstGeom>
        </p:spPr>
        <p:txBody>
          <a:bodyPr/>
          <a:lstStyle/>
          <a:p>
            <a:pPr defTabSz="685800"/>
            <a:fld id="{A5256378-6C51-4D48-AE45-89C4861A4D19}" type="datetimeFigureOut">
              <a:rPr lang="en-GB" sz="1350" smtClean="0">
                <a:solidFill>
                  <a:prstClr val="black"/>
                </a:solidFill>
              </a:rPr>
              <a:pPr defTabSz="685800"/>
              <a:t>07/02/2023</a:t>
            </a:fld>
            <a:endParaRPr lang="en-GB" sz="13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/>
          <a:lstStyle/>
          <a:p>
            <a:pPr defTabSz="685800"/>
            <a:endParaRPr lang="en-GB" sz="13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/>
          <a:lstStyle/>
          <a:p>
            <a:pPr defTabSz="685800"/>
            <a:fld id="{4EC2DBBC-10D1-4A85-9B81-1B59A49E26E3}" type="slidenum">
              <a:rPr lang="en-GB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6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457200" y="1200150"/>
            <a:ext cx="8229240" cy="339417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989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240" cy="339417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443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4015800" cy="339417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200150"/>
            <a:ext cx="4015800" cy="339417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64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95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457200" y="206010"/>
            <a:ext cx="8229240" cy="39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667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0150"/>
            <a:ext cx="4015800" cy="339417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684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4015800" cy="339417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20015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141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06010"/>
            <a:ext cx="8229240" cy="856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200150"/>
            <a:ext cx="401580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122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720" y="4624560"/>
            <a:ext cx="9142920" cy="161730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16"/>
          <a:stretch/>
        </p:blipFill>
        <p:spPr>
          <a:xfrm>
            <a:off x="467640" y="4840560"/>
            <a:ext cx="1728000" cy="269190"/>
          </a:xfrm>
          <a:prstGeom prst="rect">
            <a:avLst/>
          </a:prstGeom>
          <a:ln>
            <a:noFill/>
          </a:ln>
        </p:spPr>
      </p:pic>
      <p:pic>
        <p:nvPicPr>
          <p:cNvPr id="54" name="Picture 9"/>
          <p:cNvPicPr/>
          <p:nvPr/>
        </p:nvPicPr>
        <p:blipFill>
          <a:blip r:embed="rId17"/>
          <a:stretch/>
        </p:blipFill>
        <p:spPr>
          <a:xfrm>
            <a:off x="3813480" y="4786560"/>
            <a:ext cx="1494360" cy="359100"/>
          </a:xfrm>
          <a:prstGeom prst="rect">
            <a:avLst/>
          </a:prstGeom>
          <a:ln>
            <a:noFill/>
          </a:ln>
        </p:spPr>
      </p:pic>
      <p:pic>
        <p:nvPicPr>
          <p:cNvPr id="55" name="Picture 10"/>
          <p:cNvPicPr/>
          <p:nvPr/>
        </p:nvPicPr>
        <p:blipFill>
          <a:blip r:embed="rId18"/>
          <a:stretch/>
        </p:blipFill>
        <p:spPr>
          <a:xfrm>
            <a:off x="6948360" y="4786020"/>
            <a:ext cx="1439640" cy="320490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ED29503-4A6B-4C2D-9B0C-E3803BBE7E3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59" y="102600"/>
            <a:ext cx="2262034" cy="59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0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310" indent="-257040" algn="l" defTabSz="685800" rtl="0" eaLnBrk="1" latinLnBrk="0" hangingPunct="1">
        <a:lnSpc>
          <a:spcPct val="100000"/>
        </a:lnSpc>
        <a:spcBef>
          <a:spcPts val="481"/>
        </a:spcBef>
        <a:buClr>
          <a:srgbClr val="000000"/>
        </a:buClr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rey.ac.uk/news/combination-behaviour-change-campaigns-and-technology-could-help-keep-air-pollution-minimum-schools" TargetMode="External"/><Relationship Id="rId7" Type="http://schemas.openxmlformats.org/officeDocument/2006/relationships/hyperlink" Target="https://www.eurekalert.org/news-releases/9727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s.knowledia.com/ZA/en/articles/a-combination-of-behaviour-change-campaigns-and-technology-could-help-to-8df14ea2772099fd599402869658538c1f2c5d82" TargetMode="External"/><Relationship Id="rId5" Type="http://schemas.openxmlformats.org/officeDocument/2006/relationships/hyperlink" Target="https://phys.org/news/2022-11-combination-behavior-campaigns-technology-air.html" TargetMode="External"/><Relationship Id="rId4" Type="http://schemas.openxmlformats.org/officeDocument/2006/relationships/hyperlink" Target="https://www.alphagalileo.org/en-gb/Item-Display/ItemId/228044?returnurl=https://www.alphagalileo.org/en-gb/Item-Display/ItemId/2280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56" y="2395664"/>
            <a:ext cx="7440643" cy="400050"/>
          </a:xfrm>
          <a:noFill/>
        </p:spPr>
        <p:txBody>
          <a:bodyPr/>
          <a:lstStyle/>
          <a:p>
            <a:pPr eaLnBrk="1" hangingPunct="1"/>
            <a:br>
              <a:rPr lang="en-GB" sz="2700" dirty="0"/>
            </a:br>
            <a:br>
              <a:rPr lang="en-GB" sz="2700" dirty="0"/>
            </a:br>
            <a:br>
              <a:rPr lang="en-GB" dirty="0"/>
            </a:br>
            <a:endParaRPr lang="en-GB" altLang="en-US" sz="2625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68C6C7-4F4F-453B-A452-D8AE0D663CA2}"/>
              </a:ext>
            </a:extLst>
          </p:cNvPr>
          <p:cNvSpPr txBox="1">
            <a:spLocks/>
          </p:cNvSpPr>
          <p:nvPr/>
        </p:nvSpPr>
        <p:spPr>
          <a:xfrm>
            <a:off x="1820849" y="3159102"/>
            <a:ext cx="5772647" cy="1038225"/>
          </a:xfrm>
          <a:prstGeom prst="rect">
            <a:avLst/>
          </a:prstGeom>
        </p:spPr>
        <p:txBody>
          <a:bodyPr>
            <a:noAutofit/>
          </a:bodyPr>
          <a:lstStyle>
            <a:lvl1pPr marL="257310" indent="-257040" algn="l" defTabSz="685800" rtl="0" eaLnBrk="1" latinLnBrk="0" hangingPunct="1">
              <a:lnSpc>
                <a:spcPct val="100000"/>
              </a:lnSpc>
              <a:spcBef>
                <a:spcPts val="481"/>
              </a:spcBef>
              <a:buClr>
                <a:srgbClr val="000000"/>
              </a:buClr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" indent="0" algn="ctr">
              <a:buNone/>
            </a:pPr>
            <a:endParaRPr lang="en-US" sz="3200" i="1" dirty="0">
              <a:solidFill>
                <a:srgbClr val="004A8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741C7D-E0DF-46E6-1EB8-F38ECD269990}"/>
              </a:ext>
            </a:extLst>
          </p:cNvPr>
          <p:cNvSpPr txBox="1"/>
          <p:nvPr/>
        </p:nvSpPr>
        <p:spPr>
          <a:xfrm>
            <a:off x="97970" y="106135"/>
            <a:ext cx="647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Package 1.1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E556D-11A9-C856-A8E9-3C38EB9EB229}"/>
              </a:ext>
            </a:extLst>
          </p:cNvPr>
          <p:cNvSpPr txBox="1"/>
          <p:nvPr/>
        </p:nvSpPr>
        <p:spPr>
          <a:xfrm>
            <a:off x="97970" y="693965"/>
            <a:ext cx="88419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cs typeface="Times New Roman" panose="02020603050405020304" pitchFamily="18" charset="0"/>
              </a:rPr>
              <a:t>Published + Planned papers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1200" b="1" dirty="0"/>
              <a:t>Published papers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Kumar, P., </a:t>
            </a:r>
            <a:r>
              <a:rPr lang="en-GB" sz="1200" dirty="0" err="1"/>
              <a:t>Omidvarborna</a:t>
            </a:r>
            <a:r>
              <a:rPr lang="en-GB" sz="1200" dirty="0"/>
              <a:t>, H., Yao. C., </a:t>
            </a:r>
            <a:r>
              <a:rPr lang="en-GB" sz="1200" b="1" dirty="0"/>
              <a:t>2022</a:t>
            </a:r>
            <a:r>
              <a:rPr lang="en-GB" sz="1200" dirty="0"/>
              <a:t>. A parent-school initiative to assess and predict air quality around a heavily trafficked school. </a:t>
            </a:r>
            <a:r>
              <a:rPr lang="en-GB" sz="1200" i="1" dirty="0"/>
              <a:t>Science of The Total Environment</a:t>
            </a:r>
            <a:r>
              <a:rPr lang="en-GB" sz="1200" dirty="0"/>
              <a:t>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Ren, C., </a:t>
            </a:r>
            <a:r>
              <a:rPr lang="en-GB" sz="1200" dirty="0" err="1"/>
              <a:t>Haghighat</a:t>
            </a:r>
            <a:r>
              <a:rPr lang="en-GB" sz="1200" dirty="0"/>
              <a:t>, F., Feng, Z., Kumar, P., Cao, S.J.,  </a:t>
            </a:r>
            <a:r>
              <a:rPr lang="en-GB" sz="1200" b="1" dirty="0"/>
              <a:t>2022</a:t>
            </a:r>
            <a:r>
              <a:rPr lang="en-GB" sz="1200" dirty="0"/>
              <a:t>.  Impact of ionizers on prevention of airborne infection in classroom. </a:t>
            </a:r>
            <a:r>
              <a:rPr lang="en-GB" sz="1200" i="1" dirty="0"/>
              <a:t>Building Simulation.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Kumar, P., Rawat, N., Tiwari, A., </a:t>
            </a:r>
            <a:r>
              <a:rPr lang="en-GB" sz="1200" b="1" dirty="0"/>
              <a:t>2022</a:t>
            </a:r>
            <a:r>
              <a:rPr lang="en-GB" sz="1200" dirty="0"/>
              <a:t>. Micro-characteristics of a naturally ventilated classroom air quality under varying air purifier placements. </a:t>
            </a:r>
            <a:r>
              <a:rPr lang="en-GB" sz="1200" i="1" dirty="0"/>
              <a:t>Environmental research.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Rawat, N., Kumar, P., </a:t>
            </a:r>
            <a:r>
              <a:rPr lang="en-GB" sz="1200" b="1" dirty="0"/>
              <a:t>2022</a:t>
            </a:r>
            <a:r>
              <a:rPr lang="en-GB" sz="1200" dirty="0"/>
              <a:t>. Interventions for improving indoor and outdoor air quality in and around schools. </a:t>
            </a:r>
            <a:r>
              <a:rPr lang="en-GB" sz="1200" i="1" dirty="0"/>
              <a:t>Science of The Total Environment.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Kumar, P., </a:t>
            </a:r>
            <a:r>
              <a:rPr lang="en-GB" sz="1200" dirty="0" err="1"/>
              <a:t>Omidvarborna</a:t>
            </a:r>
            <a:r>
              <a:rPr lang="en-GB" sz="1200" dirty="0"/>
              <a:t>, H., </a:t>
            </a:r>
            <a:r>
              <a:rPr lang="en-GB" sz="1200" dirty="0" err="1"/>
              <a:t>Tiwaria</a:t>
            </a:r>
            <a:r>
              <a:rPr lang="en-GB" sz="1200" dirty="0"/>
              <a:t>, A., </a:t>
            </a:r>
            <a:r>
              <a:rPr lang="en-GB" sz="1200" dirty="0" err="1"/>
              <a:t>Morawska</a:t>
            </a:r>
            <a:r>
              <a:rPr lang="en-GB" sz="1200" dirty="0"/>
              <a:t>, L., </a:t>
            </a:r>
            <a:r>
              <a:rPr lang="en-GB" sz="1200" b="1" dirty="0"/>
              <a:t>2021</a:t>
            </a:r>
            <a:r>
              <a:rPr lang="en-GB" sz="1200" dirty="0"/>
              <a:t>. The nexus between in-car aerosol concentrations, ventilation and the risk of respiratory infection. </a:t>
            </a:r>
            <a:r>
              <a:rPr lang="en-GB" sz="1200" i="1" dirty="0"/>
              <a:t>Environment International.</a:t>
            </a:r>
          </a:p>
          <a:p>
            <a:pPr marL="446088" lvl="0" indent="-26670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GB" sz="1200" i="1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1200" b="1" dirty="0"/>
              <a:t>Planned papers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Quantification of airborne particles, ventilation and COVID-19 transmission risk in school environments during summer after lock down open (Results of summer campaign monitored in ten schools): In Progress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Quantification of airborne particles, ventilation and COVID-19 transmission risk in school environments during winter (Results of winter campaign monitored in six schools): In Progress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Seasonal variation in indoor air quality, thermal comfort and ventilation in a UK school (Results a year long monitored data in a primary school, Guildford): In Progress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AOB</a:t>
            </a:r>
            <a:endParaRPr lang="en-GB" sz="1200" dirty="0">
              <a:cs typeface="Times New Roman" panose="02020603050405020304" pitchFamily="18" charset="0"/>
            </a:endParaRPr>
          </a:p>
          <a:p>
            <a:endParaRPr lang="en-GB" sz="1200" dirty="0">
              <a:cs typeface="Times New Roman" panose="02020603050405020304" pitchFamily="18" charset="0"/>
            </a:endParaRPr>
          </a:p>
          <a:p>
            <a:endParaRPr lang="en-GB" sz="1200" dirty="0"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30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56" y="2395664"/>
            <a:ext cx="7440643" cy="400050"/>
          </a:xfrm>
          <a:noFill/>
        </p:spPr>
        <p:txBody>
          <a:bodyPr/>
          <a:lstStyle/>
          <a:p>
            <a:pPr eaLnBrk="1" hangingPunct="1"/>
            <a:br>
              <a:rPr lang="en-GB" sz="2700" dirty="0"/>
            </a:br>
            <a:br>
              <a:rPr lang="en-GB" sz="2700" dirty="0"/>
            </a:br>
            <a:br>
              <a:rPr lang="en-GB" dirty="0"/>
            </a:br>
            <a:endParaRPr lang="en-GB" altLang="en-US" sz="2625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68C6C7-4F4F-453B-A452-D8AE0D663CA2}"/>
              </a:ext>
            </a:extLst>
          </p:cNvPr>
          <p:cNvSpPr txBox="1">
            <a:spLocks/>
          </p:cNvSpPr>
          <p:nvPr/>
        </p:nvSpPr>
        <p:spPr>
          <a:xfrm>
            <a:off x="1820849" y="3159102"/>
            <a:ext cx="5772647" cy="1038225"/>
          </a:xfrm>
          <a:prstGeom prst="rect">
            <a:avLst/>
          </a:prstGeom>
        </p:spPr>
        <p:txBody>
          <a:bodyPr>
            <a:noAutofit/>
          </a:bodyPr>
          <a:lstStyle>
            <a:lvl1pPr marL="257310" indent="-257040" algn="l" defTabSz="685800" rtl="0" eaLnBrk="1" latinLnBrk="0" hangingPunct="1">
              <a:lnSpc>
                <a:spcPct val="100000"/>
              </a:lnSpc>
              <a:spcBef>
                <a:spcPts val="481"/>
              </a:spcBef>
              <a:buClr>
                <a:srgbClr val="000000"/>
              </a:buClr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" indent="0" algn="ctr">
              <a:buNone/>
            </a:pPr>
            <a:endParaRPr lang="en-US" sz="3200" i="1" dirty="0">
              <a:solidFill>
                <a:srgbClr val="004A8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741C7D-E0DF-46E6-1EB8-F38ECD269990}"/>
              </a:ext>
            </a:extLst>
          </p:cNvPr>
          <p:cNvSpPr txBox="1"/>
          <p:nvPr/>
        </p:nvSpPr>
        <p:spPr>
          <a:xfrm>
            <a:off x="97970" y="106135"/>
            <a:ext cx="647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Package 1.1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E556D-11A9-C856-A8E9-3C38EB9EB229}"/>
              </a:ext>
            </a:extLst>
          </p:cNvPr>
          <p:cNvSpPr txBox="1"/>
          <p:nvPr/>
        </p:nvSpPr>
        <p:spPr>
          <a:xfrm>
            <a:off x="97970" y="693965"/>
            <a:ext cx="88419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cs typeface="Times New Roman" panose="02020603050405020304" pitchFamily="18" charset="0"/>
              </a:rPr>
              <a:t>Press releases and any relevant impact activities</a:t>
            </a:r>
            <a:endParaRPr lang="en-GB" sz="1200" b="1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dirty="0"/>
              <a:t>(press releases for our published work targeted +5 newspapers and press releases)..</a:t>
            </a:r>
          </a:p>
          <a:p>
            <a:pPr marL="350838" lvl="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hlinkClick r:id="rId3"/>
              </a:rPr>
              <a:t>https://www.surrey.ac.uk/news/combination-behaviour-change-campaigns-and-technology-could-help-keep-air-pollution-minimum-schools</a:t>
            </a:r>
            <a:r>
              <a:rPr lang="en-GB" sz="1200" dirty="0"/>
              <a:t> </a:t>
            </a:r>
          </a:p>
          <a:p>
            <a:pPr marL="350838" lvl="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hlinkClick r:id="rId4"/>
              </a:rPr>
              <a:t>https://www.alphagalileo.org/en-gb/Item-Display/ItemId/228044?returnurl=https://www.alphagalileo.org/en-gb/Item-Display/ItemId/228044</a:t>
            </a:r>
            <a:endParaRPr lang="en-GB" sz="1200" dirty="0"/>
          </a:p>
          <a:p>
            <a:pPr marL="350838" lvl="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hlinkClick r:id="rId5"/>
              </a:rPr>
              <a:t>https://phys.org/news/2022-11-combination-behavior-campaigns-technology-air.html</a:t>
            </a:r>
            <a:endParaRPr lang="en-GB" sz="1200" dirty="0"/>
          </a:p>
          <a:p>
            <a:pPr marL="350838" lvl="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hlinkClick r:id="rId6"/>
              </a:rPr>
              <a:t>https://news.knowledia.com/ZA/en/articles/a-combination-of-behaviour-change-campaigns-and-technology-could-help-to-8df14ea2772099fd599402869658538c1f2c5d82</a:t>
            </a:r>
            <a:endParaRPr lang="en-GB" sz="1200" dirty="0"/>
          </a:p>
          <a:p>
            <a:pPr marL="350838" lvl="0" indent="-1714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hlinkClick r:id="rId7"/>
              </a:rPr>
              <a:t>https://www.eurekalert.org/news-releases/972728</a:t>
            </a:r>
            <a:endParaRPr lang="en-GB" sz="1200" dirty="0"/>
          </a:p>
          <a:p>
            <a:endParaRPr lang="en-GB" sz="1200" dirty="0">
              <a:cs typeface="Times New Roman" panose="02020603050405020304" pitchFamily="18" charset="0"/>
            </a:endParaRPr>
          </a:p>
          <a:p>
            <a:endParaRPr lang="en-GB" sz="1200" dirty="0"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28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386</Words>
  <Application>Microsoft Office PowerPoint</Application>
  <PresentationFormat>On-screen Show (16:9)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1_Office Theme</vt:lpstr>
      <vt:lpstr>   </vt:lpstr>
      <vt:lpstr>   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Abby Bolt</dc:creator>
  <dc:description/>
  <cp:lastModifiedBy>Hannah Edwards</cp:lastModifiedBy>
  <cp:revision>70</cp:revision>
  <dcterms:created xsi:type="dcterms:W3CDTF">2017-02-16T14:49:58Z</dcterms:created>
  <dcterms:modified xsi:type="dcterms:W3CDTF">2023-02-07T12:52:54Z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Imperial College London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14</vt:i4>
  </property>
</Properties>
</file>