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8" r:id="rId1"/>
  </p:sldMasterIdLst>
  <p:notesMasterIdLst>
    <p:notesMasterId r:id="rId6"/>
  </p:notesMasterIdLst>
  <p:sldIdLst>
    <p:sldId id="299" r:id="rId2"/>
    <p:sldId id="300" r:id="rId3"/>
    <p:sldId id="301" r:id="rId4"/>
    <p:sldId id="302" r:id="rId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9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8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8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GB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8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GB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8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66F56033-35AE-4310-971A-D4B366A689F0}" type="slidenum">
              <a:rPr lang="en-GB" sz="1400" b="0" strike="noStrike" spc="-1">
                <a:latin typeface="Times New Roman"/>
              </a:rPr>
              <a:t>‹#›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7F3666C-0F45-4D88-9689-1F49651B3D41}" type="slidenum">
              <a:rPr lang="da-DK" altLang="en-US"/>
              <a:pPr>
                <a:spcBef>
                  <a:spcPct val="0"/>
                </a:spcBef>
              </a:pPr>
              <a:t>1</a:t>
            </a:fld>
            <a:endParaRPr lang="da-DK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7813" y="744538"/>
            <a:ext cx="4557712" cy="2563812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3640138"/>
            <a:ext cx="4891088" cy="5541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595129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7F3666C-0F45-4D88-9689-1F49651B3D41}" type="slidenum">
              <a:rPr lang="da-DK" altLang="en-US"/>
              <a:pPr>
                <a:spcBef>
                  <a:spcPct val="0"/>
                </a:spcBef>
              </a:pPr>
              <a:t>2</a:t>
            </a:fld>
            <a:endParaRPr lang="da-DK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7813" y="744538"/>
            <a:ext cx="4557712" cy="2563812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3640138"/>
            <a:ext cx="4891088" cy="5541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761826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7F3666C-0F45-4D88-9689-1F49651B3D41}" type="slidenum">
              <a:rPr lang="da-DK" altLang="en-US"/>
              <a:pPr>
                <a:spcBef>
                  <a:spcPct val="0"/>
                </a:spcBef>
              </a:pPr>
              <a:t>3</a:t>
            </a:fld>
            <a:endParaRPr lang="da-DK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7813" y="744538"/>
            <a:ext cx="4557712" cy="2563812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3640138"/>
            <a:ext cx="4891088" cy="5541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013510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7F3666C-0F45-4D88-9689-1F49651B3D41}" type="slidenum">
              <a:rPr lang="da-DK" altLang="en-US"/>
              <a:pPr>
                <a:spcBef>
                  <a:spcPct val="0"/>
                </a:spcBef>
              </a:pPr>
              <a:t>4</a:t>
            </a:fld>
            <a:endParaRPr lang="da-DK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7813" y="744538"/>
            <a:ext cx="4557712" cy="2563812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3640138"/>
            <a:ext cx="4891088" cy="5541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587316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167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06010"/>
            <a:ext cx="8229240" cy="8569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240" cy="1618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57200" y="2973240"/>
            <a:ext cx="8229240" cy="1618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95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06010"/>
            <a:ext cx="8229240" cy="8569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4015800" cy="1618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674240" y="1200150"/>
            <a:ext cx="4015800" cy="1618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457200" y="2973240"/>
            <a:ext cx="4015800" cy="1618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4674240" y="2973240"/>
            <a:ext cx="4015800" cy="1618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3337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06010"/>
            <a:ext cx="8229240" cy="8569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2649600" cy="1618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3239640" y="1200150"/>
            <a:ext cx="2649600" cy="1618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6022080" y="1200150"/>
            <a:ext cx="2649600" cy="1618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body"/>
          </p:nvPr>
        </p:nvSpPr>
        <p:spPr>
          <a:xfrm>
            <a:off x="457200" y="2973240"/>
            <a:ext cx="2649600" cy="1618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6"/>
          <p:cNvSpPr>
            <a:spLocks noGrp="1"/>
          </p:cNvSpPr>
          <p:nvPr>
            <p:ph type="body"/>
          </p:nvPr>
        </p:nvSpPr>
        <p:spPr>
          <a:xfrm>
            <a:off x="3239640" y="2973240"/>
            <a:ext cx="2649600" cy="1618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7"/>
          <p:cNvSpPr>
            <a:spLocks noGrp="1"/>
          </p:cNvSpPr>
          <p:nvPr>
            <p:ph type="body"/>
          </p:nvPr>
        </p:nvSpPr>
        <p:spPr>
          <a:xfrm>
            <a:off x="6022080" y="2973240"/>
            <a:ext cx="2649600" cy="1618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0158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EA32F-F2D8-1243-8E43-433D7E9D6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125C51-D7A2-BE4A-A40E-0A8F15084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4C018-EDBC-AC45-A960-3490BD8AF3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560" y="4776840"/>
            <a:ext cx="2133360" cy="273510"/>
          </a:xfrm>
          <a:prstGeom prst="rect">
            <a:avLst/>
          </a:prstGeom>
        </p:spPr>
        <p:txBody>
          <a:bodyPr/>
          <a:lstStyle/>
          <a:p>
            <a:pPr defTabSz="685800"/>
            <a:fld id="{1804784E-178E-034E-810E-54208621078F}" type="datetimeFigureOut">
              <a:rPr lang="en-US" sz="1350" smtClean="0">
                <a:solidFill>
                  <a:prstClr val="black"/>
                </a:solidFill>
              </a:rPr>
              <a:pPr defTabSz="685800"/>
              <a:t>2/14/2023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734F8-A2E9-4342-A7F7-891E6BDE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080" y="4767390"/>
            <a:ext cx="2895120" cy="273510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ACB34-809C-164B-AF40-C144CE8B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080" y="4767390"/>
            <a:ext cx="2133360" cy="273510"/>
          </a:xfrm>
          <a:prstGeom prst="rect">
            <a:avLst/>
          </a:prstGeom>
        </p:spPr>
        <p:txBody>
          <a:bodyPr/>
          <a:lstStyle/>
          <a:p>
            <a:pPr defTabSz="685800"/>
            <a:fld id="{2D76C51F-A97C-AE42-B068-38A74206B7AF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774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010"/>
            <a:ext cx="8229240" cy="8569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240" cy="33941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560" y="4776840"/>
            <a:ext cx="2133360" cy="273510"/>
          </a:xfrm>
          <a:prstGeom prst="rect">
            <a:avLst/>
          </a:prstGeom>
        </p:spPr>
        <p:txBody>
          <a:bodyPr/>
          <a:lstStyle/>
          <a:p>
            <a:pPr defTabSz="685800"/>
            <a:fld id="{A5256378-6C51-4D48-AE45-89C4861A4D19}" type="datetimeFigureOut">
              <a:rPr lang="en-GB" sz="1350" smtClean="0">
                <a:solidFill>
                  <a:prstClr val="black"/>
                </a:solidFill>
              </a:rPr>
              <a:pPr defTabSz="685800"/>
              <a:t>14/02/2023</a:t>
            </a:fld>
            <a:endParaRPr lang="en-GB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080" y="4767390"/>
            <a:ext cx="2895120" cy="273510"/>
          </a:xfrm>
          <a:prstGeom prst="rect">
            <a:avLst/>
          </a:prstGeom>
        </p:spPr>
        <p:txBody>
          <a:bodyPr/>
          <a:lstStyle/>
          <a:p>
            <a:pPr defTabSz="685800"/>
            <a:endParaRPr lang="en-GB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080" y="4767390"/>
            <a:ext cx="2133360" cy="273510"/>
          </a:xfrm>
          <a:prstGeom prst="rect">
            <a:avLst/>
          </a:prstGeom>
        </p:spPr>
        <p:txBody>
          <a:bodyPr/>
          <a:lstStyle/>
          <a:p>
            <a:pPr defTabSz="685800"/>
            <a:fld id="{4EC2DBBC-10D1-4A85-9B81-1B59A49E26E3}" type="slidenum">
              <a:rPr lang="en-GB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GB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6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06010"/>
            <a:ext cx="8229240" cy="8569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subTitle"/>
          </p:nvPr>
        </p:nvSpPr>
        <p:spPr>
          <a:xfrm>
            <a:off x="457200" y="1200150"/>
            <a:ext cx="8229240" cy="339417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989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06010"/>
            <a:ext cx="8229240" cy="8569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35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240" cy="339417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4434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06010"/>
            <a:ext cx="8229240" cy="8569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4015800" cy="339417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200150"/>
            <a:ext cx="4015800" cy="339417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7645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06010"/>
            <a:ext cx="8229240" cy="8569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8959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subTitle"/>
          </p:nvPr>
        </p:nvSpPr>
        <p:spPr>
          <a:xfrm>
            <a:off x="457200" y="206010"/>
            <a:ext cx="8229240" cy="3973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6670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06010"/>
            <a:ext cx="8229240" cy="8569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4015800" cy="1618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200150"/>
            <a:ext cx="4015800" cy="339417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2973240"/>
            <a:ext cx="4015800" cy="1618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6845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06010"/>
            <a:ext cx="8229240" cy="8569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4015800" cy="339417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4240" y="1200150"/>
            <a:ext cx="4015800" cy="1618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674240" y="2973240"/>
            <a:ext cx="4015800" cy="1618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1411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06010"/>
            <a:ext cx="8229240" cy="8569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4015800" cy="1618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74240" y="1200150"/>
            <a:ext cx="4015800" cy="1618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457200" y="2973240"/>
            <a:ext cx="8229240" cy="1618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1224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1"/>
          <p:cNvSpPr/>
          <p:nvPr/>
        </p:nvSpPr>
        <p:spPr>
          <a:xfrm>
            <a:off x="720" y="4624560"/>
            <a:ext cx="9142920" cy="161730"/>
          </a:xfrm>
          <a:prstGeom prst="rect">
            <a:avLst/>
          </a:prstGeom>
          <a:solidFill>
            <a:srgbClr val="2C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3" name="Picture 8"/>
          <p:cNvPicPr/>
          <p:nvPr/>
        </p:nvPicPr>
        <p:blipFill>
          <a:blip r:embed="rId16"/>
          <a:stretch/>
        </p:blipFill>
        <p:spPr>
          <a:xfrm>
            <a:off x="467640" y="4840560"/>
            <a:ext cx="1728000" cy="269190"/>
          </a:xfrm>
          <a:prstGeom prst="rect">
            <a:avLst/>
          </a:prstGeom>
          <a:ln>
            <a:noFill/>
          </a:ln>
        </p:spPr>
      </p:pic>
      <p:pic>
        <p:nvPicPr>
          <p:cNvPr id="54" name="Picture 9"/>
          <p:cNvPicPr/>
          <p:nvPr/>
        </p:nvPicPr>
        <p:blipFill>
          <a:blip r:embed="rId17"/>
          <a:stretch/>
        </p:blipFill>
        <p:spPr>
          <a:xfrm>
            <a:off x="3813480" y="4786560"/>
            <a:ext cx="1494360" cy="359100"/>
          </a:xfrm>
          <a:prstGeom prst="rect">
            <a:avLst/>
          </a:prstGeom>
          <a:ln>
            <a:noFill/>
          </a:ln>
        </p:spPr>
      </p:pic>
      <p:pic>
        <p:nvPicPr>
          <p:cNvPr id="55" name="Picture 10"/>
          <p:cNvPicPr/>
          <p:nvPr/>
        </p:nvPicPr>
        <p:blipFill>
          <a:blip r:embed="rId18"/>
          <a:stretch/>
        </p:blipFill>
        <p:spPr>
          <a:xfrm>
            <a:off x="6948360" y="4786020"/>
            <a:ext cx="1439640" cy="320490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ED29503-4A6B-4C2D-9B0C-E3803BBE7E3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59" y="102600"/>
            <a:ext cx="2262034" cy="59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310" indent="-257040" algn="l" defTabSz="685800" rtl="0" eaLnBrk="1" latinLnBrk="0" hangingPunct="1">
        <a:lnSpc>
          <a:spcPct val="100000"/>
        </a:lnSpc>
        <a:spcBef>
          <a:spcPts val="481"/>
        </a:spcBef>
        <a:buClr>
          <a:srgbClr val="000000"/>
        </a:buClr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4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60356" y="2395664"/>
            <a:ext cx="7440643" cy="400050"/>
          </a:xfrm>
          <a:noFill/>
        </p:spPr>
        <p:txBody>
          <a:bodyPr/>
          <a:lstStyle/>
          <a:p>
            <a:pPr eaLnBrk="1" hangingPunct="1"/>
            <a:br>
              <a:rPr lang="en-GB" sz="2700" dirty="0"/>
            </a:br>
            <a:br>
              <a:rPr lang="en-GB" sz="2700" dirty="0"/>
            </a:br>
            <a:br>
              <a:rPr lang="en-GB" dirty="0"/>
            </a:br>
            <a:endParaRPr lang="en-GB" altLang="en-US" sz="2625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A68C6C7-4F4F-453B-A452-D8AE0D663CA2}"/>
              </a:ext>
            </a:extLst>
          </p:cNvPr>
          <p:cNvSpPr txBox="1">
            <a:spLocks/>
          </p:cNvSpPr>
          <p:nvPr/>
        </p:nvSpPr>
        <p:spPr>
          <a:xfrm>
            <a:off x="1820849" y="3159102"/>
            <a:ext cx="5772647" cy="1038225"/>
          </a:xfrm>
          <a:prstGeom prst="rect">
            <a:avLst/>
          </a:prstGeom>
        </p:spPr>
        <p:txBody>
          <a:bodyPr>
            <a:noAutofit/>
          </a:bodyPr>
          <a:lstStyle>
            <a:lvl1pPr marL="257310" indent="-257040" algn="l" defTabSz="685800" rtl="0" eaLnBrk="1" latinLnBrk="0" hangingPunct="1">
              <a:lnSpc>
                <a:spcPct val="100000"/>
              </a:lnSpc>
              <a:spcBef>
                <a:spcPts val="481"/>
              </a:spcBef>
              <a:buClr>
                <a:srgbClr val="000000"/>
              </a:buClr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" indent="0" algn="ctr">
              <a:buNone/>
            </a:pPr>
            <a:endParaRPr lang="en-US" sz="3200" i="1" dirty="0">
              <a:solidFill>
                <a:srgbClr val="004A8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41C7D-E0DF-46E6-1EB8-F38ECD269990}"/>
              </a:ext>
            </a:extLst>
          </p:cNvPr>
          <p:cNvSpPr txBox="1"/>
          <p:nvPr/>
        </p:nvSpPr>
        <p:spPr>
          <a:xfrm>
            <a:off x="97970" y="106135"/>
            <a:ext cx="647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 Package 1.3</a:t>
            </a:r>
            <a:endParaRPr lang="en-GB" dirty="0"/>
          </a:p>
        </p:txBody>
      </p:sp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A769D30E-2D2A-CD81-FD89-F5A5380314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157" b="33545"/>
          <a:stretch/>
        </p:blipFill>
        <p:spPr>
          <a:xfrm>
            <a:off x="4016828" y="544460"/>
            <a:ext cx="5127171" cy="1332768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000675F-45EF-0E0B-B3ED-010A70A537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59" t="4943" r="4127" b="11063"/>
          <a:stretch/>
        </p:blipFill>
        <p:spPr>
          <a:xfrm>
            <a:off x="4156398" y="2154957"/>
            <a:ext cx="4848029" cy="2430377"/>
          </a:xfrm>
          <a:prstGeom prst="rect">
            <a:avLst/>
          </a:prstGeom>
        </p:spPr>
      </p:pic>
      <p:pic>
        <p:nvPicPr>
          <p:cNvPr id="13" name="lectuer_moving_around" descr="lectuer_moving_around">
            <a:hlinkClick r:id="" action="ppaction://media"/>
            <a:extLst>
              <a:ext uri="{FF2B5EF4-FFF2-40B4-BE49-F238E27FC236}">
                <a16:creationId xmlns:a16="http://schemas.microsoft.com/office/drawing/2014/main" id="{1D00DB32-460C-F359-F1F0-9FC87134CB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2416" t="6992" r="21337" b="14701"/>
          <a:stretch/>
        </p:blipFill>
        <p:spPr>
          <a:xfrm>
            <a:off x="72499" y="1890261"/>
            <a:ext cx="3196106" cy="25376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9484D0-60DA-2352-6A50-FCA75E5411D0}"/>
              </a:ext>
            </a:extLst>
          </p:cNvPr>
          <p:cNvSpPr txBox="1"/>
          <p:nvPr/>
        </p:nvSpPr>
        <p:spPr>
          <a:xfrm>
            <a:off x="3864708" y="267461"/>
            <a:ext cx="23951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Intelligent ventilation control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B14AF5-4611-D6A3-203C-1CB7D17A16CD}"/>
              </a:ext>
            </a:extLst>
          </p:cNvPr>
          <p:cNvSpPr txBox="1"/>
          <p:nvPr/>
        </p:nvSpPr>
        <p:spPr>
          <a:xfrm>
            <a:off x="182248" y="1570068"/>
            <a:ext cx="2976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People movement in the classroom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932A8F-337E-DF51-9612-02FBB9655CCE}"/>
              </a:ext>
            </a:extLst>
          </p:cNvPr>
          <p:cNvSpPr txBox="1"/>
          <p:nvPr/>
        </p:nvSpPr>
        <p:spPr>
          <a:xfrm>
            <a:off x="3701732" y="1968385"/>
            <a:ext cx="4311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CFD Simulation of indoor ventilation in a classroom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577808-7F3C-2F0E-780F-C8966D5AABCA}"/>
              </a:ext>
            </a:extLst>
          </p:cNvPr>
          <p:cNvSpPr txBox="1"/>
          <p:nvPr/>
        </p:nvSpPr>
        <p:spPr>
          <a:xfrm>
            <a:off x="97970" y="715558"/>
            <a:ext cx="3701732" cy="753167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/>
              <a:t>Guo et al (2023) </a:t>
            </a:r>
            <a:r>
              <a:rPr lang="en-US" sz="1050" i="1" dirty="0">
                <a:solidFill>
                  <a:srgbClr val="00B0F0"/>
                </a:solidFill>
              </a:rPr>
              <a:t>Controlling ventilation for Comfort, Energy minimization and Infection Risk Mitigation in Enclosed Spaces using Adversarial Neural Networks</a:t>
            </a:r>
            <a:r>
              <a:rPr lang="en-US" sz="1050" dirty="0"/>
              <a:t> Energy </a:t>
            </a:r>
            <a:r>
              <a:rPr lang="en-US" sz="1050"/>
              <a:t>and Buildings </a:t>
            </a:r>
            <a:r>
              <a:rPr lang="en-US" sz="1050" dirty="0"/>
              <a:t>(Submitted in Feb 2023)</a:t>
            </a:r>
          </a:p>
        </p:txBody>
      </p:sp>
    </p:spTree>
    <p:extLst>
      <p:ext uri="{BB962C8B-B14F-4D97-AF65-F5344CB8AC3E}">
        <p14:creationId xmlns:p14="http://schemas.microsoft.com/office/powerpoint/2010/main" val="378730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60356" y="2395664"/>
            <a:ext cx="7440643" cy="400050"/>
          </a:xfrm>
          <a:noFill/>
        </p:spPr>
        <p:txBody>
          <a:bodyPr/>
          <a:lstStyle/>
          <a:p>
            <a:pPr eaLnBrk="1" hangingPunct="1"/>
            <a:br>
              <a:rPr lang="en-GB" sz="2700" dirty="0"/>
            </a:br>
            <a:br>
              <a:rPr lang="en-GB" sz="2700" dirty="0"/>
            </a:br>
            <a:br>
              <a:rPr lang="en-GB" dirty="0"/>
            </a:br>
            <a:endParaRPr lang="en-GB" altLang="en-US" sz="2625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A68C6C7-4F4F-453B-A452-D8AE0D663CA2}"/>
              </a:ext>
            </a:extLst>
          </p:cNvPr>
          <p:cNvSpPr txBox="1">
            <a:spLocks/>
          </p:cNvSpPr>
          <p:nvPr/>
        </p:nvSpPr>
        <p:spPr>
          <a:xfrm>
            <a:off x="1820849" y="3159102"/>
            <a:ext cx="5772647" cy="1038225"/>
          </a:xfrm>
          <a:prstGeom prst="rect">
            <a:avLst/>
          </a:prstGeom>
        </p:spPr>
        <p:txBody>
          <a:bodyPr>
            <a:noAutofit/>
          </a:bodyPr>
          <a:lstStyle>
            <a:lvl1pPr marL="257310" indent="-257040" algn="l" defTabSz="685800" rtl="0" eaLnBrk="1" latinLnBrk="0" hangingPunct="1">
              <a:lnSpc>
                <a:spcPct val="100000"/>
              </a:lnSpc>
              <a:spcBef>
                <a:spcPts val="481"/>
              </a:spcBef>
              <a:buClr>
                <a:srgbClr val="000000"/>
              </a:buClr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" indent="0" algn="ctr">
              <a:buNone/>
            </a:pPr>
            <a:endParaRPr lang="en-US" sz="3200" i="1" dirty="0">
              <a:solidFill>
                <a:srgbClr val="004A8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41C7D-E0DF-46E6-1EB8-F38ECD269990}"/>
              </a:ext>
            </a:extLst>
          </p:cNvPr>
          <p:cNvSpPr txBox="1"/>
          <p:nvPr/>
        </p:nvSpPr>
        <p:spPr>
          <a:xfrm>
            <a:off x="97970" y="106135"/>
            <a:ext cx="647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 Package 1.3</a:t>
            </a:r>
            <a:endParaRPr lang="en-GB" dirty="0"/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121699D-8B50-5B5F-9F68-B68D475F88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41" t="33157"/>
          <a:stretch/>
        </p:blipFill>
        <p:spPr>
          <a:xfrm>
            <a:off x="5003717" y="1174337"/>
            <a:ext cx="2182200" cy="3384318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4AF909-ED58-068A-1C0B-BE13BC1F6A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397" t="33157"/>
          <a:stretch/>
        </p:blipFill>
        <p:spPr>
          <a:xfrm>
            <a:off x="221672" y="1266999"/>
            <a:ext cx="2088822" cy="3239499"/>
          </a:xfrm>
          <a:prstGeom prst="rect">
            <a:avLst/>
          </a:prstGeom>
        </p:spPr>
      </p:pic>
      <p:pic>
        <p:nvPicPr>
          <p:cNvPr id="19" name="Picture 18" descr="A picture containing table&#10;&#10;Description automatically generated">
            <a:extLst>
              <a:ext uri="{FF2B5EF4-FFF2-40B4-BE49-F238E27FC236}">
                <a16:creationId xmlns:a16="http://schemas.microsoft.com/office/drawing/2014/main" id="{AB9751AA-148C-E4F4-4A6E-70D68C0091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397" t="33157"/>
          <a:stretch/>
        </p:blipFill>
        <p:spPr>
          <a:xfrm>
            <a:off x="2626142" y="1190875"/>
            <a:ext cx="2171537" cy="33677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142991-DF1A-896A-0112-A1CA6FB9E135}"/>
              </a:ext>
            </a:extLst>
          </p:cNvPr>
          <p:cNvSpPr txBox="1"/>
          <p:nvPr/>
        </p:nvSpPr>
        <p:spPr>
          <a:xfrm>
            <a:off x="2111441" y="708951"/>
            <a:ext cx="3610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AI-based data assimilation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C2283E-3DFF-2D5A-24BB-2B1B69CC0238}"/>
              </a:ext>
            </a:extLst>
          </p:cNvPr>
          <p:cNvSpPr txBox="1"/>
          <p:nvPr/>
        </p:nvSpPr>
        <p:spPr>
          <a:xfrm>
            <a:off x="2458401" y="23578"/>
            <a:ext cx="4170008" cy="577081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/>
              <a:t>Heaney et al (2023) </a:t>
            </a:r>
            <a:r>
              <a:rPr lang="en-US" sz="1050" i="1" dirty="0">
                <a:solidFill>
                  <a:srgbClr val="00B0F0"/>
                </a:solidFill>
              </a:rPr>
              <a:t>Data Assimilation with Machine Learning for Dynamical Systems: Modelling Indoor Ventilation</a:t>
            </a:r>
            <a:r>
              <a:rPr lang="en-US" sz="1050" dirty="0"/>
              <a:t> </a:t>
            </a:r>
            <a:r>
              <a:rPr lang="en-US" sz="1050" dirty="0" err="1"/>
              <a:t>Physica</a:t>
            </a:r>
            <a:r>
              <a:rPr lang="en-US" sz="1050" dirty="0"/>
              <a:t> A: Statistical Mechanics and its Applications (Submitted in Dec 2022)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7798062-F8F5-772F-AE09-A68F9EDD8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7285" y="715145"/>
            <a:ext cx="1726715" cy="91838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67674CD-E7BF-CADD-E3D1-34D36F080964}"/>
              </a:ext>
            </a:extLst>
          </p:cNvPr>
          <p:cNvSpPr txBox="1"/>
          <p:nvPr/>
        </p:nvSpPr>
        <p:spPr>
          <a:xfrm>
            <a:off x="0" y="508721"/>
            <a:ext cx="31809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dirty="0"/>
              <a:t>Temperature, humidity and CO2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Fluidity data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AI predictive data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Experimental data</a:t>
            </a:r>
          </a:p>
        </p:txBody>
      </p:sp>
    </p:spTree>
    <p:extLst>
      <p:ext uri="{BB962C8B-B14F-4D97-AF65-F5344CB8AC3E}">
        <p14:creationId xmlns:p14="http://schemas.microsoft.com/office/powerpoint/2010/main" val="3651222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60356" y="2395664"/>
            <a:ext cx="7440643" cy="400050"/>
          </a:xfrm>
          <a:noFill/>
        </p:spPr>
        <p:txBody>
          <a:bodyPr/>
          <a:lstStyle/>
          <a:p>
            <a:pPr eaLnBrk="1" hangingPunct="1"/>
            <a:br>
              <a:rPr lang="en-GB" sz="2700" dirty="0"/>
            </a:br>
            <a:br>
              <a:rPr lang="en-GB" sz="2700" dirty="0"/>
            </a:br>
            <a:br>
              <a:rPr lang="en-GB" dirty="0"/>
            </a:br>
            <a:endParaRPr lang="en-GB" altLang="en-US" sz="2625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A68C6C7-4F4F-453B-A452-D8AE0D663CA2}"/>
              </a:ext>
            </a:extLst>
          </p:cNvPr>
          <p:cNvSpPr txBox="1">
            <a:spLocks/>
          </p:cNvSpPr>
          <p:nvPr/>
        </p:nvSpPr>
        <p:spPr>
          <a:xfrm>
            <a:off x="1820849" y="3159102"/>
            <a:ext cx="5772647" cy="1038225"/>
          </a:xfrm>
          <a:prstGeom prst="rect">
            <a:avLst/>
          </a:prstGeom>
        </p:spPr>
        <p:txBody>
          <a:bodyPr>
            <a:noAutofit/>
          </a:bodyPr>
          <a:lstStyle>
            <a:lvl1pPr marL="257310" indent="-257040" algn="l" defTabSz="685800" rtl="0" eaLnBrk="1" latinLnBrk="0" hangingPunct="1">
              <a:lnSpc>
                <a:spcPct val="100000"/>
              </a:lnSpc>
              <a:spcBef>
                <a:spcPts val="481"/>
              </a:spcBef>
              <a:buClr>
                <a:srgbClr val="000000"/>
              </a:buClr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" indent="0" algn="ctr">
              <a:buNone/>
            </a:pPr>
            <a:endParaRPr lang="en-US" sz="3200" i="1" dirty="0">
              <a:solidFill>
                <a:srgbClr val="004A8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41C7D-E0DF-46E6-1EB8-F38ECD269990}"/>
              </a:ext>
            </a:extLst>
          </p:cNvPr>
          <p:cNvSpPr txBox="1"/>
          <p:nvPr/>
        </p:nvSpPr>
        <p:spPr>
          <a:xfrm>
            <a:off x="97970" y="106135"/>
            <a:ext cx="647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 Package 1.3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19F884-5CD0-CF69-CF60-F48D6F5B18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5614" y="1103764"/>
            <a:ext cx="6678386" cy="2295957"/>
          </a:xfrm>
          <a:prstGeom prst="rect">
            <a:avLst/>
          </a:prstGeom>
        </p:spPr>
      </p:pic>
      <p:pic>
        <p:nvPicPr>
          <p:cNvPr id="5" name="London_2" descr="London_2">
            <a:hlinkClick r:id="" action="ppaction://media"/>
            <a:extLst>
              <a:ext uri="{FF2B5EF4-FFF2-40B4-BE49-F238E27FC236}">
                <a16:creationId xmlns:a16="http://schemas.microsoft.com/office/drawing/2014/main" id="{44AD233C-4BF6-B8DA-3144-AA53A789A0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5477" y="3291798"/>
            <a:ext cx="8285525" cy="13161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83BBED-301C-F138-5E6A-5CF8C3C89779}"/>
              </a:ext>
            </a:extLst>
          </p:cNvPr>
          <p:cNvSpPr txBox="1"/>
          <p:nvPr/>
        </p:nvSpPr>
        <p:spPr>
          <a:xfrm>
            <a:off x="4280677" y="1054397"/>
            <a:ext cx="2703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 neighborhood in central London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360E66-6812-CDCE-7B6D-BAE6C8E22878}"/>
              </a:ext>
            </a:extLst>
          </p:cNvPr>
          <p:cNvSpPr txBox="1"/>
          <p:nvPr/>
        </p:nvSpPr>
        <p:spPr>
          <a:xfrm>
            <a:off x="2529335" y="85405"/>
            <a:ext cx="2524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 novel CFD approach using AI libraries for indoor ventilation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15BE1E-C736-AFB0-A574-1D8D3923F977}"/>
              </a:ext>
            </a:extLst>
          </p:cNvPr>
          <p:cNvSpPr txBox="1"/>
          <p:nvPr/>
        </p:nvSpPr>
        <p:spPr>
          <a:xfrm>
            <a:off x="402048" y="1020067"/>
            <a:ext cx="1578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Velocity magnitude</a:t>
            </a:r>
          </a:p>
        </p:txBody>
      </p:sp>
      <p:pic>
        <p:nvPicPr>
          <p:cNvPr id="11" name="London_1" descr="London_1">
            <a:hlinkClick r:id="" action="ppaction://media"/>
            <a:extLst>
              <a:ext uri="{FF2B5EF4-FFF2-40B4-BE49-F238E27FC236}">
                <a16:creationId xmlns:a16="http://schemas.microsoft.com/office/drawing/2014/main" id="{A6048206-3610-4779-6F98-4BF42591147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1391601"/>
            <a:ext cx="2382802" cy="20125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C6DF31-C3B9-4BFD-1AB1-8C09064DD44F}"/>
              </a:ext>
            </a:extLst>
          </p:cNvPr>
          <p:cNvSpPr txBox="1"/>
          <p:nvPr/>
        </p:nvSpPr>
        <p:spPr>
          <a:xfrm>
            <a:off x="7646941" y="1126528"/>
            <a:ext cx="1713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800" dirty="0">
                <a:solidFill>
                  <a:srgbClr val="FF0000"/>
                </a:solidFill>
              </a:rPr>
              <a:t>1024m x 1024m x 128m</a:t>
            </a:r>
          </a:p>
          <a:p>
            <a:pPr marL="171450" indent="-171450">
              <a:buFontTx/>
              <a:buChar char="-"/>
            </a:pPr>
            <a:r>
              <a:rPr lang="en-US" sz="800" dirty="0">
                <a:solidFill>
                  <a:srgbClr val="FF0000"/>
                </a:solidFill>
              </a:rPr>
              <a:t>134M nodes (1m grid size)</a:t>
            </a:r>
          </a:p>
          <a:p>
            <a:pPr marL="171450" indent="-171450">
              <a:buFontTx/>
              <a:buChar char="-"/>
            </a:pPr>
            <a:r>
              <a:rPr lang="en-US" sz="800" dirty="0">
                <a:solidFill>
                  <a:srgbClr val="FF0000"/>
                </a:solidFill>
              </a:rPr>
              <a:t>1 </a:t>
            </a:r>
            <a:r>
              <a:rPr lang="en-US" sz="800" dirty="0" err="1">
                <a:solidFill>
                  <a:srgbClr val="FF0000"/>
                </a:solidFill>
              </a:rPr>
              <a:t>hr</a:t>
            </a:r>
            <a:r>
              <a:rPr lang="en-US" sz="800" dirty="0">
                <a:solidFill>
                  <a:srgbClr val="FF0000"/>
                </a:solidFill>
              </a:rPr>
              <a:t> </a:t>
            </a:r>
            <a:r>
              <a:rPr lang="en-US" sz="800" dirty="0" err="1">
                <a:solidFill>
                  <a:srgbClr val="FF0000"/>
                </a:solidFill>
              </a:rPr>
              <a:t>ctime</a:t>
            </a:r>
            <a:r>
              <a:rPr lang="en-US" sz="800" dirty="0">
                <a:solidFill>
                  <a:srgbClr val="FF0000"/>
                </a:solidFill>
              </a:rPr>
              <a:t> takes 10 </a:t>
            </a:r>
            <a:r>
              <a:rPr lang="en-US" sz="800" dirty="0" err="1">
                <a:solidFill>
                  <a:srgbClr val="FF0000"/>
                </a:solidFill>
              </a:rPr>
              <a:t>hrs</a:t>
            </a:r>
            <a:r>
              <a:rPr lang="en-US" sz="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0D7D23-C053-FC65-DFB3-82FE5528E7A2}"/>
              </a:ext>
            </a:extLst>
          </p:cNvPr>
          <p:cNvSpPr txBox="1"/>
          <p:nvPr/>
        </p:nvSpPr>
        <p:spPr>
          <a:xfrm>
            <a:off x="5233307" y="-2732"/>
            <a:ext cx="3910693" cy="1061829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/>
              <a:t>Chen et al (2023) </a:t>
            </a:r>
            <a:r>
              <a:rPr lang="en-US" sz="1050" i="1" dirty="0">
                <a:solidFill>
                  <a:srgbClr val="00B0F0"/>
                </a:solidFill>
              </a:rPr>
              <a:t>Using AI libraries for Incompressible Computational Fluid Dynamics </a:t>
            </a:r>
            <a:r>
              <a:rPr lang="en-US" sz="1050" dirty="0"/>
              <a:t>(Submitted in Feb 2023)</a:t>
            </a:r>
          </a:p>
          <a:p>
            <a:r>
              <a:rPr lang="en-US" sz="1050" dirty="0"/>
              <a:t>Chen et al (2023) </a:t>
            </a:r>
            <a:r>
              <a:rPr lang="en-US" sz="1050" i="1" dirty="0">
                <a:solidFill>
                  <a:srgbClr val="00B0F0"/>
                </a:solidFill>
              </a:rPr>
              <a:t>Artificial Intelligent for Computational Fluid Dynamics Applied to Urban Flows </a:t>
            </a:r>
            <a:r>
              <a:rPr lang="en-US" sz="1050" dirty="0"/>
              <a:t>(In preparation)</a:t>
            </a:r>
          </a:p>
          <a:p>
            <a:r>
              <a:rPr lang="en-US" sz="1050" dirty="0"/>
              <a:t>Chen et al (2023) </a:t>
            </a:r>
            <a:r>
              <a:rPr lang="en-US" sz="1050" i="1" dirty="0">
                <a:solidFill>
                  <a:srgbClr val="00B0F0"/>
                </a:solidFill>
              </a:rPr>
              <a:t>Using Graph Neural Networks for Incompressible CFD on Unstructured Meshes </a:t>
            </a:r>
            <a:r>
              <a:rPr lang="en-US" sz="1050" dirty="0"/>
              <a:t>(In preparation)</a:t>
            </a:r>
          </a:p>
        </p:txBody>
      </p:sp>
    </p:spTree>
    <p:extLst>
      <p:ext uri="{BB962C8B-B14F-4D97-AF65-F5344CB8AC3E}">
        <p14:creationId xmlns:p14="http://schemas.microsoft.com/office/powerpoint/2010/main" val="172749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60356" y="2395664"/>
            <a:ext cx="7440643" cy="400050"/>
          </a:xfrm>
          <a:noFill/>
        </p:spPr>
        <p:txBody>
          <a:bodyPr/>
          <a:lstStyle/>
          <a:p>
            <a:pPr eaLnBrk="1" hangingPunct="1"/>
            <a:br>
              <a:rPr lang="en-GB" sz="2700" dirty="0"/>
            </a:br>
            <a:br>
              <a:rPr lang="en-GB" sz="2700" dirty="0"/>
            </a:br>
            <a:br>
              <a:rPr lang="en-GB" dirty="0"/>
            </a:br>
            <a:endParaRPr lang="en-GB" altLang="en-US" sz="2625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A68C6C7-4F4F-453B-A452-D8AE0D663CA2}"/>
              </a:ext>
            </a:extLst>
          </p:cNvPr>
          <p:cNvSpPr txBox="1">
            <a:spLocks/>
          </p:cNvSpPr>
          <p:nvPr/>
        </p:nvSpPr>
        <p:spPr>
          <a:xfrm>
            <a:off x="1820849" y="3159102"/>
            <a:ext cx="5772647" cy="1038225"/>
          </a:xfrm>
          <a:prstGeom prst="rect">
            <a:avLst/>
          </a:prstGeom>
        </p:spPr>
        <p:txBody>
          <a:bodyPr>
            <a:noAutofit/>
          </a:bodyPr>
          <a:lstStyle>
            <a:lvl1pPr marL="257310" indent="-257040" algn="l" defTabSz="685800" rtl="0" eaLnBrk="1" latinLnBrk="0" hangingPunct="1">
              <a:lnSpc>
                <a:spcPct val="100000"/>
              </a:lnSpc>
              <a:spcBef>
                <a:spcPts val="481"/>
              </a:spcBef>
              <a:buClr>
                <a:srgbClr val="000000"/>
              </a:buClr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" indent="0" algn="ctr">
              <a:buNone/>
            </a:pPr>
            <a:endParaRPr lang="en-US" sz="3200" i="1" dirty="0">
              <a:solidFill>
                <a:srgbClr val="004A8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41C7D-E0DF-46E6-1EB8-F38ECD269990}"/>
              </a:ext>
            </a:extLst>
          </p:cNvPr>
          <p:cNvSpPr txBox="1"/>
          <p:nvPr/>
        </p:nvSpPr>
        <p:spPr>
          <a:xfrm>
            <a:off x="97970" y="106135"/>
            <a:ext cx="647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 Package 1.3</a:t>
            </a:r>
            <a:endParaRPr lang="en-GB" dirty="0"/>
          </a:p>
        </p:txBody>
      </p:sp>
      <p:pic>
        <p:nvPicPr>
          <p:cNvPr id="3" name="Train_20m_2" descr="Train_20m_2">
            <a:hlinkClick r:id="" action="ppaction://media"/>
            <a:extLst>
              <a:ext uri="{FF2B5EF4-FFF2-40B4-BE49-F238E27FC236}">
                <a16:creationId xmlns:a16="http://schemas.microsoft.com/office/drawing/2014/main" id="{39A9EFFD-F0F7-497C-02FF-59D9FAC655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664" y="1422423"/>
            <a:ext cx="5483366" cy="3175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216976-BC86-4E84-7FDC-717C22716169}"/>
              </a:ext>
            </a:extLst>
          </p:cNvPr>
          <p:cNvSpPr txBox="1"/>
          <p:nvPr/>
        </p:nvSpPr>
        <p:spPr>
          <a:xfrm>
            <a:off x="686269" y="925366"/>
            <a:ext cx="16732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800" dirty="0">
                <a:solidFill>
                  <a:srgbClr val="FF0000"/>
                </a:solidFill>
              </a:rPr>
              <a:t>1024m x 1024m x 128m</a:t>
            </a:r>
          </a:p>
          <a:p>
            <a:pPr marL="171450" indent="-171450">
              <a:buFontTx/>
              <a:buChar char="-"/>
            </a:pPr>
            <a:r>
              <a:rPr lang="en-US" sz="800" dirty="0">
                <a:solidFill>
                  <a:srgbClr val="FF0000"/>
                </a:solidFill>
              </a:rPr>
              <a:t>134M nodes (1cm grid size)</a:t>
            </a:r>
          </a:p>
          <a:p>
            <a:pPr marL="171450" indent="-171450">
              <a:buFontTx/>
              <a:buChar char="-"/>
            </a:pPr>
            <a:r>
              <a:rPr lang="en-US" sz="800" dirty="0">
                <a:solidFill>
                  <a:srgbClr val="FF0000"/>
                </a:solidFill>
              </a:rPr>
              <a:t>1 </a:t>
            </a:r>
            <a:r>
              <a:rPr lang="en-US" sz="800" dirty="0" err="1">
                <a:solidFill>
                  <a:srgbClr val="FF0000"/>
                </a:solidFill>
              </a:rPr>
              <a:t>hr</a:t>
            </a:r>
            <a:r>
              <a:rPr lang="en-US" sz="800" dirty="0">
                <a:solidFill>
                  <a:srgbClr val="FF0000"/>
                </a:solidFill>
              </a:rPr>
              <a:t> </a:t>
            </a:r>
            <a:r>
              <a:rPr lang="en-US" sz="800" dirty="0" err="1">
                <a:solidFill>
                  <a:srgbClr val="FF0000"/>
                </a:solidFill>
              </a:rPr>
              <a:t>ctime</a:t>
            </a:r>
            <a:r>
              <a:rPr lang="en-US" sz="800" dirty="0">
                <a:solidFill>
                  <a:srgbClr val="FF0000"/>
                </a:solidFill>
              </a:rPr>
              <a:t> takes 10 </a:t>
            </a:r>
            <a:r>
              <a:rPr lang="en-US" sz="800" dirty="0" err="1">
                <a:solidFill>
                  <a:srgbClr val="FF0000"/>
                </a:solidFill>
              </a:rPr>
              <a:t>hrs</a:t>
            </a:r>
            <a:r>
              <a:rPr lang="en-US" sz="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81CEC9-0F05-173F-0DB9-8BD0E3D8BC9E}"/>
              </a:ext>
            </a:extLst>
          </p:cNvPr>
          <p:cNvSpPr txBox="1"/>
          <p:nvPr/>
        </p:nvSpPr>
        <p:spPr>
          <a:xfrm>
            <a:off x="5823436" y="1636793"/>
            <a:ext cx="33205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Applied to indoor ventilation in school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Real-scale simulation of air exchange between indoor and outdoor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Simulation of the entire school involved with several classrooms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Assimilate the new database into the experimental measurements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2BCFA1-FC93-5237-401D-486FE2EF4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3436" y="3048125"/>
            <a:ext cx="3320564" cy="123738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434BDBC-B840-74A3-B86D-A067245BEBCF}"/>
              </a:ext>
            </a:extLst>
          </p:cNvPr>
          <p:cNvGrpSpPr/>
          <p:nvPr/>
        </p:nvGrpSpPr>
        <p:grpSpPr>
          <a:xfrm>
            <a:off x="1988159" y="5297"/>
            <a:ext cx="4147694" cy="1399430"/>
            <a:chOff x="2313558" y="0"/>
            <a:chExt cx="4218370" cy="1423276"/>
          </a:xfrm>
        </p:grpSpPr>
        <p:pic>
          <p:nvPicPr>
            <p:cNvPr id="10" name="Picture 9" descr="Screenshot from 2021-04-14 14-05-45">
              <a:extLst>
                <a:ext uri="{FF2B5EF4-FFF2-40B4-BE49-F238E27FC236}">
                  <a16:creationId xmlns:a16="http://schemas.microsoft.com/office/drawing/2014/main" id="{FB5029C3-8BF4-3E1B-BA32-C654EC562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98416" y="0"/>
              <a:ext cx="2433512" cy="1423276"/>
            </a:xfrm>
            <a:prstGeom prst="rect">
              <a:avLst/>
            </a:prstGeom>
          </p:spPr>
        </p:pic>
        <p:pic>
          <p:nvPicPr>
            <p:cNvPr id="11" name="Picture 10" descr="Screenshot from 2021-04-14 14-04-17">
              <a:extLst>
                <a:ext uri="{FF2B5EF4-FFF2-40B4-BE49-F238E27FC236}">
                  <a16:creationId xmlns:a16="http://schemas.microsoft.com/office/drawing/2014/main" id="{F9ABB113-621B-8E9D-3068-D1C7ED553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13558" y="93620"/>
              <a:ext cx="2258442" cy="1317046"/>
            </a:xfrm>
            <a:prstGeom prst="rect">
              <a:avLst/>
            </a:prstGeom>
          </p:spPr>
        </p:pic>
        <p:sp>
          <p:nvSpPr>
            <p:cNvPr id="12" name="Text Box 25">
              <a:extLst>
                <a:ext uri="{FF2B5EF4-FFF2-40B4-BE49-F238E27FC236}">
                  <a16:creationId xmlns:a16="http://schemas.microsoft.com/office/drawing/2014/main" id="{8C910ED7-A859-1AF1-18B9-B4128CC16CF2}"/>
                </a:ext>
              </a:extLst>
            </p:cNvPr>
            <p:cNvSpPr txBox="1"/>
            <p:nvPr/>
          </p:nvSpPr>
          <p:spPr>
            <a:xfrm>
              <a:off x="4689629" y="923760"/>
              <a:ext cx="500583" cy="225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200" dirty="0">
                  <a:solidFill>
                    <a:srgbClr val="FF0000"/>
                  </a:solidFill>
                </a:rPr>
                <a:t>Inlet</a:t>
              </a:r>
            </a:p>
          </p:txBody>
        </p:sp>
        <p:sp>
          <p:nvSpPr>
            <p:cNvPr id="13" name="Text Box 26">
              <a:extLst>
                <a:ext uri="{FF2B5EF4-FFF2-40B4-BE49-F238E27FC236}">
                  <a16:creationId xmlns:a16="http://schemas.microsoft.com/office/drawing/2014/main" id="{15CB4BFB-90D3-9E0C-BF3D-9FEE1FBD4B70}"/>
                </a:ext>
              </a:extLst>
            </p:cNvPr>
            <p:cNvSpPr txBox="1"/>
            <p:nvPr/>
          </p:nvSpPr>
          <p:spPr>
            <a:xfrm>
              <a:off x="3595371" y="430737"/>
              <a:ext cx="632315" cy="225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200" dirty="0"/>
                <a:t>Outlet</a:t>
              </a:r>
              <a:endParaRPr lang="en-US" altLang="en-US" sz="1600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0765236-87C3-547A-44E5-AEBC8A7534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0075" y="182947"/>
              <a:ext cx="0" cy="1212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839831B-BE49-D15F-4533-C6D985A137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0537" y="122327"/>
              <a:ext cx="0" cy="1212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2D7E3B1-A0DB-4AB5-6E4F-1B620BA3B6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3283" y="752143"/>
              <a:ext cx="0" cy="1212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D7C5E7E-5289-D9A5-92F9-7A4A9F3079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8416" y="843026"/>
              <a:ext cx="0" cy="1212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7EE0F6B-CD3E-6101-4173-E908E35EEF3D}"/>
              </a:ext>
            </a:extLst>
          </p:cNvPr>
          <p:cNvSpPr txBox="1"/>
          <p:nvPr/>
        </p:nvSpPr>
        <p:spPr>
          <a:xfrm>
            <a:off x="5893944" y="784016"/>
            <a:ext cx="3184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 novel CFD approach using AI libraries for indoor ventilation</a:t>
            </a:r>
          </a:p>
        </p:txBody>
      </p:sp>
    </p:spTree>
    <p:extLst>
      <p:ext uri="{BB962C8B-B14F-4D97-AF65-F5344CB8AC3E}">
        <p14:creationId xmlns:p14="http://schemas.microsoft.com/office/powerpoint/2010/main" val="279872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3E74"/>
      </a:dk2>
      <a:lt2>
        <a:srgbClr val="9D9D9D"/>
      </a:lt2>
      <a:accent1>
        <a:srgbClr val="0085CA"/>
      </a:accent1>
      <a:accent2>
        <a:srgbClr val="006EAF"/>
      </a:accent2>
      <a:accent3>
        <a:srgbClr val="0CA1CD"/>
      </a:accent3>
      <a:accent4>
        <a:srgbClr val="008EAA"/>
      </a:accent4>
      <a:accent5>
        <a:srgbClr val="379F9F"/>
      </a:accent5>
      <a:accent6>
        <a:srgbClr val="0085CA"/>
      </a:accent6>
      <a:hlink>
        <a:srgbClr val="0085CA"/>
      </a:hlink>
      <a:folHlink>
        <a:srgbClr val="0085CA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281</Words>
  <Application>Microsoft Office PowerPoint</Application>
  <PresentationFormat>On-screen Show (16:9)</PresentationFormat>
  <Paragraphs>41</Paragraphs>
  <Slides>4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1_Office Theme</vt:lpstr>
      <vt:lpstr>   </vt:lpstr>
      <vt:lpstr>   </vt:lpstr>
      <vt:lpstr>   </vt:lpstr>
      <vt:lpstr>   </vt:lpstr>
    </vt:vector>
  </TitlesOfParts>
  <Company>Imperial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Abby Bolt</dc:creator>
  <dc:description/>
  <cp:lastModifiedBy>Hannah Edwards</cp:lastModifiedBy>
  <cp:revision>71</cp:revision>
  <dcterms:created xsi:type="dcterms:W3CDTF">2017-02-16T14:49:58Z</dcterms:created>
  <dcterms:modified xsi:type="dcterms:W3CDTF">2023-02-14T14:24:37Z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Imperial College London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</vt:i4>
  </property>
  <property fmtid="{D5CDD505-2E9C-101B-9397-08002B2CF9AE}" pid="9" name="PresentationFormat">
    <vt:lpwstr>On-screen Show (16:9)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14</vt:i4>
  </property>
</Properties>
</file>