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99" r:id="rId2"/>
    <p:sldId id="300" r:id="rId3"/>
    <p:sldId id="30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89F4-9BCF-4D74-A1C5-D04586C38682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E369C-4308-4425-ABDA-ECDCADBD6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3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3666C-0F45-4D88-9689-1F49651B3D41}" type="slidenum">
              <a:rPr kumimoji="0" lang="da-DK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3" y="744538"/>
            <a:ext cx="4557712" cy="256381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9512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F3666C-0F45-4D88-9689-1F49651B3D41}" type="slidenum">
              <a:rPr lang="da-DK" altLang="en-US"/>
              <a:pPr>
                <a:spcBef>
                  <a:spcPct val="0"/>
                </a:spcBef>
              </a:pPr>
              <a:t>2</a:t>
            </a:fld>
            <a:endParaRPr lang="da-DK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3" y="744538"/>
            <a:ext cx="4557712" cy="256381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9512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F3666C-0F45-4D88-9689-1F49651B3D41}" type="slidenum">
              <a:rPr lang="da-DK" altLang="en-US"/>
              <a:pPr>
                <a:spcBef>
                  <a:spcPct val="0"/>
                </a:spcBef>
              </a:pPr>
              <a:t>3</a:t>
            </a:fld>
            <a:endParaRPr lang="da-DK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3" y="744538"/>
            <a:ext cx="4557712" cy="256381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6182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49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0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4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79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A32F-F2D8-1243-8E43-433D7E9D6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25C51-D7A2-BE4A-A40E-0A8F15084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4C018-EDBC-AC45-A960-3490BD8A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080" y="6369120"/>
            <a:ext cx="2844480" cy="364680"/>
          </a:xfrm>
          <a:prstGeom prst="rect">
            <a:avLst/>
          </a:prstGeom>
        </p:spPr>
        <p:txBody>
          <a:bodyPr/>
          <a:lstStyle/>
          <a:p>
            <a:pPr defTabSz="914377"/>
            <a:fld id="{1804784E-178E-034E-810E-54208621078F}" type="datetimeFigureOut">
              <a:rPr lang="en-US" smtClean="0">
                <a:solidFill>
                  <a:prstClr val="black"/>
                </a:solidFill>
              </a:rPr>
              <a:pPr defTabSz="914377"/>
              <a:t>2/14/2023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734F8-A2E9-4342-A7F7-891E6BDE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ACB34-809C-164B-AF40-C144CE8B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/>
          <a:lstStyle/>
          <a:p>
            <a:pPr defTabSz="914377"/>
            <a:fld id="{2D76C51F-A97C-AE42-B068-38A74206B7AF}" type="slidenum">
              <a:rPr 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71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080" y="6369120"/>
            <a:ext cx="2844480" cy="364680"/>
          </a:xfrm>
          <a:prstGeom prst="rect">
            <a:avLst/>
          </a:prstGeom>
        </p:spPr>
        <p:txBody>
          <a:bodyPr/>
          <a:lstStyle/>
          <a:p>
            <a:pPr defTabSz="914377"/>
            <a:fld id="{A5256378-6C51-4D48-AE45-89C4861A4D19}" type="datetimeFigureOut">
              <a:rPr lang="en-GB" smtClean="0">
                <a:solidFill>
                  <a:prstClr val="black"/>
                </a:solidFill>
              </a:rPr>
              <a:pPr defTabSz="914377"/>
              <a:t>14/02/2023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/>
          <a:lstStyle/>
          <a:p>
            <a:pPr defTabSz="914377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/>
          <a:lstStyle/>
          <a:p>
            <a:pPr defTabSz="914377"/>
            <a:fld id="{4EC2DBBC-10D1-4A85-9B81-1B59A49E26E3}" type="slidenum">
              <a:rPr lang="en-GB" smtClean="0">
                <a:solidFill>
                  <a:prstClr val="black"/>
                </a:solidFill>
              </a:rPr>
              <a:pPr defTabSz="914377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2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32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6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7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79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609600" y="274680"/>
            <a:ext cx="1097232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0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91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08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10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960" y="6166080"/>
            <a:ext cx="12190560" cy="215640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" name="Picture 8"/>
          <p:cNvPicPr/>
          <p:nvPr/>
        </p:nvPicPr>
        <p:blipFill>
          <a:blip r:embed="rId16"/>
          <a:stretch/>
        </p:blipFill>
        <p:spPr>
          <a:xfrm>
            <a:off x="623520" y="6454080"/>
            <a:ext cx="2304000" cy="358920"/>
          </a:xfrm>
          <a:prstGeom prst="rect">
            <a:avLst/>
          </a:prstGeom>
          <a:ln>
            <a:noFill/>
          </a:ln>
        </p:spPr>
      </p:pic>
      <p:pic>
        <p:nvPicPr>
          <p:cNvPr id="54" name="Picture 9"/>
          <p:cNvPicPr/>
          <p:nvPr/>
        </p:nvPicPr>
        <p:blipFill>
          <a:blip r:embed="rId17"/>
          <a:stretch/>
        </p:blipFill>
        <p:spPr>
          <a:xfrm>
            <a:off x="5084640" y="6382080"/>
            <a:ext cx="1992480" cy="478800"/>
          </a:xfrm>
          <a:prstGeom prst="rect">
            <a:avLst/>
          </a:prstGeom>
          <a:ln>
            <a:noFill/>
          </a:ln>
        </p:spPr>
      </p:pic>
      <p:pic>
        <p:nvPicPr>
          <p:cNvPr id="55" name="Picture 10"/>
          <p:cNvPicPr/>
          <p:nvPr/>
        </p:nvPicPr>
        <p:blipFill>
          <a:blip r:embed="rId18"/>
          <a:stretch/>
        </p:blipFill>
        <p:spPr>
          <a:xfrm>
            <a:off x="9264480" y="6381360"/>
            <a:ext cx="1919520" cy="42732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D29503-4A6B-4C2D-9B0C-E3803BBE7E3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79" y="136800"/>
            <a:ext cx="3016045" cy="7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3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71" indent="-342711" algn="l" defTabSz="914377" rtl="0" eaLnBrk="1" latinLnBrk="0" hangingPunct="1">
        <a:lnSpc>
          <a:spcPct val="100000"/>
        </a:lnSpc>
        <a:spcBef>
          <a:spcPts val="641"/>
        </a:spcBef>
        <a:buClr>
          <a:srgbClr val="00000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10.1111/ina.128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manchester.ac.uk/covid19-national-project/" TargetMode="External"/><Relationship Id="rId5" Type="http://schemas.openxmlformats.org/officeDocument/2006/relationships/hyperlink" Target="https://www.gov.uk/guidance/national-core-studies-programme" TargetMode="External"/><Relationship Id="rId4" Type="http://schemas.openxmlformats.org/officeDocument/2006/relationships/hyperlink" Target="https://journals.sagepub.com/doi/full/10.1177/1420326X2110435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7142" y="3194219"/>
            <a:ext cx="9920857" cy="533400"/>
          </a:xfrm>
          <a:noFill/>
        </p:spPr>
        <p:txBody>
          <a:bodyPr/>
          <a:lstStyle/>
          <a:p>
            <a:pPr eaLnBrk="1" hangingPunct="1"/>
            <a:br>
              <a:rPr lang="en-GB" sz="3600" dirty="0"/>
            </a:br>
            <a:br>
              <a:rPr lang="en-GB" sz="3600" dirty="0"/>
            </a:br>
            <a:br>
              <a:rPr lang="en-GB" dirty="0"/>
            </a:br>
            <a:endParaRPr lang="en-GB" altLang="en-US" sz="35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A68C6C7-4F4F-453B-A452-D8AE0D663CA2}"/>
              </a:ext>
            </a:extLst>
          </p:cNvPr>
          <p:cNvSpPr txBox="1">
            <a:spLocks/>
          </p:cNvSpPr>
          <p:nvPr/>
        </p:nvSpPr>
        <p:spPr>
          <a:xfrm>
            <a:off x="2427799" y="4212137"/>
            <a:ext cx="7696863" cy="1384300"/>
          </a:xfrm>
          <a:prstGeom prst="rect">
            <a:avLst/>
          </a:prstGeom>
        </p:spPr>
        <p:txBody>
          <a:bodyPr>
            <a:noAutofit/>
          </a:bodyPr>
          <a:lstStyle>
            <a:lvl1pPr marL="257310" indent="-257040" algn="l" defTabSz="685800" rtl="0" eaLnBrk="1" latinLnBrk="0" hangingPunct="1">
              <a:lnSpc>
                <a:spcPct val="100000"/>
              </a:lnSpc>
              <a:spcBef>
                <a:spcPts val="481"/>
              </a:spcBef>
              <a:buClr>
                <a:srgbClr val="000000"/>
              </a:buClr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 algn="ctr" defTabSz="914377">
              <a:spcBef>
                <a:spcPts val="641"/>
              </a:spcBef>
              <a:buNone/>
            </a:pPr>
            <a:endParaRPr lang="en-US" sz="4267" i="1" dirty="0">
              <a:solidFill>
                <a:srgbClr val="004A81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741C7D-E0DF-46E6-1EB8-F38ECD269990}"/>
              </a:ext>
            </a:extLst>
          </p:cNvPr>
          <p:cNvSpPr txBox="1"/>
          <p:nvPr/>
        </p:nvSpPr>
        <p:spPr>
          <a:xfrm>
            <a:off x="130627" y="141514"/>
            <a:ext cx="863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dirty="0">
                <a:solidFill>
                  <a:prstClr val="black"/>
                </a:solidFill>
                <a:latin typeface="Arial"/>
              </a:rPr>
              <a:t>Work Package 2.2</a:t>
            </a:r>
            <a:endParaRPr lang="en-GB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E556D-11A9-C856-A8E9-3C38EB9EB229}"/>
              </a:ext>
            </a:extLst>
          </p:cNvPr>
          <p:cNvSpPr txBox="1"/>
          <p:nvPr/>
        </p:nvSpPr>
        <p:spPr>
          <a:xfrm>
            <a:off x="201384" y="1261563"/>
            <a:ext cx="11789231" cy="508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CO-TRACE work published on the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seasonal variation of airborne infection risk in schools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evidenced the dramatic variation in potential risk, not just between schools, but also between classrooms in the same school.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This was the case even when the classrooms were provided with hybrid ventilation systems and hence had some degree of automation in the control of ventilation.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Hence, no simple classification based on school type or classroom ventilation design was expected.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CO-TRACE members were aware that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their modelling work to quantify transmission risk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was being extended under the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NCS programme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6"/>
              </a:rPr>
              <a:t>PROTECT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programme to include epidemiological models and stochasticity.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As such, CO-TRACE resources were deployed to other priorities.</a:t>
            </a:r>
          </a:p>
          <a:p>
            <a:pPr defTabSz="1219170"/>
            <a:endParaRPr lang="en-GB" sz="1600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  <a:p>
            <a:pPr defTabSz="1219170"/>
            <a:endParaRPr lang="en-GB" sz="2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30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7142" y="3194219"/>
            <a:ext cx="9920857" cy="533400"/>
          </a:xfrm>
          <a:noFill/>
        </p:spPr>
        <p:txBody>
          <a:bodyPr/>
          <a:lstStyle/>
          <a:p>
            <a:pPr eaLnBrk="1" hangingPunct="1"/>
            <a:br>
              <a:rPr lang="en-GB" sz="3600" dirty="0"/>
            </a:br>
            <a:br>
              <a:rPr lang="en-GB" sz="3600" dirty="0"/>
            </a:br>
            <a:br>
              <a:rPr lang="en-GB" dirty="0"/>
            </a:br>
            <a:endParaRPr lang="en-GB" altLang="en-US" sz="35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A68C6C7-4F4F-453B-A452-D8AE0D663CA2}"/>
              </a:ext>
            </a:extLst>
          </p:cNvPr>
          <p:cNvSpPr txBox="1">
            <a:spLocks/>
          </p:cNvSpPr>
          <p:nvPr/>
        </p:nvSpPr>
        <p:spPr>
          <a:xfrm>
            <a:off x="2427799" y="4212137"/>
            <a:ext cx="7696863" cy="1384300"/>
          </a:xfrm>
          <a:prstGeom prst="rect">
            <a:avLst/>
          </a:prstGeom>
        </p:spPr>
        <p:txBody>
          <a:bodyPr>
            <a:noAutofit/>
          </a:bodyPr>
          <a:lstStyle>
            <a:lvl1pPr marL="257310" indent="-257040" algn="l" defTabSz="685800" rtl="0" eaLnBrk="1" latinLnBrk="0" hangingPunct="1">
              <a:lnSpc>
                <a:spcPct val="100000"/>
              </a:lnSpc>
              <a:spcBef>
                <a:spcPts val="481"/>
              </a:spcBef>
              <a:buClr>
                <a:srgbClr val="000000"/>
              </a:buClr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 algn="ctr">
              <a:buNone/>
            </a:pPr>
            <a:endParaRPr lang="en-US" sz="4267" i="1" dirty="0">
              <a:solidFill>
                <a:srgbClr val="004A8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741C7D-E0DF-46E6-1EB8-F38ECD269990}"/>
              </a:ext>
            </a:extLst>
          </p:cNvPr>
          <p:cNvSpPr txBox="1"/>
          <p:nvPr/>
        </p:nvSpPr>
        <p:spPr>
          <a:xfrm>
            <a:off x="130627" y="141514"/>
            <a:ext cx="863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 Package 2.2</a:t>
            </a:r>
            <a:endParaRPr lang="en-GB" sz="2400" dirty="0"/>
          </a:p>
        </p:txBody>
      </p:sp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A769D30E-2D2A-CD81-FD89-F5A5380314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157" b="33545"/>
          <a:stretch/>
        </p:blipFill>
        <p:spPr>
          <a:xfrm>
            <a:off x="5355771" y="725947"/>
            <a:ext cx="6836228" cy="1777024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B000675F-45EF-0E0B-B3ED-010A70A537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59" t="4943" r="4127" b="11063"/>
          <a:stretch/>
        </p:blipFill>
        <p:spPr>
          <a:xfrm>
            <a:off x="5541865" y="2873277"/>
            <a:ext cx="6464039" cy="3240503"/>
          </a:xfrm>
          <a:prstGeom prst="rect">
            <a:avLst/>
          </a:prstGeom>
        </p:spPr>
      </p:pic>
      <p:pic>
        <p:nvPicPr>
          <p:cNvPr id="13" name="lectuer_moving_around" descr="lectuer_moving_around">
            <a:hlinkClick r:id="" action="ppaction://media"/>
            <a:extLst>
              <a:ext uri="{FF2B5EF4-FFF2-40B4-BE49-F238E27FC236}">
                <a16:creationId xmlns:a16="http://schemas.microsoft.com/office/drawing/2014/main" id="{1D00DB32-460C-F359-F1F0-9FC87134CB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2416" t="6992" r="21337" b="14701"/>
          <a:stretch/>
        </p:blipFill>
        <p:spPr>
          <a:xfrm>
            <a:off x="96665" y="2520349"/>
            <a:ext cx="4261475" cy="33835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9484D0-60DA-2352-6A50-FCA75E5411D0}"/>
              </a:ext>
            </a:extLst>
          </p:cNvPr>
          <p:cNvSpPr txBox="1"/>
          <p:nvPr/>
        </p:nvSpPr>
        <p:spPr>
          <a:xfrm>
            <a:off x="5152944" y="356615"/>
            <a:ext cx="3193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Intelligent ventilation 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B14AF5-4611-D6A3-203C-1CB7D17A16CD}"/>
              </a:ext>
            </a:extLst>
          </p:cNvPr>
          <p:cNvSpPr txBox="1"/>
          <p:nvPr/>
        </p:nvSpPr>
        <p:spPr>
          <a:xfrm>
            <a:off x="242998" y="2093425"/>
            <a:ext cx="3968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People movement in the classroom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932A8F-337E-DF51-9612-02FBB9655CCE}"/>
              </a:ext>
            </a:extLst>
          </p:cNvPr>
          <p:cNvSpPr txBox="1"/>
          <p:nvPr/>
        </p:nvSpPr>
        <p:spPr>
          <a:xfrm>
            <a:off x="4935643" y="2624514"/>
            <a:ext cx="5748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CFD Simulation of indoor ventilation in a classroom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577808-7F3C-2F0E-780F-C8966D5AABCA}"/>
              </a:ext>
            </a:extLst>
          </p:cNvPr>
          <p:cNvSpPr txBox="1"/>
          <p:nvPr/>
        </p:nvSpPr>
        <p:spPr>
          <a:xfrm>
            <a:off x="130627" y="954078"/>
            <a:ext cx="4935643" cy="954107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Guo et al (2023) </a:t>
            </a:r>
            <a:r>
              <a:rPr lang="en-US" sz="1400" i="1" dirty="0">
                <a:solidFill>
                  <a:srgbClr val="00B0F0"/>
                </a:solidFill>
              </a:rPr>
              <a:t>Controlling ventilation for Comfort, Energy minimization and Infection Risk Mitigation in Enclosed Spaces using Adversarial Neural Networks</a:t>
            </a:r>
            <a:r>
              <a:rPr lang="en-US" sz="1400" dirty="0"/>
              <a:t> Energy </a:t>
            </a:r>
            <a:r>
              <a:rPr lang="en-US" sz="1400"/>
              <a:t>and Buildings </a:t>
            </a:r>
            <a:r>
              <a:rPr lang="en-US" sz="1400" dirty="0"/>
              <a:t>(Submitted in Feb 2023)</a:t>
            </a:r>
          </a:p>
        </p:txBody>
      </p:sp>
    </p:spTree>
    <p:extLst>
      <p:ext uri="{BB962C8B-B14F-4D97-AF65-F5344CB8AC3E}">
        <p14:creationId xmlns:p14="http://schemas.microsoft.com/office/powerpoint/2010/main" val="21027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7142" y="3194219"/>
            <a:ext cx="9920857" cy="533400"/>
          </a:xfrm>
          <a:noFill/>
        </p:spPr>
        <p:txBody>
          <a:bodyPr/>
          <a:lstStyle/>
          <a:p>
            <a:pPr eaLnBrk="1" hangingPunct="1"/>
            <a:br>
              <a:rPr lang="en-GB" sz="3600" dirty="0"/>
            </a:br>
            <a:br>
              <a:rPr lang="en-GB" sz="3600" dirty="0"/>
            </a:br>
            <a:br>
              <a:rPr lang="en-GB" dirty="0"/>
            </a:br>
            <a:endParaRPr lang="en-GB" altLang="en-US" sz="35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A68C6C7-4F4F-453B-A452-D8AE0D663CA2}"/>
              </a:ext>
            </a:extLst>
          </p:cNvPr>
          <p:cNvSpPr txBox="1">
            <a:spLocks/>
          </p:cNvSpPr>
          <p:nvPr/>
        </p:nvSpPr>
        <p:spPr>
          <a:xfrm>
            <a:off x="2427799" y="4212137"/>
            <a:ext cx="7696863" cy="1384300"/>
          </a:xfrm>
          <a:prstGeom prst="rect">
            <a:avLst/>
          </a:prstGeom>
        </p:spPr>
        <p:txBody>
          <a:bodyPr>
            <a:noAutofit/>
          </a:bodyPr>
          <a:lstStyle>
            <a:lvl1pPr marL="257310" indent="-257040" algn="l" defTabSz="685800" rtl="0" eaLnBrk="1" latinLnBrk="0" hangingPunct="1">
              <a:lnSpc>
                <a:spcPct val="100000"/>
              </a:lnSpc>
              <a:spcBef>
                <a:spcPts val="481"/>
              </a:spcBef>
              <a:buClr>
                <a:srgbClr val="000000"/>
              </a:buClr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 algn="ctr">
              <a:buNone/>
            </a:pPr>
            <a:endParaRPr lang="en-US" sz="4267" i="1" dirty="0">
              <a:solidFill>
                <a:srgbClr val="004A8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741C7D-E0DF-46E6-1EB8-F38ECD269990}"/>
              </a:ext>
            </a:extLst>
          </p:cNvPr>
          <p:cNvSpPr txBox="1"/>
          <p:nvPr/>
        </p:nvSpPr>
        <p:spPr>
          <a:xfrm>
            <a:off x="130627" y="141514"/>
            <a:ext cx="863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 Package 2.2</a:t>
            </a:r>
            <a:endParaRPr lang="en-GB" sz="2400" dirty="0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4121699D-8B50-5B5F-9F68-B68D475F8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41" t="33157"/>
          <a:stretch/>
        </p:blipFill>
        <p:spPr>
          <a:xfrm>
            <a:off x="6671623" y="1565783"/>
            <a:ext cx="2909600" cy="4512424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4AF909-ED58-068A-1C0B-BE13BC1F6A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397" t="33157"/>
          <a:stretch/>
        </p:blipFill>
        <p:spPr>
          <a:xfrm>
            <a:off x="295563" y="1689333"/>
            <a:ext cx="2785096" cy="4319332"/>
          </a:xfrm>
          <a:prstGeom prst="rect">
            <a:avLst/>
          </a:prstGeom>
        </p:spPr>
      </p:pic>
      <p:pic>
        <p:nvPicPr>
          <p:cNvPr id="19" name="Picture 18" descr="A picture containing table&#10;&#10;Description automatically generated">
            <a:extLst>
              <a:ext uri="{FF2B5EF4-FFF2-40B4-BE49-F238E27FC236}">
                <a16:creationId xmlns:a16="http://schemas.microsoft.com/office/drawing/2014/main" id="{AB9751AA-148C-E4F4-4A6E-70D68C0091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397" t="33157"/>
          <a:stretch/>
        </p:blipFill>
        <p:spPr>
          <a:xfrm>
            <a:off x="3501523" y="1587834"/>
            <a:ext cx="2895383" cy="44903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142991-DF1A-896A-0112-A1CA6FB9E135}"/>
              </a:ext>
            </a:extLst>
          </p:cNvPr>
          <p:cNvSpPr txBox="1"/>
          <p:nvPr/>
        </p:nvSpPr>
        <p:spPr>
          <a:xfrm>
            <a:off x="2815255" y="945269"/>
            <a:ext cx="481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AI-based data assimilation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C2283E-3DFF-2D5A-24BB-2B1B69CC0238}"/>
              </a:ext>
            </a:extLst>
          </p:cNvPr>
          <p:cNvSpPr txBox="1"/>
          <p:nvPr/>
        </p:nvSpPr>
        <p:spPr>
          <a:xfrm>
            <a:off x="3277868" y="31438"/>
            <a:ext cx="5560011" cy="73866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Heaney et al (2023) </a:t>
            </a:r>
            <a:r>
              <a:rPr lang="en-US" sz="1400" i="1" dirty="0">
                <a:solidFill>
                  <a:srgbClr val="00B0F0"/>
                </a:solidFill>
              </a:rPr>
              <a:t>Data Assimilation with Machine Learning for Dynamical Systems: Modelling Indoor Ventilation</a:t>
            </a:r>
            <a:r>
              <a:rPr lang="en-US" sz="1400" dirty="0"/>
              <a:t> </a:t>
            </a:r>
            <a:r>
              <a:rPr lang="en-US" sz="1400" dirty="0" err="1"/>
              <a:t>Physica</a:t>
            </a:r>
            <a:r>
              <a:rPr lang="en-US" sz="1400" dirty="0"/>
              <a:t> A: Statistical Mechanics and its Applications (Submitted in Dec 2022)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798062-F8F5-772F-AE09-A68F9EDD8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9714" y="953528"/>
            <a:ext cx="2302287" cy="122451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7674CD-E7BF-CADD-E3D1-34D36F080964}"/>
              </a:ext>
            </a:extLst>
          </p:cNvPr>
          <p:cNvSpPr txBox="1"/>
          <p:nvPr/>
        </p:nvSpPr>
        <p:spPr>
          <a:xfrm>
            <a:off x="0" y="678296"/>
            <a:ext cx="42412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>
              <a:buFontTx/>
              <a:buChar char="-"/>
            </a:pPr>
            <a:r>
              <a:rPr lang="en-US" sz="1600" dirty="0"/>
              <a:t>Temperature, humidity and CO2</a:t>
            </a:r>
          </a:p>
          <a:p>
            <a:pPr marL="228594" indent="-228594">
              <a:buFontTx/>
              <a:buChar char="-"/>
            </a:pPr>
            <a:r>
              <a:rPr lang="en-US" sz="1600" dirty="0"/>
              <a:t>Fluidity data</a:t>
            </a:r>
          </a:p>
          <a:p>
            <a:pPr marL="228594" indent="-228594">
              <a:buFontTx/>
              <a:buChar char="-"/>
            </a:pPr>
            <a:r>
              <a:rPr lang="en-US" sz="1600" dirty="0"/>
              <a:t>AI predictive data</a:t>
            </a:r>
          </a:p>
          <a:p>
            <a:pPr marL="228594" indent="-228594">
              <a:buFontTx/>
              <a:buChar char="-"/>
            </a:pPr>
            <a:r>
              <a:rPr lang="en-US" sz="1600" dirty="0"/>
              <a:t>Experimental data</a:t>
            </a:r>
          </a:p>
        </p:txBody>
      </p:sp>
    </p:spTree>
    <p:extLst>
      <p:ext uri="{BB962C8B-B14F-4D97-AF65-F5344CB8AC3E}">
        <p14:creationId xmlns:p14="http://schemas.microsoft.com/office/powerpoint/2010/main" val="36512227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Widescreen</PresentationFormat>
  <Paragraphs>24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1_Office Theme</vt:lpstr>
      <vt:lpstr>   </vt:lpstr>
      <vt:lpstr>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Hannah Edwards</dc:creator>
  <cp:lastModifiedBy>Hannah Edwards</cp:lastModifiedBy>
  <cp:revision>4</cp:revision>
  <dcterms:created xsi:type="dcterms:W3CDTF">2023-02-07T13:08:33Z</dcterms:created>
  <dcterms:modified xsi:type="dcterms:W3CDTF">2023-02-14T14:26:14Z</dcterms:modified>
</cp:coreProperties>
</file>