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B89F4-9BCF-4D74-A1C5-D04586C38682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E369C-4308-4425-ABDA-ECDCADBD67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23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F3666C-0F45-4D88-9689-1F49651B3D41}" type="slidenum">
              <a:rPr kumimoji="0" lang="da-DK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a-D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7813" y="744538"/>
            <a:ext cx="4557712" cy="2563812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3640138"/>
            <a:ext cx="4891088" cy="5541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595129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1493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32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09600" y="3964320"/>
            <a:ext cx="1097232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103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23232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09600" y="396432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6232320" y="396432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745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319520" y="160020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8029440" y="160020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609600" y="396432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body"/>
          </p:nvPr>
        </p:nvSpPr>
        <p:spPr>
          <a:xfrm>
            <a:off x="4319520" y="396432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body"/>
          </p:nvPr>
        </p:nvSpPr>
        <p:spPr>
          <a:xfrm>
            <a:off x="8029440" y="396432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8795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EA32F-F2D8-1243-8E43-433D7E9D66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125C51-D7A2-BE4A-A40E-0A8F15084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4C018-EDBC-AC45-A960-3490BD8AF3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0080" y="6369120"/>
            <a:ext cx="2844480" cy="364680"/>
          </a:xfrm>
          <a:prstGeom prst="rect">
            <a:avLst/>
          </a:prstGeom>
        </p:spPr>
        <p:txBody>
          <a:bodyPr/>
          <a:lstStyle/>
          <a:p>
            <a:pPr defTabSz="914377"/>
            <a:fld id="{1804784E-178E-034E-810E-54208621078F}" type="datetimeFigureOut">
              <a:rPr lang="en-US" smtClean="0">
                <a:solidFill>
                  <a:prstClr val="black"/>
                </a:solidFill>
              </a:rPr>
              <a:pPr defTabSz="914377"/>
              <a:t>2/7/2023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734F8-A2E9-4342-A7F7-891E6BDE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440" y="6356520"/>
            <a:ext cx="3860160" cy="364680"/>
          </a:xfrm>
          <a:prstGeom prst="rect">
            <a:avLst/>
          </a:prstGeom>
        </p:spPr>
        <p:txBody>
          <a:bodyPr/>
          <a:lstStyle/>
          <a:p>
            <a:pPr defTabSz="914377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ACB34-809C-164B-AF40-C144CE8B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440" y="6356520"/>
            <a:ext cx="2844480" cy="364680"/>
          </a:xfrm>
          <a:prstGeom prst="rect">
            <a:avLst/>
          </a:prstGeom>
        </p:spPr>
        <p:txBody>
          <a:bodyPr/>
          <a:lstStyle/>
          <a:p>
            <a:pPr defTabSz="914377"/>
            <a:fld id="{2D76C51F-A97C-AE42-B068-38A74206B7AF}" type="slidenum">
              <a:rPr lang="en-US" smtClean="0">
                <a:solidFill>
                  <a:prstClr val="black"/>
                </a:solidFill>
              </a:rPr>
              <a:pPr defTabSz="91437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971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320" cy="4525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0080" y="6369120"/>
            <a:ext cx="2844480" cy="364680"/>
          </a:xfrm>
          <a:prstGeom prst="rect">
            <a:avLst/>
          </a:prstGeom>
        </p:spPr>
        <p:txBody>
          <a:bodyPr/>
          <a:lstStyle/>
          <a:p>
            <a:pPr defTabSz="914377"/>
            <a:fld id="{A5256378-6C51-4D48-AE45-89C4861A4D19}" type="datetimeFigureOut">
              <a:rPr lang="en-GB" smtClean="0">
                <a:solidFill>
                  <a:prstClr val="black"/>
                </a:solidFill>
              </a:rPr>
              <a:pPr defTabSz="914377"/>
              <a:t>07/02/2023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440" y="6356520"/>
            <a:ext cx="3860160" cy="364680"/>
          </a:xfrm>
          <a:prstGeom prst="rect">
            <a:avLst/>
          </a:prstGeom>
        </p:spPr>
        <p:txBody>
          <a:bodyPr/>
          <a:lstStyle/>
          <a:p>
            <a:pPr defTabSz="914377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440" y="6356520"/>
            <a:ext cx="2844480" cy="364680"/>
          </a:xfrm>
          <a:prstGeom prst="rect">
            <a:avLst/>
          </a:prstGeom>
        </p:spPr>
        <p:txBody>
          <a:bodyPr/>
          <a:lstStyle/>
          <a:p>
            <a:pPr defTabSz="914377"/>
            <a:fld id="{4EC2DBBC-10D1-4A85-9B81-1B59A49E26E3}" type="slidenum">
              <a:rPr lang="en-GB" smtClean="0">
                <a:solidFill>
                  <a:prstClr val="black"/>
                </a:solidFill>
              </a:rPr>
              <a:pPr defTabSz="914377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82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609600" y="1600200"/>
            <a:ext cx="1097232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932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32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26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53544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2320" y="1600200"/>
            <a:ext cx="53544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9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1791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subTitle"/>
          </p:nvPr>
        </p:nvSpPr>
        <p:spPr>
          <a:xfrm>
            <a:off x="609600" y="274680"/>
            <a:ext cx="1097232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304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2320" y="1600200"/>
            <a:ext cx="53544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600" y="396432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291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53544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23232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232320" y="396432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908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232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9600" y="3964320"/>
            <a:ext cx="1097232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510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960" y="6166080"/>
            <a:ext cx="12190560" cy="215640"/>
          </a:xfrm>
          <a:prstGeom prst="rect">
            <a:avLst/>
          </a:prstGeom>
          <a:solidFill>
            <a:srgbClr val="2C56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3" name="Picture 8"/>
          <p:cNvPicPr/>
          <p:nvPr/>
        </p:nvPicPr>
        <p:blipFill>
          <a:blip r:embed="rId16"/>
          <a:stretch/>
        </p:blipFill>
        <p:spPr>
          <a:xfrm>
            <a:off x="623520" y="6454080"/>
            <a:ext cx="2304000" cy="358920"/>
          </a:xfrm>
          <a:prstGeom prst="rect">
            <a:avLst/>
          </a:prstGeom>
          <a:ln>
            <a:noFill/>
          </a:ln>
        </p:spPr>
      </p:pic>
      <p:pic>
        <p:nvPicPr>
          <p:cNvPr id="54" name="Picture 9"/>
          <p:cNvPicPr/>
          <p:nvPr/>
        </p:nvPicPr>
        <p:blipFill>
          <a:blip r:embed="rId17"/>
          <a:stretch/>
        </p:blipFill>
        <p:spPr>
          <a:xfrm>
            <a:off x="5084640" y="6382080"/>
            <a:ext cx="1992480" cy="478800"/>
          </a:xfrm>
          <a:prstGeom prst="rect">
            <a:avLst/>
          </a:prstGeom>
          <a:ln>
            <a:noFill/>
          </a:ln>
        </p:spPr>
      </p:pic>
      <p:pic>
        <p:nvPicPr>
          <p:cNvPr id="55" name="Picture 10"/>
          <p:cNvPicPr/>
          <p:nvPr/>
        </p:nvPicPr>
        <p:blipFill>
          <a:blip r:embed="rId18"/>
          <a:stretch/>
        </p:blipFill>
        <p:spPr>
          <a:xfrm>
            <a:off x="9264480" y="6381360"/>
            <a:ext cx="1919520" cy="427320"/>
          </a:xfrm>
          <a:prstGeom prst="rect">
            <a:avLst/>
          </a:prstGeom>
          <a:ln>
            <a:noFill/>
          </a:ln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FED29503-4A6B-4C2D-9B0C-E3803BBE7E33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5679" y="136800"/>
            <a:ext cx="3016045" cy="793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63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71" indent="-342711" algn="l" defTabSz="914377" rtl="0" eaLnBrk="1" latinLnBrk="0" hangingPunct="1">
        <a:lnSpc>
          <a:spcPct val="100000"/>
        </a:lnSpc>
        <a:spcBef>
          <a:spcPts val="641"/>
        </a:spcBef>
        <a:buClr>
          <a:srgbClr val="000000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library.wiley.com/doi/10.1111/ina.1281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www.sciencedirect.com/science/article/pii/S016041202100439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47142" y="3194219"/>
            <a:ext cx="9920857" cy="533400"/>
          </a:xfrm>
          <a:noFill/>
        </p:spPr>
        <p:txBody>
          <a:bodyPr/>
          <a:lstStyle/>
          <a:p>
            <a:pPr eaLnBrk="1" hangingPunct="1"/>
            <a:br>
              <a:rPr lang="en-GB" sz="3600" dirty="0"/>
            </a:br>
            <a:br>
              <a:rPr lang="en-GB" sz="3600" dirty="0"/>
            </a:br>
            <a:br>
              <a:rPr lang="en-GB" dirty="0"/>
            </a:br>
            <a:endParaRPr lang="en-GB" altLang="en-US" sz="35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A68C6C7-4F4F-453B-A452-D8AE0D663CA2}"/>
              </a:ext>
            </a:extLst>
          </p:cNvPr>
          <p:cNvSpPr txBox="1">
            <a:spLocks/>
          </p:cNvSpPr>
          <p:nvPr/>
        </p:nvSpPr>
        <p:spPr>
          <a:xfrm>
            <a:off x="2427799" y="4212137"/>
            <a:ext cx="7696863" cy="1384300"/>
          </a:xfrm>
          <a:prstGeom prst="rect">
            <a:avLst/>
          </a:prstGeom>
        </p:spPr>
        <p:txBody>
          <a:bodyPr>
            <a:noAutofit/>
          </a:bodyPr>
          <a:lstStyle>
            <a:lvl1pPr marL="257310" indent="-257040" algn="l" defTabSz="685800" rtl="0" eaLnBrk="1" latinLnBrk="0" hangingPunct="1">
              <a:lnSpc>
                <a:spcPct val="100000"/>
              </a:lnSpc>
              <a:spcBef>
                <a:spcPts val="481"/>
              </a:spcBef>
              <a:buClr>
                <a:srgbClr val="000000"/>
              </a:buClr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" indent="0" algn="ctr" defTabSz="914377">
              <a:spcBef>
                <a:spcPts val="641"/>
              </a:spcBef>
              <a:buNone/>
            </a:pPr>
            <a:endParaRPr lang="en-US" sz="4267" i="1" dirty="0">
              <a:solidFill>
                <a:srgbClr val="004A81"/>
              </a:solidFill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741C7D-E0DF-46E6-1EB8-F38ECD269990}"/>
              </a:ext>
            </a:extLst>
          </p:cNvPr>
          <p:cNvSpPr txBox="1"/>
          <p:nvPr/>
        </p:nvSpPr>
        <p:spPr>
          <a:xfrm>
            <a:off x="130627" y="141514"/>
            <a:ext cx="8632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en-US" sz="2400" dirty="0">
                <a:solidFill>
                  <a:prstClr val="black"/>
                </a:solidFill>
                <a:latin typeface="Arial"/>
              </a:rPr>
              <a:t>Work Package 2.4</a:t>
            </a:r>
            <a:endParaRPr lang="en-GB" sz="2400" dirty="0">
              <a:solidFill>
                <a:prstClr val="black"/>
              </a:solidFill>
              <a:latin typeface="Arial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9E556D-11A9-C856-A8E9-3C38EB9EB229}"/>
                  </a:ext>
                </a:extLst>
              </p:cNvPr>
              <p:cNvSpPr txBox="1"/>
              <p:nvPr/>
            </p:nvSpPr>
            <p:spPr>
              <a:xfrm>
                <a:off x="201384" y="1261563"/>
                <a:ext cx="11789231" cy="39190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The number of secondary infections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𝑆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𝐼</m:t>
                        </m:r>
                      </m:sub>
                    </m:sSub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arising from a single infector via the airborne route was assessed in the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  <a:hlinkClick r:id="rId3"/>
                  </a:rPr>
                  <a:t>seasonal variation of airborne infection risk in schools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paper. </a:t>
                </a: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𝑆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+mn-ea"/>
                            <a:cs typeface="+mn-cs"/>
                          </a:rPr>
                          <m:t>𝐼</m:t>
                        </m:r>
                      </m:sub>
                    </m:sSub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was used instead of the R number to avoid confusion with a reproductive number representative of the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overall average number of new infections created per infectious individual (</a:t>
                </a:r>
                <a:r>
                  <a:rPr kumimoji="0" lang="en-US" sz="2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ie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considering all transmission routes and settings).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This was done for a range of quanta generation rates. 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  <a:p>
                <a:pPr marL="22860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This methodology can be easily deployed to any future projects measuring CO</a:t>
                </a:r>
                <a:r>
                  <a:rPr kumimoji="0" lang="en-US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2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in schools (e.g. CIVOS, SAMHE) and beyond (e.g. it has been used to estimate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  <a:hlinkClick r:id="rId4"/>
                  </a:rPr>
                  <a:t>the time required for infection in a car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under different settings for example).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  <a:p>
                <a:pPr defTabSz="1219170"/>
                <a:endParaRPr lang="en-GB" sz="1600" dirty="0">
                  <a:solidFill>
                    <a:prstClr val="black"/>
                  </a:solidFill>
                  <a:latin typeface="Arial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9E556D-11A9-C856-A8E9-3C38EB9EB2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84" y="1261563"/>
                <a:ext cx="11789231" cy="3919022"/>
              </a:xfrm>
              <a:prstGeom prst="rect">
                <a:avLst/>
              </a:prstGeom>
              <a:blipFill>
                <a:blip r:embed="rId5"/>
                <a:stretch>
                  <a:fillRect l="-672" t="-2022" r="-6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73089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1_Office Theme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Hannah Edwards</dc:creator>
  <cp:lastModifiedBy>Hannah Edwards</cp:lastModifiedBy>
  <cp:revision>4</cp:revision>
  <dcterms:created xsi:type="dcterms:W3CDTF">2023-02-07T13:08:33Z</dcterms:created>
  <dcterms:modified xsi:type="dcterms:W3CDTF">2023-02-07T13:14:32Z</dcterms:modified>
</cp:coreProperties>
</file>