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89F4-9BCF-4D74-A1C5-D04586C38682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E369C-4308-4425-ABDA-ECDCADBD6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3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F3666C-0F45-4D88-9689-1F49651B3D41}" type="slidenum"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744538"/>
            <a:ext cx="4557712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9512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49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03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4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52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44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60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52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44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79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A32F-F2D8-1243-8E43-433D7E9D6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25C51-D7A2-BE4A-A40E-0A8F1508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C018-EDBC-AC45-A960-3490BD8A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080" y="63691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1804784E-178E-034E-810E-54208621078F}" type="datetimeFigureOut">
              <a:rPr lang="en-US" smtClean="0">
                <a:solidFill>
                  <a:prstClr val="black"/>
                </a:solidFill>
              </a:rPr>
              <a:pPr defTabSz="914377"/>
              <a:t>2/7/2023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34F8-A2E9-4342-A7F7-891E6BD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CB34-809C-164B-AF40-C144CE8B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2D76C51F-A97C-AE42-B068-38A74206B7AF}" type="slidenum">
              <a:rPr lang="en-US" smtClean="0">
                <a:solidFill>
                  <a:prstClr val="black"/>
                </a:solidFill>
              </a:rPr>
              <a:pPr defTabSz="91437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7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080" y="63691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A5256378-6C51-4D48-AE45-89C4861A4D19}" type="datetimeFigureOut">
              <a:rPr lang="en-GB" smtClean="0">
                <a:solidFill>
                  <a:prstClr val="black"/>
                </a:solidFill>
              </a:rPr>
              <a:pPr defTabSz="914377"/>
              <a:t>07/02/2023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/>
          <a:lstStyle/>
          <a:p>
            <a:pPr defTabSz="914377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4EC2DBBC-10D1-4A85-9B81-1B59A49E26E3}" type="slidenum">
              <a:rPr lang="en-GB" smtClean="0">
                <a:solidFill>
                  <a:prstClr val="black"/>
                </a:solidFill>
              </a:rPr>
              <a:pPr defTabSz="914377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93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6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9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79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600" y="274680"/>
            <a:ext cx="109723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91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908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10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60" y="6166080"/>
            <a:ext cx="12190560" cy="215640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16"/>
          <a:stretch/>
        </p:blipFill>
        <p:spPr>
          <a:xfrm>
            <a:off x="623520" y="6454080"/>
            <a:ext cx="2304000" cy="358920"/>
          </a:xfrm>
          <a:prstGeom prst="rect">
            <a:avLst/>
          </a:prstGeom>
          <a:ln>
            <a:noFill/>
          </a:ln>
        </p:spPr>
      </p:pic>
      <p:pic>
        <p:nvPicPr>
          <p:cNvPr id="54" name="Picture 9"/>
          <p:cNvPicPr/>
          <p:nvPr/>
        </p:nvPicPr>
        <p:blipFill>
          <a:blip r:embed="rId17"/>
          <a:stretch/>
        </p:blipFill>
        <p:spPr>
          <a:xfrm>
            <a:off x="5084640" y="6382080"/>
            <a:ext cx="1992480" cy="478800"/>
          </a:xfrm>
          <a:prstGeom prst="rect">
            <a:avLst/>
          </a:prstGeom>
          <a:ln>
            <a:noFill/>
          </a:ln>
        </p:spPr>
      </p:pic>
      <p:pic>
        <p:nvPicPr>
          <p:cNvPr id="55" name="Picture 10"/>
          <p:cNvPicPr/>
          <p:nvPr/>
        </p:nvPicPr>
        <p:blipFill>
          <a:blip r:embed="rId18"/>
          <a:stretch/>
        </p:blipFill>
        <p:spPr>
          <a:xfrm>
            <a:off x="9264480" y="6381360"/>
            <a:ext cx="1919520" cy="427320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ED29503-4A6B-4C2D-9B0C-E3803BBE7E3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79" y="136800"/>
            <a:ext cx="3016045" cy="79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71" indent="-342711" algn="l" defTabSz="914377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10.1111/ina.128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sciencedirect.com/science/article/pii/S01604120210043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7142" y="3194219"/>
            <a:ext cx="9920857" cy="533400"/>
          </a:xfrm>
          <a:noFill/>
        </p:spPr>
        <p:txBody>
          <a:bodyPr/>
          <a:lstStyle/>
          <a:p>
            <a:pPr eaLnBrk="1" hangingPunct="1"/>
            <a:br>
              <a:rPr lang="en-GB" sz="3600" dirty="0"/>
            </a:br>
            <a:br>
              <a:rPr lang="en-GB" sz="3600" dirty="0"/>
            </a:br>
            <a:br>
              <a:rPr lang="en-GB" dirty="0"/>
            </a:br>
            <a:endParaRPr lang="en-GB" altLang="en-US" sz="35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68C6C7-4F4F-453B-A452-D8AE0D663CA2}"/>
              </a:ext>
            </a:extLst>
          </p:cNvPr>
          <p:cNvSpPr txBox="1">
            <a:spLocks/>
          </p:cNvSpPr>
          <p:nvPr/>
        </p:nvSpPr>
        <p:spPr>
          <a:xfrm>
            <a:off x="2427799" y="4212137"/>
            <a:ext cx="7696863" cy="1384300"/>
          </a:xfrm>
          <a:prstGeom prst="rect">
            <a:avLst/>
          </a:prstGeom>
        </p:spPr>
        <p:txBody>
          <a:bodyPr>
            <a:noAutofit/>
          </a:bodyPr>
          <a:lstStyle>
            <a:lvl1pPr marL="257310" indent="-257040" algn="l" defTabSz="685800" rtl="0" eaLnBrk="1" latinLnBrk="0" hangingPunct="1">
              <a:lnSpc>
                <a:spcPct val="100000"/>
              </a:lnSpc>
              <a:spcBef>
                <a:spcPts val="481"/>
              </a:spcBef>
              <a:buClr>
                <a:srgbClr val="000000"/>
              </a:buClr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" indent="0" algn="ctr" defTabSz="914377">
              <a:spcBef>
                <a:spcPts val="641"/>
              </a:spcBef>
              <a:buNone/>
            </a:pPr>
            <a:endParaRPr lang="en-US" sz="4267" i="1" dirty="0">
              <a:solidFill>
                <a:srgbClr val="004A8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41C7D-E0DF-46E6-1EB8-F38ECD269990}"/>
              </a:ext>
            </a:extLst>
          </p:cNvPr>
          <p:cNvSpPr txBox="1"/>
          <p:nvPr/>
        </p:nvSpPr>
        <p:spPr>
          <a:xfrm>
            <a:off x="130627" y="141514"/>
            <a:ext cx="863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Arial"/>
              </a:rPr>
              <a:t>Work Package 2.4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9E556D-11A9-C856-A8E9-3C38EB9EB229}"/>
                  </a:ext>
                </a:extLst>
              </p:cNvPr>
              <p:cNvSpPr txBox="1"/>
              <p:nvPr/>
            </p:nvSpPr>
            <p:spPr>
              <a:xfrm>
                <a:off x="201384" y="1261563"/>
                <a:ext cx="11789231" cy="3919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The number of secondary infections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𝑆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𝐼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arising from a single infector via the airborne route was assessed in the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  <a:hlinkClick r:id="rId3"/>
                  </a:rPr>
                  <a:t>seasonal variation of airborne infection risk in schools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paper. 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𝑆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𝐼</m:t>
                        </m:r>
                      </m:sub>
                    </m:sSub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was used instead of the R number to avoid confusion with a reproductive number representative of the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overall average number of new infections created per infectious individual (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ie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considering all transmission routes and settings).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This was done for a range of quanta generation rates. 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This methodology can be easily deployed to any future projects measuring CO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in schools (e.g. CIVOS, SAMHE) and beyond (e.g. it has been used to estimate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  <a:hlinkClick r:id="rId4"/>
                  </a:rPr>
                  <a:t>the time required for infection in a car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under different settings for example).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defTabSz="1219170"/>
                <a:endParaRPr lang="en-GB" sz="1600" dirty="0">
                  <a:solidFill>
                    <a:prstClr val="black"/>
                  </a:solidFill>
                  <a:latin typeface="Arial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9E556D-11A9-C856-A8E9-3C38EB9EB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84" y="1261563"/>
                <a:ext cx="11789231" cy="3919022"/>
              </a:xfrm>
              <a:prstGeom prst="rect">
                <a:avLst/>
              </a:prstGeom>
              <a:blipFill>
                <a:blip r:embed="rId5"/>
                <a:stretch>
                  <a:fillRect l="-672" t="-2022" r="-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3089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Hannah Edwards</dc:creator>
  <cp:lastModifiedBy>Hannah Edwards</cp:lastModifiedBy>
  <cp:revision>4</cp:revision>
  <dcterms:created xsi:type="dcterms:W3CDTF">2023-02-07T13:08:33Z</dcterms:created>
  <dcterms:modified xsi:type="dcterms:W3CDTF">2023-02-07T13:14:32Z</dcterms:modified>
</cp:coreProperties>
</file>