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9" r:id="rId2"/>
    <p:sldId id="30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B89F4-9BCF-4D74-A1C5-D04586C38682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E369C-4308-4425-ABDA-ECDCADBD67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3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3666C-0F45-4D88-9689-1F49651B3D41}" type="slidenum"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7813" y="744538"/>
            <a:ext cx="4557712" cy="256381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3640138"/>
            <a:ext cx="4891088" cy="5541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95129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F3666C-0F45-4D88-9689-1F49651B3D41}" type="slidenum"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7813" y="744538"/>
            <a:ext cx="4557712" cy="256381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3640138"/>
            <a:ext cx="4891088" cy="5541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70210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49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600" y="396432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103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232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745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52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44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60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52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44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795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A32F-F2D8-1243-8E43-433D7E9D6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25C51-D7A2-BE4A-A40E-0A8F15084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4C018-EDBC-AC45-A960-3490BD8A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080" y="63691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1804784E-178E-034E-810E-54208621078F}" type="datetimeFigureOut">
              <a:rPr lang="en-US" smtClean="0">
                <a:solidFill>
                  <a:prstClr val="black"/>
                </a:solidFill>
              </a:rPr>
              <a:pPr defTabSz="914377"/>
              <a:t>2/7/2023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34F8-A2E9-4342-A7F7-891E6BDE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</p:spPr>
        <p:txBody>
          <a:bodyPr/>
          <a:lstStyle/>
          <a:p>
            <a:pPr defTabSz="914377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CB34-809C-164B-AF40-C144CE8B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2D76C51F-A97C-AE42-B068-38A74206B7AF}" type="slidenum">
              <a:rPr lang="en-US" smtClean="0">
                <a:solidFill>
                  <a:prstClr val="black"/>
                </a:solidFill>
              </a:rPr>
              <a:pPr defTabSz="914377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971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0080" y="63691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A5256378-6C51-4D48-AE45-89C4861A4D19}" type="datetimeFigureOut">
              <a:rPr lang="en-GB" smtClean="0">
                <a:solidFill>
                  <a:prstClr val="black"/>
                </a:solidFill>
              </a:rPr>
              <a:pPr defTabSz="914377"/>
              <a:t>07/02/2023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</p:spPr>
        <p:txBody>
          <a:bodyPr/>
          <a:lstStyle/>
          <a:p>
            <a:pPr defTabSz="914377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</p:spPr>
        <p:txBody>
          <a:bodyPr/>
          <a:lstStyle/>
          <a:p>
            <a:pPr defTabSz="914377"/>
            <a:fld id="{4EC2DBBC-10D1-4A85-9B81-1B59A49E26E3}" type="slidenum">
              <a:rPr lang="en-GB" smtClean="0">
                <a:solidFill>
                  <a:prstClr val="black"/>
                </a:solidFill>
              </a:rPr>
              <a:pPr defTabSz="914377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2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93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26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9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179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600" y="274680"/>
            <a:ext cx="109723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0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91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232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908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510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960" y="6166080"/>
            <a:ext cx="12190560" cy="215640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3" name="Picture 8"/>
          <p:cNvPicPr/>
          <p:nvPr/>
        </p:nvPicPr>
        <p:blipFill>
          <a:blip r:embed="rId16"/>
          <a:stretch/>
        </p:blipFill>
        <p:spPr>
          <a:xfrm>
            <a:off x="623520" y="6454080"/>
            <a:ext cx="2304000" cy="358920"/>
          </a:xfrm>
          <a:prstGeom prst="rect">
            <a:avLst/>
          </a:prstGeom>
          <a:ln>
            <a:noFill/>
          </a:ln>
        </p:spPr>
      </p:pic>
      <p:pic>
        <p:nvPicPr>
          <p:cNvPr id="54" name="Picture 9"/>
          <p:cNvPicPr/>
          <p:nvPr/>
        </p:nvPicPr>
        <p:blipFill>
          <a:blip r:embed="rId17"/>
          <a:stretch/>
        </p:blipFill>
        <p:spPr>
          <a:xfrm>
            <a:off x="5084640" y="6382080"/>
            <a:ext cx="1992480" cy="478800"/>
          </a:xfrm>
          <a:prstGeom prst="rect">
            <a:avLst/>
          </a:prstGeom>
          <a:ln>
            <a:noFill/>
          </a:ln>
        </p:spPr>
      </p:pic>
      <p:pic>
        <p:nvPicPr>
          <p:cNvPr id="55" name="Picture 10"/>
          <p:cNvPicPr/>
          <p:nvPr/>
        </p:nvPicPr>
        <p:blipFill>
          <a:blip r:embed="rId18"/>
          <a:stretch/>
        </p:blipFill>
        <p:spPr>
          <a:xfrm>
            <a:off x="9264480" y="6381360"/>
            <a:ext cx="1919520" cy="427320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FED29503-4A6B-4C2D-9B0C-E3803BBE7E33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679" y="136800"/>
            <a:ext cx="3016045" cy="79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63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71" indent="-342711" algn="l" defTabSz="914377" rtl="0" eaLnBrk="1" latinLnBrk="0" hangingPunct="1">
        <a:lnSpc>
          <a:spcPct val="100000"/>
        </a:lnSpc>
        <a:spcBef>
          <a:spcPts val="641"/>
        </a:spcBef>
        <a:buClr>
          <a:srgbClr val="000000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building-bulletin-101-ventilation-for-school-build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oyalsocietypublishing.org/doi/10.1098/rspa.2020.085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schools.org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scot/publications/foi-202200269272/" TargetMode="External"/><Relationship Id="rId5" Type="http://schemas.openxmlformats.org/officeDocument/2006/relationships/hyperlink" Target="https://www.southwalesargus.co.uk/news/19648407.welsh-schools-get-3-million-boost-improve-ventilation/" TargetMode="External"/><Relationship Id="rId4" Type="http://schemas.openxmlformats.org/officeDocument/2006/relationships/hyperlink" Target="https://www.gov.uk/government/news/all-schools-to-receive-carbon-dioxide-monito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47142" y="3194219"/>
            <a:ext cx="9920857" cy="533400"/>
          </a:xfrm>
          <a:noFill/>
        </p:spPr>
        <p:txBody>
          <a:bodyPr/>
          <a:lstStyle/>
          <a:p>
            <a:pPr eaLnBrk="1" hangingPunct="1"/>
            <a:br>
              <a:rPr lang="en-GB" sz="3600" dirty="0"/>
            </a:br>
            <a:br>
              <a:rPr lang="en-GB" sz="3600" dirty="0"/>
            </a:br>
            <a:br>
              <a:rPr lang="en-GB" dirty="0"/>
            </a:br>
            <a:endParaRPr lang="en-GB" altLang="en-US" sz="35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A68C6C7-4F4F-453B-A452-D8AE0D663CA2}"/>
              </a:ext>
            </a:extLst>
          </p:cNvPr>
          <p:cNvSpPr txBox="1">
            <a:spLocks/>
          </p:cNvSpPr>
          <p:nvPr/>
        </p:nvSpPr>
        <p:spPr>
          <a:xfrm>
            <a:off x="2427799" y="4212137"/>
            <a:ext cx="7696863" cy="1384300"/>
          </a:xfrm>
          <a:prstGeom prst="rect">
            <a:avLst/>
          </a:prstGeom>
        </p:spPr>
        <p:txBody>
          <a:bodyPr>
            <a:noAutofit/>
          </a:bodyPr>
          <a:lstStyle>
            <a:lvl1pPr marL="257310" indent="-257040" algn="l" defTabSz="685800" rtl="0" eaLnBrk="1" latinLnBrk="0" hangingPunct="1">
              <a:lnSpc>
                <a:spcPct val="100000"/>
              </a:lnSpc>
              <a:spcBef>
                <a:spcPts val="481"/>
              </a:spcBef>
              <a:buClr>
                <a:srgbClr val="000000"/>
              </a:buClr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" indent="0" algn="ctr" defTabSz="914377">
              <a:spcBef>
                <a:spcPts val="641"/>
              </a:spcBef>
              <a:buNone/>
            </a:pPr>
            <a:endParaRPr lang="en-US" sz="4267" i="1" dirty="0">
              <a:solidFill>
                <a:srgbClr val="004A81"/>
              </a:solidFill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741C7D-E0DF-46E6-1EB8-F38ECD269990}"/>
              </a:ext>
            </a:extLst>
          </p:cNvPr>
          <p:cNvSpPr txBox="1"/>
          <p:nvPr/>
        </p:nvSpPr>
        <p:spPr>
          <a:xfrm>
            <a:off x="130627" y="141514"/>
            <a:ext cx="8632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Arial"/>
              </a:rPr>
              <a:t>Work Package 3.1 </a:t>
            </a:r>
            <a:endParaRPr lang="en-GB" sz="24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E556D-11A9-C856-A8E9-3C38EB9EB229}"/>
              </a:ext>
            </a:extLst>
          </p:cNvPr>
          <p:cNvSpPr txBox="1"/>
          <p:nvPr/>
        </p:nvSpPr>
        <p:spPr>
          <a:xfrm>
            <a:off x="201384" y="1261563"/>
            <a:ext cx="1178923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infection resilient design of classrooms will be heavily influenced via the UK Government’s upcoming revision of </a:t>
            </a:r>
            <a:r>
              <a:rPr lang="en-GB" sz="2400" dirty="0">
                <a:hlinkClick r:id="rId3"/>
              </a:rPr>
              <a:t>BB101: Ventilation, thermal comfort and indoor air quality</a:t>
            </a:r>
            <a:r>
              <a:rPr lang="en-GB" sz="24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Data gathered, and the learning and sights made, during the CO-TRACE project will directly feed into the evidence base for the revision of BB101.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The extensive dialogue between members of the CO-TRACE team and the DfE has resulted in a healthy and constructive relationship which will underpin consultation during the process of revising BB101.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Through the Royal Society’s RAMP initiative, CO-TRACE members led and contributed to the production of </a:t>
            </a:r>
            <a:r>
              <a:rPr lang="en-GB" sz="2400" dirty="0">
                <a:hlinkClick r:id="rId4"/>
              </a:rPr>
              <a:t>peer-reviewed advice and guidance for COVID-19 risk mitigation during wintertime, including discussion of schools</a:t>
            </a:r>
            <a:r>
              <a:rPr lang="en-GB" sz="24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This included the recommendation that classrooms be retrofitted with carbon dioxide monitors.</a:t>
            </a:r>
          </a:p>
          <a:p>
            <a:pPr defTabSz="1219170"/>
            <a:endParaRPr lang="en-GB" sz="1600" dirty="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0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47142" y="3194219"/>
            <a:ext cx="9920857" cy="533400"/>
          </a:xfrm>
          <a:noFill/>
        </p:spPr>
        <p:txBody>
          <a:bodyPr/>
          <a:lstStyle/>
          <a:p>
            <a:pPr eaLnBrk="1" hangingPunct="1"/>
            <a:br>
              <a:rPr lang="en-GB" sz="3600" dirty="0"/>
            </a:br>
            <a:br>
              <a:rPr lang="en-GB" sz="3600" dirty="0"/>
            </a:br>
            <a:br>
              <a:rPr lang="en-GB" dirty="0"/>
            </a:br>
            <a:endParaRPr lang="en-GB" altLang="en-US" sz="35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A68C6C7-4F4F-453B-A452-D8AE0D663CA2}"/>
              </a:ext>
            </a:extLst>
          </p:cNvPr>
          <p:cNvSpPr txBox="1">
            <a:spLocks/>
          </p:cNvSpPr>
          <p:nvPr/>
        </p:nvSpPr>
        <p:spPr>
          <a:xfrm>
            <a:off x="2427799" y="4212137"/>
            <a:ext cx="7696863" cy="1384300"/>
          </a:xfrm>
          <a:prstGeom prst="rect">
            <a:avLst/>
          </a:prstGeom>
        </p:spPr>
        <p:txBody>
          <a:bodyPr>
            <a:noAutofit/>
          </a:bodyPr>
          <a:lstStyle>
            <a:lvl1pPr marL="257310" indent="-257040" algn="l" defTabSz="685800" rtl="0" eaLnBrk="1" latinLnBrk="0" hangingPunct="1">
              <a:lnSpc>
                <a:spcPct val="100000"/>
              </a:lnSpc>
              <a:spcBef>
                <a:spcPts val="481"/>
              </a:spcBef>
              <a:buClr>
                <a:srgbClr val="000000"/>
              </a:buClr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" indent="0" algn="ctr" defTabSz="914377">
              <a:spcBef>
                <a:spcPts val="641"/>
              </a:spcBef>
              <a:buNone/>
            </a:pPr>
            <a:endParaRPr lang="en-US" sz="4267" i="1" dirty="0">
              <a:solidFill>
                <a:srgbClr val="004A81"/>
              </a:solidFill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741C7D-E0DF-46E6-1EB8-F38ECD269990}"/>
              </a:ext>
            </a:extLst>
          </p:cNvPr>
          <p:cNvSpPr txBox="1"/>
          <p:nvPr/>
        </p:nvSpPr>
        <p:spPr>
          <a:xfrm>
            <a:off x="130627" y="141514"/>
            <a:ext cx="8632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Arial"/>
              </a:rPr>
              <a:t>Work Package 3.1 </a:t>
            </a:r>
            <a:endParaRPr lang="en-GB" sz="24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E556D-11A9-C856-A8E9-3C38EB9EB229}"/>
              </a:ext>
            </a:extLst>
          </p:cNvPr>
          <p:cNvSpPr txBox="1"/>
          <p:nvPr/>
        </p:nvSpPr>
        <p:spPr>
          <a:xfrm>
            <a:off x="201384" y="1261563"/>
            <a:ext cx="117892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GB" sz="2400" dirty="0"/>
              <a:t>Outputs: </a:t>
            </a:r>
            <a:r>
              <a:rPr lang="en-GB" sz="2400" dirty="0">
                <a:hlinkClick r:id="rId3"/>
              </a:rPr>
              <a:t>www.CoSchools.org.uk</a:t>
            </a:r>
            <a:r>
              <a:rPr lang="en-GB" sz="2400" dirty="0"/>
              <a:t> platform</a:t>
            </a:r>
          </a:p>
          <a:p>
            <a:pPr defTabSz="1219170"/>
            <a:endParaRPr lang="en-GB" sz="2400" dirty="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During winter 2021-2022 some </a:t>
            </a:r>
            <a:r>
              <a:rPr lang="en-GB" sz="2000" dirty="0">
                <a:hlinkClick r:id="rId4"/>
              </a:rPr>
              <a:t>320,000+ carbon dioxide monitors were supplied to English</a:t>
            </a:r>
            <a:r>
              <a:rPr lang="en-GB" sz="2000" dirty="0"/>
              <a:t>, </a:t>
            </a:r>
            <a:r>
              <a:rPr lang="en-GB" sz="2000" dirty="0">
                <a:hlinkClick r:id="rId5"/>
              </a:rPr>
              <a:t>Welsh</a:t>
            </a:r>
            <a:r>
              <a:rPr lang="en-GB" sz="2000" dirty="0"/>
              <a:t> and </a:t>
            </a:r>
            <a:r>
              <a:rPr lang="en-GB" sz="2000" dirty="0">
                <a:hlinkClick r:id="rId6"/>
              </a:rPr>
              <a:t>Scottish schools</a:t>
            </a:r>
            <a:r>
              <a:rPr lang="en-GB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 similar provision during winter 2022-2023 will ensure all classroom in England have had CO</a:t>
            </a:r>
            <a:r>
              <a:rPr lang="en-GB" sz="2000" baseline="-25000" dirty="0"/>
              <a:t>2</a:t>
            </a:r>
            <a:r>
              <a:rPr lang="en-GB" sz="2000" dirty="0"/>
              <a:t> monitors fitted – with similar results in the devolved nations.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The CO-TRACE project developed the school facing </a:t>
            </a:r>
            <a:r>
              <a:rPr lang="en-GB" sz="2000" dirty="0" err="1">
                <a:hlinkClick r:id="rId3"/>
              </a:rPr>
              <a:t>CoSchools</a:t>
            </a:r>
            <a:r>
              <a:rPr lang="en-GB" sz="2000" dirty="0"/>
              <a:t> platform, this free to access web platform provides: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Four guidance videos to motivate and support the use of CO</a:t>
            </a:r>
            <a:r>
              <a:rPr lang="en-GB" sz="2000" baseline="-25000" dirty="0"/>
              <a:t>2</a:t>
            </a:r>
            <a:r>
              <a:rPr lang="en-GB" sz="2000" dirty="0"/>
              <a:t> monitors: these have been viewed more than 3,800 times (as of Jan/23),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Table of guidance and actions for various CO</a:t>
            </a:r>
            <a:r>
              <a:rPr lang="en-GB" sz="2000" baseline="-25000" dirty="0"/>
              <a:t>2</a:t>
            </a:r>
            <a:r>
              <a:rPr lang="en-GB" sz="2000" dirty="0"/>
              <a:t> levels in classrooms,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Printable poster guiding classroom staff on the use of CO</a:t>
            </a:r>
            <a:r>
              <a:rPr lang="en-GB" sz="2000" baseline="-25000" dirty="0"/>
              <a:t>2</a:t>
            </a:r>
            <a:r>
              <a:rPr lang="en-GB" sz="2000" dirty="0"/>
              <a:t> monitors,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An editable presentation for school leaders to train staff in the purpose and usage of CO</a:t>
            </a:r>
            <a:r>
              <a:rPr lang="en-GB" sz="2000" baseline="-25000" dirty="0"/>
              <a:t>2</a:t>
            </a:r>
            <a:r>
              <a:rPr lang="en-GB" sz="2000" dirty="0"/>
              <a:t> monitors.</a:t>
            </a:r>
          </a:p>
          <a:p>
            <a:pPr defTabSz="1219170"/>
            <a:endParaRPr lang="en-GB" sz="2400" dirty="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  <a:p>
            <a:pPr defTabSz="1219170"/>
            <a:endParaRPr lang="en-GB" sz="2400" dirty="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  <a:p>
            <a:pPr defTabSz="1219170"/>
            <a:endParaRPr lang="en-GB" sz="2400" dirty="0">
              <a:solidFill>
                <a:prstClr val="black"/>
              </a:solidFill>
              <a:latin typeface="Arial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0912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Widescreen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1_Office Theme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Hannah Edwards</dc:creator>
  <cp:lastModifiedBy>Hannah Edwards</cp:lastModifiedBy>
  <cp:revision>5</cp:revision>
  <dcterms:created xsi:type="dcterms:W3CDTF">2023-02-07T13:08:33Z</dcterms:created>
  <dcterms:modified xsi:type="dcterms:W3CDTF">2023-02-07T13:18:19Z</dcterms:modified>
</cp:coreProperties>
</file>