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71" r:id="rId5"/>
    <p:sldId id="263" r:id="rId6"/>
    <p:sldId id="268" r:id="rId7"/>
    <p:sldId id="264" r:id="rId8"/>
    <p:sldId id="269" r:id="rId9"/>
    <p:sldId id="257" r:id="rId10"/>
    <p:sldId id="265" r:id="rId11"/>
    <p:sldId id="267" r:id="rId12"/>
    <p:sldId id="270"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6"/>
  </p:normalViewPr>
  <p:slideViewPr>
    <p:cSldViewPr snapToGrid="0">
      <p:cViewPr varScale="1">
        <p:scale>
          <a:sx n="101" d="100"/>
          <a:sy n="101" d="100"/>
        </p:scale>
        <p:origin x="100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E2D1B-0DED-3401-48B4-B1327ABF36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B76B4F6-FECF-0C93-6AEB-C80ABC730D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7C3C3D-22F5-CDEE-6685-0FB69127E553}"/>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5" name="Footer Placeholder 4">
            <a:extLst>
              <a:ext uri="{FF2B5EF4-FFF2-40B4-BE49-F238E27FC236}">
                <a16:creationId xmlns:a16="http://schemas.microsoft.com/office/drawing/2014/main" id="{93302E6B-03B4-2F16-1834-B6A8DF88E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2BAEE4-FB62-7B91-AC10-A3A84EF19FEA}"/>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2564025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5E937-F5C9-0029-BEAF-D7E256A47C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A93765-E7FD-3868-6698-58E130EFF7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5FF76C-0CC9-7F72-65E6-47A2BC862A3C}"/>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5" name="Footer Placeholder 4">
            <a:extLst>
              <a:ext uri="{FF2B5EF4-FFF2-40B4-BE49-F238E27FC236}">
                <a16:creationId xmlns:a16="http://schemas.microsoft.com/office/drawing/2014/main" id="{EA804885-8210-9823-5B94-3168FB1EC6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5BE047-7242-9001-A42C-A338B6AEF66D}"/>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664442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C5A40B-9382-ACE1-904E-67BAE39E25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274C63-1332-1EAF-2C4C-270A31CDA2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3FEB8D-0CD2-81E5-22C0-7AA84A12F28E}"/>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5" name="Footer Placeholder 4">
            <a:extLst>
              <a:ext uri="{FF2B5EF4-FFF2-40B4-BE49-F238E27FC236}">
                <a16:creationId xmlns:a16="http://schemas.microsoft.com/office/drawing/2014/main" id="{FD002F5F-DFB6-5587-976F-19F4B5D2ED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56BAB4-5B67-5829-B24E-3AD71E7ADCE0}"/>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913004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3F3EA-F28C-F0B1-0BA0-19E10FA937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1D2BA4-A6D8-7878-889E-C658D72FAB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E6BA79-CA5D-CE03-E931-8B1741A4BB4A}"/>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5" name="Footer Placeholder 4">
            <a:extLst>
              <a:ext uri="{FF2B5EF4-FFF2-40B4-BE49-F238E27FC236}">
                <a16:creationId xmlns:a16="http://schemas.microsoft.com/office/drawing/2014/main" id="{97163E71-C4A7-B922-0518-C2B590E171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6672C6-F0E2-66A6-1661-D471F100807C}"/>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2498153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8ACEC-9631-1A54-28D9-57FD1B1F48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E171CA-382A-F397-2D2D-6B5A0F69D2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EB96A7-B102-9970-4CC9-4F7C0CA04803}"/>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5" name="Footer Placeholder 4">
            <a:extLst>
              <a:ext uri="{FF2B5EF4-FFF2-40B4-BE49-F238E27FC236}">
                <a16:creationId xmlns:a16="http://schemas.microsoft.com/office/drawing/2014/main" id="{251B39C8-D135-3AC7-296C-5BC1C80E92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1A208C-E4EE-5DDA-C798-D47480112D37}"/>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1553391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B3C02-54D2-B2BE-D627-667F77E3AC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AF35F6-C582-A55A-8AE2-11853C3496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6D0CB4-9AE1-419E-D1AF-33E1CA2F21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6D2B8C-0031-DD96-3D4F-292BAFBE34C9}"/>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6" name="Footer Placeholder 5">
            <a:extLst>
              <a:ext uri="{FF2B5EF4-FFF2-40B4-BE49-F238E27FC236}">
                <a16:creationId xmlns:a16="http://schemas.microsoft.com/office/drawing/2014/main" id="{B6D078A7-287E-FCFD-D396-1C6EB701B3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7D176D-7AB4-344A-680F-4BEE98067163}"/>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4140538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059A2-4C1E-6C42-459A-8D2EF3A2B6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2D863D-F4A4-1348-BDAA-558789AECE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07C2EB-0217-A07C-007C-6B2947ABE4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10C2F7-2042-E722-5279-9610688F29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AF3102-C2D2-873E-7200-0C326ADF5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A26416-D4F3-D7F0-3A03-B15F1EB37BD5}"/>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8" name="Footer Placeholder 7">
            <a:extLst>
              <a:ext uri="{FF2B5EF4-FFF2-40B4-BE49-F238E27FC236}">
                <a16:creationId xmlns:a16="http://schemas.microsoft.com/office/drawing/2014/main" id="{62380DC1-18D1-5F2C-DBD7-FA92B47681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580471-3E52-890A-5B5F-680F69E342A8}"/>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2001693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B3F1C-A75B-2F91-61E5-D821889195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39F485-A9D6-0094-89F5-6341FF7FCCCE}"/>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4" name="Footer Placeholder 3">
            <a:extLst>
              <a:ext uri="{FF2B5EF4-FFF2-40B4-BE49-F238E27FC236}">
                <a16:creationId xmlns:a16="http://schemas.microsoft.com/office/drawing/2014/main" id="{335D7530-E0CB-7F1A-A5F4-2102E7B612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287A79-2288-F84A-9067-B3B2A820694D}"/>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77427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845811-3360-7ED4-2320-ADEF40F755BD}"/>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3" name="Footer Placeholder 2">
            <a:extLst>
              <a:ext uri="{FF2B5EF4-FFF2-40B4-BE49-F238E27FC236}">
                <a16:creationId xmlns:a16="http://schemas.microsoft.com/office/drawing/2014/main" id="{188201E5-C1FD-30F1-FBD5-B809072DBF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E36F1A-3DD8-8878-DCAD-0F201424BAFF}"/>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250004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21CAF-A0F7-64B4-F205-BF4A5CDB50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D66CEB-C702-A271-782D-83D0E15F0E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F3A8DE-6039-C3D8-0538-87CD011A3D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210B7A-F78E-CB2C-6100-3B281543AD2F}"/>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6" name="Footer Placeholder 5">
            <a:extLst>
              <a:ext uri="{FF2B5EF4-FFF2-40B4-BE49-F238E27FC236}">
                <a16:creationId xmlns:a16="http://schemas.microsoft.com/office/drawing/2014/main" id="{B088FA6F-8968-613B-D0F4-8EF0065A33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309330-F555-2B54-ADA3-141B1FBB95CF}"/>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483204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E4237-4B99-BD81-4688-50DAAFF6DE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7CEF2D-EF8E-4F5B-4AE6-CA6627782B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74174E-EEB6-1820-8437-02CA0FD0F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8FE36C-96FB-266C-D1F6-00654F0AE325}"/>
              </a:ext>
            </a:extLst>
          </p:cNvPr>
          <p:cNvSpPr>
            <a:spLocks noGrp="1"/>
          </p:cNvSpPr>
          <p:nvPr>
            <p:ph type="dt" sz="half" idx="10"/>
          </p:nvPr>
        </p:nvSpPr>
        <p:spPr/>
        <p:txBody>
          <a:bodyPr/>
          <a:lstStyle/>
          <a:p>
            <a:fld id="{67607558-7875-1E4B-BD19-9557C120CA9A}" type="datetimeFigureOut">
              <a:rPr lang="en-US" smtClean="0"/>
              <a:t>7/15/25</a:t>
            </a:fld>
            <a:endParaRPr lang="en-US"/>
          </a:p>
        </p:txBody>
      </p:sp>
      <p:sp>
        <p:nvSpPr>
          <p:cNvPr id="6" name="Footer Placeholder 5">
            <a:extLst>
              <a:ext uri="{FF2B5EF4-FFF2-40B4-BE49-F238E27FC236}">
                <a16:creationId xmlns:a16="http://schemas.microsoft.com/office/drawing/2014/main" id="{B53BE391-9A58-A292-5B7F-A44B7759CA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A20A05-8BEA-C63B-2E98-B175D74F9ADA}"/>
              </a:ext>
            </a:extLst>
          </p:cNvPr>
          <p:cNvSpPr>
            <a:spLocks noGrp="1"/>
          </p:cNvSpPr>
          <p:nvPr>
            <p:ph type="sldNum" sz="quarter" idx="12"/>
          </p:nvPr>
        </p:nvSpPr>
        <p:spPr/>
        <p:txBody>
          <a:bodyPr/>
          <a:lstStyle/>
          <a:p>
            <a:fld id="{70182127-70D2-C14A-9E24-BC5FF5E0B866}" type="slidenum">
              <a:rPr lang="en-US" smtClean="0"/>
              <a:t>‹#›</a:t>
            </a:fld>
            <a:endParaRPr lang="en-US"/>
          </a:p>
        </p:txBody>
      </p:sp>
    </p:spTree>
    <p:extLst>
      <p:ext uri="{BB962C8B-B14F-4D97-AF65-F5344CB8AC3E}">
        <p14:creationId xmlns:p14="http://schemas.microsoft.com/office/powerpoint/2010/main" val="1121966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393BC8-9C6A-F148-1959-DFCE33DE09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8A9583-30BD-9E31-705B-E2273A46FE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5721A-09E1-0A62-DEC1-F237E13EFC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7558-7875-1E4B-BD19-9557C120CA9A}" type="datetimeFigureOut">
              <a:rPr lang="en-US" smtClean="0"/>
              <a:t>7/15/25</a:t>
            </a:fld>
            <a:endParaRPr lang="en-US"/>
          </a:p>
        </p:txBody>
      </p:sp>
      <p:sp>
        <p:nvSpPr>
          <p:cNvPr id="5" name="Footer Placeholder 4">
            <a:extLst>
              <a:ext uri="{FF2B5EF4-FFF2-40B4-BE49-F238E27FC236}">
                <a16:creationId xmlns:a16="http://schemas.microsoft.com/office/drawing/2014/main" id="{2B0993AE-2611-1E7D-AC65-BFA4D0616C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3B5437-E9EC-8232-ED75-D466D65597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82127-70D2-C14A-9E24-BC5FF5E0B866}" type="slidenum">
              <a:rPr lang="en-US" smtClean="0"/>
              <a:t>‹#›</a:t>
            </a:fld>
            <a:endParaRPr lang="en-US"/>
          </a:p>
        </p:txBody>
      </p:sp>
    </p:spTree>
    <p:extLst>
      <p:ext uri="{BB962C8B-B14F-4D97-AF65-F5344CB8AC3E}">
        <p14:creationId xmlns:p14="http://schemas.microsoft.com/office/powerpoint/2010/main" val="69513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780F-4CCF-6FA0-D5E7-94AE17037605}"/>
              </a:ext>
            </a:extLst>
          </p:cNvPr>
          <p:cNvSpPr>
            <a:spLocks noGrp="1"/>
          </p:cNvSpPr>
          <p:nvPr>
            <p:ph type="ctrTitle"/>
          </p:nvPr>
        </p:nvSpPr>
        <p:spPr>
          <a:xfrm>
            <a:off x="833718" y="2003612"/>
            <a:ext cx="10717305" cy="2003612"/>
          </a:xfrm>
          <a:solidFill>
            <a:schemeClr val="bg1"/>
          </a:solidFill>
        </p:spPr>
        <p:txBody>
          <a:bodyPr>
            <a:normAutofit/>
          </a:bodyPr>
          <a:lstStyle/>
          <a:p>
            <a:r>
              <a:rPr lang="en-US" sz="6600" b="1" dirty="0">
                <a:solidFill>
                  <a:srgbClr val="C00000"/>
                </a:solidFill>
                <a:latin typeface="ADLaM Display" panose="02010000000000000000" pitchFamily="2" charset="77"/>
                <a:ea typeface="ADLaM Display" panose="02010000000000000000" pitchFamily="2" charset="77"/>
                <a:cs typeface="ADLaM Display" panose="02010000000000000000" pitchFamily="2" charset="77"/>
              </a:rPr>
              <a:t>Glen Lake Septic Systems and Water Sampling</a:t>
            </a:r>
          </a:p>
        </p:txBody>
      </p:sp>
      <p:sp>
        <p:nvSpPr>
          <p:cNvPr id="3" name="Subtitle 2">
            <a:extLst>
              <a:ext uri="{FF2B5EF4-FFF2-40B4-BE49-F238E27FC236}">
                <a16:creationId xmlns:a16="http://schemas.microsoft.com/office/drawing/2014/main" id="{8C09F147-354C-BD54-0548-78C9FAE2187D}"/>
              </a:ext>
            </a:extLst>
          </p:cNvPr>
          <p:cNvSpPr>
            <a:spLocks noGrp="1"/>
          </p:cNvSpPr>
          <p:nvPr>
            <p:ph type="subTitle" idx="1"/>
          </p:nvPr>
        </p:nvSpPr>
        <p:spPr>
          <a:xfrm>
            <a:off x="1752600" y="4894636"/>
            <a:ext cx="9144000" cy="1655762"/>
          </a:xfrm>
          <a:solidFill>
            <a:schemeClr val="accent4">
              <a:lumMod val="40000"/>
              <a:lumOff val="60000"/>
            </a:schemeClr>
          </a:solidFill>
        </p:spPr>
        <p:txBody>
          <a:bodyPr>
            <a:normAutofit fontScale="92500" lnSpcReduction="10000"/>
          </a:bodyPr>
          <a:lstStyle/>
          <a:p>
            <a:r>
              <a:rPr lang="en-US" sz="2800" dirty="0"/>
              <a:t>Glen Lake Protective Association, </a:t>
            </a:r>
          </a:p>
          <a:p>
            <a:r>
              <a:rPr lang="en-US" sz="2800" dirty="0"/>
              <a:t>Membership Meeting July 14, 2025</a:t>
            </a:r>
          </a:p>
          <a:p>
            <a:r>
              <a:rPr lang="en-US" sz="2800" dirty="0"/>
              <a:t>Information from </a:t>
            </a:r>
            <a:r>
              <a:rPr lang="en-US" sz="2800" b="1" dirty="0">
                <a:solidFill>
                  <a:schemeClr val="accent5">
                    <a:lumMod val="50000"/>
                  </a:schemeClr>
                </a:solidFill>
              </a:rPr>
              <a:t>2025 Glen Lake Watershed Management Plan </a:t>
            </a:r>
            <a:r>
              <a:rPr lang="en-US" sz="2800" dirty="0"/>
              <a:t>[GLWMP]</a:t>
            </a:r>
          </a:p>
        </p:txBody>
      </p:sp>
    </p:spTree>
    <p:extLst>
      <p:ext uri="{BB962C8B-B14F-4D97-AF65-F5344CB8AC3E}">
        <p14:creationId xmlns:p14="http://schemas.microsoft.com/office/powerpoint/2010/main" val="2894555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9E6CF40-7417-63EE-BD2A-E9C7A1686D46}"/>
              </a:ext>
            </a:extLst>
          </p:cNvPr>
          <p:cNvPicPr>
            <a:picLocks noChangeAspect="1"/>
          </p:cNvPicPr>
          <p:nvPr/>
        </p:nvPicPr>
        <p:blipFill>
          <a:blip r:embed="rId2"/>
          <a:stretch>
            <a:fillRect/>
          </a:stretch>
        </p:blipFill>
        <p:spPr>
          <a:xfrm>
            <a:off x="0" y="1"/>
            <a:ext cx="12191999" cy="6858000"/>
          </a:xfrm>
          <a:prstGeom prst="rect">
            <a:avLst/>
          </a:prstGeom>
        </p:spPr>
      </p:pic>
      <p:pic>
        <p:nvPicPr>
          <p:cNvPr id="3" name="Picture 2">
            <a:extLst>
              <a:ext uri="{FF2B5EF4-FFF2-40B4-BE49-F238E27FC236}">
                <a16:creationId xmlns:a16="http://schemas.microsoft.com/office/drawing/2014/main" id="{1272B93B-560E-A595-DE02-9170814A0970}"/>
              </a:ext>
            </a:extLst>
          </p:cNvPr>
          <p:cNvPicPr>
            <a:picLocks noChangeAspect="1"/>
          </p:cNvPicPr>
          <p:nvPr/>
        </p:nvPicPr>
        <p:blipFill>
          <a:blip r:embed="rId2"/>
          <a:stretch>
            <a:fillRect/>
          </a:stretch>
        </p:blipFill>
        <p:spPr>
          <a:xfrm>
            <a:off x="0" y="0"/>
            <a:ext cx="12191999" cy="6858000"/>
          </a:xfrm>
          <a:prstGeom prst="rect">
            <a:avLst/>
          </a:prstGeom>
        </p:spPr>
      </p:pic>
      <p:cxnSp>
        <p:nvCxnSpPr>
          <p:cNvPr id="4" name="Straight Arrow Connector 3">
            <a:extLst>
              <a:ext uri="{FF2B5EF4-FFF2-40B4-BE49-F238E27FC236}">
                <a16:creationId xmlns:a16="http://schemas.microsoft.com/office/drawing/2014/main" id="{F0C74DCB-0EE5-34A5-341C-22C667AA49D8}"/>
              </a:ext>
            </a:extLst>
          </p:cNvPr>
          <p:cNvCxnSpPr>
            <a:cxnSpLocks/>
          </p:cNvCxnSpPr>
          <p:nvPr/>
        </p:nvCxnSpPr>
        <p:spPr>
          <a:xfrm>
            <a:off x="2889250" y="2881313"/>
            <a:ext cx="419100" cy="39568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7AC2ED7A-C819-C0F9-3B89-2D4DC6C1E3B9}"/>
              </a:ext>
            </a:extLst>
          </p:cNvPr>
          <p:cNvCxnSpPr>
            <a:cxnSpLocks/>
          </p:cNvCxnSpPr>
          <p:nvPr/>
        </p:nvCxnSpPr>
        <p:spPr>
          <a:xfrm>
            <a:off x="5246688" y="1566862"/>
            <a:ext cx="419100" cy="39568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8AE547F7-0257-2EC2-F002-60C2FDCA4905}"/>
              </a:ext>
            </a:extLst>
          </p:cNvPr>
          <p:cNvCxnSpPr>
            <a:cxnSpLocks/>
          </p:cNvCxnSpPr>
          <p:nvPr/>
        </p:nvCxnSpPr>
        <p:spPr>
          <a:xfrm>
            <a:off x="5411788" y="1011040"/>
            <a:ext cx="419100" cy="39568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9CF18C6E-35F2-F1E2-11F2-DC19AF2DA92D}"/>
              </a:ext>
            </a:extLst>
          </p:cNvPr>
          <p:cNvCxnSpPr>
            <a:cxnSpLocks/>
          </p:cNvCxnSpPr>
          <p:nvPr/>
        </p:nvCxnSpPr>
        <p:spPr>
          <a:xfrm flipH="1" flipV="1">
            <a:off x="7515225" y="1764704"/>
            <a:ext cx="571500" cy="197842"/>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792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72B93B-560E-A595-DE02-9170814A0970}"/>
              </a:ext>
            </a:extLst>
          </p:cNvPr>
          <p:cNvPicPr>
            <a:picLocks noChangeAspect="1"/>
          </p:cNvPicPr>
          <p:nvPr/>
        </p:nvPicPr>
        <p:blipFill>
          <a:blip r:embed="rId2"/>
          <a:stretch>
            <a:fillRect/>
          </a:stretch>
        </p:blipFill>
        <p:spPr>
          <a:xfrm>
            <a:off x="-1" y="-13844"/>
            <a:ext cx="12191999" cy="6858000"/>
          </a:xfrm>
          <a:prstGeom prst="rect">
            <a:avLst/>
          </a:prstGeom>
        </p:spPr>
      </p:pic>
      <p:cxnSp>
        <p:nvCxnSpPr>
          <p:cNvPr id="4" name="Straight Arrow Connector 3">
            <a:extLst>
              <a:ext uri="{FF2B5EF4-FFF2-40B4-BE49-F238E27FC236}">
                <a16:creationId xmlns:a16="http://schemas.microsoft.com/office/drawing/2014/main" id="{F0C74DCB-0EE5-34A5-341C-22C667AA49D8}"/>
              </a:ext>
            </a:extLst>
          </p:cNvPr>
          <p:cNvCxnSpPr>
            <a:cxnSpLocks/>
          </p:cNvCxnSpPr>
          <p:nvPr/>
        </p:nvCxnSpPr>
        <p:spPr>
          <a:xfrm>
            <a:off x="2889250" y="2882773"/>
            <a:ext cx="419100" cy="39568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7AC2ED7A-C819-C0F9-3B89-2D4DC6C1E3B9}"/>
              </a:ext>
            </a:extLst>
          </p:cNvPr>
          <p:cNvCxnSpPr>
            <a:cxnSpLocks/>
          </p:cNvCxnSpPr>
          <p:nvPr/>
        </p:nvCxnSpPr>
        <p:spPr>
          <a:xfrm>
            <a:off x="5246688" y="1566862"/>
            <a:ext cx="419100" cy="39568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8AE547F7-0257-2EC2-F002-60C2FDCA4905}"/>
              </a:ext>
            </a:extLst>
          </p:cNvPr>
          <p:cNvCxnSpPr>
            <a:cxnSpLocks/>
          </p:cNvCxnSpPr>
          <p:nvPr/>
        </p:nvCxnSpPr>
        <p:spPr>
          <a:xfrm>
            <a:off x="5411788" y="1011040"/>
            <a:ext cx="419100" cy="39568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9CF18C6E-35F2-F1E2-11F2-DC19AF2DA92D}"/>
              </a:ext>
            </a:extLst>
          </p:cNvPr>
          <p:cNvCxnSpPr>
            <a:cxnSpLocks/>
          </p:cNvCxnSpPr>
          <p:nvPr/>
        </p:nvCxnSpPr>
        <p:spPr>
          <a:xfrm flipH="1" flipV="1">
            <a:off x="7515225" y="1764704"/>
            <a:ext cx="571500" cy="197842"/>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74116140-2ED0-B1F6-BC37-1E2A2227B327}"/>
              </a:ext>
            </a:extLst>
          </p:cNvPr>
          <p:cNvCxnSpPr>
            <a:cxnSpLocks/>
          </p:cNvCxnSpPr>
          <p:nvPr/>
        </p:nvCxnSpPr>
        <p:spPr>
          <a:xfrm flipH="1" flipV="1">
            <a:off x="5206207" y="5015608"/>
            <a:ext cx="217488" cy="55106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A59498A-A097-1351-E6C4-29219AFCEC96}"/>
              </a:ext>
            </a:extLst>
          </p:cNvPr>
          <p:cNvCxnSpPr>
            <a:cxnSpLocks/>
          </p:cNvCxnSpPr>
          <p:nvPr/>
        </p:nvCxnSpPr>
        <p:spPr>
          <a:xfrm flipH="1" flipV="1">
            <a:off x="6100763" y="3986831"/>
            <a:ext cx="217488" cy="55106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D39AB46B-BE29-D54B-7002-BFE136D580B9}"/>
              </a:ext>
            </a:extLst>
          </p:cNvPr>
          <p:cNvCxnSpPr>
            <a:cxnSpLocks/>
          </p:cNvCxnSpPr>
          <p:nvPr/>
        </p:nvCxnSpPr>
        <p:spPr>
          <a:xfrm flipH="1" flipV="1">
            <a:off x="7095727" y="2629792"/>
            <a:ext cx="578644" cy="27553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D2175053-F4F7-42C7-0D86-6FD847FD7F15}"/>
              </a:ext>
            </a:extLst>
          </p:cNvPr>
          <p:cNvCxnSpPr>
            <a:cxnSpLocks/>
          </p:cNvCxnSpPr>
          <p:nvPr/>
        </p:nvCxnSpPr>
        <p:spPr>
          <a:xfrm>
            <a:off x="4639170" y="2239238"/>
            <a:ext cx="70746" cy="449638"/>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3924BA53-8541-5B2D-0C3F-D3E3D35EF66D}"/>
              </a:ext>
            </a:extLst>
          </p:cNvPr>
          <p:cNvCxnSpPr>
            <a:cxnSpLocks/>
          </p:cNvCxnSpPr>
          <p:nvPr/>
        </p:nvCxnSpPr>
        <p:spPr>
          <a:xfrm>
            <a:off x="5041303" y="2239238"/>
            <a:ext cx="362744" cy="420986"/>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6F3470F-40C7-CB4D-7DF6-0C367A213453}"/>
              </a:ext>
            </a:extLst>
          </p:cNvPr>
          <p:cNvCxnSpPr>
            <a:cxnSpLocks/>
          </p:cNvCxnSpPr>
          <p:nvPr/>
        </p:nvCxnSpPr>
        <p:spPr>
          <a:xfrm flipH="1">
            <a:off x="4292105" y="1962546"/>
            <a:ext cx="155869" cy="487629"/>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69DBC07F-07C2-53A7-81C2-60BC637F8E0D}"/>
              </a:ext>
            </a:extLst>
          </p:cNvPr>
          <p:cNvCxnSpPr>
            <a:cxnSpLocks/>
          </p:cNvCxnSpPr>
          <p:nvPr/>
        </p:nvCxnSpPr>
        <p:spPr>
          <a:xfrm>
            <a:off x="5451768" y="2239238"/>
            <a:ext cx="350149" cy="317588"/>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69C8A79-1428-75E3-4ED8-A72E6440D270}"/>
              </a:ext>
            </a:extLst>
          </p:cNvPr>
          <p:cNvCxnSpPr>
            <a:cxnSpLocks/>
          </p:cNvCxnSpPr>
          <p:nvPr/>
        </p:nvCxnSpPr>
        <p:spPr>
          <a:xfrm>
            <a:off x="2736056" y="3278457"/>
            <a:ext cx="362744" cy="420986"/>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78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72B93B-560E-A595-DE02-9170814A0970}"/>
              </a:ext>
            </a:extLst>
          </p:cNvPr>
          <p:cNvPicPr>
            <a:picLocks noChangeAspect="1"/>
          </p:cNvPicPr>
          <p:nvPr/>
        </p:nvPicPr>
        <p:blipFill>
          <a:blip r:embed="rId2"/>
          <a:stretch>
            <a:fillRect/>
          </a:stretch>
        </p:blipFill>
        <p:spPr>
          <a:xfrm>
            <a:off x="-1" y="-13844"/>
            <a:ext cx="12191999" cy="6858000"/>
          </a:xfrm>
          <a:prstGeom prst="rect">
            <a:avLst/>
          </a:prstGeom>
        </p:spPr>
      </p:pic>
      <p:cxnSp>
        <p:nvCxnSpPr>
          <p:cNvPr id="4" name="Straight Arrow Connector 3">
            <a:extLst>
              <a:ext uri="{FF2B5EF4-FFF2-40B4-BE49-F238E27FC236}">
                <a16:creationId xmlns:a16="http://schemas.microsoft.com/office/drawing/2014/main" id="{F0C74DCB-0EE5-34A5-341C-22C667AA49D8}"/>
              </a:ext>
            </a:extLst>
          </p:cNvPr>
          <p:cNvCxnSpPr>
            <a:cxnSpLocks/>
          </p:cNvCxnSpPr>
          <p:nvPr/>
        </p:nvCxnSpPr>
        <p:spPr>
          <a:xfrm>
            <a:off x="2889250" y="2882773"/>
            <a:ext cx="419100" cy="39568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7AC2ED7A-C819-C0F9-3B89-2D4DC6C1E3B9}"/>
              </a:ext>
            </a:extLst>
          </p:cNvPr>
          <p:cNvCxnSpPr>
            <a:cxnSpLocks/>
          </p:cNvCxnSpPr>
          <p:nvPr/>
        </p:nvCxnSpPr>
        <p:spPr>
          <a:xfrm>
            <a:off x="5246688" y="1566862"/>
            <a:ext cx="419100" cy="39568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8AE547F7-0257-2EC2-F002-60C2FDCA4905}"/>
              </a:ext>
            </a:extLst>
          </p:cNvPr>
          <p:cNvCxnSpPr>
            <a:cxnSpLocks/>
          </p:cNvCxnSpPr>
          <p:nvPr/>
        </p:nvCxnSpPr>
        <p:spPr>
          <a:xfrm>
            <a:off x="5411788" y="1011040"/>
            <a:ext cx="419100" cy="39568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9CF18C6E-35F2-F1E2-11F2-DC19AF2DA92D}"/>
              </a:ext>
            </a:extLst>
          </p:cNvPr>
          <p:cNvCxnSpPr>
            <a:cxnSpLocks/>
          </p:cNvCxnSpPr>
          <p:nvPr/>
        </p:nvCxnSpPr>
        <p:spPr>
          <a:xfrm flipH="1" flipV="1">
            <a:off x="7515225" y="1764704"/>
            <a:ext cx="571500" cy="197842"/>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74116140-2ED0-B1F6-BC37-1E2A2227B327}"/>
              </a:ext>
            </a:extLst>
          </p:cNvPr>
          <p:cNvCxnSpPr>
            <a:cxnSpLocks/>
          </p:cNvCxnSpPr>
          <p:nvPr/>
        </p:nvCxnSpPr>
        <p:spPr>
          <a:xfrm flipH="1" flipV="1">
            <a:off x="5206207" y="5015608"/>
            <a:ext cx="217488" cy="55106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A59498A-A097-1351-E6C4-29219AFCEC96}"/>
              </a:ext>
            </a:extLst>
          </p:cNvPr>
          <p:cNvCxnSpPr>
            <a:cxnSpLocks/>
          </p:cNvCxnSpPr>
          <p:nvPr/>
        </p:nvCxnSpPr>
        <p:spPr>
          <a:xfrm flipH="1" flipV="1">
            <a:off x="6100763" y="3986831"/>
            <a:ext cx="217488" cy="55106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D39AB46B-BE29-D54B-7002-BFE136D580B9}"/>
              </a:ext>
            </a:extLst>
          </p:cNvPr>
          <p:cNvCxnSpPr>
            <a:cxnSpLocks/>
          </p:cNvCxnSpPr>
          <p:nvPr/>
        </p:nvCxnSpPr>
        <p:spPr>
          <a:xfrm flipH="1" flipV="1">
            <a:off x="7095727" y="2629792"/>
            <a:ext cx="578644" cy="27553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D2175053-F4F7-42C7-0D86-6FD847FD7F15}"/>
              </a:ext>
            </a:extLst>
          </p:cNvPr>
          <p:cNvCxnSpPr>
            <a:cxnSpLocks/>
          </p:cNvCxnSpPr>
          <p:nvPr/>
        </p:nvCxnSpPr>
        <p:spPr>
          <a:xfrm>
            <a:off x="4639170" y="2239238"/>
            <a:ext cx="70746" cy="449638"/>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3924BA53-8541-5B2D-0C3F-D3E3D35EF66D}"/>
              </a:ext>
            </a:extLst>
          </p:cNvPr>
          <p:cNvCxnSpPr>
            <a:cxnSpLocks/>
          </p:cNvCxnSpPr>
          <p:nvPr/>
        </p:nvCxnSpPr>
        <p:spPr>
          <a:xfrm>
            <a:off x="5041303" y="2239238"/>
            <a:ext cx="362744" cy="420986"/>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6F3470F-40C7-CB4D-7DF6-0C367A213453}"/>
              </a:ext>
            </a:extLst>
          </p:cNvPr>
          <p:cNvCxnSpPr>
            <a:cxnSpLocks/>
          </p:cNvCxnSpPr>
          <p:nvPr/>
        </p:nvCxnSpPr>
        <p:spPr>
          <a:xfrm flipH="1">
            <a:off x="4292105" y="1962546"/>
            <a:ext cx="155869" cy="487629"/>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69DBC07F-07C2-53A7-81C2-60BC637F8E0D}"/>
              </a:ext>
            </a:extLst>
          </p:cNvPr>
          <p:cNvCxnSpPr>
            <a:cxnSpLocks/>
          </p:cNvCxnSpPr>
          <p:nvPr/>
        </p:nvCxnSpPr>
        <p:spPr>
          <a:xfrm>
            <a:off x="5451768" y="2239238"/>
            <a:ext cx="350149" cy="317588"/>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69C8A79-1428-75E3-4ED8-A72E6440D270}"/>
              </a:ext>
            </a:extLst>
          </p:cNvPr>
          <p:cNvCxnSpPr>
            <a:cxnSpLocks/>
          </p:cNvCxnSpPr>
          <p:nvPr/>
        </p:nvCxnSpPr>
        <p:spPr>
          <a:xfrm>
            <a:off x="2736056" y="3278457"/>
            <a:ext cx="362744" cy="420986"/>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2" name="Content Placeholder 2">
            <a:extLst>
              <a:ext uri="{FF2B5EF4-FFF2-40B4-BE49-F238E27FC236}">
                <a16:creationId xmlns:a16="http://schemas.microsoft.com/office/drawing/2014/main" id="{FE1C322B-C9C8-E045-2E18-42CE8489643D}"/>
              </a:ext>
            </a:extLst>
          </p:cNvPr>
          <p:cNvSpPr txBox="1">
            <a:spLocks/>
          </p:cNvSpPr>
          <p:nvPr/>
        </p:nvSpPr>
        <p:spPr>
          <a:xfrm>
            <a:off x="990003" y="2138801"/>
            <a:ext cx="8102600" cy="1900237"/>
          </a:xfrm>
          <a:prstGeom prst="rect">
            <a:avLst/>
          </a:prstGeom>
          <a:solidFill>
            <a:schemeClr val="accent4">
              <a:lumMod val="40000"/>
              <a:lumOff val="60000"/>
            </a:schemeClr>
          </a:solidFill>
          <a:ln w="117475">
            <a:solidFill>
              <a:schemeClr val="accent5">
                <a:lumMod val="50000"/>
              </a:schemeClr>
            </a:solidFill>
          </a:ln>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dirty="0">
                <a:solidFill>
                  <a:schemeClr val="accent5">
                    <a:lumMod val="50000"/>
                  </a:schemeClr>
                </a:solidFill>
              </a:rPr>
              <a:t>Conclusion:  Most of our septic systems are old, and there is some septic leaching into Glen Lake.</a:t>
            </a:r>
          </a:p>
        </p:txBody>
      </p:sp>
    </p:spTree>
    <p:extLst>
      <p:ext uri="{BB962C8B-B14F-4D97-AF65-F5344CB8AC3E}">
        <p14:creationId xmlns:p14="http://schemas.microsoft.com/office/powerpoint/2010/main" val="3542962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7092D-45A6-FED2-C152-F95DB9C1C500}"/>
              </a:ext>
            </a:extLst>
          </p:cNvPr>
          <p:cNvSpPr>
            <a:spLocks noGrp="1"/>
          </p:cNvSpPr>
          <p:nvPr>
            <p:ph type="title"/>
          </p:nvPr>
        </p:nvSpPr>
        <p:spPr>
          <a:xfrm>
            <a:off x="1935956" y="0"/>
            <a:ext cx="8320088" cy="1325563"/>
          </a:xfrm>
          <a:solidFill>
            <a:schemeClr val="accent4">
              <a:lumMod val="40000"/>
              <a:lumOff val="60000"/>
            </a:schemeClr>
          </a:solidFill>
        </p:spPr>
        <p:txBody>
          <a:bodyPr/>
          <a:lstStyle/>
          <a:p>
            <a:r>
              <a:rPr lang="en-US" b="1" dirty="0"/>
              <a:t>NYSDEC Septic Replacement Grants</a:t>
            </a:r>
          </a:p>
        </p:txBody>
      </p:sp>
      <p:sp>
        <p:nvSpPr>
          <p:cNvPr id="6" name="TextBox 5">
            <a:extLst>
              <a:ext uri="{FF2B5EF4-FFF2-40B4-BE49-F238E27FC236}">
                <a16:creationId xmlns:a16="http://schemas.microsoft.com/office/drawing/2014/main" id="{3CF6FC5D-3ABB-41A9-7FAA-A168A6373D29}"/>
              </a:ext>
            </a:extLst>
          </p:cNvPr>
          <p:cNvSpPr txBox="1"/>
          <p:nvPr/>
        </p:nvSpPr>
        <p:spPr>
          <a:xfrm>
            <a:off x="414338" y="2891155"/>
            <a:ext cx="11587162" cy="3970318"/>
          </a:xfrm>
          <a:prstGeom prst="rect">
            <a:avLst/>
          </a:prstGeom>
          <a:noFill/>
        </p:spPr>
        <p:txBody>
          <a:bodyPr wrap="square">
            <a:spAutoFit/>
          </a:bodyPr>
          <a:lstStyle/>
          <a:p>
            <a:pPr marL="0" marR="0">
              <a:spcBef>
                <a:spcPts val="0"/>
              </a:spcBef>
              <a:spcAft>
                <a:spcPts val="0"/>
              </a:spcAft>
            </a:pPr>
            <a:r>
              <a:rPr lang="en-US" sz="2000" b="1"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July 2, 2025</a:t>
            </a:r>
          </a:p>
          <a:p>
            <a:pPr marL="0" marR="0">
              <a:spcBef>
                <a:spcPts val="0"/>
              </a:spcBef>
              <a:spcAft>
                <a:spcPts val="0"/>
              </a:spcAft>
            </a:pPr>
            <a:r>
              <a:rPr lang="en-US" sz="2000" b="1"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RE: Request for Inclusion of Glen Lake, Warren County in the NYSDEC Septic System Replacement Program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T</a:t>
            </a:r>
            <a:r>
              <a:rPr lang="en-US" sz="24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o Whom It May Concern: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On behalf of the Glen Lake Protective Association (GLPA), and in partnership with Warren County and the Town of Queensbury, we respectfully request that Glen Lake be considered for inclusion in the NYSDEC Septic System Replacement Program. Glen Lake, located in the Town of Queensbury, Warren County, is experiencing septic-related water quality concerns that are well-documented and align closely with the conditions used to designate other waterbodies for program eligibility.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5321A13F-B606-5F2B-6D85-17C99DD332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44744" y="1427004"/>
            <a:ext cx="2047673" cy="1673384"/>
          </a:xfrm>
          <a:prstGeom prst="rect">
            <a:avLst/>
          </a:prstGeom>
          <a:noFill/>
          <a:ln>
            <a:noFill/>
          </a:ln>
        </p:spPr>
      </p:pic>
    </p:spTree>
    <p:extLst>
      <p:ext uri="{BB962C8B-B14F-4D97-AF65-F5344CB8AC3E}">
        <p14:creationId xmlns:p14="http://schemas.microsoft.com/office/powerpoint/2010/main" val="2252975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14FA-E743-ADAE-B102-38EF1CB87B90}"/>
              </a:ext>
            </a:extLst>
          </p:cNvPr>
          <p:cNvSpPr>
            <a:spLocks noGrp="1"/>
          </p:cNvSpPr>
          <p:nvPr>
            <p:ph type="title"/>
          </p:nvPr>
        </p:nvSpPr>
        <p:spPr>
          <a:xfrm>
            <a:off x="-15690" y="1"/>
            <a:ext cx="6848290" cy="949334"/>
          </a:xfrm>
          <a:solidFill>
            <a:schemeClr val="accent4">
              <a:lumMod val="40000"/>
              <a:lumOff val="60000"/>
            </a:schemeClr>
          </a:solidFill>
        </p:spPr>
        <p:txBody>
          <a:bodyPr/>
          <a:lstStyle/>
          <a:p>
            <a:r>
              <a:rPr lang="en-US" b="1" dirty="0">
                <a:solidFill>
                  <a:srgbClr val="0070C0"/>
                </a:solidFill>
              </a:rPr>
              <a:t>Near Shore Septic Systems</a:t>
            </a:r>
          </a:p>
        </p:txBody>
      </p:sp>
      <p:sp>
        <p:nvSpPr>
          <p:cNvPr id="4" name="TextBox 3">
            <a:extLst>
              <a:ext uri="{FF2B5EF4-FFF2-40B4-BE49-F238E27FC236}">
                <a16:creationId xmlns:a16="http://schemas.microsoft.com/office/drawing/2014/main" id="{1D88B38D-1999-3B6F-1E66-26808669025F}"/>
              </a:ext>
            </a:extLst>
          </p:cNvPr>
          <p:cNvSpPr txBox="1"/>
          <p:nvPr/>
        </p:nvSpPr>
        <p:spPr>
          <a:xfrm>
            <a:off x="47064" y="949334"/>
            <a:ext cx="12097871" cy="5834418"/>
          </a:xfrm>
          <a:prstGeom prst="rect">
            <a:avLst/>
          </a:prstGeom>
          <a:noFill/>
        </p:spPr>
        <p:txBody>
          <a:bodyPr wrap="square">
            <a:spAutoFit/>
          </a:bodyPr>
          <a:lstStyle/>
          <a:p>
            <a:pPr marL="0" marR="0" algn="just">
              <a:lnSpc>
                <a:spcPct val="115000"/>
              </a:lnSpc>
              <a:spcBef>
                <a:spcPts val="1200"/>
              </a:spcBef>
              <a:spcAft>
                <a:spcPts val="750"/>
              </a:spcAft>
            </a:pPr>
            <a:r>
              <a:rPr lang="en-US" sz="2600" b="1" dirty="0">
                <a:solidFill>
                  <a:srgbClr val="000000"/>
                </a:solidFill>
                <a:latin typeface="Raleway" pitchFamily="2" charset="77"/>
                <a:ea typeface="Calibri" panose="020F0502020204030204" pitchFamily="34" charset="0"/>
                <a:cs typeface="Times New Roman" panose="02020603050405020304" pitchFamily="18" charset="0"/>
              </a:rPr>
              <a:t>T</a:t>
            </a:r>
            <a:r>
              <a:rPr lang="en-US" sz="2600" b="1" dirty="0">
                <a:solidFill>
                  <a:srgbClr val="000000"/>
                </a:solidFill>
                <a:effectLst/>
                <a:latin typeface="Raleway" pitchFamily="2" charset="77"/>
                <a:ea typeface="Calibri" panose="020F0502020204030204" pitchFamily="34" charset="0"/>
                <a:cs typeface="Times New Roman" panose="02020603050405020304" pitchFamily="18" charset="0"/>
              </a:rPr>
              <a:t>here are approximately 266 homes on the lake with additional near shore lots with some form of access to the lake. All homes rely on on-site subsurface sewage disposal/treatment. The </a:t>
            </a:r>
            <a:r>
              <a:rPr lang="en-US" sz="2600" b="1" dirty="0">
                <a:solidFill>
                  <a:srgbClr val="000000"/>
                </a:solidFill>
                <a:effectLst/>
                <a:latin typeface="Raleway" pitchFamily="2" charset="77"/>
                <a:ea typeface="Times New Roman" panose="02020603050405020304" pitchFamily="18" charset="0"/>
                <a:cs typeface="Times New Roman" panose="02020603050405020304" pitchFamily="18" charset="0"/>
              </a:rPr>
              <a:t>efficacy of conventional on-site wastewater treatment systems (OWTS) is highly variable depending on system maintenance, design, and local environmental factors such as soil type and proximity to groundwater or vadose zone depth. The risk of groundwater contamination from onsite disposal of domestic sanitary waste is largely dependent on system size, soil composition, and vadose zone depth or a system’s proximity to shallow groundwater (</a:t>
            </a:r>
            <a:r>
              <a:rPr lang="en-US" sz="2600" b="1" dirty="0" err="1">
                <a:solidFill>
                  <a:srgbClr val="000000"/>
                </a:solidFill>
                <a:effectLst/>
                <a:latin typeface="Raleway" pitchFamily="2" charset="77"/>
                <a:ea typeface="Times New Roman" panose="02020603050405020304" pitchFamily="18" charset="0"/>
                <a:cs typeface="Times New Roman" panose="02020603050405020304" pitchFamily="18" charset="0"/>
              </a:rPr>
              <a:t>Chazen</a:t>
            </a:r>
            <a:r>
              <a:rPr lang="en-US" sz="2600" b="1" dirty="0">
                <a:solidFill>
                  <a:srgbClr val="000000"/>
                </a:solidFill>
                <a:effectLst/>
                <a:latin typeface="Raleway" pitchFamily="2" charset="77"/>
                <a:ea typeface="Times New Roman" panose="02020603050405020304" pitchFamily="18" charset="0"/>
                <a:cs typeface="Times New Roman" panose="02020603050405020304" pitchFamily="18" charset="0"/>
              </a:rPr>
              <a:t> 2020).</a:t>
            </a:r>
            <a:endParaRPr lang="en-US" sz="2600" b="1"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algn="just">
              <a:lnSpc>
                <a:spcPct val="115000"/>
              </a:lnSpc>
              <a:spcBef>
                <a:spcPts val="1200"/>
              </a:spcBef>
              <a:spcAft>
                <a:spcPts val="750"/>
              </a:spcAft>
            </a:pPr>
            <a:r>
              <a:rPr lang="en-US" sz="2600" b="1" dirty="0">
                <a:solidFill>
                  <a:srgbClr val="C00000"/>
                </a:solidFill>
                <a:effectLst/>
                <a:highlight>
                  <a:srgbClr val="FFFF00"/>
                </a:highlight>
                <a:latin typeface="Raleway" pitchFamily="2" charset="77"/>
                <a:ea typeface="Calibri" panose="020F0502020204030204" pitchFamily="34" charset="0"/>
                <a:cs typeface="Times New Roman" panose="02020603050405020304" pitchFamily="18" charset="0"/>
              </a:rPr>
              <a:t>The life expectancy of a properly sited and constructed septic system is approximately 30 years.  Systems may continue to function properly, but their overall effectiveness diminishes with age. (GLWMP, page 21)</a:t>
            </a:r>
            <a:endParaRPr lang="en-US" sz="2600" b="1" dirty="0">
              <a:solidFill>
                <a:srgbClr val="C00000"/>
              </a:solidFill>
              <a:effectLst/>
              <a:highlight>
                <a:srgbClr val="FFFF00"/>
              </a:highlight>
              <a:latin typeface="Franklin Gothic Book" panose="020B05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1129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9ECAF-37E6-322E-9DC1-C42AF2BBE5FA}"/>
              </a:ext>
            </a:extLst>
          </p:cNvPr>
          <p:cNvSpPr>
            <a:spLocks noGrp="1"/>
          </p:cNvSpPr>
          <p:nvPr>
            <p:ph type="title"/>
          </p:nvPr>
        </p:nvSpPr>
        <p:spPr>
          <a:xfrm>
            <a:off x="0" y="0"/>
            <a:ext cx="8204200" cy="838200"/>
          </a:xfrm>
          <a:solidFill>
            <a:schemeClr val="accent4">
              <a:lumMod val="40000"/>
              <a:lumOff val="60000"/>
            </a:schemeClr>
          </a:solidFill>
        </p:spPr>
        <p:txBody>
          <a:bodyPr/>
          <a:lstStyle/>
          <a:p>
            <a:r>
              <a:rPr lang="en-US" b="1" dirty="0">
                <a:solidFill>
                  <a:srgbClr val="0070C0"/>
                </a:solidFill>
              </a:rPr>
              <a:t>Glen Lake Septic System Inventory</a:t>
            </a:r>
          </a:p>
        </p:txBody>
      </p:sp>
      <p:sp>
        <p:nvSpPr>
          <p:cNvPr id="4" name="TextBox 3">
            <a:extLst>
              <a:ext uri="{FF2B5EF4-FFF2-40B4-BE49-F238E27FC236}">
                <a16:creationId xmlns:a16="http://schemas.microsoft.com/office/drawing/2014/main" id="{F387BD12-A8B7-B388-4D41-C67D31959283}"/>
              </a:ext>
            </a:extLst>
          </p:cNvPr>
          <p:cNvSpPr txBox="1"/>
          <p:nvPr/>
        </p:nvSpPr>
        <p:spPr>
          <a:xfrm>
            <a:off x="0" y="715408"/>
            <a:ext cx="12192000" cy="6277552"/>
          </a:xfrm>
          <a:prstGeom prst="rect">
            <a:avLst/>
          </a:prstGeom>
          <a:noFill/>
        </p:spPr>
        <p:txBody>
          <a:bodyPr wrap="square">
            <a:spAutoFit/>
          </a:bodyPr>
          <a:lstStyle/>
          <a:p>
            <a:pPr marL="0" marR="0" algn="just">
              <a:lnSpc>
                <a:spcPct val="115000"/>
              </a:lnSpc>
              <a:spcBef>
                <a:spcPts val="1200"/>
              </a:spcBef>
              <a:spcAft>
                <a:spcPts val="1200"/>
              </a:spcAft>
            </a:pPr>
            <a:r>
              <a:rPr lang="en-US" sz="3200" b="1" dirty="0">
                <a:effectLst/>
                <a:latin typeface="Raleway" pitchFamily="2" charset="77"/>
                <a:ea typeface="Calibri" panose="020F0502020204030204" pitchFamily="34" charset="0"/>
                <a:cs typeface="Times New Roman" panose="02020603050405020304" pitchFamily="18" charset="0"/>
              </a:rPr>
              <a:t>In 2023, an inventory of the Glen Lake’s septic systems was undertaken in an effort to identify antiquated septic systems with the theory that these represent the greatest potential for failure and therefore release of phosphorus (and other constituents) into the Lake. The septic system inventory occurred in phases and included a review of the Town’s building permit data, a homeowner survey, and compilation of inspection data compiled by the Town’s Building Department. It was noted previously that the average life of septic systems is 30 years, and this was used in the evaluation. (GLWMP, page 22)  </a:t>
            </a:r>
            <a:endParaRPr lang="en-US" sz="2800" b="1"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7653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C3AD5E-EB30-D0E3-1F73-9372EF4EAD41}"/>
              </a:ext>
            </a:extLst>
          </p:cNvPr>
          <p:cNvSpPr txBox="1"/>
          <p:nvPr/>
        </p:nvSpPr>
        <p:spPr>
          <a:xfrm>
            <a:off x="179294" y="175897"/>
            <a:ext cx="12012706" cy="5128263"/>
          </a:xfrm>
          <a:prstGeom prst="rect">
            <a:avLst/>
          </a:prstGeom>
          <a:noFill/>
        </p:spPr>
        <p:txBody>
          <a:bodyPr wrap="square">
            <a:spAutoFit/>
          </a:bodyPr>
          <a:lstStyle/>
          <a:p>
            <a:pPr marL="0" marR="0" indent="57150">
              <a:lnSpc>
                <a:spcPct val="125000"/>
              </a:lnSpc>
              <a:spcBef>
                <a:spcPts val="1200"/>
              </a:spcBef>
              <a:spcAft>
                <a:spcPts val="1200"/>
              </a:spcAft>
            </a:pPr>
            <a:r>
              <a:rPr lang="en-US" sz="2400" b="1" dirty="0">
                <a:effectLst/>
                <a:latin typeface="Raleway" pitchFamily="2" charset="77"/>
                <a:ea typeface="Calibri" panose="020F0502020204030204" pitchFamily="34" charset="0"/>
                <a:cs typeface="Times New Roman" panose="02020603050405020304" pitchFamily="18" charset="0"/>
              </a:rPr>
              <a:t>Table 5.1: Age of Septic Systems on Glen Lake (GLWMP, page 23)</a:t>
            </a:r>
          </a:p>
          <a:p>
            <a:pPr marL="0" marR="0" indent="57150">
              <a:lnSpc>
                <a:spcPct val="125000"/>
              </a:lnSpc>
              <a:spcBef>
                <a:spcPts val="1200"/>
              </a:spcBef>
              <a:spcAft>
                <a:spcPts val="1200"/>
              </a:spcAft>
            </a:pPr>
            <a:endParaRPr lang="en-US" sz="24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algn="just">
              <a:lnSpc>
                <a:spcPct val="125000"/>
              </a:lnSpc>
              <a:spcBef>
                <a:spcPts val="1200"/>
              </a:spcBef>
              <a:spcAft>
                <a:spcPts val="1200"/>
              </a:spcAft>
            </a:pPr>
            <a:r>
              <a:rPr lang="en-US" sz="2400" dirty="0">
                <a:effectLst/>
                <a:latin typeface="Raleway" pitchFamily="2" charset="77"/>
                <a:ea typeface="Calibri" panose="020F0502020204030204" pitchFamily="34" charset="0"/>
                <a:cs typeface="Times New Roman" panose="02020603050405020304" pitchFamily="18" charset="0"/>
              </a:rPr>
              <a:t> </a:t>
            </a:r>
            <a:endParaRPr lang="en-US" sz="24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algn="just">
              <a:lnSpc>
                <a:spcPct val="125000"/>
              </a:lnSpc>
              <a:spcBef>
                <a:spcPts val="1200"/>
              </a:spcBef>
              <a:spcAft>
                <a:spcPts val="1200"/>
              </a:spcAft>
            </a:pPr>
            <a:r>
              <a:rPr lang="en-US" sz="2400" dirty="0">
                <a:effectLst/>
                <a:latin typeface="Raleway" pitchFamily="2" charset="77"/>
                <a:ea typeface="Calibri" panose="020F0502020204030204" pitchFamily="34" charset="0"/>
                <a:cs typeface="Times New Roman" panose="02020603050405020304" pitchFamily="18" charset="0"/>
              </a:rPr>
              <a:t> </a:t>
            </a:r>
            <a:endParaRPr lang="en-US" sz="24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algn="just">
              <a:lnSpc>
                <a:spcPct val="125000"/>
              </a:lnSpc>
              <a:spcBef>
                <a:spcPts val="1200"/>
              </a:spcBef>
              <a:spcAft>
                <a:spcPts val="1200"/>
              </a:spcAft>
            </a:pPr>
            <a:r>
              <a:rPr lang="en-US" sz="2400" dirty="0">
                <a:effectLst/>
                <a:latin typeface="Raleway" pitchFamily="2" charset="77"/>
                <a:ea typeface="Calibri" panose="020F0502020204030204" pitchFamily="34" charset="0"/>
                <a:cs typeface="Times New Roman" panose="02020603050405020304" pitchFamily="18" charset="0"/>
              </a:rPr>
              <a:t> </a:t>
            </a:r>
            <a:endParaRPr lang="en-US" sz="24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algn="just">
              <a:lnSpc>
                <a:spcPct val="125000"/>
              </a:lnSpc>
              <a:spcBef>
                <a:spcPts val="1200"/>
              </a:spcBef>
              <a:spcAft>
                <a:spcPts val="1200"/>
              </a:spcAft>
            </a:pPr>
            <a:r>
              <a:rPr lang="en-US" sz="2400" dirty="0">
                <a:effectLst/>
                <a:latin typeface="Raleway" pitchFamily="2" charset="77"/>
                <a:ea typeface="Calibri" panose="020F0502020204030204" pitchFamily="34" charset="0"/>
                <a:cs typeface="Times New Roman" panose="02020603050405020304" pitchFamily="18" charset="0"/>
              </a:rPr>
              <a:t> </a:t>
            </a:r>
            <a:endParaRPr lang="en-US" sz="24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a:lnSpc>
                <a:spcPct val="125000"/>
              </a:lnSpc>
              <a:spcBef>
                <a:spcPts val="1200"/>
              </a:spcBef>
              <a:spcAft>
                <a:spcPts val="1200"/>
              </a:spcAft>
            </a:pPr>
            <a:r>
              <a:rPr lang="en-US" sz="2400" dirty="0">
                <a:effectLst/>
                <a:latin typeface="Raleway" pitchFamily="2" charset="77"/>
                <a:ea typeface="Calibri" panose="020F0502020204030204" pitchFamily="34" charset="0"/>
                <a:cs typeface="Times New Roman" panose="02020603050405020304" pitchFamily="18" charset="0"/>
              </a:rPr>
              <a:t> </a:t>
            </a:r>
            <a:endParaRPr lang="en-US" sz="24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39C055D9-6129-6E42-EFC4-1D5ACB0EC208}"/>
              </a:ext>
            </a:extLst>
          </p:cNvPr>
          <p:cNvGraphicFramePr>
            <a:graphicFrameLocks noGrp="1"/>
          </p:cNvGraphicFramePr>
          <p:nvPr/>
        </p:nvGraphicFramePr>
        <p:xfrm>
          <a:off x="349624" y="954741"/>
          <a:ext cx="9816351" cy="4827306"/>
        </p:xfrm>
        <a:graphic>
          <a:graphicData uri="http://schemas.openxmlformats.org/drawingml/2006/table">
            <a:tbl>
              <a:tblPr firstRow="1" firstCol="1" bandRow="1">
                <a:tableStyleId>{5C22544A-7EE6-4342-B048-85BDC9FD1C3A}</a:tableStyleId>
              </a:tblPr>
              <a:tblGrid>
                <a:gridCol w="3563267">
                  <a:extLst>
                    <a:ext uri="{9D8B030D-6E8A-4147-A177-3AD203B41FA5}">
                      <a16:colId xmlns:a16="http://schemas.microsoft.com/office/drawing/2014/main" val="3374817485"/>
                    </a:ext>
                  </a:extLst>
                </a:gridCol>
                <a:gridCol w="6253084">
                  <a:extLst>
                    <a:ext uri="{9D8B030D-6E8A-4147-A177-3AD203B41FA5}">
                      <a16:colId xmlns:a16="http://schemas.microsoft.com/office/drawing/2014/main" val="2053791249"/>
                    </a:ext>
                  </a:extLst>
                </a:gridCol>
              </a:tblGrid>
              <a:tr h="943984">
                <a:tc>
                  <a:txBody>
                    <a:bodyPr/>
                    <a:lstStyle/>
                    <a:p>
                      <a:pPr marL="0" marR="0" algn="ctr">
                        <a:lnSpc>
                          <a:spcPct val="300000"/>
                        </a:lnSpc>
                        <a:spcBef>
                          <a:spcPts val="600"/>
                        </a:spcBef>
                        <a:spcAft>
                          <a:spcPts val="600"/>
                        </a:spcAft>
                      </a:pPr>
                      <a:r>
                        <a:rPr lang="en-US" sz="2000" b="1">
                          <a:effectLst/>
                        </a:rPr>
                        <a:t>Age (Years)</a:t>
                      </a:r>
                      <a:endParaRPr lang="en-US" sz="1800" b="1">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300000"/>
                        </a:lnSpc>
                        <a:spcBef>
                          <a:spcPts val="600"/>
                        </a:spcBef>
                        <a:spcAft>
                          <a:spcPts val="600"/>
                        </a:spcAft>
                      </a:pPr>
                      <a:r>
                        <a:rPr lang="en-US" sz="2000" b="1" dirty="0">
                          <a:effectLst/>
                        </a:rPr>
                        <a:t>Number of systems</a:t>
                      </a:r>
                      <a:endParaRPr lang="en-US" sz="1800" b="1"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7152664"/>
                  </a:ext>
                </a:extLst>
              </a:tr>
              <a:tr h="943984">
                <a:tc>
                  <a:txBody>
                    <a:bodyPr/>
                    <a:lstStyle/>
                    <a:p>
                      <a:pPr marL="0" marR="0" algn="ctr">
                        <a:lnSpc>
                          <a:spcPct val="300000"/>
                        </a:lnSpc>
                        <a:spcBef>
                          <a:spcPts val="600"/>
                        </a:spcBef>
                        <a:spcAft>
                          <a:spcPts val="600"/>
                        </a:spcAft>
                      </a:pPr>
                      <a:r>
                        <a:rPr lang="en-US" sz="1800" dirty="0">
                          <a:effectLst/>
                        </a:rPr>
                        <a:t>&lt;10</a:t>
                      </a:r>
                      <a:endParaRPr lang="en-US" sz="16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300000"/>
                        </a:lnSpc>
                        <a:spcBef>
                          <a:spcPts val="600"/>
                        </a:spcBef>
                        <a:spcAft>
                          <a:spcPts val="600"/>
                        </a:spcAft>
                      </a:pPr>
                      <a:r>
                        <a:rPr lang="en-US" sz="1800" dirty="0">
                          <a:effectLst/>
                        </a:rPr>
                        <a:t>50</a:t>
                      </a:r>
                      <a:endParaRPr lang="en-US" sz="16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15126513"/>
                  </a:ext>
                </a:extLst>
              </a:tr>
              <a:tr h="943984">
                <a:tc>
                  <a:txBody>
                    <a:bodyPr/>
                    <a:lstStyle/>
                    <a:p>
                      <a:pPr marL="0" marR="0" algn="ctr">
                        <a:lnSpc>
                          <a:spcPct val="300000"/>
                        </a:lnSpc>
                        <a:spcBef>
                          <a:spcPts val="600"/>
                        </a:spcBef>
                        <a:spcAft>
                          <a:spcPts val="600"/>
                        </a:spcAft>
                      </a:pPr>
                      <a:r>
                        <a:rPr lang="en-US" sz="1800" dirty="0">
                          <a:effectLst/>
                        </a:rPr>
                        <a:t>10-20</a:t>
                      </a:r>
                      <a:endParaRPr lang="en-US" sz="16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300000"/>
                        </a:lnSpc>
                        <a:spcBef>
                          <a:spcPts val="600"/>
                        </a:spcBef>
                        <a:spcAft>
                          <a:spcPts val="600"/>
                        </a:spcAft>
                      </a:pPr>
                      <a:r>
                        <a:rPr lang="en-US" sz="2000" dirty="0">
                          <a:effectLst/>
                        </a:rPr>
                        <a:t>28</a:t>
                      </a:r>
                      <a:endParaRPr lang="en-US" sz="18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0382319"/>
                  </a:ext>
                </a:extLst>
              </a:tr>
              <a:tr h="943984">
                <a:tc>
                  <a:txBody>
                    <a:bodyPr/>
                    <a:lstStyle/>
                    <a:p>
                      <a:pPr marL="0" marR="0" algn="ctr">
                        <a:lnSpc>
                          <a:spcPct val="300000"/>
                        </a:lnSpc>
                        <a:spcBef>
                          <a:spcPts val="600"/>
                        </a:spcBef>
                        <a:spcAft>
                          <a:spcPts val="600"/>
                        </a:spcAft>
                      </a:pPr>
                      <a:r>
                        <a:rPr lang="en-US" sz="1800" dirty="0">
                          <a:effectLst/>
                        </a:rPr>
                        <a:t>20-30</a:t>
                      </a:r>
                      <a:endParaRPr lang="en-US" sz="16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300000"/>
                        </a:lnSpc>
                        <a:spcBef>
                          <a:spcPts val="600"/>
                        </a:spcBef>
                        <a:spcAft>
                          <a:spcPts val="600"/>
                        </a:spcAft>
                      </a:pPr>
                      <a:r>
                        <a:rPr lang="en-US" sz="1800" dirty="0">
                          <a:effectLst/>
                        </a:rPr>
                        <a:t>26</a:t>
                      </a:r>
                      <a:endParaRPr lang="en-US" sz="16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2119378"/>
                  </a:ext>
                </a:extLst>
              </a:tr>
              <a:tr h="943984">
                <a:tc>
                  <a:txBody>
                    <a:bodyPr/>
                    <a:lstStyle/>
                    <a:p>
                      <a:pPr marL="0" marR="0" algn="ctr">
                        <a:lnSpc>
                          <a:spcPct val="300000"/>
                        </a:lnSpc>
                        <a:spcBef>
                          <a:spcPts val="600"/>
                        </a:spcBef>
                        <a:spcAft>
                          <a:spcPts val="600"/>
                        </a:spcAft>
                      </a:pPr>
                      <a:r>
                        <a:rPr lang="en-US" sz="2800" dirty="0">
                          <a:solidFill>
                            <a:srgbClr val="C00000"/>
                          </a:solidFill>
                          <a:effectLst/>
                        </a:rPr>
                        <a:t>&gt;30</a:t>
                      </a:r>
                      <a:endParaRPr lang="en-US" sz="2400"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300000"/>
                        </a:lnSpc>
                        <a:spcBef>
                          <a:spcPts val="600"/>
                        </a:spcBef>
                        <a:spcAft>
                          <a:spcPts val="600"/>
                        </a:spcAft>
                      </a:pPr>
                      <a:r>
                        <a:rPr lang="en-US" sz="2800" b="1" dirty="0">
                          <a:solidFill>
                            <a:srgbClr val="C00000"/>
                          </a:solidFill>
                          <a:effectLst/>
                        </a:rPr>
                        <a:t>166</a:t>
                      </a:r>
                      <a:endParaRPr lang="en-US" sz="2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2861329"/>
                  </a:ext>
                </a:extLst>
              </a:tr>
            </a:tbl>
          </a:graphicData>
        </a:graphic>
      </p:graphicFrame>
      <p:sp>
        <p:nvSpPr>
          <p:cNvPr id="5" name="TextBox 4">
            <a:extLst>
              <a:ext uri="{FF2B5EF4-FFF2-40B4-BE49-F238E27FC236}">
                <a16:creationId xmlns:a16="http://schemas.microsoft.com/office/drawing/2014/main" id="{D7A1EE7B-4370-1871-45EC-1F807553E152}"/>
              </a:ext>
            </a:extLst>
          </p:cNvPr>
          <p:cNvSpPr txBox="1"/>
          <p:nvPr/>
        </p:nvSpPr>
        <p:spPr>
          <a:xfrm>
            <a:off x="0" y="5782047"/>
            <a:ext cx="12192000" cy="1120115"/>
          </a:xfrm>
          <a:prstGeom prst="rect">
            <a:avLst/>
          </a:prstGeom>
          <a:noFill/>
        </p:spPr>
        <p:txBody>
          <a:bodyPr wrap="square">
            <a:spAutoFit/>
          </a:bodyPr>
          <a:lstStyle/>
          <a:p>
            <a:pPr marL="0" marR="0">
              <a:lnSpc>
                <a:spcPct val="125000"/>
              </a:lnSpc>
              <a:spcBef>
                <a:spcPts val="1200"/>
              </a:spcBef>
              <a:spcAft>
                <a:spcPts val="1200"/>
              </a:spcAft>
            </a:pPr>
            <a:r>
              <a:rPr lang="en-US" sz="2400" b="1" dirty="0">
                <a:solidFill>
                  <a:srgbClr val="C00000"/>
                </a:solidFill>
                <a:effectLst/>
                <a:highlight>
                  <a:srgbClr val="FFFF00"/>
                </a:highlight>
                <a:latin typeface="Raleway" pitchFamily="2" charset="77"/>
                <a:ea typeface="Calibri" panose="020F0502020204030204" pitchFamily="34" charset="0"/>
                <a:cs typeface="Times New Roman" panose="02020603050405020304" pitchFamily="18" charset="0"/>
              </a:rPr>
              <a:t>Ba</a:t>
            </a:r>
            <a:r>
              <a:rPr lang="en-US" sz="2800" b="1" dirty="0">
                <a:solidFill>
                  <a:srgbClr val="C00000"/>
                </a:solidFill>
                <a:effectLst/>
                <a:highlight>
                  <a:srgbClr val="FFFF00"/>
                </a:highlight>
                <a:latin typeface="Raleway" pitchFamily="2" charset="77"/>
                <a:ea typeface="Calibri" panose="020F0502020204030204" pitchFamily="34" charset="0"/>
                <a:cs typeface="Times New Roman" panose="02020603050405020304" pitchFamily="18" charset="0"/>
              </a:rPr>
              <a:t>sed on this evaluation just over 60% of all septic systems are in excess of 30 years old or exceeding their typical life expectancy.  </a:t>
            </a:r>
            <a:endParaRPr lang="en-US" sz="2800" b="1" dirty="0">
              <a:solidFill>
                <a:srgbClr val="C00000"/>
              </a:solidFill>
              <a:effectLst/>
              <a:highlight>
                <a:srgbClr val="FFFF00"/>
              </a:highlight>
              <a:latin typeface="Franklin Gothic Book" panose="020B05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9255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C1C94-A7B8-CCFC-1E5E-09ADB783EB64}"/>
              </a:ext>
            </a:extLst>
          </p:cNvPr>
          <p:cNvSpPr>
            <a:spLocks noGrp="1"/>
          </p:cNvSpPr>
          <p:nvPr>
            <p:ph type="title"/>
          </p:nvPr>
        </p:nvSpPr>
        <p:spPr>
          <a:xfrm>
            <a:off x="-1" y="14289"/>
            <a:ext cx="7229476" cy="836611"/>
          </a:xfrm>
          <a:solidFill>
            <a:schemeClr val="accent4">
              <a:lumMod val="40000"/>
              <a:lumOff val="60000"/>
            </a:schemeClr>
          </a:solidFill>
        </p:spPr>
        <p:txBody>
          <a:bodyPr>
            <a:normAutofit fontScale="90000"/>
          </a:bodyPr>
          <a:lstStyle/>
          <a:p>
            <a:r>
              <a:rPr lang="en-US" sz="2800" b="1" dirty="0">
                <a:solidFill>
                  <a:srgbClr val="78BE20"/>
                </a:solidFill>
                <a:effectLst/>
                <a:latin typeface="Raleway" pitchFamily="2" charset="77"/>
                <a:ea typeface="Times New Roman" panose="02020603050405020304" pitchFamily="18" charset="0"/>
                <a:cs typeface="Times New Roman" panose="02020603050405020304" pitchFamily="18" charset="0"/>
              </a:rPr>
              <a:t>SUNY Adirondack Water Quality Monitoring</a:t>
            </a:r>
            <a:endParaRPr lang="en-US" sz="6000" dirty="0"/>
          </a:p>
        </p:txBody>
      </p:sp>
      <p:sp>
        <p:nvSpPr>
          <p:cNvPr id="4" name="TextBox 3">
            <a:extLst>
              <a:ext uri="{FF2B5EF4-FFF2-40B4-BE49-F238E27FC236}">
                <a16:creationId xmlns:a16="http://schemas.microsoft.com/office/drawing/2014/main" id="{3A18BA3B-1F49-F04B-D4FE-B2174A603A95}"/>
              </a:ext>
            </a:extLst>
          </p:cNvPr>
          <p:cNvSpPr txBox="1"/>
          <p:nvPr/>
        </p:nvSpPr>
        <p:spPr>
          <a:xfrm>
            <a:off x="0" y="850900"/>
            <a:ext cx="7950200" cy="6057556"/>
          </a:xfrm>
          <a:prstGeom prst="rect">
            <a:avLst/>
          </a:prstGeom>
          <a:noFill/>
        </p:spPr>
        <p:txBody>
          <a:bodyPr wrap="square">
            <a:spAutoFit/>
          </a:bodyPr>
          <a:lstStyle/>
          <a:p>
            <a:pPr marL="0" marR="0" algn="just">
              <a:lnSpc>
                <a:spcPct val="125000"/>
              </a:lnSpc>
              <a:spcBef>
                <a:spcPts val="1200"/>
              </a:spcBef>
              <a:spcAft>
                <a:spcPts val="1200"/>
              </a:spcAft>
            </a:pPr>
            <a:r>
              <a:rPr lang="en-US" sz="2400" b="1" dirty="0">
                <a:effectLst/>
                <a:latin typeface="Raleway" pitchFamily="2" charset="77"/>
                <a:ea typeface="Calibri" panose="020F0502020204030204" pitchFamily="34" charset="0"/>
                <a:cs typeface="Times New Roman" panose="02020603050405020304" pitchFamily="18" charset="0"/>
              </a:rPr>
              <a:t>Since</a:t>
            </a:r>
            <a:r>
              <a:rPr lang="en-US" sz="2400" b="1" spc="-15" dirty="0">
                <a:effectLst/>
                <a:latin typeface="Raleway" pitchFamily="2" charset="77"/>
                <a:ea typeface="Calibri" panose="020F0502020204030204" pitchFamily="34" charset="0"/>
                <a:cs typeface="Times New Roman" panose="02020603050405020304" pitchFamily="18" charset="0"/>
              </a:rPr>
              <a:t> </a:t>
            </a:r>
            <a:r>
              <a:rPr lang="en-US" sz="2400" b="1" dirty="0">
                <a:effectLst/>
                <a:latin typeface="Raleway" pitchFamily="2" charset="77"/>
                <a:ea typeface="Calibri" panose="020F0502020204030204" pitchFamily="34" charset="0"/>
                <a:cs typeface="Times New Roman" panose="02020603050405020304" pitchFamily="18" charset="0"/>
              </a:rPr>
              <a:t>2015,</a:t>
            </a:r>
            <a:r>
              <a:rPr lang="en-US" sz="2400" b="1" spc="-20" dirty="0">
                <a:effectLst/>
                <a:latin typeface="Raleway" pitchFamily="2" charset="77"/>
                <a:ea typeface="Calibri" panose="020F0502020204030204" pitchFamily="34" charset="0"/>
                <a:cs typeface="Times New Roman" panose="02020603050405020304" pitchFamily="18" charset="0"/>
              </a:rPr>
              <a:t> </a:t>
            </a:r>
            <a:r>
              <a:rPr lang="en-US" sz="2400" b="1" dirty="0">
                <a:effectLst/>
                <a:latin typeface="Raleway" pitchFamily="2" charset="77"/>
                <a:ea typeface="Calibri" panose="020F0502020204030204" pitchFamily="34" charset="0"/>
                <a:cs typeface="Times New Roman" panose="02020603050405020304" pitchFamily="18" charset="0"/>
              </a:rPr>
              <a:t>the</a:t>
            </a:r>
            <a:r>
              <a:rPr lang="en-US" sz="2400" b="1" spc="-15" dirty="0">
                <a:effectLst/>
                <a:latin typeface="Raleway" pitchFamily="2" charset="77"/>
                <a:ea typeface="Calibri" panose="020F0502020204030204" pitchFamily="34" charset="0"/>
                <a:cs typeface="Times New Roman" panose="02020603050405020304" pitchFamily="18" charset="0"/>
              </a:rPr>
              <a:t> </a:t>
            </a:r>
            <a:r>
              <a:rPr lang="en-US" sz="2400" b="1" dirty="0">
                <a:effectLst/>
                <a:latin typeface="Raleway" pitchFamily="2" charset="77"/>
                <a:ea typeface="Calibri" panose="020F0502020204030204" pitchFamily="34" charset="0"/>
                <a:cs typeface="Times New Roman" panose="02020603050405020304" pitchFamily="18" charset="0"/>
              </a:rPr>
              <a:t>Environmental</a:t>
            </a:r>
            <a:r>
              <a:rPr lang="en-US" sz="2400" b="1" spc="-30" dirty="0">
                <a:effectLst/>
                <a:latin typeface="Raleway" pitchFamily="2" charset="77"/>
                <a:ea typeface="Calibri" panose="020F0502020204030204" pitchFamily="34" charset="0"/>
                <a:cs typeface="Times New Roman" panose="02020603050405020304" pitchFamily="18" charset="0"/>
              </a:rPr>
              <a:t> </a:t>
            </a:r>
            <a:r>
              <a:rPr lang="en-US" sz="2400" b="1" dirty="0">
                <a:effectLst/>
                <a:latin typeface="Raleway" pitchFamily="2" charset="77"/>
                <a:ea typeface="Calibri" panose="020F0502020204030204" pitchFamily="34" charset="0"/>
                <a:cs typeface="Times New Roman" panose="02020603050405020304" pitchFamily="18" charset="0"/>
              </a:rPr>
              <a:t>Studies</a:t>
            </a:r>
            <a:r>
              <a:rPr lang="en-US" sz="2400" b="1" spc="-20" dirty="0">
                <a:effectLst/>
                <a:latin typeface="Raleway" pitchFamily="2" charset="77"/>
                <a:ea typeface="Calibri" panose="020F0502020204030204" pitchFamily="34" charset="0"/>
                <a:cs typeface="Times New Roman" panose="02020603050405020304" pitchFamily="18" charset="0"/>
              </a:rPr>
              <a:t> </a:t>
            </a:r>
            <a:r>
              <a:rPr lang="en-US" sz="2400" b="1" dirty="0">
                <a:effectLst/>
                <a:latin typeface="Raleway" pitchFamily="2" charset="77"/>
                <a:ea typeface="Calibri" panose="020F0502020204030204" pitchFamily="34" charset="0"/>
                <a:cs typeface="Times New Roman" panose="02020603050405020304" pitchFamily="18" charset="0"/>
              </a:rPr>
              <a:t>Collaborative</a:t>
            </a:r>
            <a:r>
              <a:rPr lang="en-US" sz="2400" b="1" spc="-20" dirty="0">
                <a:effectLst/>
                <a:latin typeface="Raleway" pitchFamily="2" charset="77"/>
                <a:ea typeface="Calibri" panose="020F0502020204030204" pitchFamily="34" charset="0"/>
                <a:cs typeface="Times New Roman" panose="02020603050405020304" pitchFamily="18" charset="0"/>
              </a:rPr>
              <a:t> </a:t>
            </a:r>
            <a:r>
              <a:rPr lang="en-US" sz="2400" b="1" dirty="0">
                <a:effectLst/>
                <a:latin typeface="Raleway" pitchFamily="2" charset="77"/>
                <a:ea typeface="Calibri" panose="020F0502020204030204" pitchFamily="34" charset="0"/>
                <a:cs typeface="Times New Roman" panose="02020603050405020304" pitchFamily="18" charset="0"/>
              </a:rPr>
              <a:t>(ESC)</a:t>
            </a:r>
            <a:r>
              <a:rPr lang="en-US" sz="2400" b="1" spc="-20" dirty="0">
                <a:effectLst/>
                <a:latin typeface="Raleway" pitchFamily="2" charset="77"/>
                <a:ea typeface="Calibri" panose="020F0502020204030204" pitchFamily="34" charset="0"/>
                <a:cs typeface="Times New Roman" panose="02020603050405020304" pitchFamily="18" charset="0"/>
              </a:rPr>
              <a:t> </a:t>
            </a:r>
            <a:r>
              <a:rPr lang="en-US" sz="2400" b="1" dirty="0">
                <a:effectLst/>
                <a:latin typeface="Raleway" pitchFamily="2" charset="77"/>
                <a:ea typeface="Calibri" panose="020F0502020204030204" pitchFamily="34" charset="0"/>
                <a:cs typeface="Times New Roman" panose="02020603050405020304" pitchFamily="18" charset="0"/>
              </a:rPr>
              <a:t>at SUNY</a:t>
            </a:r>
            <a:r>
              <a:rPr lang="en-US" sz="2400" b="1" spc="-15" dirty="0">
                <a:effectLst/>
                <a:latin typeface="Raleway" pitchFamily="2" charset="77"/>
                <a:ea typeface="Calibri" panose="020F0502020204030204" pitchFamily="34" charset="0"/>
                <a:cs typeface="Times New Roman" panose="02020603050405020304" pitchFamily="18" charset="0"/>
              </a:rPr>
              <a:t> </a:t>
            </a:r>
            <a:r>
              <a:rPr lang="en-US" sz="2400" b="1" dirty="0">
                <a:effectLst/>
                <a:latin typeface="Raleway" pitchFamily="2" charset="77"/>
                <a:ea typeface="Calibri" panose="020F0502020204030204" pitchFamily="34" charset="0"/>
                <a:cs typeface="Times New Roman" panose="02020603050405020304" pitchFamily="18" charset="0"/>
              </a:rPr>
              <a:t>Adirondack</a:t>
            </a:r>
            <a:r>
              <a:rPr lang="en-US" sz="2400" b="1" spc="-35" dirty="0">
                <a:effectLst/>
                <a:latin typeface="Raleway" pitchFamily="2" charset="77"/>
                <a:ea typeface="Calibri" panose="020F0502020204030204" pitchFamily="34" charset="0"/>
                <a:cs typeface="Times New Roman" panose="02020603050405020304" pitchFamily="18" charset="0"/>
              </a:rPr>
              <a:t> </a:t>
            </a:r>
            <a:r>
              <a:rPr lang="en-US" sz="2400" b="1" dirty="0">
                <a:effectLst/>
                <a:latin typeface="Raleway" pitchFamily="2" charset="77"/>
                <a:ea typeface="Calibri" panose="020F0502020204030204" pitchFamily="34" charset="0"/>
                <a:cs typeface="Times New Roman" panose="02020603050405020304" pitchFamily="18" charset="0"/>
              </a:rPr>
              <a:t>has</a:t>
            </a:r>
            <a:r>
              <a:rPr lang="en-US" sz="2400" b="1" spc="-20" dirty="0">
                <a:effectLst/>
                <a:latin typeface="Raleway" pitchFamily="2" charset="77"/>
                <a:ea typeface="Calibri" panose="020F0502020204030204" pitchFamily="34" charset="0"/>
                <a:cs typeface="Times New Roman" panose="02020603050405020304" pitchFamily="18" charset="0"/>
              </a:rPr>
              <a:t> </a:t>
            </a:r>
            <a:r>
              <a:rPr lang="en-US" sz="2400" b="1" dirty="0">
                <a:effectLst/>
                <a:latin typeface="Raleway" pitchFamily="2" charset="77"/>
                <a:ea typeface="Calibri" panose="020F0502020204030204" pitchFamily="34" charset="0"/>
                <a:cs typeface="Times New Roman" panose="02020603050405020304" pitchFamily="18" charset="0"/>
              </a:rPr>
              <a:t>collaborated with the Warren County Soil and Water Conservation District (WCSWCD) in the collection of water quality samples on Glen Lake to detect septic system-derived non-point source pollution (NPSP). </a:t>
            </a:r>
            <a:r>
              <a:rPr lang="en-US" sz="2400" b="1" dirty="0">
                <a:latin typeface="Raleway" pitchFamily="2" charset="77"/>
                <a:ea typeface="Calibri" panose="020F0502020204030204" pitchFamily="34" charset="0"/>
                <a:cs typeface="Times New Roman" panose="02020603050405020304" pitchFamily="18" charset="0"/>
              </a:rPr>
              <a:t>W</a:t>
            </a:r>
            <a:r>
              <a:rPr lang="en-US" sz="2400" b="1" dirty="0">
                <a:effectLst/>
                <a:latin typeface="Raleway" pitchFamily="2" charset="77"/>
                <a:ea typeface="Calibri" panose="020F0502020204030204" pitchFamily="34" charset="0"/>
                <a:cs typeface="Times New Roman" panose="02020603050405020304" pitchFamily="18" charset="0"/>
              </a:rPr>
              <a:t>ater quality samples were taken at 23 locations adjacent to the shoreline, as well as a 'control' sample located in the middle of the lake (No.: 18). Three additional sampling locations were taken in the fen. Samples were taken four to five times, May through September, and during the peak periods in the summer season. (GLWMP, pages 28-29). </a:t>
            </a:r>
            <a:r>
              <a:rPr lang="en-US" sz="2400" b="1" dirty="0">
                <a:effectLst/>
              </a:rPr>
              <a:t> </a:t>
            </a:r>
            <a:r>
              <a:rPr lang="en-US" sz="2400" b="1" dirty="0">
                <a:effectLst/>
                <a:latin typeface="Raleway" pitchFamily="2" charset="77"/>
                <a:ea typeface="Calibri" panose="020F0502020204030204" pitchFamily="34" charset="0"/>
                <a:cs typeface="Times New Roman" panose="02020603050405020304" pitchFamily="18" charset="0"/>
              </a:rPr>
              <a:t> </a:t>
            </a:r>
            <a:endParaRPr lang="en-US" sz="2000" b="1"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5" name="Picture 4" descr="A map of a lake&#10;&#10;AI-generated content may be incorrect.">
            <a:extLst>
              <a:ext uri="{FF2B5EF4-FFF2-40B4-BE49-F238E27FC236}">
                <a16:creationId xmlns:a16="http://schemas.microsoft.com/office/drawing/2014/main" id="{39A4902F-57AA-2C43-F7BC-C7C4A62C3F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0200" y="44909"/>
            <a:ext cx="4241800" cy="6813091"/>
          </a:xfrm>
          <a:prstGeom prst="rect">
            <a:avLst/>
          </a:prstGeom>
          <a:ln w="3175">
            <a:solidFill>
              <a:schemeClr val="tx1"/>
            </a:solidFill>
          </a:ln>
        </p:spPr>
      </p:pic>
    </p:spTree>
    <p:extLst>
      <p:ext uri="{BB962C8B-B14F-4D97-AF65-F5344CB8AC3E}">
        <p14:creationId xmlns:p14="http://schemas.microsoft.com/office/powerpoint/2010/main" val="2212656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E7146-072D-424E-0C06-8EFE370CB868}"/>
              </a:ext>
            </a:extLst>
          </p:cNvPr>
          <p:cNvSpPr>
            <a:spLocks noGrp="1"/>
          </p:cNvSpPr>
          <p:nvPr>
            <p:ph type="title"/>
          </p:nvPr>
        </p:nvSpPr>
        <p:spPr>
          <a:xfrm>
            <a:off x="552450" y="222251"/>
            <a:ext cx="4051300" cy="1325563"/>
          </a:xfrm>
          <a:solidFill>
            <a:schemeClr val="accent4">
              <a:lumMod val="40000"/>
              <a:lumOff val="60000"/>
            </a:schemeClr>
          </a:solidFill>
        </p:spPr>
        <p:txBody>
          <a:bodyPr>
            <a:normAutofit fontScale="90000"/>
          </a:bodyPr>
          <a:lstStyle/>
          <a:p>
            <a:r>
              <a:rPr lang="en-US" sz="5400" b="1" dirty="0">
                <a:solidFill>
                  <a:schemeClr val="accent4">
                    <a:lumMod val="50000"/>
                  </a:schemeClr>
                </a:solidFill>
              </a:rPr>
              <a:t>Poop </a:t>
            </a:r>
            <a:r>
              <a:rPr lang="en-US" sz="5400" b="1" dirty="0"/>
              <a:t>&amp;</a:t>
            </a:r>
            <a:r>
              <a:rPr lang="en-US" sz="5400" b="1" dirty="0">
                <a:solidFill>
                  <a:schemeClr val="accent4">
                    <a:lumMod val="50000"/>
                  </a:schemeClr>
                </a:solidFill>
              </a:rPr>
              <a:t> </a:t>
            </a:r>
            <a:r>
              <a:rPr lang="en-US" sz="5400" b="1" dirty="0">
                <a:solidFill>
                  <a:schemeClr val="accent5">
                    <a:lumMod val="50000"/>
                  </a:schemeClr>
                </a:solidFill>
              </a:rPr>
              <a:t>Bleach</a:t>
            </a:r>
          </a:p>
        </p:txBody>
      </p:sp>
      <p:sp>
        <p:nvSpPr>
          <p:cNvPr id="3" name="Content Placeholder 2">
            <a:extLst>
              <a:ext uri="{FF2B5EF4-FFF2-40B4-BE49-F238E27FC236}">
                <a16:creationId xmlns:a16="http://schemas.microsoft.com/office/drawing/2014/main" id="{C0B50CE2-C363-D929-CB2F-B450E177B128}"/>
              </a:ext>
            </a:extLst>
          </p:cNvPr>
          <p:cNvSpPr>
            <a:spLocks noGrp="1"/>
          </p:cNvSpPr>
          <p:nvPr>
            <p:ph idx="1"/>
          </p:nvPr>
        </p:nvSpPr>
        <p:spPr>
          <a:xfrm>
            <a:off x="414338" y="1825624"/>
            <a:ext cx="11430000" cy="4810125"/>
          </a:xfrm>
        </p:spPr>
        <p:txBody>
          <a:bodyPr>
            <a:normAutofit lnSpcReduction="10000"/>
          </a:bodyPr>
          <a:lstStyle/>
          <a:p>
            <a:r>
              <a:rPr lang="en-US" sz="3600" dirty="0"/>
              <a:t>Water samples were tested for E. Coli (poop, which would come from humans or animals – geese, beavers, etc.) and free chlorine (bleach) that is used in most of our cleaning products and is not present in nature, which shows human activity.  A positive sample (A Hit!) is when </a:t>
            </a:r>
            <a:r>
              <a:rPr lang="en-US" sz="3600" u="sng" dirty="0"/>
              <a:t>BOTH</a:t>
            </a:r>
            <a:r>
              <a:rPr lang="en-US" sz="3600" dirty="0"/>
              <a:t> E Coli and free chlorine are found in the same sample, which strongly suggests pollution (leaching) from septic systems.  </a:t>
            </a:r>
          </a:p>
          <a:p>
            <a:r>
              <a:rPr lang="en-US" sz="3600" dirty="0"/>
              <a:t>The precise source of the septic pollution is not determined, but the general area of the Hits (pollution source) is shown.   </a:t>
            </a:r>
          </a:p>
        </p:txBody>
      </p:sp>
    </p:spTree>
    <p:extLst>
      <p:ext uri="{BB962C8B-B14F-4D97-AF65-F5344CB8AC3E}">
        <p14:creationId xmlns:p14="http://schemas.microsoft.com/office/powerpoint/2010/main" val="3475246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9FA8E-6C1A-F806-01B8-13AEC6F6E382}"/>
              </a:ext>
            </a:extLst>
          </p:cNvPr>
          <p:cNvSpPr>
            <a:spLocks noGrp="1"/>
          </p:cNvSpPr>
          <p:nvPr>
            <p:ph type="title"/>
          </p:nvPr>
        </p:nvSpPr>
        <p:spPr>
          <a:xfrm>
            <a:off x="0" y="1"/>
            <a:ext cx="7492998" cy="942974"/>
          </a:xfrm>
          <a:solidFill>
            <a:schemeClr val="accent4">
              <a:lumMod val="40000"/>
              <a:lumOff val="60000"/>
            </a:schemeClr>
          </a:solidFill>
        </p:spPr>
        <p:txBody>
          <a:bodyPr>
            <a:noAutofit/>
          </a:bodyPr>
          <a:lstStyle/>
          <a:p>
            <a:r>
              <a:rPr lang="en-US" sz="3600" dirty="0"/>
              <a:t>E. Coli and free chlorine FINDINGS</a:t>
            </a:r>
          </a:p>
        </p:txBody>
      </p:sp>
      <p:sp>
        <p:nvSpPr>
          <p:cNvPr id="4" name="TextBox 3">
            <a:extLst>
              <a:ext uri="{FF2B5EF4-FFF2-40B4-BE49-F238E27FC236}">
                <a16:creationId xmlns:a16="http://schemas.microsoft.com/office/drawing/2014/main" id="{C42DC2DA-1814-6F4A-FD4C-A4583127C228}"/>
              </a:ext>
            </a:extLst>
          </p:cNvPr>
          <p:cNvSpPr txBox="1"/>
          <p:nvPr/>
        </p:nvSpPr>
        <p:spPr>
          <a:xfrm>
            <a:off x="-57150" y="3395362"/>
            <a:ext cx="7492999" cy="3457037"/>
          </a:xfrm>
          <a:prstGeom prst="rect">
            <a:avLst/>
          </a:prstGeom>
          <a:solidFill>
            <a:schemeClr val="accent5">
              <a:lumMod val="40000"/>
              <a:lumOff val="60000"/>
            </a:schemeClr>
          </a:solidFill>
          <a:ln w="85725">
            <a:solidFill>
              <a:srgbClr val="C00000"/>
            </a:solidFill>
          </a:ln>
        </p:spPr>
        <p:txBody>
          <a:bodyPr wrap="square">
            <a:spAutoFit/>
          </a:bodyPr>
          <a:lstStyle/>
          <a:p>
            <a:pPr marL="0" marR="0" algn="just">
              <a:lnSpc>
                <a:spcPct val="115000"/>
              </a:lnSpc>
              <a:spcBef>
                <a:spcPts val="600"/>
              </a:spcBef>
              <a:spcAft>
                <a:spcPts val="600"/>
              </a:spcAft>
            </a:pPr>
            <a:r>
              <a:rPr lang="en-US" sz="2400" dirty="0">
                <a:solidFill>
                  <a:srgbClr val="C00000"/>
                </a:solidFill>
                <a:latin typeface="Raleway" pitchFamily="2" charset="77"/>
                <a:ea typeface="Calibri" panose="020F0502020204030204" pitchFamily="34" charset="0"/>
                <a:cs typeface="Times New Roman" panose="02020603050405020304" pitchFamily="18" charset="0"/>
              </a:rPr>
              <a:t>A</a:t>
            </a:r>
            <a:r>
              <a:rPr lang="en-US" sz="2400" dirty="0">
                <a:solidFill>
                  <a:srgbClr val="C00000"/>
                </a:solidFill>
                <a:effectLst/>
                <a:latin typeface="Raleway" pitchFamily="2" charset="77"/>
                <a:ea typeface="Calibri" panose="020F0502020204030204" pitchFamily="34" charset="0"/>
                <a:cs typeface="Times New Roman" panose="02020603050405020304" pitchFamily="18" charset="0"/>
              </a:rPr>
              <a:t> review of SUNY ADK’s NPS sampling for the years 2019 - 2022 nearly all sampling locations reported E. Coli and free chlorine detections during those years.  </a:t>
            </a:r>
            <a:r>
              <a:rPr lang="en-US" sz="2400" u="sng" dirty="0">
                <a:solidFill>
                  <a:srgbClr val="C00000"/>
                </a:solidFill>
                <a:effectLst/>
                <a:latin typeface="Raleway" pitchFamily="2" charset="77"/>
                <a:ea typeface="Calibri" panose="020F0502020204030204" pitchFamily="34" charset="0"/>
                <a:cs typeface="Times New Roman" panose="02020603050405020304" pitchFamily="18" charset="0"/>
              </a:rPr>
              <a:t>Sampling locations 8 and 11 reported detections over 50% </a:t>
            </a:r>
            <a:r>
              <a:rPr lang="en-US" sz="2400" dirty="0">
                <a:solidFill>
                  <a:srgbClr val="C00000"/>
                </a:solidFill>
                <a:effectLst/>
                <a:latin typeface="Raleway" pitchFamily="2" charset="77"/>
                <a:ea typeface="Calibri" panose="020F0502020204030204" pitchFamily="34" charset="0"/>
                <a:cs typeface="Times New Roman" panose="02020603050405020304" pitchFamily="18" charset="0"/>
              </a:rPr>
              <a:t>of the sampling events and </a:t>
            </a:r>
            <a:r>
              <a:rPr lang="en-US" sz="2400" u="sng" dirty="0">
                <a:solidFill>
                  <a:srgbClr val="C00000"/>
                </a:solidFill>
                <a:effectLst/>
                <a:latin typeface="Raleway" pitchFamily="2" charset="77"/>
                <a:ea typeface="Calibri" panose="020F0502020204030204" pitchFamily="34" charset="0"/>
                <a:cs typeface="Times New Roman" panose="02020603050405020304" pitchFamily="18" charset="0"/>
              </a:rPr>
              <a:t>locations 2 and 9 approximately 40% of the events</a:t>
            </a:r>
            <a:r>
              <a:rPr lang="en-US" sz="2400" dirty="0">
                <a:solidFill>
                  <a:srgbClr val="C00000"/>
                </a:solidFill>
                <a:effectLst/>
                <a:latin typeface="Raleway" pitchFamily="2" charset="77"/>
                <a:ea typeface="Calibri" panose="020F0502020204030204" pitchFamily="34" charset="0"/>
                <a:cs typeface="Times New Roman" panose="02020603050405020304" pitchFamily="18" charset="0"/>
              </a:rPr>
              <a:t>. No detection were reported for sampling location 18. (GLWMP page 30).  </a:t>
            </a:r>
            <a:endParaRPr lang="en-US" sz="2000"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75FB59D-070D-6E4B-5CE7-4E5DADF189C2}"/>
              </a:ext>
            </a:extLst>
          </p:cNvPr>
          <p:cNvSpPr txBox="1"/>
          <p:nvPr/>
        </p:nvSpPr>
        <p:spPr>
          <a:xfrm>
            <a:off x="-57150" y="804593"/>
            <a:ext cx="7492998" cy="2607573"/>
          </a:xfrm>
          <a:prstGeom prst="rect">
            <a:avLst/>
          </a:prstGeom>
          <a:solidFill>
            <a:schemeClr val="accent3">
              <a:lumMod val="40000"/>
              <a:lumOff val="60000"/>
            </a:schemeClr>
          </a:solidFill>
          <a:ln w="117475">
            <a:solidFill>
              <a:schemeClr val="accent1"/>
            </a:solidFill>
          </a:ln>
        </p:spPr>
        <p:txBody>
          <a:bodyPr wrap="square">
            <a:spAutoFit/>
          </a:bodyPr>
          <a:lstStyle/>
          <a:p>
            <a:pPr marL="0" marR="0" algn="just">
              <a:lnSpc>
                <a:spcPct val="115000"/>
              </a:lnSpc>
              <a:spcBef>
                <a:spcPts val="600"/>
              </a:spcBef>
              <a:spcAft>
                <a:spcPts val="600"/>
              </a:spcAft>
            </a:pP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In 2024,</a:t>
            </a:r>
            <a:r>
              <a:rPr lang="en-US" sz="2400" b="1"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11</a:t>
            </a:r>
            <a:r>
              <a:rPr lang="en-US" sz="2400" b="1"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of</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the</a:t>
            </a:r>
            <a:r>
              <a:rPr lang="en-US" sz="2400" b="1"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24</a:t>
            </a:r>
            <a:r>
              <a:rPr lang="en-US" sz="2400" b="1"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lake</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testing</a:t>
            </a:r>
            <a:r>
              <a:rPr lang="en-US" sz="2400" b="1" spc="-10"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sites were</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positive</a:t>
            </a:r>
            <a:r>
              <a:rPr lang="en-US" sz="2400" b="1" spc="-10"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for</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NPSP indicators (both E. Coli and free chlorine) at</a:t>
            </a:r>
            <a:r>
              <a:rPr lang="en-US" sz="2400" b="1"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least</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once.</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Site</a:t>
            </a:r>
            <a:r>
              <a:rPr lang="en-US" sz="2400" b="1" u="sng"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9</a:t>
            </a:r>
            <a:r>
              <a:rPr lang="en-US" sz="2400" b="1" u="sng"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was NPSP</a:t>
            </a:r>
            <a:r>
              <a:rPr lang="en-US" sz="2400" b="1" u="sng"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positive</a:t>
            </a:r>
            <a:r>
              <a:rPr lang="en-US" sz="2400" b="1" u="sng"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3</a:t>
            </a:r>
            <a:r>
              <a:rPr lang="en-US" sz="2400" b="1" u="sng"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of</a:t>
            </a:r>
            <a:r>
              <a:rPr lang="en-US" sz="2400" b="1" u="sng" spc="-10"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the</a:t>
            </a:r>
            <a:r>
              <a:rPr lang="en-US" sz="2400" b="1" u="sng"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5</a:t>
            </a:r>
            <a:r>
              <a:rPr lang="en-US" sz="2400" b="1" u="sng"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testing dates</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Site 18 (the control site located at the center of the lake) was negative across all testing dates. (GLWMP page 29). </a:t>
            </a:r>
            <a:endParaRPr lang="en-US" sz="2000" b="1" dirty="0">
              <a:solidFill>
                <a:schemeClr val="bg2">
                  <a:lumMod val="10000"/>
                </a:schemeClr>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7" name="Picture 6" descr="A map of a lake&#10;&#10;AI-generated content may be incorrect.">
            <a:extLst>
              <a:ext uri="{FF2B5EF4-FFF2-40B4-BE49-F238E27FC236}">
                <a16:creationId xmlns:a16="http://schemas.microsoft.com/office/drawing/2014/main" id="{EECC4BF7-B307-029C-D127-6ED3731DE7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2999" y="0"/>
            <a:ext cx="4699000" cy="6858000"/>
          </a:xfrm>
          <a:prstGeom prst="rect">
            <a:avLst/>
          </a:prstGeom>
          <a:ln w="3175">
            <a:solidFill>
              <a:schemeClr val="tx1"/>
            </a:solidFill>
          </a:ln>
        </p:spPr>
      </p:pic>
      <p:cxnSp>
        <p:nvCxnSpPr>
          <p:cNvPr id="5" name="Straight Arrow Connector 4">
            <a:extLst>
              <a:ext uri="{FF2B5EF4-FFF2-40B4-BE49-F238E27FC236}">
                <a16:creationId xmlns:a16="http://schemas.microsoft.com/office/drawing/2014/main" id="{6C4C5E4F-9595-3087-B83A-94F328C820FD}"/>
              </a:ext>
            </a:extLst>
          </p:cNvPr>
          <p:cNvCxnSpPr>
            <a:cxnSpLocks/>
          </p:cNvCxnSpPr>
          <p:nvPr/>
        </p:nvCxnSpPr>
        <p:spPr>
          <a:xfrm>
            <a:off x="10655300" y="607743"/>
            <a:ext cx="190500" cy="3937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0234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9FA8E-6C1A-F806-01B8-13AEC6F6E382}"/>
              </a:ext>
            </a:extLst>
          </p:cNvPr>
          <p:cNvSpPr>
            <a:spLocks noGrp="1"/>
          </p:cNvSpPr>
          <p:nvPr>
            <p:ph type="title"/>
          </p:nvPr>
        </p:nvSpPr>
        <p:spPr>
          <a:xfrm>
            <a:off x="0" y="1"/>
            <a:ext cx="7492998" cy="942974"/>
          </a:xfrm>
          <a:solidFill>
            <a:schemeClr val="accent4">
              <a:lumMod val="40000"/>
              <a:lumOff val="60000"/>
            </a:schemeClr>
          </a:solidFill>
        </p:spPr>
        <p:txBody>
          <a:bodyPr>
            <a:noAutofit/>
          </a:bodyPr>
          <a:lstStyle/>
          <a:p>
            <a:r>
              <a:rPr lang="en-US" sz="3600" dirty="0"/>
              <a:t>E. Coli and free chlorine FINDINGS</a:t>
            </a:r>
          </a:p>
        </p:txBody>
      </p:sp>
      <p:sp>
        <p:nvSpPr>
          <p:cNvPr id="4" name="TextBox 3">
            <a:extLst>
              <a:ext uri="{FF2B5EF4-FFF2-40B4-BE49-F238E27FC236}">
                <a16:creationId xmlns:a16="http://schemas.microsoft.com/office/drawing/2014/main" id="{C42DC2DA-1814-6F4A-FD4C-A4583127C228}"/>
              </a:ext>
            </a:extLst>
          </p:cNvPr>
          <p:cNvSpPr txBox="1"/>
          <p:nvPr/>
        </p:nvSpPr>
        <p:spPr>
          <a:xfrm>
            <a:off x="-57150" y="3395362"/>
            <a:ext cx="7492999" cy="3457037"/>
          </a:xfrm>
          <a:prstGeom prst="rect">
            <a:avLst/>
          </a:prstGeom>
          <a:solidFill>
            <a:schemeClr val="accent5">
              <a:lumMod val="40000"/>
              <a:lumOff val="60000"/>
            </a:schemeClr>
          </a:solidFill>
          <a:ln w="85725">
            <a:solidFill>
              <a:srgbClr val="C00000"/>
            </a:solidFill>
          </a:ln>
        </p:spPr>
        <p:txBody>
          <a:bodyPr wrap="square">
            <a:spAutoFit/>
          </a:bodyPr>
          <a:lstStyle/>
          <a:p>
            <a:pPr marL="0" marR="0" algn="just">
              <a:lnSpc>
                <a:spcPct val="115000"/>
              </a:lnSpc>
              <a:spcBef>
                <a:spcPts val="600"/>
              </a:spcBef>
              <a:spcAft>
                <a:spcPts val="600"/>
              </a:spcAft>
            </a:pPr>
            <a:r>
              <a:rPr lang="en-US" sz="2400" b="1" dirty="0">
                <a:solidFill>
                  <a:srgbClr val="C00000"/>
                </a:solidFill>
                <a:latin typeface="Raleway" pitchFamily="2" charset="77"/>
                <a:ea typeface="Calibri" panose="020F0502020204030204" pitchFamily="34" charset="0"/>
                <a:cs typeface="Times New Roman" panose="02020603050405020304" pitchFamily="18" charset="0"/>
              </a:rPr>
              <a:t>A</a:t>
            </a:r>
            <a:r>
              <a:rPr lang="en-US" sz="2400" b="1" dirty="0">
                <a:solidFill>
                  <a:srgbClr val="C00000"/>
                </a:solidFill>
                <a:effectLst/>
                <a:latin typeface="Raleway" pitchFamily="2" charset="77"/>
                <a:ea typeface="Calibri" panose="020F0502020204030204" pitchFamily="34" charset="0"/>
                <a:cs typeface="Times New Roman" panose="02020603050405020304" pitchFamily="18" charset="0"/>
              </a:rPr>
              <a:t> review of SUNY ADK’s NPS sampling for the years </a:t>
            </a:r>
            <a:r>
              <a:rPr lang="en-US" sz="2400" b="1" u="sng" dirty="0">
                <a:solidFill>
                  <a:srgbClr val="C00000"/>
                </a:solidFill>
                <a:effectLst/>
                <a:latin typeface="Raleway" pitchFamily="2" charset="77"/>
                <a:ea typeface="Calibri" panose="020F0502020204030204" pitchFamily="34" charset="0"/>
                <a:cs typeface="Times New Roman" panose="02020603050405020304" pitchFamily="18" charset="0"/>
              </a:rPr>
              <a:t>2019 - 2022 nearly all sampling locations reported E. Coli and free chlorine detections during those years</a:t>
            </a:r>
            <a:r>
              <a:rPr lang="en-US" sz="2400" b="1" dirty="0">
                <a:solidFill>
                  <a:srgbClr val="C00000"/>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rgbClr val="C00000"/>
                </a:solidFill>
                <a:effectLst/>
                <a:latin typeface="Raleway" pitchFamily="2" charset="77"/>
                <a:ea typeface="Calibri" panose="020F0502020204030204" pitchFamily="34" charset="0"/>
                <a:cs typeface="Times New Roman" panose="02020603050405020304" pitchFamily="18" charset="0"/>
              </a:rPr>
              <a:t>Sampling locations 8 and 11 reported detections over 50% </a:t>
            </a:r>
            <a:r>
              <a:rPr lang="en-US" sz="2400" b="1" dirty="0">
                <a:solidFill>
                  <a:srgbClr val="C00000"/>
                </a:solidFill>
                <a:effectLst/>
                <a:latin typeface="Raleway" pitchFamily="2" charset="77"/>
                <a:ea typeface="Calibri" panose="020F0502020204030204" pitchFamily="34" charset="0"/>
                <a:cs typeface="Times New Roman" panose="02020603050405020304" pitchFamily="18" charset="0"/>
              </a:rPr>
              <a:t>of the sampling events and </a:t>
            </a:r>
            <a:r>
              <a:rPr lang="en-US" sz="2400" b="1" u="sng" dirty="0">
                <a:solidFill>
                  <a:srgbClr val="C00000"/>
                </a:solidFill>
                <a:effectLst/>
                <a:latin typeface="Raleway" pitchFamily="2" charset="77"/>
                <a:ea typeface="Calibri" panose="020F0502020204030204" pitchFamily="34" charset="0"/>
                <a:cs typeface="Times New Roman" panose="02020603050405020304" pitchFamily="18" charset="0"/>
              </a:rPr>
              <a:t>locations 2 and 9 approximately 40% of the events</a:t>
            </a:r>
            <a:r>
              <a:rPr lang="en-US" sz="2400" b="1" dirty="0">
                <a:solidFill>
                  <a:srgbClr val="C00000"/>
                </a:solidFill>
                <a:effectLst/>
                <a:latin typeface="Raleway" pitchFamily="2" charset="77"/>
                <a:ea typeface="Calibri" panose="020F0502020204030204" pitchFamily="34" charset="0"/>
                <a:cs typeface="Times New Roman" panose="02020603050405020304" pitchFamily="18" charset="0"/>
              </a:rPr>
              <a:t>. No detection were reported for sampling location 18. (GLWMP page 30).  </a:t>
            </a:r>
            <a:endParaRPr lang="en-US" sz="20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75FB59D-070D-6E4B-5CE7-4E5DADF189C2}"/>
              </a:ext>
            </a:extLst>
          </p:cNvPr>
          <p:cNvSpPr txBox="1"/>
          <p:nvPr/>
        </p:nvSpPr>
        <p:spPr>
          <a:xfrm>
            <a:off x="-57150" y="804593"/>
            <a:ext cx="7492998" cy="2607573"/>
          </a:xfrm>
          <a:prstGeom prst="rect">
            <a:avLst/>
          </a:prstGeom>
          <a:solidFill>
            <a:schemeClr val="accent3">
              <a:lumMod val="40000"/>
              <a:lumOff val="60000"/>
            </a:schemeClr>
          </a:solidFill>
          <a:ln w="117475">
            <a:solidFill>
              <a:schemeClr val="accent1"/>
            </a:solidFill>
          </a:ln>
        </p:spPr>
        <p:txBody>
          <a:bodyPr wrap="square">
            <a:spAutoFit/>
          </a:bodyPr>
          <a:lstStyle/>
          <a:p>
            <a:pPr marL="0" marR="0" algn="just">
              <a:lnSpc>
                <a:spcPct val="115000"/>
              </a:lnSpc>
              <a:spcBef>
                <a:spcPts val="600"/>
              </a:spcBef>
              <a:spcAft>
                <a:spcPts val="600"/>
              </a:spcAft>
            </a:pP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In 2024,</a:t>
            </a:r>
            <a:r>
              <a:rPr lang="en-US" sz="2400" b="1"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11</a:t>
            </a:r>
            <a:r>
              <a:rPr lang="en-US" sz="2400" b="1"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of</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the</a:t>
            </a:r>
            <a:r>
              <a:rPr lang="en-US" sz="2400" b="1"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24</a:t>
            </a:r>
            <a:r>
              <a:rPr lang="en-US" sz="2400" b="1"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lake</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testing</a:t>
            </a:r>
            <a:r>
              <a:rPr lang="en-US" sz="2400" b="1" spc="-10"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sites were</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positive</a:t>
            </a:r>
            <a:r>
              <a:rPr lang="en-US" sz="2400" b="1" spc="-10"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for</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NPSP indicators (both E. Coli and free chlorine) at</a:t>
            </a:r>
            <a:r>
              <a:rPr lang="en-US" sz="2400" b="1"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least</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once.</a:t>
            </a:r>
            <a:r>
              <a:rPr lang="en-US" sz="2400" b="1"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Site</a:t>
            </a:r>
            <a:r>
              <a:rPr lang="en-US" sz="2400" b="1" u="sng"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9</a:t>
            </a:r>
            <a:r>
              <a:rPr lang="en-US" sz="2400" b="1" u="sng"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was NPSP</a:t>
            </a:r>
            <a:r>
              <a:rPr lang="en-US" sz="2400" b="1" u="sng"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positive</a:t>
            </a:r>
            <a:r>
              <a:rPr lang="en-US" sz="2400" b="1" u="sng"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3</a:t>
            </a:r>
            <a:r>
              <a:rPr lang="en-US" sz="2400" b="1" u="sng"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of</a:t>
            </a:r>
            <a:r>
              <a:rPr lang="en-US" sz="2400" b="1" u="sng" spc="-10"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the</a:t>
            </a:r>
            <a:r>
              <a:rPr lang="en-US" sz="2400" b="1" u="sng" spc="-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5</a:t>
            </a:r>
            <a:r>
              <a:rPr lang="en-US" sz="2400" b="1" u="sng" spc="-15"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a:t>
            </a:r>
            <a:r>
              <a:rPr lang="en-US" sz="2400" b="1" u="sng"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testing dates</a:t>
            </a:r>
            <a:r>
              <a:rPr lang="en-US" sz="2400" b="1" dirty="0">
                <a:solidFill>
                  <a:schemeClr val="bg2">
                    <a:lumMod val="10000"/>
                  </a:schemeClr>
                </a:solidFill>
                <a:effectLst/>
                <a:latin typeface="Raleway" pitchFamily="2" charset="77"/>
                <a:ea typeface="Calibri" panose="020F0502020204030204" pitchFamily="34" charset="0"/>
                <a:cs typeface="Times New Roman" panose="02020603050405020304" pitchFamily="18" charset="0"/>
              </a:rPr>
              <a:t>. Site 18 (the control site located at the center of the lake) was negative across all testing dates. (GLWMP page 29). </a:t>
            </a:r>
            <a:endParaRPr lang="en-US" sz="2000" b="1" dirty="0">
              <a:solidFill>
                <a:schemeClr val="bg2">
                  <a:lumMod val="10000"/>
                </a:schemeClr>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7" name="Picture 6" descr="A map of a lake&#10;&#10;AI-generated content may be incorrect.">
            <a:extLst>
              <a:ext uri="{FF2B5EF4-FFF2-40B4-BE49-F238E27FC236}">
                <a16:creationId xmlns:a16="http://schemas.microsoft.com/office/drawing/2014/main" id="{EECC4BF7-B307-029C-D127-6ED3731DE7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2999" y="0"/>
            <a:ext cx="4699000" cy="6858000"/>
          </a:xfrm>
          <a:prstGeom prst="rect">
            <a:avLst/>
          </a:prstGeom>
          <a:ln w="3175">
            <a:solidFill>
              <a:schemeClr val="tx1"/>
            </a:solidFill>
          </a:ln>
        </p:spPr>
      </p:pic>
      <p:cxnSp>
        <p:nvCxnSpPr>
          <p:cNvPr id="5" name="Straight Arrow Connector 4">
            <a:extLst>
              <a:ext uri="{FF2B5EF4-FFF2-40B4-BE49-F238E27FC236}">
                <a16:creationId xmlns:a16="http://schemas.microsoft.com/office/drawing/2014/main" id="{6C4C5E4F-9595-3087-B83A-94F328C820FD}"/>
              </a:ext>
            </a:extLst>
          </p:cNvPr>
          <p:cNvCxnSpPr>
            <a:cxnSpLocks/>
          </p:cNvCxnSpPr>
          <p:nvPr/>
        </p:nvCxnSpPr>
        <p:spPr>
          <a:xfrm>
            <a:off x="10655300" y="607743"/>
            <a:ext cx="190500" cy="3937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D66FEB59-2A6A-67D5-B8FD-D21F128C2472}"/>
              </a:ext>
            </a:extLst>
          </p:cNvPr>
          <p:cNvCxnSpPr>
            <a:cxnSpLocks/>
          </p:cNvCxnSpPr>
          <p:nvPr/>
        </p:nvCxnSpPr>
        <p:spPr>
          <a:xfrm>
            <a:off x="10655300" y="1243013"/>
            <a:ext cx="153987" cy="366173"/>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A254B97A-0390-0FC1-CA50-F6423258E576}"/>
              </a:ext>
            </a:extLst>
          </p:cNvPr>
          <p:cNvCxnSpPr>
            <a:cxnSpLocks/>
          </p:cNvCxnSpPr>
          <p:nvPr/>
        </p:nvCxnSpPr>
        <p:spPr>
          <a:xfrm>
            <a:off x="8150225" y="2381251"/>
            <a:ext cx="153987" cy="366173"/>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B3BAD1E5-6D83-23C3-2811-0B2C533FA476}"/>
              </a:ext>
            </a:extLst>
          </p:cNvPr>
          <p:cNvCxnSpPr>
            <a:cxnSpLocks/>
          </p:cNvCxnSpPr>
          <p:nvPr/>
        </p:nvCxnSpPr>
        <p:spPr>
          <a:xfrm>
            <a:off x="10922793" y="607743"/>
            <a:ext cx="0" cy="331248"/>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A872E21-6164-EA64-5F71-166B1FC8D6FE}"/>
              </a:ext>
            </a:extLst>
          </p:cNvPr>
          <p:cNvCxnSpPr>
            <a:cxnSpLocks/>
          </p:cNvCxnSpPr>
          <p:nvPr/>
        </p:nvCxnSpPr>
        <p:spPr>
          <a:xfrm flipH="1" flipV="1">
            <a:off x="11944350" y="1406510"/>
            <a:ext cx="114300" cy="331264"/>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974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2A003-26F5-8AB0-9488-CA1D3491601D}"/>
              </a:ext>
            </a:extLst>
          </p:cNvPr>
          <p:cNvSpPr>
            <a:spLocks noGrp="1"/>
          </p:cNvSpPr>
          <p:nvPr>
            <p:ph type="title"/>
          </p:nvPr>
        </p:nvSpPr>
        <p:spPr>
          <a:xfrm>
            <a:off x="0" y="0"/>
            <a:ext cx="12192000" cy="1285875"/>
          </a:xfrm>
        </p:spPr>
        <p:txBody>
          <a:bodyPr>
            <a:normAutofit fontScale="90000"/>
          </a:bodyPr>
          <a:lstStyle/>
          <a:p>
            <a:r>
              <a:rPr lang="en-US" b="1" dirty="0">
                <a:solidFill>
                  <a:srgbClr val="C00000"/>
                </a:solidFill>
              </a:rPr>
              <a:t>Heat Map </a:t>
            </a:r>
            <a:r>
              <a:rPr lang="en-US" dirty="0"/>
              <a:t>shows age of septic systems and positive hits for both E. Coli and free Chlorine</a:t>
            </a:r>
          </a:p>
        </p:txBody>
      </p:sp>
      <p:pic>
        <p:nvPicPr>
          <p:cNvPr id="3" name="Picture 2">
            <a:extLst>
              <a:ext uri="{FF2B5EF4-FFF2-40B4-BE49-F238E27FC236}">
                <a16:creationId xmlns:a16="http://schemas.microsoft.com/office/drawing/2014/main" id="{8C7CCD00-846E-624C-B0E5-EBFDFF48327C}"/>
              </a:ext>
            </a:extLst>
          </p:cNvPr>
          <p:cNvPicPr>
            <a:picLocks noChangeAspect="1"/>
          </p:cNvPicPr>
          <p:nvPr/>
        </p:nvPicPr>
        <p:blipFill>
          <a:blip r:embed="rId2"/>
          <a:stretch>
            <a:fillRect/>
          </a:stretch>
        </p:blipFill>
        <p:spPr>
          <a:xfrm>
            <a:off x="73026" y="1184275"/>
            <a:ext cx="12191999" cy="5686425"/>
          </a:xfrm>
          <a:prstGeom prst="rect">
            <a:avLst/>
          </a:prstGeom>
        </p:spPr>
      </p:pic>
    </p:spTree>
    <p:extLst>
      <p:ext uri="{BB962C8B-B14F-4D97-AF65-F5344CB8AC3E}">
        <p14:creationId xmlns:p14="http://schemas.microsoft.com/office/powerpoint/2010/main" val="3320548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1026</Words>
  <Application>Microsoft Macintosh PowerPoint</Application>
  <PresentationFormat>Widescreen</PresentationFormat>
  <Paragraphs>47</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ADLaM Display</vt:lpstr>
      <vt:lpstr>Arial</vt:lpstr>
      <vt:lpstr>Calibri</vt:lpstr>
      <vt:lpstr>Calibri Light</vt:lpstr>
      <vt:lpstr>Franklin Gothic Book</vt:lpstr>
      <vt:lpstr>Raleway</vt:lpstr>
      <vt:lpstr>Office Theme</vt:lpstr>
      <vt:lpstr>Glen Lake Septic Systems and Water Sampling</vt:lpstr>
      <vt:lpstr>Near Shore Septic Systems</vt:lpstr>
      <vt:lpstr>Glen Lake Septic System Inventory</vt:lpstr>
      <vt:lpstr>PowerPoint Presentation</vt:lpstr>
      <vt:lpstr>SUNY Adirondack Water Quality Monitoring</vt:lpstr>
      <vt:lpstr>Poop &amp; Bleach</vt:lpstr>
      <vt:lpstr>E. Coli and free chlorine FINDINGS</vt:lpstr>
      <vt:lpstr>E. Coli and free chlorine FINDINGS</vt:lpstr>
      <vt:lpstr>Heat Map shows age of septic systems and positive hits for both E. Coli and free Chlorine</vt:lpstr>
      <vt:lpstr>PowerPoint Presentation</vt:lpstr>
      <vt:lpstr>PowerPoint Presentation</vt:lpstr>
      <vt:lpstr>PowerPoint Presentation</vt:lpstr>
      <vt:lpstr>NYSDEC Septic Replacement Grants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Glen Lake Septic Systems and Water Sampling</dc:title>
  <dc:creator>Derby, Paul</dc:creator>
  <cp:lastModifiedBy>Derby, Paul</cp:lastModifiedBy>
  <cp:revision>33</cp:revision>
  <dcterms:created xsi:type="dcterms:W3CDTF">2025-07-12T17:30:36Z</dcterms:created>
  <dcterms:modified xsi:type="dcterms:W3CDTF">2025-07-15T12:34:32Z</dcterms:modified>
</cp:coreProperties>
</file>