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265" r:id="rId3"/>
    <p:sldId id="260" r:id="rId4"/>
    <p:sldId id="256" r:id="rId5"/>
    <p:sldId id="261" r:id="rId6"/>
    <p:sldId id="257" r:id="rId7"/>
    <p:sldId id="262" r:id="rId8"/>
    <p:sldId id="264" r:id="rId9"/>
    <p:sldId id="266" r:id="rId10"/>
    <p:sldId id="267" r:id="rId11"/>
    <p:sldId id="268" r:id="rId12"/>
    <p:sldId id="270"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63"/>
    <p:restoredTop sz="95701"/>
  </p:normalViewPr>
  <p:slideViewPr>
    <p:cSldViewPr snapToGrid="0" snapToObjects="1">
      <p:cViewPr varScale="1">
        <p:scale>
          <a:sx n="100" d="100"/>
          <a:sy n="100" d="100"/>
        </p:scale>
        <p:origin x="168"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1EFBC-3E0C-A74C-910A-14DD90057D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A505DD-B66D-8D4C-8A9B-7B83829ABE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C6FFCB-1E90-3B44-9FEC-0A33247F7B4A}"/>
              </a:ext>
            </a:extLst>
          </p:cNvPr>
          <p:cNvSpPr>
            <a:spLocks noGrp="1"/>
          </p:cNvSpPr>
          <p:nvPr>
            <p:ph type="dt" sz="half" idx="10"/>
          </p:nvPr>
        </p:nvSpPr>
        <p:spPr/>
        <p:txBody>
          <a:bodyPr/>
          <a:lstStyle/>
          <a:p>
            <a:fld id="{CEF42322-2346-B249-86A8-F41D7D6F3388}" type="datetimeFigureOut">
              <a:rPr lang="en-US" smtClean="0"/>
              <a:t>8/19/18</a:t>
            </a:fld>
            <a:endParaRPr lang="en-US"/>
          </a:p>
        </p:txBody>
      </p:sp>
      <p:sp>
        <p:nvSpPr>
          <p:cNvPr id="5" name="Footer Placeholder 4">
            <a:extLst>
              <a:ext uri="{FF2B5EF4-FFF2-40B4-BE49-F238E27FC236}">
                <a16:creationId xmlns:a16="http://schemas.microsoft.com/office/drawing/2014/main" id="{63E31FA0-43A5-6E44-84A3-ED9F81CEA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09423-6CA8-3A46-859C-97F46E562CE2}"/>
              </a:ext>
            </a:extLst>
          </p:cNvPr>
          <p:cNvSpPr>
            <a:spLocks noGrp="1"/>
          </p:cNvSpPr>
          <p:nvPr>
            <p:ph type="sldNum" sz="quarter" idx="12"/>
          </p:nvPr>
        </p:nvSpPr>
        <p:spPr/>
        <p:txBody>
          <a:bodyPr/>
          <a:lstStyle/>
          <a:p>
            <a:fld id="{A6831E11-2371-5849-9B1C-08F127485BAE}" type="slidenum">
              <a:rPr lang="en-US" smtClean="0"/>
              <a:t>‹#›</a:t>
            </a:fld>
            <a:endParaRPr lang="en-US"/>
          </a:p>
        </p:txBody>
      </p:sp>
    </p:spTree>
    <p:extLst>
      <p:ext uri="{BB962C8B-B14F-4D97-AF65-F5344CB8AC3E}">
        <p14:creationId xmlns:p14="http://schemas.microsoft.com/office/powerpoint/2010/main" val="3352064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2CEA-24FB-9143-B2D2-AE8C79D3D6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855662-6E6A-4443-8BBF-1469F7ECCA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DBEC8-1FD4-A64B-8719-E129339146F6}"/>
              </a:ext>
            </a:extLst>
          </p:cNvPr>
          <p:cNvSpPr>
            <a:spLocks noGrp="1"/>
          </p:cNvSpPr>
          <p:nvPr>
            <p:ph type="dt" sz="half" idx="10"/>
          </p:nvPr>
        </p:nvSpPr>
        <p:spPr/>
        <p:txBody>
          <a:bodyPr/>
          <a:lstStyle/>
          <a:p>
            <a:fld id="{CEF42322-2346-B249-86A8-F41D7D6F3388}" type="datetimeFigureOut">
              <a:rPr lang="en-US" smtClean="0"/>
              <a:t>8/19/18</a:t>
            </a:fld>
            <a:endParaRPr lang="en-US"/>
          </a:p>
        </p:txBody>
      </p:sp>
      <p:sp>
        <p:nvSpPr>
          <p:cNvPr id="5" name="Footer Placeholder 4">
            <a:extLst>
              <a:ext uri="{FF2B5EF4-FFF2-40B4-BE49-F238E27FC236}">
                <a16:creationId xmlns:a16="http://schemas.microsoft.com/office/drawing/2014/main" id="{DBB37AC4-4E45-1C40-9142-F445CB613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FD491-CC3C-7643-87DA-58FD49F56191}"/>
              </a:ext>
            </a:extLst>
          </p:cNvPr>
          <p:cNvSpPr>
            <a:spLocks noGrp="1"/>
          </p:cNvSpPr>
          <p:nvPr>
            <p:ph type="sldNum" sz="quarter" idx="12"/>
          </p:nvPr>
        </p:nvSpPr>
        <p:spPr/>
        <p:txBody>
          <a:bodyPr/>
          <a:lstStyle/>
          <a:p>
            <a:fld id="{A6831E11-2371-5849-9B1C-08F127485BAE}" type="slidenum">
              <a:rPr lang="en-US" smtClean="0"/>
              <a:t>‹#›</a:t>
            </a:fld>
            <a:endParaRPr lang="en-US"/>
          </a:p>
        </p:txBody>
      </p:sp>
    </p:spTree>
    <p:extLst>
      <p:ext uri="{BB962C8B-B14F-4D97-AF65-F5344CB8AC3E}">
        <p14:creationId xmlns:p14="http://schemas.microsoft.com/office/powerpoint/2010/main" val="1709939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830913-95AA-2D42-8B17-F505ADB499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AEA42A-D55B-3144-9999-224B2625E9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FC816-6803-BC4F-83E7-7B7E1D53F719}"/>
              </a:ext>
            </a:extLst>
          </p:cNvPr>
          <p:cNvSpPr>
            <a:spLocks noGrp="1"/>
          </p:cNvSpPr>
          <p:nvPr>
            <p:ph type="dt" sz="half" idx="10"/>
          </p:nvPr>
        </p:nvSpPr>
        <p:spPr/>
        <p:txBody>
          <a:bodyPr/>
          <a:lstStyle/>
          <a:p>
            <a:fld id="{CEF42322-2346-B249-86A8-F41D7D6F3388}" type="datetimeFigureOut">
              <a:rPr lang="en-US" smtClean="0"/>
              <a:t>8/19/18</a:t>
            </a:fld>
            <a:endParaRPr lang="en-US"/>
          </a:p>
        </p:txBody>
      </p:sp>
      <p:sp>
        <p:nvSpPr>
          <p:cNvPr id="5" name="Footer Placeholder 4">
            <a:extLst>
              <a:ext uri="{FF2B5EF4-FFF2-40B4-BE49-F238E27FC236}">
                <a16:creationId xmlns:a16="http://schemas.microsoft.com/office/drawing/2014/main" id="{EA219F7E-DC0E-B042-9C64-51AFAB15DE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DE96D-9F94-6C4F-A9DA-0FCEAE6379B6}"/>
              </a:ext>
            </a:extLst>
          </p:cNvPr>
          <p:cNvSpPr>
            <a:spLocks noGrp="1"/>
          </p:cNvSpPr>
          <p:nvPr>
            <p:ph type="sldNum" sz="quarter" idx="12"/>
          </p:nvPr>
        </p:nvSpPr>
        <p:spPr/>
        <p:txBody>
          <a:bodyPr/>
          <a:lstStyle/>
          <a:p>
            <a:fld id="{A6831E11-2371-5849-9B1C-08F127485BAE}" type="slidenum">
              <a:rPr lang="en-US" smtClean="0"/>
              <a:t>‹#›</a:t>
            </a:fld>
            <a:endParaRPr lang="en-US"/>
          </a:p>
        </p:txBody>
      </p:sp>
    </p:spTree>
    <p:extLst>
      <p:ext uri="{BB962C8B-B14F-4D97-AF65-F5344CB8AC3E}">
        <p14:creationId xmlns:p14="http://schemas.microsoft.com/office/powerpoint/2010/main" val="2590284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4B143-314E-D144-9C97-DD3B6CAD1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CF295D-F512-9441-AB64-E1EEFB3F759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8FA8F3-C023-8942-A49A-DC47E8B96601}"/>
              </a:ext>
            </a:extLst>
          </p:cNvPr>
          <p:cNvSpPr>
            <a:spLocks noGrp="1"/>
          </p:cNvSpPr>
          <p:nvPr>
            <p:ph type="dt" sz="half" idx="10"/>
          </p:nvPr>
        </p:nvSpPr>
        <p:spPr/>
        <p:txBody>
          <a:bodyPr/>
          <a:lstStyle/>
          <a:p>
            <a:fld id="{CEF42322-2346-B249-86A8-F41D7D6F3388}" type="datetimeFigureOut">
              <a:rPr lang="en-US" smtClean="0"/>
              <a:t>8/19/18</a:t>
            </a:fld>
            <a:endParaRPr lang="en-US"/>
          </a:p>
        </p:txBody>
      </p:sp>
      <p:sp>
        <p:nvSpPr>
          <p:cNvPr id="5" name="Footer Placeholder 4">
            <a:extLst>
              <a:ext uri="{FF2B5EF4-FFF2-40B4-BE49-F238E27FC236}">
                <a16:creationId xmlns:a16="http://schemas.microsoft.com/office/drawing/2014/main" id="{406A4EFC-5A8B-1844-B83D-66C76F4F4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6938B7-AC26-404B-87FE-4EDD97774A58}"/>
              </a:ext>
            </a:extLst>
          </p:cNvPr>
          <p:cNvSpPr>
            <a:spLocks noGrp="1"/>
          </p:cNvSpPr>
          <p:nvPr>
            <p:ph type="sldNum" sz="quarter" idx="12"/>
          </p:nvPr>
        </p:nvSpPr>
        <p:spPr/>
        <p:txBody>
          <a:bodyPr/>
          <a:lstStyle/>
          <a:p>
            <a:fld id="{A6831E11-2371-5849-9B1C-08F127485BAE}" type="slidenum">
              <a:rPr lang="en-US" smtClean="0"/>
              <a:t>‹#›</a:t>
            </a:fld>
            <a:endParaRPr lang="en-US"/>
          </a:p>
        </p:txBody>
      </p:sp>
    </p:spTree>
    <p:extLst>
      <p:ext uri="{BB962C8B-B14F-4D97-AF65-F5344CB8AC3E}">
        <p14:creationId xmlns:p14="http://schemas.microsoft.com/office/powerpoint/2010/main" val="3907087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EEBD-0A71-0845-A386-9C85117DDC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1D15-A12F-0E49-BDDB-5CDA1BAA72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968C1FC-3A7D-5C41-B68B-23622E13E004}"/>
              </a:ext>
            </a:extLst>
          </p:cNvPr>
          <p:cNvSpPr>
            <a:spLocks noGrp="1"/>
          </p:cNvSpPr>
          <p:nvPr>
            <p:ph type="dt" sz="half" idx="10"/>
          </p:nvPr>
        </p:nvSpPr>
        <p:spPr/>
        <p:txBody>
          <a:bodyPr/>
          <a:lstStyle/>
          <a:p>
            <a:fld id="{CEF42322-2346-B249-86A8-F41D7D6F3388}" type="datetimeFigureOut">
              <a:rPr lang="en-US" smtClean="0"/>
              <a:t>8/19/18</a:t>
            </a:fld>
            <a:endParaRPr lang="en-US"/>
          </a:p>
        </p:txBody>
      </p:sp>
      <p:sp>
        <p:nvSpPr>
          <p:cNvPr id="5" name="Footer Placeholder 4">
            <a:extLst>
              <a:ext uri="{FF2B5EF4-FFF2-40B4-BE49-F238E27FC236}">
                <a16:creationId xmlns:a16="http://schemas.microsoft.com/office/drawing/2014/main" id="{9A5A9781-D779-EB4C-8F23-AA3609A154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A1B63B-D9B5-A142-B464-A14D6DEACC63}"/>
              </a:ext>
            </a:extLst>
          </p:cNvPr>
          <p:cNvSpPr>
            <a:spLocks noGrp="1"/>
          </p:cNvSpPr>
          <p:nvPr>
            <p:ph type="sldNum" sz="quarter" idx="12"/>
          </p:nvPr>
        </p:nvSpPr>
        <p:spPr/>
        <p:txBody>
          <a:bodyPr/>
          <a:lstStyle/>
          <a:p>
            <a:fld id="{A6831E11-2371-5849-9B1C-08F127485BAE}" type="slidenum">
              <a:rPr lang="en-US" smtClean="0"/>
              <a:t>‹#›</a:t>
            </a:fld>
            <a:endParaRPr lang="en-US"/>
          </a:p>
        </p:txBody>
      </p:sp>
    </p:spTree>
    <p:extLst>
      <p:ext uri="{BB962C8B-B14F-4D97-AF65-F5344CB8AC3E}">
        <p14:creationId xmlns:p14="http://schemas.microsoft.com/office/powerpoint/2010/main" val="549708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06CA-6912-E94F-BB61-4A33384F42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AD1BDD-4F52-684F-8145-918358AB069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51A645-EF69-1B4B-A41F-85B8327C28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AB4944-19C9-1B48-A6C6-2F0DD17F223B}"/>
              </a:ext>
            </a:extLst>
          </p:cNvPr>
          <p:cNvSpPr>
            <a:spLocks noGrp="1"/>
          </p:cNvSpPr>
          <p:nvPr>
            <p:ph type="dt" sz="half" idx="10"/>
          </p:nvPr>
        </p:nvSpPr>
        <p:spPr/>
        <p:txBody>
          <a:bodyPr/>
          <a:lstStyle/>
          <a:p>
            <a:fld id="{CEF42322-2346-B249-86A8-F41D7D6F3388}" type="datetimeFigureOut">
              <a:rPr lang="en-US" smtClean="0"/>
              <a:t>8/19/18</a:t>
            </a:fld>
            <a:endParaRPr lang="en-US"/>
          </a:p>
        </p:txBody>
      </p:sp>
      <p:sp>
        <p:nvSpPr>
          <p:cNvPr id="6" name="Footer Placeholder 5">
            <a:extLst>
              <a:ext uri="{FF2B5EF4-FFF2-40B4-BE49-F238E27FC236}">
                <a16:creationId xmlns:a16="http://schemas.microsoft.com/office/drawing/2014/main" id="{BE41E478-47F8-484D-8B16-F9EBACA4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BFD0AE-BDE4-F54F-AA7A-D31A1D75F69A}"/>
              </a:ext>
            </a:extLst>
          </p:cNvPr>
          <p:cNvSpPr>
            <a:spLocks noGrp="1"/>
          </p:cNvSpPr>
          <p:nvPr>
            <p:ph type="sldNum" sz="quarter" idx="12"/>
          </p:nvPr>
        </p:nvSpPr>
        <p:spPr/>
        <p:txBody>
          <a:bodyPr/>
          <a:lstStyle/>
          <a:p>
            <a:fld id="{A6831E11-2371-5849-9B1C-08F127485BAE}" type="slidenum">
              <a:rPr lang="en-US" smtClean="0"/>
              <a:t>‹#›</a:t>
            </a:fld>
            <a:endParaRPr lang="en-US"/>
          </a:p>
        </p:txBody>
      </p:sp>
    </p:spTree>
    <p:extLst>
      <p:ext uri="{BB962C8B-B14F-4D97-AF65-F5344CB8AC3E}">
        <p14:creationId xmlns:p14="http://schemas.microsoft.com/office/powerpoint/2010/main" val="3121429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2AA54-ED69-704C-9BE8-AB84BBC9A2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D68B5B-3870-B74B-AE7C-820D35285B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75A965-09CA-3246-BA9F-C091F4EF1F1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2EF266-CA60-8142-9DA8-5E14F28E9A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6DB4C2-B747-944A-8E2E-9FF59E4C8F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97D293-CB7C-DF4B-8263-67FDD06DD360}"/>
              </a:ext>
            </a:extLst>
          </p:cNvPr>
          <p:cNvSpPr>
            <a:spLocks noGrp="1"/>
          </p:cNvSpPr>
          <p:nvPr>
            <p:ph type="dt" sz="half" idx="10"/>
          </p:nvPr>
        </p:nvSpPr>
        <p:spPr/>
        <p:txBody>
          <a:bodyPr/>
          <a:lstStyle/>
          <a:p>
            <a:fld id="{CEF42322-2346-B249-86A8-F41D7D6F3388}" type="datetimeFigureOut">
              <a:rPr lang="en-US" smtClean="0"/>
              <a:t>8/19/18</a:t>
            </a:fld>
            <a:endParaRPr lang="en-US"/>
          </a:p>
        </p:txBody>
      </p:sp>
      <p:sp>
        <p:nvSpPr>
          <p:cNvPr id="8" name="Footer Placeholder 7">
            <a:extLst>
              <a:ext uri="{FF2B5EF4-FFF2-40B4-BE49-F238E27FC236}">
                <a16:creationId xmlns:a16="http://schemas.microsoft.com/office/drawing/2014/main" id="{00EFDE89-A22E-F94C-A9D5-4F0EEDADF2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CD652A-3E72-E64F-A45D-2233264707FF}"/>
              </a:ext>
            </a:extLst>
          </p:cNvPr>
          <p:cNvSpPr>
            <a:spLocks noGrp="1"/>
          </p:cNvSpPr>
          <p:nvPr>
            <p:ph type="sldNum" sz="quarter" idx="12"/>
          </p:nvPr>
        </p:nvSpPr>
        <p:spPr/>
        <p:txBody>
          <a:bodyPr/>
          <a:lstStyle/>
          <a:p>
            <a:fld id="{A6831E11-2371-5849-9B1C-08F127485BAE}" type="slidenum">
              <a:rPr lang="en-US" smtClean="0"/>
              <a:t>‹#›</a:t>
            </a:fld>
            <a:endParaRPr lang="en-US"/>
          </a:p>
        </p:txBody>
      </p:sp>
    </p:spTree>
    <p:extLst>
      <p:ext uri="{BB962C8B-B14F-4D97-AF65-F5344CB8AC3E}">
        <p14:creationId xmlns:p14="http://schemas.microsoft.com/office/powerpoint/2010/main" val="1460865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F4D2-5932-4545-B678-BDF42AF994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0DC87-C712-524A-948B-5697E43DEE32}"/>
              </a:ext>
            </a:extLst>
          </p:cNvPr>
          <p:cNvSpPr>
            <a:spLocks noGrp="1"/>
          </p:cNvSpPr>
          <p:nvPr>
            <p:ph type="dt" sz="half" idx="10"/>
          </p:nvPr>
        </p:nvSpPr>
        <p:spPr/>
        <p:txBody>
          <a:bodyPr/>
          <a:lstStyle/>
          <a:p>
            <a:fld id="{CEF42322-2346-B249-86A8-F41D7D6F3388}" type="datetimeFigureOut">
              <a:rPr lang="en-US" smtClean="0"/>
              <a:t>8/19/18</a:t>
            </a:fld>
            <a:endParaRPr lang="en-US"/>
          </a:p>
        </p:txBody>
      </p:sp>
      <p:sp>
        <p:nvSpPr>
          <p:cNvPr id="4" name="Footer Placeholder 3">
            <a:extLst>
              <a:ext uri="{FF2B5EF4-FFF2-40B4-BE49-F238E27FC236}">
                <a16:creationId xmlns:a16="http://schemas.microsoft.com/office/drawing/2014/main" id="{9FB247C3-384B-6B4B-AD32-EA64B1D0B8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172162-6510-D54F-8402-7253636A4044}"/>
              </a:ext>
            </a:extLst>
          </p:cNvPr>
          <p:cNvSpPr>
            <a:spLocks noGrp="1"/>
          </p:cNvSpPr>
          <p:nvPr>
            <p:ph type="sldNum" sz="quarter" idx="12"/>
          </p:nvPr>
        </p:nvSpPr>
        <p:spPr/>
        <p:txBody>
          <a:bodyPr/>
          <a:lstStyle/>
          <a:p>
            <a:fld id="{A6831E11-2371-5849-9B1C-08F127485BAE}" type="slidenum">
              <a:rPr lang="en-US" smtClean="0"/>
              <a:t>‹#›</a:t>
            </a:fld>
            <a:endParaRPr lang="en-US"/>
          </a:p>
        </p:txBody>
      </p:sp>
    </p:spTree>
    <p:extLst>
      <p:ext uri="{BB962C8B-B14F-4D97-AF65-F5344CB8AC3E}">
        <p14:creationId xmlns:p14="http://schemas.microsoft.com/office/powerpoint/2010/main" val="103426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E6CE21-C9BF-F24F-AB18-DA34A2484E8A}"/>
              </a:ext>
            </a:extLst>
          </p:cNvPr>
          <p:cNvSpPr>
            <a:spLocks noGrp="1"/>
          </p:cNvSpPr>
          <p:nvPr>
            <p:ph type="dt" sz="half" idx="10"/>
          </p:nvPr>
        </p:nvSpPr>
        <p:spPr/>
        <p:txBody>
          <a:bodyPr/>
          <a:lstStyle/>
          <a:p>
            <a:fld id="{CEF42322-2346-B249-86A8-F41D7D6F3388}" type="datetimeFigureOut">
              <a:rPr lang="en-US" smtClean="0"/>
              <a:t>8/19/18</a:t>
            </a:fld>
            <a:endParaRPr lang="en-US"/>
          </a:p>
        </p:txBody>
      </p:sp>
      <p:sp>
        <p:nvSpPr>
          <p:cNvPr id="3" name="Footer Placeholder 2">
            <a:extLst>
              <a:ext uri="{FF2B5EF4-FFF2-40B4-BE49-F238E27FC236}">
                <a16:creationId xmlns:a16="http://schemas.microsoft.com/office/drawing/2014/main" id="{B9EE4A9B-D0BB-974A-A22C-F5FF91E08A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73B6C4-8864-9143-A499-15537BACE037}"/>
              </a:ext>
            </a:extLst>
          </p:cNvPr>
          <p:cNvSpPr>
            <a:spLocks noGrp="1"/>
          </p:cNvSpPr>
          <p:nvPr>
            <p:ph type="sldNum" sz="quarter" idx="12"/>
          </p:nvPr>
        </p:nvSpPr>
        <p:spPr/>
        <p:txBody>
          <a:bodyPr/>
          <a:lstStyle/>
          <a:p>
            <a:fld id="{A6831E11-2371-5849-9B1C-08F127485BAE}" type="slidenum">
              <a:rPr lang="en-US" smtClean="0"/>
              <a:t>‹#›</a:t>
            </a:fld>
            <a:endParaRPr lang="en-US"/>
          </a:p>
        </p:txBody>
      </p:sp>
    </p:spTree>
    <p:extLst>
      <p:ext uri="{BB962C8B-B14F-4D97-AF65-F5344CB8AC3E}">
        <p14:creationId xmlns:p14="http://schemas.microsoft.com/office/powerpoint/2010/main" val="2342205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FBB1-9F13-5948-9321-1142F8E58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907CD0-9FA1-0342-89F4-CFF8791BED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28339A-A435-2049-87D6-3996AA46D2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C8F8B2-A23E-7B4C-8B77-75BA070B3CE1}"/>
              </a:ext>
            </a:extLst>
          </p:cNvPr>
          <p:cNvSpPr>
            <a:spLocks noGrp="1"/>
          </p:cNvSpPr>
          <p:nvPr>
            <p:ph type="dt" sz="half" idx="10"/>
          </p:nvPr>
        </p:nvSpPr>
        <p:spPr/>
        <p:txBody>
          <a:bodyPr/>
          <a:lstStyle/>
          <a:p>
            <a:fld id="{CEF42322-2346-B249-86A8-F41D7D6F3388}" type="datetimeFigureOut">
              <a:rPr lang="en-US" smtClean="0"/>
              <a:t>8/19/18</a:t>
            </a:fld>
            <a:endParaRPr lang="en-US"/>
          </a:p>
        </p:txBody>
      </p:sp>
      <p:sp>
        <p:nvSpPr>
          <p:cNvPr id="6" name="Footer Placeholder 5">
            <a:extLst>
              <a:ext uri="{FF2B5EF4-FFF2-40B4-BE49-F238E27FC236}">
                <a16:creationId xmlns:a16="http://schemas.microsoft.com/office/drawing/2014/main" id="{343E766F-5AE5-254F-B428-622B1558A5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EB5C8D-8D3B-C942-87B0-B0FEC6ACC49D}"/>
              </a:ext>
            </a:extLst>
          </p:cNvPr>
          <p:cNvSpPr>
            <a:spLocks noGrp="1"/>
          </p:cNvSpPr>
          <p:nvPr>
            <p:ph type="sldNum" sz="quarter" idx="12"/>
          </p:nvPr>
        </p:nvSpPr>
        <p:spPr/>
        <p:txBody>
          <a:bodyPr/>
          <a:lstStyle/>
          <a:p>
            <a:fld id="{A6831E11-2371-5849-9B1C-08F127485BAE}" type="slidenum">
              <a:rPr lang="en-US" smtClean="0"/>
              <a:t>‹#›</a:t>
            </a:fld>
            <a:endParaRPr lang="en-US"/>
          </a:p>
        </p:txBody>
      </p:sp>
    </p:spTree>
    <p:extLst>
      <p:ext uri="{BB962C8B-B14F-4D97-AF65-F5344CB8AC3E}">
        <p14:creationId xmlns:p14="http://schemas.microsoft.com/office/powerpoint/2010/main" val="573310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4E58-0AF1-DE40-871B-3E98130914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2C0BAB-9739-CA41-BE07-9B4407BFE2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945745-5F61-2141-BC2A-4F7089CB1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FDF1B1-77E6-194A-8C5F-A93764403FD7}"/>
              </a:ext>
            </a:extLst>
          </p:cNvPr>
          <p:cNvSpPr>
            <a:spLocks noGrp="1"/>
          </p:cNvSpPr>
          <p:nvPr>
            <p:ph type="dt" sz="half" idx="10"/>
          </p:nvPr>
        </p:nvSpPr>
        <p:spPr/>
        <p:txBody>
          <a:bodyPr/>
          <a:lstStyle/>
          <a:p>
            <a:fld id="{CEF42322-2346-B249-86A8-F41D7D6F3388}" type="datetimeFigureOut">
              <a:rPr lang="en-US" smtClean="0"/>
              <a:t>8/19/18</a:t>
            </a:fld>
            <a:endParaRPr lang="en-US"/>
          </a:p>
        </p:txBody>
      </p:sp>
      <p:sp>
        <p:nvSpPr>
          <p:cNvPr id="6" name="Footer Placeholder 5">
            <a:extLst>
              <a:ext uri="{FF2B5EF4-FFF2-40B4-BE49-F238E27FC236}">
                <a16:creationId xmlns:a16="http://schemas.microsoft.com/office/drawing/2014/main" id="{73373364-F741-E045-AF9A-43B96BBB49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537199-ED9C-EC4F-B2AF-46E3CA9DFE80}"/>
              </a:ext>
            </a:extLst>
          </p:cNvPr>
          <p:cNvSpPr>
            <a:spLocks noGrp="1"/>
          </p:cNvSpPr>
          <p:nvPr>
            <p:ph type="sldNum" sz="quarter" idx="12"/>
          </p:nvPr>
        </p:nvSpPr>
        <p:spPr/>
        <p:txBody>
          <a:bodyPr/>
          <a:lstStyle/>
          <a:p>
            <a:fld id="{A6831E11-2371-5849-9B1C-08F127485BAE}" type="slidenum">
              <a:rPr lang="en-US" smtClean="0"/>
              <a:t>‹#›</a:t>
            </a:fld>
            <a:endParaRPr lang="en-US"/>
          </a:p>
        </p:txBody>
      </p:sp>
    </p:spTree>
    <p:extLst>
      <p:ext uri="{BB962C8B-B14F-4D97-AF65-F5344CB8AC3E}">
        <p14:creationId xmlns:p14="http://schemas.microsoft.com/office/powerpoint/2010/main" val="1710793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43A3D-E0A0-3C42-8728-9291E6CA11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A03E90-151D-124E-BF2E-039209D1A1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3E171-7BD3-EB47-ABC9-C272C6104B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42322-2346-B249-86A8-F41D7D6F3388}" type="datetimeFigureOut">
              <a:rPr lang="en-US" smtClean="0"/>
              <a:t>8/19/18</a:t>
            </a:fld>
            <a:endParaRPr lang="en-US"/>
          </a:p>
        </p:txBody>
      </p:sp>
      <p:sp>
        <p:nvSpPr>
          <p:cNvPr id="5" name="Footer Placeholder 4">
            <a:extLst>
              <a:ext uri="{FF2B5EF4-FFF2-40B4-BE49-F238E27FC236}">
                <a16:creationId xmlns:a16="http://schemas.microsoft.com/office/drawing/2014/main" id="{05428A1D-AA43-C642-8E69-9DDEBA6C1B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717EDE-9591-6B4D-A08E-55F63CA907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831E11-2371-5849-9B1C-08F127485BAE}" type="slidenum">
              <a:rPr lang="en-US" smtClean="0"/>
              <a:t>‹#›</a:t>
            </a:fld>
            <a:endParaRPr lang="en-US"/>
          </a:p>
        </p:txBody>
      </p:sp>
    </p:spTree>
    <p:extLst>
      <p:ext uri="{BB962C8B-B14F-4D97-AF65-F5344CB8AC3E}">
        <p14:creationId xmlns:p14="http://schemas.microsoft.com/office/powerpoint/2010/main" val="823184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www.saj.usace.army.mil/LOWRP/"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DE98B-15F2-6147-9372-0C154FE9DFEA}"/>
              </a:ext>
            </a:extLst>
          </p:cNvPr>
          <p:cNvSpPr>
            <a:spLocks noGrp="1"/>
          </p:cNvSpPr>
          <p:nvPr>
            <p:ph type="title"/>
          </p:nvPr>
        </p:nvSpPr>
        <p:spPr>
          <a:xfrm>
            <a:off x="1193800" y="2651125"/>
            <a:ext cx="10515600" cy="2555875"/>
          </a:xfrm>
        </p:spPr>
        <p:txBody>
          <a:bodyPr>
            <a:normAutofit fontScale="90000"/>
          </a:bodyPr>
          <a:lstStyle/>
          <a:p>
            <a:r>
              <a:rPr lang="en-US" sz="2000" dirty="0"/>
              <a:t>	A CRITIQUE OF AQUIFER STORAGE AND RECOVERY WELLS [ASR’S]</a:t>
            </a:r>
            <a:br>
              <a:rPr lang="en-US" sz="2000" dirty="0"/>
            </a:br>
            <a:br>
              <a:rPr lang="en-US" sz="2000" dirty="0"/>
            </a:br>
            <a:r>
              <a:rPr lang="en-US" sz="2000" dirty="0"/>
              <a:t>			vs.</a:t>
            </a:r>
            <a:br>
              <a:rPr lang="en-US" sz="2000" dirty="0"/>
            </a:br>
            <a:br>
              <a:rPr lang="en-US" sz="2000" dirty="0"/>
            </a:br>
            <a:r>
              <a:rPr lang="en-US" sz="2000" dirty="0"/>
              <a:t>	 ALTERNATE FLOW THROUGH MARSH ADDED TO THE SOUTHERN RESERVOIR</a:t>
            </a:r>
            <a:br>
              <a:rPr lang="en-US" sz="2000" dirty="0"/>
            </a:br>
            <a:br>
              <a:rPr lang="en-US" sz="2000" dirty="0"/>
            </a:br>
            <a:r>
              <a:rPr lang="en-US" sz="2000" dirty="0"/>
              <a:t>					AS</a:t>
            </a:r>
            <a:br>
              <a:rPr lang="en-US" sz="2000" dirty="0"/>
            </a:br>
            <a:br>
              <a:rPr lang="en-US" sz="2000" dirty="0"/>
            </a:br>
            <a:r>
              <a:rPr lang="en-US" sz="2000" dirty="0"/>
              <a:t> 	A COMPONENT OF THE COMPREHENSIVE EVERGLADES RESTORATION PLAN [CERP] </a:t>
            </a:r>
            <a:br>
              <a:rPr lang="en-US" sz="2000" dirty="0"/>
            </a:br>
            <a:br>
              <a:rPr lang="en-US" sz="2000" dirty="0"/>
            </a:br>
            <a:br>
              <a:rPr lang="en-US" sz="2000" dirty="0"/>
            </a:br>
            <a:br>
              <a:rPr lang="en-US" sz="2000" dirty="0"/>
            </a:br>
            <a:br>
              <a:rPr lang="en-US" sz="2000" dirty="0"/>
            </a:br>
            <a:br>
              <a:rPr lang="en-US" sz="2000" dirty="0"/>
            </a:br>
            <a:r>
              <a:rPr lang="en-US" sz="2000" dirty="0"/>
              <a:t>BY Joseph L. Gilio, Professional Wetland Scientist Emeritus</a:t>
            </a:r>
            <a:br>
              <a:rPr lang="en-US" sz="2000" dirty="0"/>
            </a:br>
            <a:r>
              <a:rPr lang="en-US" sz="2000" dirty="0"/>
              <a:t>							August 4, 2018</a:t>
            </a:r>
            <a:br>
              <a:rPr lang="en-US" sz="2000" dirty="0"/>
            </a:br>
            <a:br>
              <a:rPr lang="en-US" sz="2000" dirty="0"/>
            </a:br>
            <a:br>
              <a:rPr lang="en-US" sz="1800" dirty="0"/>
            </a:br>
            <a:endParaRPr lang="en-US" sz="1800" dirty="0"/>
          </a:p>
        </p:txBody>
      </p:sp>
      <p:sp>
        <p:nvSpPr>
          <p:cNvPr id="4" name="Rectangle 3">
            <a:extLst>
              <a:ext uri="{FF2B5EF4-FFF2-40B4-BE49-F238E27FC236}">
                <a16:creationId xmlns:a16="http://schemas.microsoft.com/office/drawing/2014/main" id="{4975ED4B-5852-5C4E-A815-17A05E4E7302}"/>
              </a:ext>
            </a:extLst>
          </p:cNvPr>
          <p:cNvSpPr/>
          <p:nvPr/>
        </p:nvSpPr>
        <p:spPr>
          <a:xfrm>
            <a:off x="8273146" y="1495477"/>
            <a:ext cx="3828285" cy="923330"/>
          </a:xfrm>
          <a:prstGeom prst="rect">
            <a:avLst/>
          </a:prstGeom>
          <a:noFill/>
          <a:scene3d>
            <a:camera prst="perspectiveRight"/>
            <a:lightRig rig="threePt" dir="t"/>
          </a:scene3d>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DRAFT</a:t>
            </a:r>
          </a:p>
        </p:txBody>
      </p:sp>
    </p:spTree>
    <p:extLst>
      <p:ext uri="{BB962C8B-B14F-4D97-AF65-F5344CB8AC3E}">
        <p14:creationId xmlns:p14="http://schemas.microsoft.com/office/powerpoint/2010/main" val="170061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1C2689-4758-3645-B829-066D3F736D7B}"/>
              </a:ext>
            </a:extLst>
          </p:cNvPr>
          <p:cNvSpPr txBox="1"/>
          <p:nvPr/>
        </p:nvSpPr>
        <p:spPr>
          <a:xfrm>
            <a:off x="390478" y="246435"/>
            <a:ext cx="11609012" cy="6186309"/>
          </a:xfrm>
          <a:prstGeom prst="rect">
            <a:avLst/>
          </a:prstGeom>
          <a:noFill/>
        </p:spPr>
        <p:txBody>
          <a:bodyPr wrap="none" rtlCol="0">
            <a:spAutoFit/>
          </a:bodyPr>
          <a:lstStyle/>
          <a:p>
            <a:r>
              <a:rPr lang="en-US" b="1" dirty="0"/>
              <a:t>Option 1.Holey Land as additional water quality treatment area from weir overflow from top of southern reservoir </a:t>
            </a:r>
          </a:p>
          <a:p>
            <a:r>
              <a:rPr lang="en-US" dirty="0"/>
              <a:t>             </a:t>
            </a:r>
          </a:p>
          <a:p>
            <a:r>
              <a:rPr lang="en-US" sz="2000" dirty="0"/>
              <a:t>                            increases lake Okeechobee water storage south of reservoir by 52,500 AF,</a:t>
            </a:r>
          </a:p>
          <a:p>
            <a:endParaRPr lang="en-US" sz="2000" dirty="0"/>
          </a:p>
          <a:p>
            <a:r>
              <a:rPr lang="en-US" sz="2000" dirty="0"/>
              <a:t>                            increased water treatment pass through  of this volume by 12/ yr. X 0.0525MAF or </a:t>
            </a:r>
          </a:p>
          <a:p>
            <a:r>
              <a:rPr lang="en-US" sz="2000" dirty="0"/>
              <a:t>                            0.628 MAF [204 billion gallon] more of lake Okeechobee water south not into </a:t>
            </a:r>
          </a:p>
          <a:p>
            <a:r>
              <a:rPr lang="en-US" sz="2000" dirty="0"/>
              <a:t>		 Caloosahatchee and St. Lucie Rivers and estuaries. </a:t>
            </a:r>
          </a:p>
          <a:p>
            <a:r>
              <a:rPr lang="en-US" sz="2000" dirty="0"/>
              <a:t>		</a:t>
            </a:r>
          </a:p>
          <a:p>
            <a:r>
              <a:rPr lang="en-US" sz="2000" dirty="0"/>
              <a:t>	           reduces total river discharges from 55% to 75% with all CERP complete,</a:t>
            </a:r>
          </a:p>
          <a:p>
            <a:endParaRPr lang="en-US" sz="2000" dirty="0"/>
          </a:p>
          <a:p>
            <a:r>
              <a:rPr lang="en-US" sz="2000" dirty="0"/>
              <a:t>                            restores Everglades wetland function in conformity with</a:t>
            </a:r>
          </a:p>
          <a:p>
            <a:r>
              <a:rPr lang="en-US" sz="2000" dirty="0"/>
              <a:t>	            the trust management plan,</a:t>
            </a:r>
          </a:p>
          <a:p>
            <a:endParaRPr lang="en-US" sz="2000" dirty="0"/>
          </a:p>
          <a:p>
            <a:r>
              <a:rPr lang="en-US" sz="2000" dirty="0"/>
              <a:t>                            increases wetland habitat for birds, bass and ducks,</a:t>
            </a:r>
          </a:p>
          <a:p>
            <a:endParaRPr lang="en-US" sz="2000" dirty="0"/>
          </a:p>
          <a:p>
            <a:r>
              <a:rPr lang="en-US" sz="2000" dirty="0"/>
              <a:t>                            increases public use –hunting fishing, birding,</a:t>
            </a:r>
          </a:p>
          <a:p>
            <a:endParaRPr lang="en-US" sz="2000" dirty="0"/>
          </a:p>
          <a:p>
            <a:r>
              <a:rPr lang="en-US" sz="2000" dirty="0"/>
              <a:t>                            increases employment for local townspeople to grow, install, maintain new treatment wetland</a:t>
            </a:r>
          </a:p>
          <a:p>
            <a:endParaRPr lang="en-US" sz="2000" dirty="0"/>
          </a:p>
          <a:p>
            <a:r>
              <a:rPr lang="en-US" sz="2000" dirty="0"/>
              <a:t>                            uses reliable proven wetland technology</a:t>
            </a:r>
          </a:p>
        </p:txBody>
      </p:sp>
      <p:sp>
        <p:nvSpPr>
          <p:cNvPr id="4" name="Rectangle 3">
            <a:extLst>
              <a:ext uri="{FF2B5EF4-FFF2-40B4-BE49-F238E27FC236}">
                <a16:creationId xmlns:a16="http://schemas.microsoft.com/office/drawing/2014/main" id="{14071260-1853-5649-92D6-36ED485212D8}"/>
              </a:ext>
            </a:extLst>
          </p:cNvPr>
          <p:cNvSpPr/>
          <p:nvPr/>
        </p:nvSpPr>
        <p:spPr>
          <a:xfrm rot="1922769">
            <a:off x="-622300" y="945300"/>
            <a:ext cx="3828285" cy="923330"/>
          </a:xfrm>
          <a:prstGeom prst="rect">
            <a:avLst/>
          </a:prstGeom>
          <a:noFill/>
          <a:scene3d>
            <a:camera prst="perspectiveRight"/>
            <a:lightRig rig="threePt" dir="t"/>
          </a:scene3d>
        </p:spPr>
        <p:txBody>
          <a:bodyPr wrap="square" lIns="91440" tIns="45720" rIns="91440" bIns="45720">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DRAFT</a:t>
            </a:r>
          </a:p>
        </p:txBody>
      </p:sp>
    </p:spTree>
    <p:extLst>
      <p:ext uri="{BB962C8B-B14F-4D97-AF65-F5344CB8AC3E}">
        <p14:creationId xmlns:p14="http://schemas.microsoft.com/office/powerpoint/2010/main" val="450105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55142D-4029-6348-93A1-0939B9CBF019}"/>
              </a:ext>
            </a:extLst>
          </p:cNvPr>
          <p:cNvSpPr/>
          <p:nvPr/>
        </p:nvSpPr>
        <p:spPr>
          <a:xfrm>
            <a:off x="814105" y="517803"/>
            <a:ext cx="9121465" cy="6647974"/>
          </a:xfrm>
          <a:prstGeom prst="rect">
            <a:avLst/>
          </a:prstGeom>
        </p:spPr>
        <p:txBody>
          <a:bodyPr wrap="square">
            <a:spAutoFit/>
          </a:bodyPr>
          <a:lstStyle/>
          <a:p>
            <a:endParaRPr lang="en-US" b="1" dirty="0"/>
          </a:p>
          <a:p>
            <a:r>
              <a:rPr lang="en-US" b="1" dirty="0"/>
              <a:t>OPTION 2. Adding Rotenberger* tract to Holey Land as additional reservoir water treatment storage and treatment:</a:t>
            </a:r>
          </a:p>
          <a:p>
            <a:endParaRPr lang="en-US" b="1" dirty="0"/>
          </a:p>
          <a:p>
            <a:r>
              <a:rPr lang="en-US" sz="2000" dirty="0"/>
              <a:t>increases lake Okeechobee water storage south of reservoir by 37,500 AF,</a:t>
            </a:r>
          </a:p>
          <a:p>
            <a:endParaRPr lang="en-US" sz="2000" b="1" dirty="0"/>
          </a:p>
          <a:p>
            <a:r>
              <a:rPr lang="en-US" dirty="0"/>
              <a:t>increased water treatment pass through  of this volume by 12/yr. X 0.03650MAF or </a:t>
            </a:r>
          </a:p>
          <a:p>
            <a:r>
              <a:rPr lang="en-US" dirty="0"/>
              <a:t>0.438 MAF [143 billion gallons more of lake Okeechobee water south not into </a:t>
            </a:r>
          </a:p>
          <a:p>
            <a:r>
              <a:rPr lang="en-US" dirty="0"/>
              <a:t>		 Caloosahatchee and St. Lucie Rivers and estuaries.</a:t>
            </a:r>
            <a:endParaRPr lang="en-US" b="1" dirty="0"/>
          </a:p>
          <a:p>
            <a:endParaRPr lang="en-US" sz="2000" b="1" dirty="0"/>
          </a:p>
          <a:p>
            <a:r>
              <a:rPr lang="en-US" sz="2000" dirty="0"/>
              <a:t>Combined  decrease total discharges to rivers by 95% with all CERP, southern </a:t>
            </a:r>
          </a:p>
          <a:p>
            <a:r>
              <a:rPr lang="en-US" sz="2000" dirty="0"/>
              <a:t>Reservoir, Holey Land and 25,000 acres of Rotenberger trust  used as water treatment areas at 30 day flow through time.</a:t>
            </a:r>
          </a:p>
          <a:p>
            <a:endParaRPr lang="en-US" sz="2400" b="1" dirty="0"/>
          </a:p>
          <a:p>
            <a:r>
              <a:rPr lang="en-US" sz="2400" b="1" dirty="0"/>
              <a:t>95% OF LAKE OKEECHOBEE DISCHARGE REDUCTION </a:t>
            </a:r>
          </a:p>
          <a:p>
            <a:r>
              <a:rPr lang="en-US" sz="2400" b="1" dirty="0"/>
              <a:t>IS CRITICAL  PRECONDITION FOR RIVER AND ESTUARY RECOVERY.</a:t>
            </a:r>
          </a:p>
          <a:p>
            <a:endParaRPr lang="en-US" sz="2400" b="1" dirty="0"/>
          </a:p>
          <a:p>
            <a:pPr marL="285750" indent="-285750">
              <a:buFont typeface="Arial" panose="020B0604020202020204" pitchFamily="34" charset="0"/>
              <a:buChar char="•"/>
            </a:pPr>
            <a:r>
              <a:rPr lang="en-US" sz="1600" dirty="0"/>
              <a:t>ROTHENBERGER TRACT HAS ~ 4000 ACRES IN ~ 40 PRIVATE OWNERSHIP WITHIN 29,000 ACRES.</a:t>
            </a:r>
          </a:p>
          <a:p>
            <a:pPr marL="285750" indent="-285750">
              <a:buFont typeface="Arial" panose="020B0604020202020204" pitchFamily="34" charset="0"/>
              <a:buChar char="•"/>
            </a:pPr>
            <a:endParaRPr lang="en-US" sz="1600" dirty="0"/>
          </a:p>
          <a:p>
            <a:endParaRPr lang="en-US" sz="1600" dirty="0"/>
          </a:p>
          <a:p>
            <a:endParaRPr lang="en-US" b="1" dirty="0"/>
          </a:p>
          <a:p>
            <a:endParaRPr lang="en-US" dirty="0"/>
          </a:p>
        </p:txBody>
      </p:sp>
      <p:sp>
        <p:nvSpPr>
          <p:cNvPr id="3" name="Frame 2">
            <a:extLst>
              <a:ext uri="{FF2B5EF4-FFF2-40B4-BE49-F238E27FC236}">
                <a16:creationId xmlns:a16="http://schemas.microsoft.com/office/drawing/2014/main" id="{4BC38FBC-A70F-3D40-9E21-F0FBBC8238C0}"/>
              </a:ext>
            </a:extLst>
          </p:cNvPr>
          <p:cNvSpPr/>
          <p:nvPr/>
        </p:nvSpPr>
        <p:spPr>
          <a:xfrm>
            <a:off x="533400" y="3111500"/>
            <a:ext cx="9626600" cy="2603500"/>
          </a:xfrm>
          <a:prstGeom prst="fram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148677C0-8638-D04B-94E3-0365D1259A27}"/>
              </a:ext>
            </a:extLst>
          </p:cNvPr>
          <p:cNvSpPr/>
          <p:nvPr/>
        </p:nvSpPr>
        <p:spPr>
          <a:xfrm rot="1830741">
            <a:off x="8363715" y="517803"/>
            <a:ext cx="3828285" cy="923330"/>
          </a:xfrm>
          <a:prstGeom prst="rect">
            <a:avLst/>
          </a:prstGeom>
          <a:noFill/>
          <a:scene3d>
            <a:camera prst="perspectiveRight"/>
            <a:lightRig rig="threePt" dir="t"/>
          </a:scene3d>
        </p:spPr>
        <p:txBody>
          <a:bodyPr wrap="square" lIns="91440" tIns="45720" rIns="91440" bIns="45720">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DRAFT</a:t>
            </a:r>
          </a:p>
        </p:txBody>
      </p:sp>
    </p:spTree>
    <p:extLst>
      <p:ext uri="{BB962C8B-B14F-4D97-AF65-F5344CB8AC3E}">
        <p14:creationId xmlns:p14="http://schemas.microsoft.com/office/powerpoint/2010/main" val="3938978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E7F59-47D9-1446-900E-AC85CF395AD5}"/>
              </a:ext>
            </a:extLst>
          </p:cNvPr>
          <p:cNvSpPr>
            <a:spLocks noGrp="1"/>
          </p:cNvSpPr>
          <p:nvPr>
            <p:ph type="title"/>
          </p:nvPr>
        </p:nvSpPr>
        <p:spPr>
          <a:xfrm>
            <a:off x="723900" y="822325"/>
            <a:ext cx="10515600" cy="3241675"/>
          </a:xfrm>
        </p:spPr>
        <p:txBody>
          <a:bodyPr>
            <a:normAutofit/>
          </a:bodyPr>
          <a:lstStyle/>
          <a:p>
            <a:r>
              <a:rPr lang="en-US" sz="1800" b="1" dirty="0"/>
              <a:t>OPTION # 3 </a:t>
            </a:r>
            <a:br>
              <a:rPr lang="en-US" sz="1800" b="1" dirty="0"/>
            </a:br>
            <a:br>
              <a:rPr lang="en-US" sz="1800" b="1" dirty="0"/>
            </a:br>
            <a:r>
              <a:rPr lang="en-US" sz="1800" b="1" dirty="0"/>
              <a:t>IF LIMITED PRIVATE OWNERSHIP IN ROTENBERGER DELAYS OR PREVENTS ITS USE,</a:t>
            </a:r>
            <a:br>
              <a:rPr lang="en-US" sz="1800" b="1" dirty="0"/>
            </a:br>
            <a:br>
              <a:rPr lang="en-US" sz="1800" b="1" dirty="0"/>
            </a:br>
            <a:r>
              <a:rPr lang="en-US" sz="1800" b="1" dirty="0"/>
              <a:t>THEN USE HOLEY LAND AND , IF NEEDED, ASR, TO THE EXTENT AND TIMING  THAT IT WILL PRODUCE 95% </a:t>
            </a:r>
            <a:br>
              <a:rPr lang="en-US" sz="1800" b="1" dirty="0"/>
            </a:br>
            <a:br>
              <a:rPr lang="en-US" sz="1800" b="1" dirty="0"/>
            </a:br>
            <a:r>
              <a:rPr lang="en-US" sz="1800" b="1" dirty="0"/>
              <a:t>REDUCTION OF LAKE OKEECHOBEE AT ANY GIVEN TIME.</a:t>
            </a:r>
            <a:br>
              <a:rPr lang="en-US" sz="1800" dirty="0"/>
            </a:br>
            <a:br>
              <a:rPr lang="en-US" sz="1800" dirty="0"/>
            </a:br>
            <a:endParaRPr lang="en-US" sz="1800" dirty="0"/>
          </a:p>
        </p:txBody>
      </p:sp>
      <p:sp>
        <p:nvSpPr>
          <p:cNvPr id="4" name="Rectangle 3">
            <a:extLst>
              <a:ext uri="{FF2B5EF4-FFF2-40B4-BE49-F238E27FC236}">
                <a16:creationId xmlns:a16="http://schemas.microsoft.com/office/drawing/2014/main" id="{74CA2F0C-8E2E-C24F-8DEE-D343A6FCB829}"/>
              </a:ext>
            </a:extLst>
          </p:cNvPr>
          <p:cNvSpPr/>
          <p:nvPr/>
        </p:nvSpPr>
        <p:spPr>
          <a:xfrm rot="1714799">
            <a:off x="8363715" y="720777"/>
            <a:ext cx="3828285" cy="923330"/>
          </a:xfrm>
          <a:prstGeom prst="rect">
            <a:avLst/>
          </a:prstGeom>
          <a:noFill/>
          <a:scene3d>
            <a:camera prst="perspectiveRight"/>
            <a:lightRig rig="threePt" dir="t"/>
          </a:scene3d>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DRAFT</a:t>
            </a:r>
          </a:p>
        </p:txBody>
      </p:sp>
    </p:spTree>
    <p:extLst>
      <p:ext uri="{BB962C8B-B14F-4D97-AF65-F5344CB8AC3E}">
        <p14:creationId xmlns:p14="http://schemas.microsoft.com/office/powerpoint/2010/main" val="2300350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1B014E-384C-414B-8C4D-71C0534970FB}"/>
              </a:ext>
            </a:extLst>
          </p:cNvPr>
          <p:cNvSpPr/>
          <p:nvPr/>
        </p:nvSpPr>
        <p:spPr>
          <a:xfrm>
            <a:off x="838112" y="672584"/>
            <a:ext cx="9963238" cy="3416320"/>
          </a:xfrm>
          <a:prstGeom prst="rect">
            <a:avLst/>
          </a:prstGeom>
        </p:spPr>
        <p:txBody>
          <a:bodyPr wrap="square">
            <a:spAutoFit/>
          </a:bodyPr>
          <a:lstStyle/>
          <a:p>
            <a:r>
              <a:rPr lang="en-US" b="1" dirty="0"/>
              <a:t>Select References</a:t>
            </a:r>
          </a:p>
          <a:p>
            <a:endParaRPr lang="en-US" b="1" dirty="0"/>
          </a:p>
          <a:p>
            <a:endParaRPr lang="en-US" b="1" dirty="0"/>
          </a:p>
          <a:p>
            <a:pPr marL="342900" indent="-342900">
              <a:buAutoNum type="arabicPeriod"/>
            </a:pPr>
            <a:r>
              <a:rPr lang="en-US" b="1" dirty="0">
                <a:hlinkClick r:id="rId2"/>
              </a:rPr>
              <a:t>http://www.saj.usace.army.mil/LOWRP/</a:t>
            </a:r>
            <a:endParaRPr lang="en-US" b="1" dirty="0"/>
          </a:p>
          <a:p>
            <a:pPr marL="342900" indent="-342900">
              <a:buAutoNum type="arabicPeriod"/>
            </a:pPr>
            <a:endParaRPr lang="en-US" b="1" dirty="0"/>
          </a:p>
          <a:p>
            <a:r>
              <a:rPr lang="en-US" b="1" dirty="0"/>
              <a:t>This reference downloads the final Lake Okeechobee Water Resources Plan with all information on engineering , cost, public use, etc. and was used extensively in this analysis for the ASR evaluation. </a:t>
            </a:r>
          </a:p>
          <a:p>
            <a:r>
              <a:rPr lang="en-US" b="1" dirty="0"/>
              <a:t>Note that the LOWRP also involves wetland restoration and surface water storage  units just north of </a:t>
            </a:r>
            <a:r>
              <a:rPr lang="en-US" b="1"/>
              <a:t>Lake Okeechobee that </a:t>
            </a:r>
            <a:r>
              <a:rPr lang="en-US" b="1" dirty="0"/>
              <a:t>the author approves.</a:t>
            </a:r>
          </a:p>
          <a:p>
            <a:endParaRPr lang="en-US" b="1" dirty="0"/>
          </a:p>
          <a:p>
            <a:r>
              <a:rPr lang="en-US" b="1" dirty="0"/>
              <a:t>2. O’Lauglin, J. Ph.D. and Gilio, J. PWS Emeritus “Out of the Box “ Options for the EAA Reservoir/STA Project, Jan. 22,2018 as found in </a:t>
            </a:r>
            <a:r>
              <a:rPr lang="en-US" b="1" dirty="0" err="1"/>
              <a:t>www.joegilio.com</a:t>
            </a:r>
            <a:endParaRPr lang="en-US" dirty="0"/>
          </a:p>
        </p:txBody>
      </p:sp>
      <p:sp>
        <p:nvSpPr>
          <p:cNvPr id="7" name="Rectangle 6">
            <a:extLst>
              <a:ext uri="{FF2B5EF4-FFF2-40B4-BE49-F238E27FC236}">
                <a16:creationId xmlns:a16="http://schemas.microsoft.com/office/drawing/2014/main" id="{33208312-5977-D247-ACDE-C048478B7863}"/>
              </a:ext>
            </a:extLst>
          </p:cNvPr>
          <p:cNvSpPr/>
          <p:nvPr/>
        </p:nvSpPr>
        <p:spPr>
          <a:xfrm rot="1714799">
            <a:off x="8063464" y="1077808"/>
            <a:ext cx="3828285" cy="923330"/>
          </a:xfrm>
          <a:prstGeom prst="rect">
            <a:avLst/>
          </a:prstGeom>
          <a:noFill/>
          <a:scene3d>
            <a:camera prst="perspectiveRight"/>
            <a:lightRig rig="threePt" dir="t"/>
          </a:scene3d>
        </p:spPr>
        <p:txBody>
          <a:bodyPr wrap="square" lIns="91440" tIns="45720" rIns="91440" bIns="45720">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DRAFT</a:t>
            </a:r>
          </a:p>
        </p:txBody>
      </p:sp>
    </p:spTree>
    <p:extLst>
      <p:ext uri="{BB962C8B-B14F-4D97-AF65-F5344CB8AC3E}">
        <p14:creationId xmlns:p14="http://schemas.microsoft.com/office/powerpoint/2010/main" val="3782622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8507C-6676-BC45-95EF-ACDE8BEA289D}"/>
              </a:ext>
            </a:extLst>
          </p:cNvPr>
          <p:cNvSpPr>
            <a:spLocks noGrp="1"/>
          </p:cNvSpPr>
          <p:nvPr>
            <p:ph type="title"/>
          </p:nvPr>
        </p:nvSpPr>
        <p:spPr>
          <a:xfrm>
            <a:off x="736600" y="1041400"/>
            <a:ext cx="10515600" cy="4889500"/>
          </a:xfrm>
        </p:spPr>
        <p:txBody>
          <a:bodyPr>
            <a:normAutofit fontScale="90000"/>
          </a:bodyPr>
          <a:lstStyle/>
          <a:p>
            <a:r>
              <a:rPr lang="en-US" sz="2000" b="1" dirty="0"/>
              <a:t>BRIEF HISTORY OF EVERGLADES RESTORATION  AND EXECUTIVE SUMMARY  to  .07.2018</a:t>
            </a:r>
            <a:br>
              <a:rPr lang="en-US" sz="1600" dirty="0"/>
            </a:br>
            <a:br>
              <a:rPr lang="en-US" sz="1600" dirty="0"/>
            </a:br>
            <a:r>
              <a:rPr lang="en-US" sz="1600" b="1" dirty="0"/>
              <a:t>SFWMD AND USACE HAVE DEVELOPED  CERP [COMPHREHENSIVE EVERGLADES RESTORATION PLAN] APPROVED BY CONGRESS AND STATE OF FLORIDA. </a:t>
            </a:r>
            <a:br>
              <a:rPr lang="en-US" sz="1600" b="1" dirty="0"/>
            </a:br>
            <a:br>
              <a:rPr lang="en-US" sz="1600" b="1" dirty="0"/>
            </a:br>
            <a:r>
              <a:rPr lang="en-US" sz="1600" b="1" dirty="0"/>
              <a:t>MANY COMPONENTS OF CERP IN VARIOUS STAGES OF COMPLETION, CONSTRUCTION AND PLANNING EXIST. </a:t>
            </a:r>
            <a:br>
              <a:rPr lang="en-US" sz="1600" b="1" dirty="0"/>
            </a:br>
            <a:br>
              <a:rPr lang="en-US" sz="1600" b="1" dirty="0"/>
            </a:br>
            <a:r>
              <a:rPr lang="en-US" sz="1600" b="1" dirty="0"/>
              <a:t>LATEST CERP COMPONENT, COMPONENT G IS THE SOUTHERN RESERVOIR AT 240,000 ACRE FEET STORAGE [78 BILLION GAL. AND 360,000 ACRE FEET [ 117 BILLION GAL.] WATER QUALITY IMPROVEMENT TREATMENT TO 10 PPB TP [TOTAL PHOSPHORUS] FOR FLOW SOUTH INTO EVERGLADES.</a:t>
            </a:r>
            <a:br>
              <a:rPr lang="en-US" sz="1600" b="1" dirty="0"/>
            </a:br>
            <a:br>
              <a:rPr lang="en-US" sz="1600" b="1" dirty="0"/>
            </a:br>
            <a:r>
              <a:rPr lang="en-US" sz="1600" b="1" dirty="0"/>
              <a:t>SUM TOTAL OF ALL COMPLETED CERP AND COMPONENT G IS EXPECTED TO REDUCE DISCHARGES TO THE CALOOSAHATCHEE AND ST. LUCIE RIVERS AND ESTUARIES EACH BY 55%. TOTAL CUMULATIVE COST ~ $18-20 BILLION.</a:t>
            </a:r>
            <a:br>
              <a:rPr lang="en-US" sz="1600" b="1" dirty="0"/>
            </a:br>
            <a:br>
              <a:rPr lang="en-US" sz="1600" b="1" dirty="0"/>
            </a:br>
            <a:r>
              <a:rPr lang="en-US" sz="1600" b="1" dirty="0"/>
              <a:t>THE ASR WELL CONCEPT AT FULL UTILIZATION  IS INTENDED TO REDUCE DISCHARGE VOLUME TO THESE RIVER/ESTUARIES BY ABOUT AN  ADDITIONAL 20 %. TOTAL LAKE OKEECHOBEE DISCHARGE COULD BE 75% REDUCTION.  COST  ~ $1.5 Billion.</a:t>
            </a:r>
            <a:br>
              <a:rPr lang="en-US" sz="1600" b="1" dirty="0"/>
            </a:br>
            <a:br>
              <a:rPr lang="en-US" sz="1600" b="1" dirty="0"/>
            </a:br>
            <a:r>
              <a:rPr lang="en-US" sz="1600" b="1" dirty="0"/>
              <a:t>AN ALTERNATIVE TOTAL 75% REDUCTION IS AN ADD-ON TO THE SOUTHERN RESERVOIR. O’LAUGHLIN &amp; GILIO, 2018 HAVE PROPOSED USING THE STATE OWNED HOLEY LAND TRUST’S 35,000 ACRES AS A FURTHER WATER QUALITY TREATMENT AREA TO INCREASE STORAGE  VOLUME BY 52,300 AF AND TREATED </a:t>
            </a:r>
            <a:r>
              <a:rPr lang="en-US" sz="1600" dirty="0"/>
              <a:t> </a:t>
            </a:r>
            <a:r>
              <a:rPr lang="en-US" sz="1600" b="1" dirty="0"/>
              <a:t>FLOW  SOUTH BY </a:t>
            </a:r>
            <a:r>
              <a:rPr lang="en-US" sz="1600" dirty="0"/>
              <a:t> </a:t>
            </a:r>
            <a:r>
              <a:rPr lang="en-US" sz="1600" b="1" dirty="0"/>
              <a:t>0.628 MAF [204 billion gallons].  COST ~ $1 BILLION. </a:t>
            </a:r>
            <a:br>
              <a:rPr lang="en-US" sz="1600" b="1" dirty="0"/>
            </a:br>
            <a:br>
              <a:rPr lang="en-US" sz="1600" b="1" dirty="0"/>
            </a:br>
            <a:r>
              <a:rPr lang="en-US" sz="1600" b="1" dirty="0"/>
              <a:t>DIFFERENCE IS ASR’S UNCERTAIN, EXPENSIVE HARD ENGINEERING TECHNOLOGY FOR ASR’S VS. PROVEN SOFT MAN-MADE WETLAND WATER QUALITY TREATMENT ON STATE OF FLORIDA OWNED LAND TRUST SITUATED ADJACENT TO SOUTHERN RESERVOIR AND TRUST MANAGEMENT PLAN CONFORMITY.</a:t>
            </a:r>
            <a:br>
              <a:rPr lang="en-US" sz="1600" b="1" dirty="0"/>
            </a:br>
            <a:r>
              <a:rPr lang="en-US" sz="1600" b="1" dirty="0"/>
              <a:t>  </a:t>
            </a:r>
            <a:br>
              <a:rPr lang="en-US" sz="1600" dirty="0"/>
            </a:br>
            <a:r>
              <a:rPr lang="en-US" sz="1600" dirty="0"/>
              <a:t>  </a:t>
            </a:r>
            <a:br>
              <a:rPr lang="en-US" sz="1600" dirty="0"/>
            </a:br>
            <a:br>
              <a:rPr lang="en-US" sz="1600" dirty="0"/>
            </a:br>
            <a:r>
              <a:rPr lang="en-US" sz="1600" dirty="0"/>
              <a:t> </a:t>
            </a:r>
          </a:p>
        </p:txBody>
      </p:sp>
      <p:sp>
        <p:nvSpPr>
          <p:cNvPr id="4" name="Rectangle 3">
            <a:extLst>
              <a:ext uri="{FF2B5EF4-FFF2-40B4-BE49-F238E27FC236}">
                <a16:creationId xmlns:a16="http://schemas.microsoft.com/office/drawing/2014/main" id="{3B760613-CD56-1742-913B-5368773DE68C}"/>
              </a:ext>
            </a:extLst>
          </p:cNvPr>
          <p:cNvSpPr/>
          <p:nvPr/>
        </p:nvSpPr>
        <p:spPr>
          <a:xfrm rot="1392459">
            <a:off x="7790546" y="268974"/>
            <a:ext cx="3828285" cy="923330"/>
          </a:xfrm>
          <a:prstGeom prst="rect">
            <a:avLst/>
          </a:prstGeom>
          <a:noFill/>
          <a:scene3d>
            <a:camera prst="perspectiveRight"/>
            <a:lightRig rig="threePt" dir="t"/>
          </a:scene3d>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DRAFT</a:t>
            </a:r>
          </a:p>
        </p:txBody>
      </p:sp>
    </p:spTree>
    <p:extLst>
      <p:ext uri="{BB962C8B-B14F-4D97-AF65-F5344CB8AC3E}">
        <p14:creationId xmlns:p14="http://schemas.microsoft.com/office/powerpoint/2010/main" val="2410890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53E9D1-7C1C-7747-9E35-9EAE9368FEE9}"/>
              </a:ext>
            </a:extLst>
          </p:cNvPr>
          <p:cNvSpPr/>
          <p:nvPr/>
        </p:nvSpPr>
        <p:spPr>
          <a:xfrm>
            <a:off x="838200" y="438768"/>
            <a:ext cx="10261600" cy="5416868"/>
          </a:xfrm>
          <a:prstGeom prst="rect">
            <a:avLst/>
          </a:prstGeom>
        </p:spPr>
        <p:txBody>
          <a:bodyPr wrap="square">
            <a:spAutoFit/>
          </a:bodyPr>
          <a:lstStyle/>
          <a:p>
            <a:r>
              <a:rPr lang="en-US" sz="2000" dirty="0">
                <a:latin typeface="Calibri" panose="020F0502020204030204" pitchFamily="34" charset="0"/>
              </a:rPr>
              <a:t>ASR concept extensively researched and modelled a tenuous concept</a:t>
            </a:r>
            <a:r>
              <a:rPr lang="en-US" dirty="0">
                <a:latin typeface="Calibri" panose="020F0502020204030204" pitchFamily="34" charset="0"/>
              </a:rPr>
              <a:t>:				</a:t>
            </a:r>
          </a:p>
          <a:p>
            <a:r>
              <a:rPr lang="en-US" dirty="0">
                <a:latin typeface="Calibri" panose="020F0502020204030204" pitchFamily="34" charset="0"/>
              </a:rPr>
              <a:t>							</a:t>
            </a:r>
          </a:p>
          <a:p>
            <a:r>
              <a:rPr lang="en-US" dirty="0">
                <a:latin typeface="Calibri" panose="020F0502020204030204" pitchFamily="34" charset="0"/>
              </a:rPr>
              <a:t>The ASR Issue Team </a:t>
            </a:r>
            <a:r>
              <a:rPr lang="en-US" dirty="0">
                <a:latin typeface="Calibri" panose="020F0502020204030204" pitchFamily="34" charset="0"/>
                <a:sym typeface="Wingdings" pitchFamily="2" charset="2"/>
              </a:rPr>
              <a:t> series of report 1999-2002</a:t>
            </a:r>
          </a:p>
          <a:p>
            <a:endParaRPr lang="en-US" dirty="0">
              <a:latin typeface="Calibri" panose="020F0502020204030204" pitchFamily="34" charset="0"/>
              <a:sym typeface="Wingdings" pitchFamily="2" charset="2"/>
            </a:endParaRPr>
          </a:p>
          <a:p>
            <a:r>
              <a:rPr lang="en-US" dirty="0">
                <a:latin typeface="Calibri" panose="020F0502020204030204" pitchFamily="34" charset="0"/>
                <a:sym typeface="Wingdings" pitchFamily="2" charset="2"/>
              </a:rPr>
              <a:t>-</a:t>
            </a:r>
            <a:r>
              <a:rPr lang="en-US" dirty="0">
                <a:latin typeface="Calibri" panose="020F0502020204030204" pitchFamily="34" charset="0"/>
              </a:rPr>
              <a:t>National Research Council’s Committee on Restoration of the Greater Everglades Ecosystem (CROGEE)</a:t>
            </a:r>
            <a:r>
              <a:rPr lang="en-US" dirty="0">
                <a:latin typeface="Calibri" panose="020F0502020204030204" pitchFamily="34" charset="0"/>
                <a:sym typeface="Wingdings" pitchFamily="2" charset="2"/>
              </a:rPr>
              <a:t> report  series of reports 1999-2002</a:t>
            </a:r>
          </a:p>
          <a:p>
            <a:endParaRPr lang="en-US" dirty="0">
              <a:latin typeface="Calibri" panose="020F0502020204030204" pitchFamily="34" charset="0"/>
              <a:sym typeface="Wingdings" pitchFamily="2" charset="2"/>
            </a:endParaRPr>
          </a:p>
          <a:p>
            <a:r>
              <a:rPr lang="en-US" dirty="0">
                <a:latin typeface="Calibri" panose="020F0502020204030204" pitchFamily="34" charset="0"/>
                <a:sym typeface="Wingdings" pitchFamily="2" charset="2"/>
              </a:rPr>
              <a:t>Led to concerns more studies and models</a:t>
            </a:r>
            <a:endParaRPr lang="en-US" dirty="0">
              <a:latin typeface="Calibri" panose="020F0502020204030204" pitchFamily="34" charset="0"/>
            </a:endParaRPr>
          </a:p>
          <a:p>
            <a:endParaRPr lang="en-US" dirty="0">
              <a:latin typeface="Calibri" panose="020F0502020204030204" pitchFamily="34" charset="0"/>
            </a:endParaRPr>
          </a:p>
          <a:p>
            <a:r>
              <a:rPr lang="en-US" dirty="0">
                <a:latin typeface="Calibri" panose="020F0502020204030204" pitchFamily="34" charset="0"/>
              </a:rPr>
              <a:t>-</a:t>
            </a:r>
            <a:r>
              <a:rPr lang="en-US" dirty="0">
                <a:latin typeface="Calibri" panose="020F0502020204030204" pitchFamily="34" charset="0"/>
                <a:sym typeface="Wingdings" pitchFamily="2" charset="2"/>
              </a:rPr>
              <a:t></a:t>
            </a:r>
            <a:r>
              <a:rPr lang="en-US" dirty="0"/>
              <a:t>ASR Regional Study </a:t>
            </a:r>
            <a:r>
              <a:rPr lang="en-US" dirty="0">
                <a:sym typeface="Wingdings" pitchFamily="2" charset="2"/>
              </a:rPr>
              <a:t></a:t>
            </a:r>
            <a:r>
              <a:rPr lang="en-US" dirty="0"/>
              <a:t>CERP ASR Pilot Projects at Kissimmee River and Hillsboro Canal ---</a:t>
            </a:r>
            <a:r>
              <a:rPr lang="en-US" dirty="0">
                <a:sym typeface="Wingdings" pitchFamily="2" charset="2"/>
              </a:rPr>
              <a:t></a:t>
            </a:r>
            <a:r>
              <a:rPr lang="en-US" dirty="0"/>
              <a:t> technical data report published previously (USACE and SFWMD, 2013) </a:t>
            </a:r>
            <a:r>
              <a:rPr lang="en-US" dirty="0">
                <a:sym typeface="Wingdings" pitchFamily="2" charset="2"/>
              </a:rPr>
              <a:t> Led to </a:t>
            </a:r>
          </a:p>
          <a:p>
            <a:endParaRPr lang="en-US" dirty="0">
              <a:latin typeface="Calibri" panose="020F0502020204030204" pitchFamily="34" charset="0"/>
              <a:sym typeface="Wingdings" pitchFamily="2" charset="2"/>
            </a:endParaRPr>
          </a:p>
          <a:p>
            <a:endParaRPr lang="en-US" dirty="0">
              <a:latin typeface="Calibri" panose="020F0502020204030204" pitchFamily="34" charset="0"/>
            </a:endParaRPr>
          </a:p>
          <a:p>
            <a:r>
              <a:rPr lang="en-US" altLang="en-US" b="1" dirty="0">
                <a:latin typeface="CenturyGothic"/>
              </a:rPr>
              <a:t>FINAL TECHNICAL DATA REPORT</a:t>
            </a:r>
            <a:br>
              <a:rPr lang="en-US" altLang="en-US" b="1" dirty="0">
                <a:latin typeface="CenturyGothic"/>
              </a:rPr>
            </a:br>
            <a:r>
              <a:rPr lang="en-US" altLang="en-US" b="1" dirty="0">
                <a:latin typeface="CenturyGothic"/>
              </a:rPr>
              <a:t>AQUIFER STORAGE AND RECOVERY REGIONAL STUDY MAY 20, 2015</a:t>
            </a:r>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r>
              <a:rPr lang="en-US" dirty="0">
                <a:latin typeface="Calibri" panose="020F0502020204030204" pitchFamily="34" charset="0"/>
              </a:rPr>
              <a:t> </a:t>
            </a:r>
            <a:endParaRPr lang="en-US" dirty="0"/>
          </a:p>
        </p:txBody>
      </p:sp>
      <p:sp>
        <p:nvSpPr>
          <p:cNvPr id="3" name="Rectangle 1">
            <a:extLst>
              <a:ext uri="{FF2B5EF4-FFF2-40B4-BE49-F238E27FC236}">
                <a16:creationId xmlns:a16="http://schemas.microsoft.com/office/drawing/2014/main" id="{C60BFADA-4C46-9D44-BEA6-DE1F2E29ECDE}"/>
              </a:ext>
            </a:extLst>
          </p:cNvPr>
          <p:cNvSpPr>
            <a:spLocks noChangeArrowheads="1"/>
          </p:cNvSpPr>
          <p:nvPr/>
        </p:nvSpPr>
        <p:spPr bwMode="auto">
          <a:xfrm>
            <a:off x="0" y="-563924"/>
            <a:ext cx="968535" cy="158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enturyGothic"/>
              </a:rPr>
              <a:t>15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81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67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0" name="Picture 2" descr="page1image1784128">
            <a:extLst>
              <a:ext uri="{FF2B5EF4-FFF2-40B4-BE49-F238E27FC236}">
                <a16:creationId xmlns:a16="http://schemas.microsoft.com/office/drawing/2014/main" id="{7A70C325-49D4-6E40-A3B6-2220C54DB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600" y="4613231"/>
            <a:ext cx="1295400" cy="12954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age1image1784352">
            <a:extLst>
              <a:ext uri="{FF2B5EF4-FFF2-40B4-BE49-F238E27FC236}">
                <a16:creationId xmlns:a16="http://schemas.microsoft.com/office/drawing/2014/main" id="{5E50585B-7DB2-9649-80F5-73AE8B8BF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935" y="4727532"/>
            <a:ext cx="1587500" cy="10668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FFE9EF2-3999-244B-BD57-F51B312936C3}"/>
              </a:ext>
            </a:extLst>
          </p:cNvPr>
          <p:cNvSpPr/>
          <p:nvPr/>
        </p:nvSpPr>
        <p:spPr>
          <a:xfrm rot="1776687">
            <a:off x="8109715" y="559460"/>
            <a:ext cx="3828285" cy="923330"/>
          </a:xfrm>
          <a:prstGeom prst="rect">
            <a:avLst/>
          </a:prstGeom>
          <a:noFill/>
          <a:scene3d>
            <a:camera prst="perspectiveRight"/>
            <a:lightRig rig="threePt" dir="t"/>
          </a:scene3d>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DRAFT</a:t>
            </a:r>
          </a:p>
        </p:txBody>
      </p:sp>
    </p:spTree>
    <p:extLst>
      <p:ext uri="{BB962C8B-B14F-4D97-AF65-F5344CB8AC3E}">
        <p14:creationId xmlns:p14="http://schemas.microsoft.com/office/powerpoint/2010/main" val="2428677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1image5033824">
            <a:extLst>
              <a:ext uri="{FF2B5EF4-FFF2-40B4-BE49-F238E27FC236}">
                <a16:creationId xmlns:a16="http://schemas.microsoft.com/office/drawing/2014/main" id="{70145C56-78B2-3B41-91CC-82536C082E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8216" y="734060"/>
            <a:ext cx="5892800" cy="4191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A43383-0986-D143-8CD4-33D6DDB545CD}"/>
              </a:ext>
            </a:extLst>
          </p:cNvPr>
          <p:cNvSpPr txBox="1"/>
          <p:nvPr/>
        </p:nvSpPr>
        <p:spPr>
          <a:xfrm>
            <a:off x="812800" y="2489200"/>
            <a:ext cx="3136900" cy="2800767"/>
          </a:xfrm>
          <a:prstGeom prst="rect">
            <a:avLst/>
          </a:prstGeom>
          <a:noFill/>
        </p:spPr>
        <p:txBody>
          <a:bodyPr wrap="square" rtlCol="0">
            <a:spAutoFit/>
          </a:bodyPr>
          <a:lstStyle/>
          <a:p>
            <a:r>
              <a:rPr lang="en-US" dirty="0"/>
              <a:t>SAS -</a:t>
            </a:r>
            <a:r>
              <a:rPr lang="en-US" sz="1200" b="1" dirty="0"/>
              <a:t>SURFICIAL </a:t>
            </a:r>
            <a:r>
              <a:rPr lang="en-US" sz="1200" b="1" dirty="0">
                <a:highlight>
                  <a:srgbClr val="00FF00"/>
                </a:highlight>
              </a:rPr>
              <a:t>AQUIFER</a:t>
            </a:r>
            <a:r>
              <a:rPr lang="en-US" sz="1200" b="1" dirty="0"/>
              <a:t> SYSTEM</a:t>
            </a:r>
          </a:p>
          <a:p>
            <a:r>
              <a:rPr lang="en-US" sz="1600" b="1" dirty="0"/>
              <a:t>IA/ICU </a:t>
            </a:r>
            <a:r>
              <a:rPr lang="en-US" sz="1200" b="1" dirty="0"/>
              <a:t>INTERMEDIATE </a:t>
            </a:r>
            <a:r>
              <a:rPr lang="en-US" sz="1200" b="1" dirty="0">
                <a:highlight>
                  <a:srgbClr val="00FF00"/>
                </a:highlight>
              </a:rPr>
              <a:t>AQUIFER</a:t>
            </a:r>
            <a:r>
              <a:rPr lang="en-US" sz="1200" b="1" dirty="0"/>
              <a:t> /</a:t>
            </a:r>
            <a:r>
              <a:rPr lang="en-US" sz="1600" b="1" dirty="0"/>
              <a:t> </a:t>
            </a:r>
            <a:r>
              <a:rPr lang="en-US" sz="1200" b="1" dirty="0"/>
              <a:t> </a:t>
            </a:r>
            <a:r>
              <a:rPr lang="en-US" sz="1200" b="1" dirty="0">
                <a:highlight>
                  <a:srgbClr val="808080"/>
                </a:highlight>
              </a:rPr>
              <a:t>CONFINING</a:t>
            </a:r>
            <a:r>
              <a:rPr lang="en-US" sz="1200" b="1" dirty="0"/>
              <a:t> LAYER</a:t>
            </a:r>
            <a:endParaRPr lang="en-US" sz="1600" b="1" dirty="0"/>
          </a:p>
          <a:p>
            <a:r>
              <a:rPr lang="en-US" sz="1600" b="1" dirty="0"/>
              <a:t>UF </a:t>
            </a:r>
            <a:r>
              <a:rPr lang="en-US" sz="1200" b="1" dirty="0"/>
              <a:t>UPPER FLORIDIAN </a:t>
            </a:r>
            <a:r>
              <a:rPr lang="en-US" sz="1200" b="1" dirty="0">
                <a:highlight>
                  <a:srgbClr val="00FF00"/>
                </a:highlight>
              </a:rPr>
              <a:t>AQUIFER</a:t>
            </a:r>
            <a:endParaRPr lang="en-US" sz="1600" b="1" dirty="0">
              <a:highlight>
                <a:srgbClr val="00FF00"/>
              </a:highlight>
            </a:endParaRPr>
          </a:p>
          <a:p>
            <a:r>
              <a:rPr lang="en-US" sz="1600" b="1" dirty="0"/>
              <a:t>MC1 </a:t>
            </a:r>
            <a:r>
              <a:rPr lang="en-US" sz="1200" b="1" dirty="0"/>
              <a:t>MIDDLE</a:t>
            </a:r>
            <a:r>
              <a:rPr lang="en-US" sz="1200" b="1" dirty="0">
                <a:highlight>
                  <a:srgbClr val="808080"/>
                </a:highlight>
              </a:rPr>
              <a:t> CONFINING </a:t>
            </a:r>
            <a:r>
              <a:rPr lang="en-US" sz="1200" b="1" dirty="0"/>
              <a:t>LAYER UPPER</a:t>
            </a:r>
            <a:endParaRPr lang="en-US" sz="1600" b="1" dirty="0"/>
          </a:p>
          <a:p>
            <a:r>
              <a:rPr lang="en-US" sz="1600" b="1" dirty="0"/>
              <a:t>APPZ </a:t>
            </a:r>
            <a:r>
              <a:rPr lang="en-US" sz="1200" b="1" dirty="0"/>
              <a:t>AVON PARK </a:t>
            </a:r>
            <a:r>
              <a:rPr lang="en-US" sz="1200" b="1" dirty="0">
                <a:highlight>
                  <a:srgbClr val="00FF00"/>
                </a:highlight>
              </a:rPr>
              <a:t>PERMEABLE</a:t>
            </a:r>
            <a:r>
              <a:rPr lang="en-US" sz="1200" b="1" dirty="0"/>
              <a:t> ZONE</a:t>
            </a:r>
            <a:endParaRPr lang="en-US" sz="1600" b="1" dirty="0"/>
          </a:p>
          <a:p>
            <a:r>
              <a:rPr lang="en-US" sz="1600" b="1" dirty="0"/>
              <a:t>MC2 </a:t>
            </a:r>
            <a:r>
              <a:rPr lang="en-US" sz="1200" b="1" dirty="0"/>
              <a:t>MIDDLE </a:t>
            </a:r>
            <a:r>
              <a:rPr lang="en-US" sz="1200" b="1" dirty="0">
                <a:highlight>
                  <a:srgbClr val="808080"/>
                </a:highlight>
              </a:rPr>
              <a:t>CONFINING</a:t>
            </a:r>
            <a:r>
              <a:rPr lang="en-US" sz="1200" b="1" dirty="0"/>
              <a:t> LAYER LOWER </a:t>
            </a:r>
          </a:p>
          <a:p>
            <a:r>
              <a:rPr lang="en-US" sz="1600" b="1" dirty="0"/>
              <a:t>LF1 </a:t>
            </a:r>
            <a:r>
              <a:rPr lang="en-US" sz="1200" b="1" dirty="0"/>
              <a:t>LOWER FLORIDIAN </a:t>
            </a:r>
            <a:r>
              <a:rPr lang="en-US" sz="1200" b="1" dirty="0">
                <a:highlight>
                  <a:srgbClr val="00FF00"/>
                </a:highlight>
              </a:rPr>
              <a:t>AQUIFER</a:t>
            </a:r>
            <a:endParaRPr lang="en-US" sz="1600" b="1" dirty="0">
              <a:highlight>
                <a:srgbClr val="00FF00"/>
              </a:highlight>
            </a:endParaRPr>
          </a:p>
          <a:p>
            <a:r>
              <a:rPr lang="en-US" sz="1600" b="1" dirty="0"/>
              <a:t>LC </a:t>
            </a:r>
            <a:r>
              <a:rPr lang="en-US" sz="1200" b="1" dirty="0"/>
              <a:t>LOWER </a:t>
            </a:r>
            <a:r>
              <a:rPr lang="en-US" sz="1200" b="1" dirty="0">
                <a:highlight>
                  <a:srgbClr val="808080"/>
                </a:highlight>
              </a:rPr>
              <a:t>CONFINING</a:t>
            </a:r>
            <a:r>
              <a:rPr lang="en-US" sz="1200" b="1" dirty="0"/>
              <a:t> ZONE</a:t>
            </a:r>
          </a:p>
          <a:p>
            <a:r>
              <a:rPr lang="en-US" sz="1600" b="1" dirty="0"/>
              <a:t>BZ </a:t>
            </a:r>
            <a:r>
              <a:rPr lang="en-US" sz="1200" b="1" dirty="0"/>
              <a:t>BOULDER ZONE </a:t>
            </a:r>
            <a:endParaRPr lang="en-US" sz="1600" b="1" dirty="0"/>
          </a:p>
          <a:p>
            <a:endParaRPr lang="en-US" dirty="0"/>
          </a:p>
        </p:txBody>
      </p:sp>
      <p:sp>
        <p:nvSpPr>
          <p:cNvPr id="2" name="Frame 1">
            <a:extLst>
              <a:ext uri="{FF2B5EF4-FFF2-40B4-BE49-F238E27FC236}">
                <a16:creationId xmlns:a16="http://schemas.microsoft.com/office/drawing/2014/main" id="{C8D11496-A36E-C745-AA40-2A3348F98935}"/>
              </a:ext>
            </a:extLst>
          </p:cNvPr>
          <p:cNvSpPr/>
          <p:nvPr/>
        </p:nvSpPr>
        <p:spPr>
          <a:xfrm>
            <a:off x="8636000" y="1346200"/>
            <a:ext cx="215900" cy="20447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Left-Right Arrow 6">
            <a:extLst>
              <a:ext uri="{FF2B5EF4-FFF2-40B4-BE49-F238E27FC236}">
                <a16:creationId xmlns:a16="http://schemas.microsoft.com/office/drawing/2014/main" id="{C39BACA5-4E35-904A-989F-FB74B7BBBF76}"/>
              </a:ext>
            </a:extLst>
          </p:cNvPr>
          <p:cNvSpPr/>
          <p:nvPr/>
        </p:nvSpPr>
        <p:spPr>
          <a:xfrm>
            <a:off x="7645400" y="2806700"/>
            <a:ext cx="990600" cy="46990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wn Arrow 7">
            <a:extLst>
              <a:ext uri="{FF2B5EF4-FFF2-40B4-BE49-F238E27FC236}">
                <a16:creationId xmlns:a16="http://schemas.microsoft.com/office/drawing/2014/main" id="{58E1496B-F03E-1C4B-A112-A940E4F695B1}"/>
              </a:ext>
            </a:extLst>
          </p:cNvPr>
          <p:cNvSpPr/>
          <p:nvPr/>
        </p:nvSpPr>
        <p:spPr>
          <a:xfrm>
            <a:off x="8064500" y="1739900"/>
            <a:ext cx="571500" cy="6731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Up Arrow 8">
            <a:extLst>
              <a:ext uri="{FF2B5EF4-FFF2-40B4-BE49-F238E27FC236}">
                <a16:creationId xmlns:a16="http://schemas.microsoft.com/office/drawing/2014/main" id="{F670EFEA-649D-E946-B383-5428FFC34BA5}"/>
              </a:ext>
            </a:extLst>
          </p:cNvPr>
          <p:cNvSpPr/>
          <p:nvPr/>
        </p:nvSpPr>
        <p:spPr>
          <a:xfrm>
            <a:off x="8851900" y="1790700"/>
            <a:ext cx="355600" cy="6985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0729B86-AC6C-224B-9EAD-523CD793E586}"/>
              </a:ext>
            </a:extLst>
          </p:cNvPr>
          <p:cNvSpPr txBox="1"/>
          <p:nvPr/>
        </p:nvSpPr>
        <p:spPr>
          <a:xfrm>
            <a:off x="787400" y="1016000"/>
            <a:ext cx="3104632" cy="523220"/>
          </a:xfrm>
          <a:prstGeom prst="rect">
            <a:avLst/>
          </a:prstGeom>
          <a:noFill/>
        </p:spPr>
        <p:txBody>
          <a:bodyPr wrap="none" rtlCol="0">
            <a:spAutoFit/>
          </a:bodyPr>
          <a:lstStyle/>
          <a:p>
            <a:r>
              <a:rPr lang="en-US" sz="1400" b="1" dirty="0"/>
              <a:t>A CROSS SECTION OF THE ROCK LAYERS</a:t>
            </a:r>
          </a:p>
          <a:p>
            <a:r>
              <a:rPr lang="en-US" sz="1400" b="1" dirty="0"/>
              <a:t>THAT COMPRISE SOUTH FLORID</a:t>
            </a:r>
            <a:r>
              <a:rPr lang="en-US" sz="1400" dirty="0"/>
              <a:t>A</a:t>
            </a:r>
          </a:p>
        </p:txBody>
      </p:sp>
      <p:sp>
        <p:nvSpPr>
          <p:cNvPr id="11" name="TextBox 10">
            <a:extLst>
              <a:ext uri="{FF2B5EF4-FFF2-40B4-BE49-F238E27FC236}">
                <a16:creationId xmlns:a16="http://schemas.microsoft.com/office/drawing/2014/main" id="{A07B39D2-B8D5-FD4B-958F-C10D249A630B}"/>
              </a:ext>
            </a:extLst>
          </p:cNvPr>
          <p:cNvSpPr txBox="1"/>
          <p:nvPr/>
        </p:nvSpPr>
        <p:spPr>
          <a:xfrm>
            <a:off x="1041400" y="6239947"/>
            <a:ext cx="8886535" cy="276999"/>
          </a:xfrm>
          <a:prstGeom prst="rect">
            <a:avLst/>
          </a:prstGeom>
          <a:noFill/>
        </p:spPr>
        <p:txBody>
          <a:bodyPr wrap="none" rtlCol="0">
            <a:spAutoFit/>
          </a:bodyPr>
          <a:lstStyle/>
          <a:p>
            <a:r>
              <a:rPr lang="en-US" sz="1200" dirty="0"/>
              <a:t>EXERPTED FROM PUBLIC DOMAIN OF FINAL TECHNICALL DATA REPORT FLORIDA AQUAFER AND RECOVERY REGIONAL STUDY, MAY 20, 2015  </a:t>
            </a:r>
          </a:p>
        </p:txBody>
      </p:sp>
      <p:sp>
        <p:nvSpPr>
          <p:cNvPr id="3" name="Up Arrow 2">
            <a:extLst>
              <a:ext uri="{FF2B5EF4-FFF2-40B4-BE49-F238E27FC236}">
                <a16:creationId xmlns:a16="http://schemas.microsoft.com/office/drawing/2014/main" id="{00EA518C-572A-4049-9630-A55013954156}"/>
              </a:ext>
            </a:extLst>
          </p:cNvPr>
          <p:cNvSpPr/>
          <p:nvPr/>
        </p:nvSpPr>
        <p:spPr>
          <a:xfrm>
            <a:off x="7035800" y="2489200"/>
            <a:ext cx="203200" cy="3175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ight Arrow 3">
            <a:extLst>
              <a:ext uri="{FF2B5EF4-FFF2-40B4-BE49-F238E27FC236}">
                <a16:creationId xmlns:a16="http://schemas.microsoft.com/office/drawing/2014/main" id="{CFFE7429-F750-274B-AEF5-1DA69FDFF903}"/>
              </a:ext>
            </a:extLst>
          </p:cNvPr>
          <p:cNvSpPr/>
          <p:nvPr/>
        </p:nvSpPr>
        <p:spPr>
          <a:xfrm>
            <a:off x="9309100" y="3149600"/>
            <a:ext cx="457200" cy="2413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7799D72-F1DF-1C42-AB40-308906294783}"/>
              </a:ext>
            </a:extLst>
          </p:cNvPr>
          <p:cNvSpPr txBox="1"/>
          <p:nvPr/>
        </p:nvSpPr>
        <p:spPr>
          <a:xfrm>
            <a:off x="1308100" y="5289967"/>
            <a:ext cx="7282315" cy="369332"/>
          </a:xfrm>
          <a:prstGeom prst="rect">
            <a:avLst/>
          </a:prstGeom>
          <a:noFill/>
        </p:spPr>
        <p:txBody>
          <a:bodyPr wrap="none" rtlCol="0">
            <a:spAutoFit/>
          </a:bodyPr>
          <a:lstStyle/>
          <a:p>
            <a:r>
              <a:rPr lang="en-US" dirty="0"/>
              <a:t>TEST ASR WELL RECOVERED ~ FROM 95 TO &lt;50% INJECTED WATER VOLUME</a:t>
            </a:r>
          </a:p>
        </p:txBody>
      </p:sp>
      <p:sp>
        <p:nvSpPr>
          <p:cNvPr id="12" name="TextBox 11">
            <a:extLst>
              <a:ext uri="{FF2B5EF4-FFF2-40B4-BE49-F238E27FC236}">
                <a16:creationId xmlns:a16="http://schemas.microsoft.com/office/drawing/2014/main" id="{2C3C9334-3E11-4047-B161-C1A2DD9C3658}"/>
              </a:ext>
            </a:extLst>
          </p:cNvPr>
          <p:cNvSpPr txBox="1"/>
          <p:nvPr/>
        </p:nvSpPr>
        <p:spPr>
          <a:xfrm>
            <a:off x="4305300" y="190500"/>
            <a:ext cx="2235677" cy="369332"/>
          </a:xfrm>
          <a:prstGeom prst="rect">
            <a:avLst/>
          </a:prstGeom>
          <a:noFill/>
        </p:spPr>
        <p:txBody>
          <a:bodyPr wrap="none" rtlCol="0">
            <a:spAutoFit/>
          </a:bodyPr>
          <a:lstStyle/>
          <a:p>
            <a:r>
              <a:rPr lang="en-US" b="1" dirty="0"/>
              <a:t>ASR HYDROGEOLOGY</a:t>
            </a:r>
          </a:p>
        </p:txBody>
      </p:sp>
      <p:sp>
        <p:nvSpPr>
          <p:cNvPr id="15" name="Rectangle 14">
            <a:extLst>
              <a:ext uri="{FF2B5EF4-FFF2-40B4-BE49-F238E27FC236}">
                <a16:creationId xmlns:a16="http://schemas.microsoft.com/office/drawing/2014/main" id="{49DDDA58-7F0D-1044-BEEB-057151459B03}"/>
              </a:ext>
            </a:extLst>
          </p:cNvPr>
          <p:cNvSpPr/>
          <p:nvPr/>
        </p:nvSpPr>
        <p:spPr>
          <a:xfrm rot="2507024">
            <a:off x="7645400" y="186874"/>
            <a:ext cx="3828285" cy="923330"/>
          </a:xfrm>
          <a:prstGeom prst="rect">
            <a:avLst/>
          </a:prstGeom>
          <a:noFill/>
          <a:scene3d>
            <a:camera prst="perspectiveRight"/>
            <a:lightRig rig="threePt" dir="t"/>
          </a:scene3d>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DRAFT</a:t>
            </a:r>
          </a:p>
        </p:txBody>
      </p:sp>
    </p:spTree>
    <p:extLst>
      <p:ext uri="{BB962C8B-B14F-4D97-AF65-F5344CB8AC3E}">
        <p14:creationId xmlns:p14="http://schemas.microsoft.com/office/powerpoint/2010/main" val="1906113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B4B39-3BDD-1649-8B76-66E908CCEBD5}"/>
              </a:ext>
            </a:extLst>
          </p:cNvPr>
          <p:cNvPicPr>
            <a:picLocks noChangeAspect="1"/>
          </p:cNvPicPr>
          <p:nvPr/>
        </p:nvPicPr>
        <p:blipFill>
          <a:blip r:embed="rId2"/>
          <a:stretch>
            <a:fillRect/>
          </a:stretch>
        </p:blipFill>
        <p:spPr>
          <a:xfrm>
            <a:off x="2944572" y="-158750"/>
            <a:ext cx="6048855" cy="6858000"/>
          </a:xfrm>
          <a:prstGeom prst="rect">
            <a:avLst/>
          </a:prstGeom>
        </p:spPr>
      </p:pic>
      <p:sp>
        <p:nvSpPr>
          <p:cNvPr id="2" name="Frame 1">
            <a:extLst>
              <a:ext uri="{FF2B5EF4-FFF2-40B4-BE49-F238E27FC236}">
                <a16:creationId xmlns:a16="http://schemas.microsoft.com/office/drawing/2014/main" id="{20B11BB3-FF74-D647-98F3-EC8C3FEB82D6}"/>
              </a:ext>
            </a:extLst>
          </p:cNvPr>
          <p:cNvSpPr/>
          <p:nvPr/>
        </p:nvSpPr>
        <p:spPr>
          <a:xfrm>
            <a:off x="5969000" y="342900"/>
            <a:ext cx="215900" cy="25273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Left-Right Arrow 3">
            <a:extLst>
              <a:ext uri="{FF2B5EF4-FFF2-40B4-BE49-F238E27FC236}">
                <a16:creationId xmlns:a16="http://schemas.microsoft.com/office/drawing/2014/main" id="{09C859D9-B99E-1D46-AF3B-498BE69A0E31}"/>
              </a:ext>
            </a:extLst>
          </p:cNvPr>
          <p:cNvSpPr/>
          <p:nvPr/>
        </p:nvSpPr>
        <p:spPr>
          <a:xfrm>
            <a:off x="6184900" y="2273300"/>
            <a:ext cx="495300" cy="22860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Up Arrow 4">
            <a:extLst>
              <a:ext uri="{FF2B5EF4-FFF2-40B4-BE49-F238E27FC236}">
                <a16:creationId xmlns:a16="http://schemas.microsoft.com/office/drawing/2014/main" id="{18D9FEFF-B1AD-5F41-9ED7-ECFD53DB9C6C}"/>
              </a:ext>
            </a:extLst>
          </p:cNvPr>
          <p:cNvSpPr/>
          <p:nvPr/>
        </p:nvSpPr>
        <p:spPr>
          <a:xfrm>
            <a:off x="5613400" y="949325"/>
            <a:ext cx="241300" cy="66675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own Arrow 5">
            <a:extLst>
              <a:ext uri="{FF2B5EF4-FFF2-40B4-BE49-F238E27FC236}">
                <a16:creationId xmlns:a16="http://schemas.microsoft.com/office/drawing/2014/main" id="{B588E3A6-B3C0-4D4B-B7CA-E3638238D828}"/>
              </a:ext>
            </a:extLst>
          </p:cNvPr>
          <p:cNvSpPr/>
          <p:nvPr/>
        </p:nvSpPr>
        <p:spPr>
          <a:xfrm>
            <a:off x="5854700" y="1616075"/>
            <a:ext cx="469900" cy="66675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5E856F4-57B7-6340-AB93-4945474BEE52}"/>
              </a:ext>
            </a:extLst>
          </p:cNvPr>
          <p:cNvSpPr/>
          <p:nvPr/>
        </p:nvSpPr>
        <p:spPr>
          <a:xfrm>
            <a:off x="247650" y="5767685"/>
            <a:ext cx="3460750" cy="646331"/>
          </a:xfrm>
          <a:prstGeom prst="rect">
            <a:avLst/>
          </a:prstGeom>
        </p:spPr>
        <p:txBody>
          <a:bodyPr wrap="square">
            <a:spAutoFit/>
          </a:bodyPr>
          <a:lstStyle/>
          <a:p>
            <a:r>
              <a:rPr lang="en-US" sz="1200" dirty="0"/>
              <a:t>EXERPTED FROM PUBLIC DOMAIN OF FINAL </a:t>
            </a:r>
          </a:p>
          <a:p>
            <a:r>
              <a:rPr lang="en-US" sz="1200" dirty="0"/>
              <a:t>TECHNICALL DATA REPORT FLORIDA AQUAFER </a:t>
            </a:r>
          </a:p>
          <a:p>
            <a:r>
              <a:rPr lang="en-US" sz="1200" dirty="0"/>
              <a:t>AND RECOVERY REGIONAL STUDY, MAY 20, 2015  </a:t>
            </a:r>
          </a:p>
        </p:txBody>
      </p:sp>
      <p:sp>
        <p:nvSpPr>
          <p:cNvPr id="10" name="Up Arrow 9">
            <a:extLst>
              <a:ext uri="{FF2B5EF4-FFF2-40B4-BE49-F238E27FC236}">
                <a16:creationId xmlns:a16="http://schemas.microsoft.com/office/drawing/2014/main" id="{C68A04B7-41BA-AF46-9C6D-0770CF171B9F}"/>
              </a:ext>
            </a:extLst>
          </p:cNvPr>
          <p:cNvSpPr/>
          <p:nvPr/>
        </p:nvSpPr>
        <p:spPr>
          <a:xfrm>
            <a:off x="6432550" y="1854200"/>
            <a:ext cx="158750" cy="3175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a:extLst>
              <a:ext uri="{FF2B5EF4-FFF2-40B4-BE49-F238E27FC236}">
                <a16:creationId xmlns:a16="http://schemas.microsoft.com/office/drawing/2014/main" id="{8991217D-9AB6-5042-B78C-20A46B3B2978}"/>
              </a:ext>
            </a:extLst>
          </p:cNvPr>
          <p:cNvSpPr/>
          <p:nvPr/>
        </p:nvSpPr>
        <p:spPr>
          <a:xfrm>
            <a:off x="6432550" y="2870200"/>
            <a:ext cx="158750" cy="29845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040D7A0-18E4-5E44-8746-5C157659F210}"/>
              </a:ext>
            </a:extLst>
          </p:cNvPr>
          <p:cNvSpPr txBox="1"/>
          <p:nvPr/>
        </p:nvSpPr>
        <p:spPr>
          <a:xfrm>
            <a:off x="647699" y="1181100"/>
            <a:ext cx="2811223" cy="1569660"/>
          </a:xfrm>
          <a:prstGeom prst="rect">
            <a:avLst/>
          </a:prstGeom>
          <a:noFill/>
        </p:spPr>
        <p:txBody>
          <a:bodyPr wrap="square" rtlCol="0">
            <a:spAutoFit/>
          </a:bodyPr>
          <a:lstStyle/>
          <a:p>
            <a:r>
              <a:rPr lang="en-US" sz="1600" dirty="0"/>
              <a:t>SURFACE WATER CLEANED CHEMICALLY, PUMPED DOWN,</a:t>
            </a:r>
          </a:p>
          <a:p>
            <a:r>
              <a:rPr lang="en-US" sz="1600" dirty="0"/>
              <a:t>SPREADS UP,DOWN AND SIDEWAYS, REPUMPED UP WITH UP TO ~ 50% LOSS OF VOLUME RETURNED. </a:t>
            </a:r>
          </a:p>
        </p:txBody>
      </p:sp>
      <p:sp>
        <p:nvSpPr>
          <p:cNvPr id="13" name="TextBox 12">
            <a:extLst>
              <a:ext uri="{FF2B5EF4-FFF2-40B4-BE49-F238E27FC236}">
                <a16:creationId xmlns:a16="http://schemas.microsoft.com/office/drawing/2014/main" id="{F96401D8-323E-8742-8DEB-BFAB47A3FF48}"/>
              </a:ext>
            </a:extLst>
          </p:cNvPr>
          <p:cNvSpPr txBox="1"/>
          <p:nvPr/>
        </p:nvSpPr>
        <p:spPr>
          <a:xfrm>
            <a:off x="8636000" y="1409700"/>
            <a:ext cx="3182538" cy="584775"/>
          </a:xfrm>
          <a:prstGeom prst="rect">
            <a:avLst/>
          </a:prstGeom>
          <a:noFill/>
        </p:spPr>
        <p:txBody>
          <a:bodyPr wrap="none" rtlCol="0">
            <a:spAutoFit/>
          </a:bodyPr>
          <a:lstStyle/>
          <a:p>
            <a:r>
              <a:rPr lang="en-US" sz="1600" dirty="0"/>
              <a:t>ARSENIC IN PUMPED DOWN WATER</a:t>
            </a:r>
          </a:p>
          <a:p>
            <a:r>
              <a:rPr lang="en-US" sz="1600" dirty="0"/>
              <a:t>TRAPPED IN FLORIDIAN AQUIFER</a:t>
            </a:r>
          </a:p>
        </p:txBody>
      </p:sp>
      <p:sp>
        <p:nvSpPr>
          <p:cNvPr id="14" name="Rectangle 13">
            <a:extLst>
              <a:ext uri="{FF2B5EF4-FFF2-40B4-BE49-F238E27FC236}">
                <a16:creationId xmlns:a16="http://schemas.microsoft.com/office/drawing/2014/main" id="{78FDF76F-19CE-C846-8B63-359359D64051}"/>
              </a:ext>
            </a:extLst>
          </p:cNvPr>
          <p:cNvSpPr/>
          <p:nvPr/>
        </p:nvSpPr>
        <p:spPr>
          <a:xfrm rot="1837451">
            <a:off x="8523528" y="377567"/>
            <a:ext cx="3828285" cy="923330"/>
          </a:xfrm>
          <a:prstGeom prst="rect">
            <a:avLst/>
          </a:prstGeom>
          <a:noFill/>
          <a:scene3d>
            <a:camera prst="perspectiveRight"/>
            <a:lightRig rig="threePt" dir="t"/>
          </a:scene3d>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DRAFT</a:t>
            </a:r>
          </a:p>
        </p:txBody>
      </p:sp>
    </p:spTree>
    <p:extLst>
      <p:ext uri="{BB962C8B-B14F-4D97-AF65-F5344CB8AC3E}">
        <p14:creationId xmlns:p14="http://schemas.microsoft.com/office/powerpoint/2010/main" val="2773699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F87FC-3DA0-6641-8062-AE6FD7378A79}"/>
              </a:ext>
            </a:extLst>
          </p:cNvPr>
          <p:cNvSpPr>
            <a:spLocks noGrp="1"/>
          </p:cNvSpPr>
          <p:nvPr>
            <p:ph type="title"/>
          </p:nvPr>
        </p:nvSpPr>
        <p:spPr>
          <a:xfrm>
            <a:off x="838200" y="365125"/>
            <a:ext cx="10744200" cy="6149975"/>
          </a:xfrm>
        </p:spPr>
        <p:txBody>
          <a:bodyPr>
            <a:normAutofit fontScale="90000"/>
          </a:bodyPr>
          <a:lstStyle/>
          <a:p>
            <a:br>
              <a:rPr lang="en-US" sz="1200" b="1" dirty="0"/>
            </a:br>
            <a:r>
              <a:rPr lang="en-US" sz="1300" b="1" dirty="0"/>
              <a:t>ESSENTIAL FINDINGS </a:t>
            </a:r>
            <a:r>
              <a:rPr lang="en-US" sz="1400" b="1" dirty="0"/>
              <a:t>: FINAL TECHNICALL DATA REPORT FLORIDA AQUAFER AND RECOVERY REGIONAL STUDY, MAY 20, 2015 </a:t>
            </a:r>
            <a:br>
              <a:rPr lang="en-US" sz="1300" b="1" dirty="0"/>
            </a:br>
            <a:r>
              <a:rPr lang="en-US" sz="1300" b="1" dirty="0"/>
              <a:t> </a:t>
            </a:r>
            <a:br>
              <a:rPr lang="en-US" sz="1300" dirty="0">
                <a:effectLst/>
              </a:rPr>
            </a:br>
            <a:r>
              <a:rPr lang="en-US" sz="1300" dirty="0">
                <a:effectLst/>
              </a:rPr>
              <a:t>1.</a:t>
            </a:r>
            <a:r>
              <a:rPr lang="en-US" sz="1300" dirty="0"/>
              <a:t>Large capacity ASR systems can be built and operated in south Florida.  Variability in aquifer characteristics will result in varying well performances. Exploratory program reduced  number from 333 to 131 a </a:t>
            </a:r>
            <a:r>
              <a:rPr lang="en-US" sz="1300" b="1" dirty="0">
                <a:solidFill>
                  <a:srgbClr val="FF0000"/>
                </a:solidFill>
              </a:rPr>
              <a:t>61% reduction and some SITE re-locations</a:t>
            </a:r>
            <a:r>
              <a:rPr lang="en-US" sz="1300" dirty="0"/>
              <a:t>.</a:t>
            </a:r>
            <a:br>
              <a:rPr lang="en-US" sz="1300" dirty="0"/>
            </a:br>
            <a:br>
              <a:rPr lang="en-US" sz="1300" dirty="0"/>
            </a:br>
            <a:r>
              <a:rPr lang="en-US" sz="1300" dirty="0"/>
              <a:t>2. To date, no "fatal flaws" have been uncovered that might hinder the implementation of CERP ASR </a:t>
            </a:r>
            <a:r>
              <a:rPr lang="en-US" sz="1300" b="1" dirty="0">
                <a:solidFill>
                  <a:srgbClr val="FF0000"/>
                </a:solidFill>
              </a:rPr>
              <a:t>BUT BEWARE OF MURPHEY’S LAW</a:t>
            </a:r>
            <a:r>
              <a:rPr lang="en-US" sz="1300" b="1" dirty="0"/>
              <a:t>.</a:t>
            </a:r>
            <a:br>
              <a:rPr lang="en-US" sz="1300" dirty="0"/>
            </a:br>
            <a:br>
              <a:rPr lang="en-US" sz="1300" dirty="0"/>
            </a:br>
            <a:r>
              <a:rPr lang="en-US" sz="1300" dirty="0"/>
              <a:t>3. Potential for rock fracturing and land subsidence resulting from ASR is very low, provided that the wells are spaced at safe distances from each other and that pumping pressures are kept </a:t>
            </a:r>
            <a:r>
              <a:rPr lang="en-US" sz="1300" u="sng" dirty="0"/>
              <a:t>below</a:t>
            </a:r>
            <a:r>
              <a:rPr lang="en-US" sz="1300" dirty="0"/>
              <a:t> their permitted levels. </a:t>
            </a:r>
            <a:r>
              <a:rPr lang="en-US" sz="1300" b="1" dirty="0">
                <a:solidFill>
                  <a:srgbClr val="FF0000"/>
                </a:solidFill>
              </a:rPr>
              <a:t>THERE’S MURPHY’S LAW AGAIN.</a:t>
            </a:r>
            <a:br>
              <a:rPr lang="en-US" sz="1300" dirty="0"/>
            </a:br>
            <a:r>
              <a:rPr lang="en-US" sz="1300" dirty="0"/>
              <a:t> </a:t>
            </a:r>
            <a:br>
              <a:rPr lang="en-US" sz="1300" dirty="0"/>
            </a:br>
            <a:r>
              <a:rPr lang="en-US" sz="1300" dirty="0"/>
              <a:t>4. surface water in south Florida presents some challenges to conventional disinfection technologies. Also, arsenic mobilization occurs during early cycle testing, but attenuates over time as the storage zone is conditioned. </a:t>
            </a:r>
            <a:r>
              <a:rPr lang="en-US" sz="1300" b="1" dirty="0">
                <a:solidFill>
                  <a:srgbClr val="FF0000"/>
                </a:solidFill>
              </a:rPr>
              <a:t>HARD TO CLEAN SURFACE WATERS [KISSIMMEE RIVER] . ARSENIC  TRAPPED IN AQUAFER</a:t>
            </a:r>
            <a:r>
              <a:rPr lang="en-US" sz="1300" dirty="0">
                <a:solidFill>
                  <a:srgbClr val="FF0000"/>
                </a:solidFill>
              </a:rPr>
              <a:t>.</a:t>
            </a:r>
            <a:br>
              <a:rPr lang="en-US" sz="1300" dirty="0"/>
            </a:br>
            <a:br>
              <a:rPr lang="en-US" sz="1300" dirty="0"/>
            </a:br>
            <a:r>
              <a:rPr lang="en-US" sz="1300" dirty="0"/>
              <a:t>5. Water recovered from the ASR pilot projects did not result in any persistent acute or chronic toxicological effects on test species. However, there were a few instances when reproduction of a </a:t>
            </a:r>
            <a:r>
              <a:rPr lang="en-US" sz="1300" dirty="0" err="1"/>
              <a:t>cladoceran</a:t>
            </a:r>
            <a:r>
              <a:rPr lang="en-US" sz="1300"/>
              <a:t> (a test organism) was inhibited. This occurred when the percent volume of water recovered was between 50 and 75 percent, and the cause of this effect was never determined. </a:t>
            </a:r>
            <a:r>
              <a:rPr lang="en-US" sz="1300" b="1">
                <a:solidFill>
                  <a:srgbClr val="FF0000"/>
                </a:solidFill>
              </a:rPr>
              <a:t>MAJOR RIVER AND LAKE ZOOPLANKTON [CLADOCERAN ] ADVERSELY AFFECTED ON ASR RECOVERED WATER ADDED BACK TO RIVER AND LAKE OKEECHOBEE.</a:t>
            </a:r>
            <a:br>
              <a:rPr lang="en-US" sz="1300">
                <a:solidFill>
                  <a:srgbClr val="FF0000"/>
                </a:solidFill>
              </a:rPr>
            </a:br>
            <a:br>
              <a:rPr lang="en-US" sz="1300">
                <a:solidFill>
                  <a:srgbClr val="FF0000"/>
                </a:solidFill>
              </a:rPr>
            </a:br>
            <a:r>
              <a:rPr lang="en-US" sz="1300">
                <a:solidFill>
                  <a:srgbClr val="FF0000"/>
                </a:solidFill>
              </a:rPr>
              <a:t>6. </a:t>
            </a:r>
            <a:r>
              <a:rPr lang="en-US" sz="1300"/>
              <a:t> Mussels and periphytometers deployed in the recovery stream at the Kissimmee River ASR did not exhibit significant negative bioaccumulation affects or shifts in community composition. </a:t>
            </a:r>
            <a:r>
              <a:rPr lang="en-US" sz="1300" b="1">
                <a:solidFill>
                  <a:srgbClr val="FF0000"/>
                </a:solidFill>
              </a:rPr>
              <a:t>THESE ARE DOMINANT BOTTOM DWELLING ANIMALS AND PLANTS THAT CLEAN RIVER AND LAKE WATER.</a:t>
            </a:r>
            <a:br>
              <a:rPr lang="en-US" sz="1300" b="1"/>
            </a:br>
            <a:br>
              <a:rPr lang="en-US" sz="1300" b="1"/>
            </a:br>
            <a:r>
              <a:rPr lang="en-US" sz="1300"/>
              <a:t>7.The potential for mercury methylation during storage and recovery of water from within the FAS has generally been determined to be very low. However, groundwater from the FAS has sulfate concentrations that are higher than those in surface water. Since sulfate has been linked to mercury methylation, discharge may need to be monitored in locations where mixing of recovered water and ambient surface waters is incomplete. </a:t>
            </a:r>
            <a:r>
              <a:rPr lang="en-US" sz="1300" b="1">
                <a:solidFill>
                  <a:srgbClr val="FF0000"/>
                </a:solidFill>
              </a:rPr>
              <a:t>HIGHER</a:t>
            </a:r>
            <a:r>
              <a:rPr lang="en-US" sz="1300" b="1"/>
              <a:t> </a:t>
            </a:r>
            <a:r>
              <a:rPr lang="en-US" sz="1300" b="1">
                <a:solidFill>
                  <a:srgbClr val="FF0000"/>
                </a:solidFill>
              </a:rPr>
              <a:t>SULFATE IN RETURNED WATER </a:t>
            </a:r>
            <a:r>
              <a:rPr lang="en-US" sz="1300" b="1" u="sng">
                <a:solidFill>
                  <a:srgbClr val="FF0000"/>
                </a:solidFill>
              </a:rPr>
              <a:t>COULD</a:t>
            </a:r>
            <a:r>
              <a:rPr lang="en-US" sz="1300" b="1">
                <a:solidFill>
                  <a:srgbClr val="FF0000"/>
                </a:solidFill>
              </a:rPr>
              <a:t>  LEAD TO INCREASE IN SULFATE REDUCING BACTERIA THAT THEN INCREASE CONVERSION OF MERCURY INTO METHYL MERCURY THAT IS MORE ABLE TO ENTER FOOD CHAIN.</a:t>
            </a:r>
            <a:br>
              <a:rPr lang="en-US" sz="1300" b="1">
                <a:solidFill>
                  <a:srgbClr val="FF0000"/>
                </a:solidFill>
              </a:rPr>
            </a:br>
            <a:br>
              <a:rPr lang="en-US" sz="1300"/>
            </a:br>
            <a:r>
              <a:rPr lang="en-US" sz="1300"/>
              <a:t>8. Some reduction in phosphorus concentration was observed during ASR storage. </a:t>
            </a:r>
            <a:r>
              <a:rPr lang="en-US" sz="1300" b="1">
                <a:solidFill>
                  <a:srgbClr val="FF0000"/>
                </a:solidFill>
              </a:rPr>
              <a:t>ASR’S WILL </a:t>
            </a:r>
            <a:r>
              <a:rPr lang="en-US" sz="1300" b="1" u="sng">
                <a:solidFill>
                  <a:srgbClr val="FF0000"/>
                </a:solidFill>
              </a:rPr>
              <a:t>NOT</a:t>
            </a:r>
            <a:r>
              <a:rPr lang="en-US" sz="1300" b="1">
                <a:solidFill>
                  <a:srgbClr val="FF0000"/>
                </a:solidFill>
              </a:rPr>
              <a:t> REDUCE PHOSPHORUS SIGNIFICANTLY.</a:t>
            </a:r>
            <a:br>
              <a:rPr lang="en-US" sz="1300">
                <a:solidFill>
                  <a:srgbClr val="FF0000"/>
                </a:solidFill>
              </a:rPr>
            </a:br>
            <a:br>
              <a:rPr lang="en-US" sz="1300"/>
            </a:br>
            <a:r>
              <a:rPr lang="en-US" sz="1300"/>
              <a:t>9. It would be most prudent that any further implementation of CERP ASR proceed as a phased approach, which would include expansion and continued testing of pilot facilities and construction of new ASR systems at environmental restoration projects where environmental benefits can be optimized by underground water storage, treatment, and recovery</a:t>
            </a:r>
            <a:r>
              <a:rPr lang="en-US" sz="1300" b="1"/>
              <a:t>. </a:t>
            </a:r>
            <a:r>
              <a:rPr lang="en-US" sz="1300" b="1">
                <a:solidFill>
                  <a:srgbClr val="FF0000"/>
                </a:solidFill>
              </a:rPr>
              <a:t>IN OTHER WORDS THESE ENGINEERS AND SCIENTISTS ARE NOT SURE HOW WELL ASR’S WILL WORK.</a:t>
            </a:r>
            <a:br>
              <a:rPr lang="en-US" sz="1300">
                <a:solidFill>
                  <a:srgbClr val="FF0000"/>
                </a:solidFill>
              </a:rPr>
            </a:br>
            <a:br>
              <a:rPr lang="en-US" sz="1300"/>
            </a:br>
            <a:br>
              <a:rPr lang="en-US" sz="1200" b="1"/>
            </a:br>
            <a:r>
              <a:rPr lang="en-US" sz="1200" b="1"/>
              <a:t>DIRECT  COMMENTS FROM REPORT EDITED [SHORTENED]  IN BLACK        </a:t>
            </a:r>
            <a:r>
              <a:rPr lang="en-US" sz="1200" b="1">
                <a:solidFill>
                  <a:srgbClr val="FF0000"/>
                </a:solidFill>
              </a:rPr>
              <a:t>GILIO COMMENTS IN RED</a:t>
            </a:r>
          </a:p>
        </p:txBody>
      </p:sp>
      <p:pic>
        <p:nvPicPr>
          <p:cNvPr id="3" name="Picture 2">
            <a:extLst>
              <a:ext uri="{FF2B5EF4-FFF2-40B4-BE49-F238E27FC236}">
                <a16:creationId xmlns:a16="http://schemas.microsoft.com/office/drawing/2014/main" id="{0A7881E5-3B41-5C40-B247-CEA396F85529}"/>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8A85C30-58C5-B244-B6CB-E34D7AE4799B}"/>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DA5FA92-C161-A948-A5C6-3CCED9BD1BD4}"/>
              </a:ext>
            </a:extLst>
          </p:cNvPr>
          <p:cNvSpPr/>
          <p:nvPr/>
        </p:nvSpPr>
        <p:spPr>
          <a:xfrm rot="1756708">
            <a:off x="8592315" y="272792"/>
            <a:ext cx="3828285" cy="923330"/>
          </a:xfrm>
          <a:prstGeom prst="rect">
            <a:avLst/>
          </a:prstGeom>
          <a:noFill/>
          <a:scene3d>
            <a:camera prst="perspectiveRight"/>
            <a:lightRig rig="threePt" dir="t"/>
          </a:scene3d>
        </p:spPr>
        <p:txBody>
          <a:bodyPr wrap="square" lIns="91440" tIns="45720" rIns="91440" bIns="45720">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DRAFT</a:t>
            </a:r>
          </a:p>
        </p:txBody>
      </p:sp>
    </p:spTree>
    <p:extLst>
      <p:ext uri="{BB962C8B-B14F-4D97-AF65-F5344CB8AC3E}">
        <p14:creationId xmlns:p14="http://schemas.microsoft.com/office/powerpoint/2010/main" val="2224113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3A2D6-FE54-6145-B341-4105D57CFB0F}"/>
              </a:ext>
            </a:extLst>
          </p:cNvPr>
          <p:cNvSpPr>
            <a:spLocks noGrp="1"/>
          </p:cNvSpPr>
          <p:nvPr>
            <p:ph type="title"/>
          </p:nvPr>
        </p:nvSpPr>
        <p:spPr>
          <a:xfrm>
            <a:off x="819912" y="-238379"/>
            <a:ext cx="10515600" cy="1325563"/>
          </a:xfrm>
        </p:spPr>
        <p:txBody>
          <a:bodyPr>
            <a:normAutofit/>
          </a:bodyPr>
          <a:lstStyle/>
          <a:p>
            <a:r>
              <a:rPr lang="en-US" sz="1600" b="1"/>
              <a:t>WHERE DOES USACE AND SFWMD WANT TO USE ASR’S?</a:t>
            </a:r>
          </a:p>
        </p:txBody>
      </p:sp>
      <p:pic>
        <p:nvPicPr>
          <p:cNvPr id="3" name="Picture 2">
            <a:extLst>
              <a:ext uri="{FF2B5EF4-FFF2-40B4-BE49-F238E27FC236}">
                <a16:creationId xmlns:a16="http://schemas.microsoft.com/office/drawing/2014/main" id="{E1F4138E-CADD-5148-B13E-0551DE54FB49}"/>
              </a:ext>
            </a:extLst>
          </p:cNvPr>
          <p:cNvPicPr>
            <a:picLocks noChangeAspect="1"/>
          </p:cNvPicPr>
          <p:nvPr/>
        </p:nvPicPr>
        <p:blipFill>
          <a:blip r:embed="rId2"/>
          <a:stretch>
            <a:fillRect/>
          </a:stretch>
        </p:blipFill>
        <p:spPr>
          <a:xfrm>
            <a:off x="991398" y="998918"/>
            <a:ext cx="7645074" cy="5498378"/>
          </a:xfrm>
          <a:prstGeom prst="rect">
            <a:avLst/>
          </a:prstGeom>
        </p:spPr>
      </p:pic>
      <p:sp>
        <p:nvSpPr>
          <p:cNvPr id="4" name="TextBox 3">
            <a:extLst>
              <a:ext uri="{FF2B5EF4-FFF2-40B4-BE49-F238E27FC236}">
                <a16:creationId xmlns:a16="http://schemas.microsoft.com/office/drawing/2014/main" id="{799BD8CD-D811-A547-B71D-B79E711417BE}"/>
              </a:ext>
            </a:extLst>
          </p:cNvPr>
          <p:cNvSpPr txBox="1"/>
          <p:nvPr/>
        </p:nvSpPr>
        <p:spPr>
          <a:xfrm>
            <a:off x="9537700" y="1219200"/>
            <a:ext cx="635000" cy="584775"/>
          </a:xfrm>
          <a:prstGeom prst="rect">
            <a:avLst/>
          </a:prstGeom>
          <a:noFill/>
        </p:spPr>
        <p:txBody>
          <a:bodyPr wrap="square" rtlCol="0">
            <a:spAutoFit/>
          </a:bodyPr>
          <a:lstStyle/>
          <a:p>
            <a:r>
              <a:rPr lang="en-US"/>
              <a:t>KEY</a:t>
            </a:r>
          </a:p>
          <a:p>
            <a:endParaRPr lang="en-US" sz="1400"/>
          </a:p>
        </p:txBody>
      </p:sp>
      <p:sp>
        <p:nvSpPr>
          <p:cNvPr id="5" name="Donut 4">
            <a:extLst>
              <a:ext uri="{FF2B5EF4-FFF2-40B4-BE49-F238E27FC236}">
                <a16:creationId xmlns:a16="http://schemas.microsoft.com/office/drawing/2014/main" id="{23227983-6F3C-EB48-95A8-6A1129B21360}"/>
              </a:ext>
            </a:extLst>
          </p:cNvPr>
          <p:cNvSpPr/>
          <p:nvPr/>
        </p:nvSpPr>
        <p:spPr>
          <a:xfrm>
            <a:off x="9537700" y="1739141"/>
            <a:ext cx="355600" cy="3937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ADB3D74A-27B0-D342-898E-41E477A936E4}"/>
              </a:ext>
            </a:extLst>
          </p:cNvPr>
          <p:cNvSpPr txBox="1"/>
          <p:nvPr/>
        </p:nvSpPr>
        <p:spPr>
          <a:xfrm>
            <a:off x="10172700" y="1737576"/>
            <a:ext cx="1257300" cy="461665"/>
          </a:xfrm>
          <a:prstGeom prst="rect">
            <a:avLst/>
          </a:prstGeom>
          <a:noFill/>
        </p:spPr>
        <p:txBody>
          <a:bodyPr wrap="square" rtlCol="0">
            <a:spAutoFit/>
          </a:bodyPr>
          <a:lstStyle/>
          <a:p>
            <a:r>
              <a:rPr lang="en-US" sz="1200"/>
              <a:t>CLUMPS OF 80 PROPOSED ASR’S</a:t>
            </a:r>
          </a:p>
        </p:txBody>
      </p:sp>
      <p:sp>
        <p:nvSpPr>
          <p:cNvPr id="7" name="TextBox 6">
            <a:extLst>
              <a:ext uri="{FF2B5EF4-FFF2-40B4-BE49-F238E27FC236}">
                <a16:creationId xmlns:a16="http://schemas.microsoft.com/office/drawing/2014/main" id="{0C8852DD-A3C2-134A-B85C-04FE1DC4AF99}"/>
              </a:ext>
            </a:extLst>
          </p:cNvPr>
          <p:cNvSpPr txBox="1"/>
          <p:nvPr/>
        </p:nvSpPr>
        <p:spPr>
          <a:xfrm>
            <a:off x="9144000" y="2794000"/>
            <a:ext cx="2350643" cy="1600438"/>
          </a:xfrm>
          <a:prstGeom prst="rect">
            <a:avLst/>
          </a:prstGeom>
          <a:noFill/>
        </p:spPr>
        <p:txBody>
          <a:bodyPr wrap="none" rtlCol="0">
            <a:spAutoFit/>
          </a:bodyPr>
          <a:lstStyle/>
          <a:p>
            <a:r>
              <a:rPr lang="en-US" sz="1400" dirty="0"/>
              <a:t>MAXIMUM STORED VOLUME </a:t>
            </a:r>
          </a:p>
          <a:p>
            <a:r>
              <a:rPr lang="en-US" sz="1400" dirty="0"/>
              <a:t>0.446 M ACRE-FEET/YR.</a:t>
            </a:r>
          </a:p>
          <a:p>
            <a:r>
              <a:rPr lang="en-US" sz="1400" dirty="0"/>
              <a:t>[146 BILLION GALLONS]</a:t>
            </a:r>
          </a:p>
          <a:p>
            <a:endParaRPr lang="en-US" sz="1400" dirty="0"/>
          </a:p>
          <a:p>
            <a:endParaRPr lang="en-US" sz="1400" dirty="0"/>
          </a:p>
          <a:p>
            <a:r>
              <a:rPr lang="en-US" sz="1400" dirty="0"/>
              <a:t>Cost. ~$1.5 Billion</a:t>
            </a:r>
          </a:p>
          <a:p>
            <a:endParaRPr lang="en-US" sz="1400" dirty="0"/>
          </a:p>
        </p:txBody>
      </p:sp>
      <p:sp>
        <p:nvSpPr>
          <p:cNvPr id="9" name="Rectangle 8">
            <a:extLst>
              <a:ext uri="{FF2B5EF4-FFF2-40B4-BE49-F238E27FC236}">
                <a16:creationId xmlns:a16="http://schemas.microsoft.com/office/drawing/2014/main" id="{BCB5DB8B-1276-F64D-AA81-BB24FC75EC03}"/>
              </a:ext>
            </a:extLst>
          </p:cNvPr>
          <p:cNvSpPr/>
          <p:nvPr/>
        </p:nvSpPr>
        <p:spPr>
          <a:xfrm rot="2371920">
            <a:off x="7941057" y="291313"/>
            <a:ext cx="3828285" cy="923330"/>
          </a:xfrm>
          <a:prstGeom prst="rect">
            <a:avLst/>
          </a:prstGeom>
          <a:noFill/>
          <a:scene3d>
            <a:camera prst="perspectiveRight"/>
            <a:lightRig rig="threePt" dir="t"/>
          </a:scene3d>
        </p:spPr>
        <p:txBody>
          <a:bodyPr wrap="square" lIns="91440" tIns="45720" rIns="91440" bIns="45720">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DRAFT</a:t>
            </a:r>
          </a:p>
        </p:txBody>
      </p:sp>
    </p:spTree>
    <p:extLst>
      <p:ext uri="{BB962C8B-B14F-4D97-AF65-F5344CB8AC3E}">
        <p14:creationId xmlns:p14="http://schemas.microsoft.com/office/powerpoint/2010/main" val="701235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AB652-D5A0-C740-A339-A19EB9A3FCC3}"/>
              </a:ext>
            </a:extLst>
          </p:cNvPr>
          <p:cNvSpPr>
            <a:spLocks noGrp="1"/>
          </p:cNvSpPr>
          <p:nvPr>
            <p:ph type="title"/>
          </p:nvPr>
        </p:nvSpPr>
        <p:spPr>
          <a:xfrm>
            <a:off x="546608" y="950977"/>
            <a:ext cx="10515600" cy="2555875"/>
          </a:xfrm>
        </p:spPr>
        <p:txBody>
          <a:bodyPr>
            <a:normAutofit fontScale="90000"/>
          </a:bodyPr>
          <a:lstStyle/>
          <a:p>
            <a:r>
              <a:rPr lang="en-US" sz="2000" b="1"/>
              <a:t>                                                            THE ALTERNATIVE OPTIONS</a:t>
            </a:r>
            <a:br>
              <a:rPr lang="en-US" sz="1800"/>
            </a:br>
            <a:br>
              <a:rPr lang="en-US" sz="1800"/>
            </a:br>
            <a:r>
              <a:rPr lang="en-US" sz="1800"/>
              <a:t>TO  PREVENT  FUTURE LOST SUMMERS AND RESULTING TOXIC ALGAE BLOOMS</a:t>
            </a:r>
            <a:br>
              <a:rPr lang="en-US" sz="1800"/>
            </a:br>
            <a:br>
              <a:rPr lang="en-US" sz="1800"/>
            </a:br>
            <a:br>
              <a:rPr lang="en-US" sz="1800"/>
            </a:br>
            <a:br>
              <a:rPr lang="en-US" sz="1800"/>
            </a:br>
            <a:br>
              <a:rPr lang="en-US" sz="1800"/>
            </a:br>
            <a:br>
              <a:rPr lang="en-US" sz="1400"/>
            </a:br>
            <a:br>
              <a:rPr lang="en-US" sz="1400"/>
            </a:br>
            <a:br>
              <a:rPr lang="en-US" sz="1400"/>
            </a:br>
            <a:br>
              <a:rPr lang="en-US" sz="1400"/>
            </a:br>
            <a:endParaRPr lang="en-US" sz="1800"/>
          </a:p>
        </p:txBody>
      </p:sp>
      <p:pic>
        <p:nvPicPr>
          <p:cNvPr id="4" name="Picture 3">
            <a:extLst>
              <a:ext uri="{FF2B5EF4-FFF2-40B4-BE49-F238E27FC236}">
                <a16:creationId xmlns:a16="http://schemas.microsoft.com/office/drawing/2014/main" id="{EEFC35C3-817C-D242-B31D-6D830FD21FA4}"/>
              </a:ext>
            </a:extLst>
          </p:cNvPr>
          <p:cNvPicPr/>
          <p:nvPr/>
        </p:nvPicPr>
        <p:blipFill>
          <a:blip r:embed="rId2">
            <a:extLst>
              <a:ext uri="{28A0092B-C50C-407E-A947-70E740481C1C}">
                <a14:useLocalDpi xmlns:a14="http://schemas.microsoft.com/office/drawing/2010/main"/>
              </a:ext>
            </a:extLst>
          </a:blip>
          <a:stretch>
            <a:fillRect/>
          </a:stretch>
        </p:blipFill>
        <p:spPr>
          <a:xfrm>
            <a:off x="775208" y="2821052"/>
            <a:ext cx="4596892" cy="1839848"/>
          </a:xfrm>
          <a:prstGeom prst="rect">
            <a:avLst/>
          </a:prstGeom>
        </p:spPr>
      </p:pic>
      <p:pic>
        <p:nvPicPr>
          <p:cNvPr id="5" name="Picture 4">
            <a:extLst>
              <a:ext uri="{FF2B5EF4-FFF2-40B4-BE49-F238E27FC236}">
                <a16:creationId xmlns:a16="http://schemas.microsoft.com/office/drawing/2014/main" id="{376BCA0F-5BD1-674B-9C8B-E7205D2C9071}"/>
              </a:ext>
            </a:extLst>
          </p:cNvPr>
          <p:cNvPicPr>
            <a:picLocks noChangeAspect="1"/>
          </p:cNvPicPr>
          <p:nvPr/>
        </p:nvPicPr>
        <p:blipFill>
          <a:blip r:embed="rId3"/>
          <a:stretch>
            <a:fillRect/>
          </a:stretch>
        </p:blipFill>
        <p:spPr>
          <a:xfrm>
            <a:off x="7315200" y="2821052"/>
            <a:ext cx="2452434" cy="1852950"/>
          </a:xfrm>
          <a:prstGeom prst="rect">
            <a:avLst/>
          </a:prstGeom>
        </p:spPr>
      </p:pic>
      <p:sp>
        <p:nvSpPr>
          <p:cNvPr id="6" name="Right Arrow 5">
            <a:extLst>
              <a:ext uri="{FF2B5EF4-FFF2-40B4-BE49-F238E27FC236}">
                <a16:creationId xmlns:a16="http://schemas.microsoft.com/office/drawing/2014/main" id="{29464097-1509-2B40-9B72-8EFB82EB27EA}"/>
              </a:ext>
            </a:extLst>
          </p:cNvPr>
          <p:cNvSpPr/>
          <p:nvPr/>
        </p:nvSpPr>
        <p:spPr>
          <a:xfrm>
            <a:off x="5760720" y="3310128"/>
            <a:ext cx="1389888" cy="438912"/>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62A17F0-0801-154D-856F-FE2A1715531B}"/>
              </a:ext>
            </a:extLst>
          </p:cNvPr>
          <p:cNvSpPr txBox="1"/>
          <p:nvPr/>
        </p:nvSpPr>
        <p:spPr>
          <a:xfrm>
            <a:off x="1282700" y="5422900"/>
            <a:ext cx="9220666" cy="369332"/>
          </a:xfrm>
          <a:prstGeom prst="rect">
            <a:avLst/>
          </a:prstGeom>
          <a:noFill/>
        </p:spPr>
        <p:txBody>
          <a:bodyPr wrap="none" rtlCol="0">
            <a:spAutoFit/>
          </a:bodyPr>
          <a:lstStyle/>
          <a:p>
            <a:r>
              <a:rPr lang="en-US"/>
              <a:t>Repurpose Holey land back to its original form and function as a free flowing Everglades wetland</a:t>
            </a:r>
          </a:p>
        </p:txBody>
      </p:sp>
      <p:sp>
        <p:nvSpPr>
          <p:cNvPr id="8" name="Rectangle 7">
            <a:extLst>
              <a:ext uri="{FF2B5EF4-FFF2-40B4-BE49-F238E27FC236}">
                <a16:creationId xmlns:a16="http://schemas.microsoft.com/office/drawing/2014/main" id="{E37F5D82-754D-214B-A87C-5EA2FCA061BD}"/>
              </a:ext>
            </a:extLst>
          </p:cNvPr>
          <p:cNvSpPr/>
          <p:nvPr/>
        </p:nvSpPr>
        <p:spPr>
          <a:xfrm rot="2009372">
            <a:off x="8133446" y="599127"/>
            <a:ext cx="3828285" cy="923330"/>
          </a:xfrm>
          <a:prstGeom prst="rect">
            <a:avLst/>
          </a:prstGeom>
          <a:noFill/>
          <a:scene3d>
            <a:camera prst="perspectiveRight"/>
            <a:lightRig rig="threePt" dir="t"/>
          </a:scene3d>
        </p:spPr>
        <p:txBody>
          <a:bodyPr wrap="square" lIns="91440" tIns="45720" rIns="91440" bIns="45720">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DRAFT</a:t>
            </a:r>
          </a:p>
        </p:txBody>
      </p:sp>
    </p:spTree>
    <p:extLst>
      <p:ext uri="{BB962C8B-B14F-4D97-AF65-F5344CB8AC3E}">
        <p14:creationId xmlns:p14="http://schemas.microsoft.com/office/powerpoint/2010/main" val="3860044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7F6204-F4F2-8543-B03E-F71CF027711B}"/>
              </a:ext>
            </a:extLst>
          </p:cNvPr>
          <p:cNvSpPr/>
          <p:nvPr/>
        </p:nvSpPr>
        <p:spPr>
          <a:xfrm>
            <a:off x="2565400" y="551647"/>
            <a:ext cx="6096000" cy="954107"/>
          </a:xfrm>
          <a:prstGeom prst="rect">
            <a:avLst/>
          </a:prstGeom>
        </p:spPr>
        <p:txBody>
          <a:bodyPr>
            <a:spAutoFit/>
          </a:bodyPr>
          <a:lstStyle/>
          <a:p>
            <a:pPr algn="ctr"/>
            <a:r>
              <a:rPr lang="en-US" sz="2000" b="1">
                <a:latin typeface="Arial" panose="020B0604020202020204" pitchFamily="34" charset="0"/>
                <a:cs typeface="Arial" panose="020B0604020202020204" pitchFamily="34" charset="0"/>
              </a:rPr>
              <a:t>Hybrid R240H1 and Hybrid R240H2</a:t>
            </a:r>
          </a:p>
          <a:p>
            <a:pPr algn="ctr"/>
            <a:r>
              <a:rPr lang="en-US" b="1">
                <a:latin typeface="Arial" panose="020B0604020202020204" pitchFamily="34" charset="0"/>
                <a:cs typeface="Arial" panose="020B0604020202020204" pitchFamily="34" charset="0"/>
              </a:rPr>
              <a:t>Restoring Rotenberger and Holey Land </a:t>
            </a:r>
          </a:p>
          <a:p>
            <a:pPr algn="ctr"/>
            <a:r>
              <a:rPr lang="en-US" b="1">
                <a:latin typeface="Arial" panose="020B0604020202020204" pitchFamily="34" charset="0"/>
                <a:cs typeface="Arial" panose="020B0604020202020204" pitchFamily="34" charset="0"/>
              </a:rPr>
              <a:t>Wildlife Management Areas (WMAs) </a:t>
            </a:r>
            <a:endParaRPr lang="en-US" sz="1400"/>
          </a:p>
        </p:txBody>
      </p:sp>
      <p:pic>
        <p:nvPicPr>
          <p:cNvPr id="4" name="Picture 2">
            <a:extLst>
              <a:ext uri="{FF2B5EF4-FFF2-40B4-BE49-F238E27FC236}">
                <a16:creationId xmlns:a16="http://schemas.microsoft.com/office/drawing/2014/main" id="{63A6AE4A-67C7-3B4E-A3C4-F2258BD1DCA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6628" y="2711468"/>
            <a:ext cx="7713544" cy="3330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a:extLst>
              <a:ext uri="{FF2B5EF4-FFF2-40B4-BE49-F238E27FC236}">
                <a16:creationId xmlns:a16="http://schemas.microsoft.com/office/drawing/2014/main" id="{10CDAE4C-BA06-0641-B02D-0BD4E911B073}"/>
              </a:ext>
            </a:extLst>
          </p:cNvPr>
          <p:cNvSpPr/>
          <p:nvPr/>
        </p:nvSpPr>
        <p:spPr>
          <a:xfrm>
            <a:off x="4800600" y="1803400"/>
            <a:ext cx="469900" cy="1041400"/>
          </a:xfrm>
          <a:prstGeom prst="down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CF84B90-5384-D64A-A551-D0CE2D32E997}"/>
              </a:ext>
            </a:extLst>
          </p:cNvPr>
          <p:cNvCxnSpPr>
            <a:cxnSpLocks/>
          </p:cNvCxnSpPr>
          <p:nvPr/>
        </p:nvCxnSpPr>
        <p:spPr>
          <a:xfrm flipH="1">
            <a:off x="4565650" y="2844800"/>
            <a:ext cx="863600" cy="898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668C68-F8B9-1E42-AA04-D46430D16BA6}"/>
              </a:ext>
            </a:extLst>
          </p:cNvPr>
          <p:cNvCxnSpPr>
            <a:cxnSpLocks/>
          </p:cNvCxnSpPr>
          <p:nvPr/>
        </p:nvCxnSpPr>
        <p:spPr>
          <a:xfrm flipH="1">
            <a:off x="4718050" y="2863868"/>
            <a:ext cx="939800" cy="1031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1AC49F-3749-3C45-8A7C-30768DBD151C}"/>
              </a:ext>
            </a:extLst>
          </p:cNvPr>
          <p:cNvCxnSpPr>
            <a:cxnSpLocks/>
          </p:cNvCxnSpPr>
          <p:nvPr/>
        </p:nvCxnSpPr>
        <p:spPr>
          <a:xfrm flipH="1">
            <a:off x="5111750" y="3016268"/>
            <a:ext cx="698500" cy="746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28136B-BD14-7744-8B42-2FDFD4FE448B}"/>
              </a:ext>
            </a:extLst>
          </p:cNvPr>
          <p:cNvCxnSpPr>
            <a:cxnSpLocks/>
          </p:cNvCxnSpPr>
          <p:nvPr/>
        </p:nvCxnSpPr>
        <p:spPr>
          <a:xfrm flipH="1">
            <a:off x="5461000" y="3035336"/>
            <a:ext cx="517525" cy="746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A45C63-77BD-824B-B29C-EB9602367CBC}"/>
              </a:ext>
            </a:extLst>
          </p:cNvPr>
          <p:cNvCxnSpPr>
            <a:cxnSpLocks/>
          </p:cNvCxnSpPr>
          <p:nvPr/>
        </p:nvCxnSpPr>
        <p:spPr>
          <a:xfrm flipH="1">
            <a:off x="4400550" y="2844800"/>
            <a:ext cx="787400" cy="8207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EC94F3F-E844-A84B-8882-DE56FD85CC24}"/>
              </a:ext>
            </a:extLst>
          </p:cNvPr>
          <p:cNvCxnSpPr>
            <a:cxnSpLocks/>
          </p:cNvCxnSpPr>
          <p:nvPr/>
        </p:nvCxnSpPr>
        <p:spPr>
          <a:xfrm flipH="1">
            <a:off x="5719762" y="3187736"/>
            <a:ext cx="411164" cy="612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0FEDCF2-9C0C-BF42-9E80-5E9E28FEC59A}"/>
              </a:ext>
            </a:extLst>
          </p:cNvPr>
          <p:cNvCxnSpPr/>
          <p:nvPr/>
        </p:nvCxnSpPr>
        <p:spPr>
          <a:xfrm>
            <a:off x="4731543" y="2921072"/>
            <a:ext cx="1472407" cy="611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73D3B22-2240-9C43-AD34-04C4DAEC1629}"/>
              </a:ext>
            </a:extLst>
          </p:cNvPr>
          <p:cNvCxnSpPr>
            <a:cxnSpLocks/>
          </p:cNvCxnSpPr>
          <p:nvPr/>
        </p:nvCxnSpPr>
        <p:spPr>
          <a:xfrm>
            <a:off x="4565650" y="3142446"/>
            <a:ext cx="1565276" cy="5877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A271C2-7CE6-B84A-84F0-02B39A5AD44E}"/>
              </a:ext>
            </a:extLst>
          </p:cNvPr>
          <p:cNvCxnSpPr>
            <a:cxnSpLocks/>
          </p:cNvCxnSpPr>
          <p:nvPr/>
        </p:nvCxnSpPr>
        <p:spPr>
          <a:xfrm>
            <a:off x="4318000" y="3187736"/>
            <a:ext cx="1339850" cy="630197"/>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3A205F6-212D-E645-ACF8-52559A4E8FB1}"/>
              </a:ext>
            </a:extLst>
          </p:cNvPr>
          <p:cNvSpPr txBox="1"/>
          <p:nvPr/>
        </p:nvSpPr>
        <p:spPr>
          <a:xfrm>
            <a:off x="5429250" y="1803400"/>
            <a:ext cx="2895408" cy="923330"/>
          </a:xfrm>
          <a:prstGeom prst="rect">
            <a:avLst/>
          </a:prstGeom>
          <a:noFill/>
        </p:spPr>
        <p:txBody>
          <a:bodyPr wrap="none" rtlCol="0">
            <a:spAutoFit/>
          </a:bodyPr>
          <a:lstStyle/>
          <a:p>
            <a:r>
              <a:rPr lang="en-US"/>
              <a:t>Lake Okeechobee input</a:t>
            </a:r>
          </a:p>
          <a:p>
            <a:endParaRPr lang="en-US"/>
          </a:p>
          <a:p>
            <a:r>
              <a:rPr lang="en-US"/>
              <a:t>Southern reservoir [hatched]</a:t>
            </a:r>
          </a:p>
        </p:txBody>
      </p:sp>
      <p:sp>
        <p:nvSpPr>
          <p:cNvPr id="29" name="Down Arrow 28">
            <a:extLst>
              <a:ext uri="{FF2B5EF4-FFF2-40B4-BE49-F238E27FC236}">
                <a16:creationId xmlns:a16="http://schemas.microsoft.com/office/drawing/2014/main" id="{EC96D2E4-1D5E-CD46-88AE-5B8B84DEFEC4}"/>
              </a:ext>
            </a:extLst>
          </p:cNvPr>
          <p:cNvSpPr/>
          <p:nvPr/>
        </p:nvSpPr>
        <p:spPr>
          <a:xfrm rot="2794407">
            <a:off x="5632484" y="2659086"/>
            <a:ext cx="243020" cy="331910"/>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0E6ACC1-92EF-4344-9DE3-AD85248890F8}"/>
              </a:ext>
            </a:extLst>
          </p:cNvPr>
          <p:cNvSpPr/>
          <p:nvPr/>
        </p:nvSpPr>
        <p:spPr>
          <a:xfrm rot="1788588">
            <a:off x="8363715" y="480659"/>
            <a:ext cx="3828285" cy="923330"/>
          </a:xfrm>
          <a:prstGeom prst="rect">
            <a:avLst/>
          </a:prstGeom>
          <a:noFill/>
          <a:scene3d>
            <a:camera prst="perspectiveRight"/>
            <a:lightRig rig="threePt" dir="t"/>
          </a:scene3d>
        </p:spPr>
        <p:txBody>
          <a:bodyPr wrap="square" lIns="91440" tIns="45720" rIns="91440" bIns="45720">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DRAFT</a:t>
            </a:r>
          </a:p>
        </p:txBody>
      </p:sp>
      <p:sp>
        <p:nvSpPr>
          <p:cNvPr id="2" name="TextBox 1">
            <a:extLst>
              <a:ext uri="{FF2B5EF4-FFF2-40B4-BE49-F238E27FC236}">
                <a16:creationId xmlns:a16="http://schemas.microsoft.com/office/drawing/2014/main" id="{4087E28C-05E2-6046-B02D-56EFCB1A2F7B}"/>
              </a:ext>
            </a:extLst>
          </p:cNvPr>
          <p:cNvSpPr txBox="1"/>
          <p:nvPr/>
        </p:nvSpPr>
        <p:spPr>
          <a:xfrm>
            <a:off x="1610436" y="6291618"/>
            <a:ext cx="3114635" cy="307777"/>
          </a:xfrm>
          <a:prstGeom prst="rect">
            <a:avLst/>
          </a:prstGeom>
          <a:noFill/>
        </p:spPr>
        <p:txBody>
          <a:bodyPr wrap="none" rtlCol="0">
            <a:spAutoFit/>
          </a:bodyPr>
          <a:lstStyle/>
          <a:p>
            <a:r>
              <a:rPr lang="en-US" sz="1400"/>
              <a:t>Modified From O’Laughlin &amp; Gilio, 2018.</a:t>
            </a:r>
          </a:p>
        </p:txBody>
      </p:sp>
    </p:spTree>
    <p:extLst>
      <p:ext uri="{BB962C8B-B14F-4D97-AF65-F5344CB8AC3E}">
        <p14:creationId xmlns:p14="http://schemas.microsoft.com/office/powerpoint/2010/main" val="4009383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TotalTime>
  <Words>517</Words>
  <Application>Microsoft Macintosh PowerPoint</Application>
  <PresentationFormat>Widescreen</PresentationFormat>
  <Paragraphs>121</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CenturyGothic</vt:lpstr>
      <vt:lpstr>Wingdings</vt:lpstr>
      <vt:lpstr>Office Theme</vt:lpstr>
      <vt:lpstr> A CRITIQUE OF AQUIFER STORAGE AND RECOVERY WELLS [ASR’S]     vs.    ALTERNATE FLOW THROUGH MARSH ADDED TO THE SOUTHERN RESERVOIR       AS    A COMPONENT OF THE COMPREHENSIVE EVERGLADES RESTORATION PLAN [CERP]       BY Joseph L. Gilio, Professional Wetland Scientist Emeritus        August 4, 2018   </vt:lpstr>
      <vt:lpstr>BRIEF HISTORY OF EVERGLADES RESTORATION  AND EXECUTIVE SUMMARY  to  .07.2018  SFWMD AND USACE HAVE DEVELOPED  CERP [COMPHREHENSIVE EVERGLADES RESTORATION PLAN] APPROVED BY CONGRESS AND STATE OF FLORIDA.   MANY COMPONENTS OF CERP IN VARIOUS STAGES OF COMPLETION, CONSTRUCTION AND PLANNING EXIST.   LATEST CERP COMPONENT, COMPONENT G IS THE SOUTHERN RESERVOIR AT 240,000 ACRE FEET STORAGE [78 BILLION GAL. AND 360,000 ACRE FEET [ 117 BILLION GAL.] WATER QUALITY IMPROVEMENT TREATMENT TO 10 PPB TP [TOTAL PHOSPHORUS] FOR FLOW SOUTH INTO EVERGLADES.  SUM TOTAL OF ALL COMPLETED CERP AND COMPONENT G IS EXPECTED TO REDUCE DISCHARGES TO THE CALOOSAHATCHEE AND ST. LUCIE RIVERS AND ESTUARIES EACH BY 55%. TOTAL CUMULATIVE COST ~ $18-20 BILLION.  THE ASR WELL CONCEPT AT FULL UTILIZATION  IS INTENDED TO REDUCE DISCHARGE VOLUME TO THESE RIVER/ESTUARIES BY ABOUT AN  ADDITIONAL 20 %. TOTAL LAKE OKEECHOBEE DISCHARGE COULD BE 75% REDUCTION.  COST  ~ $1.5 Billion.  AN ALTERNATIVE TOTAL 75% REDUCTION IS AN ADD-ON TO THE SOUTHERN RESERVOIR. O’LAUGHLIN &amp; GILIO, 2018 HAVE PROPOSED USING THE STATE OWNED HOLEY LAND TRUST’S 35,000 ACRES AS A FURTHER WATER QUALITY TREATMENT AREA TO INCREASE STORAGE  VOLUME BY 52,300 AF AND TREATED  FLOW  SOUTH BY  0.628 MAF [204 billion gallons].  COST ~ $1 BILLION.   DIFFERENCE IS ASR’S UNCERTAIN, EXPENSIVE HARD ENGINEERING TECHNOLOGY FOR ASR’S VS. PROVEN SOFT MAN-MADE WETLAND WATER QUALITY TREATMENT ON STATE OF FLORIDA OWNED LAND TRUST SITUATED ADJACENT TO SOUTHERN RESERVOIR AND TRUST MANAGEMENT PLAN CONFORMITY.         </vt:lpstr>
      <vt:lpstr>PowerPoint Presentation</vt:lpstr>
      <vt:lpstr>PowerPoint Presentation</vt:lpstr>
      <vt:lpstr>PowerPoint Presentation</vt:lpstr>
      <vt:lpstr> ESSENTIAL FINDINGS : FINAL TECHNICALL DATA REPORT FLORIDA AQUAFER AND RECOVERY REGIONAL STUDY, MAY 20, 2015    1.Large capacity ASR systems can be built and operated in south Florida.  Variability in aquifer characteristics will result in varying well performances. Exploratory program reduced  number from 333 to 131 a 61% reduction and some SITE re-locations.  2. To date, no "fatal flaws" have been uncovered that might hinder the implementation of CERP ASR BUT BEWARE OF MURPHEY’S LAW.  3. Potential for rock fracturing and land subsidence resulting from ASR is very low, provided that the wells are spaced at safe distances from each other and that pumping pressures are kept below their permitted levels. THERE’S MURPHY’S LAW AGAIN.   4. surface water in south Florida presents some challenges to conventional disinfection technologies. Also, arsenic mobilization occurs during early cycle testing, but attenuates over time as the storage zone is conditioned. HARD TO CLEAN SURFACE WATERS [KISSIMMEE RIVER] . ARSENIC  TRAPPED IN AQUAFER.  5. Water recovered from the ASR pilot projects did not result in any persistent acute or chronic toxicological effects on test species. However, there were a few instances when reproduction of a cladoceran (a test organism) was inhibited. This occurred when the percent volume of water recovered was between 50 and 75 percent, and the cause of this effect was never determined. MAJOR RIVER AND LAKE ZOOPLANKTON [CLADOCERAN ] ADVERSELY AFFECTED ON ASR RECOVERED WATER ADDED BACK TO RIVER AND LAKE OKEECHOBEE.  6.  Mussels and periphytometers deployed in the recovery stream at the Kissimmee River ASR did not exhibit significant negative bioaccumulation affects or shifts in community composition. THESE ARE DOMINANT BOTTOM DWELLING ANIMALS AND PLANTS THAT CLEAN RIVER AND LAKE WATER.  7.The potential for mercury methylation during storage and recovery of water from within the FAS has generally been determined to be very low. However, groundwater from the FAS has sulfate concentrations that are higher than those in surface water. Since sulfate has been linked to mercury methylation, discharge may need to be monitored in locations where mixing of recovered water and ambient surface waters is incomplete. HIGHER SULFATE IN RETURNED WATER COULD  LEAD TO INCREASE IN SULFATE REDUCING BACTERIA THAT THEN INCREASE CONVERSION OF MERCURY INTO METHYL MERCURY THAT IS MORE ABLE TO ENTER FOOD CHAIN.  8. Some reduction in phosphorus concentration was observed during ASR storage. ASR’S WILL NOT REDUCE PHOSPHORUS SIGNIFICANTLY.  9. It would be most prudent that any further implementation of CERP ASR proceed as a phased approach, which would include expansion and continued testing of pilot facilities and construction of new ASR systems at environmental restoration projects where environmental benefits can be optimized by underground water storage, treatment, and recovery. IN OTHER WORDS THESE ENGINEERS AND SCIENTISTS ARE NOT SURE HOW WELL ASR’S WILL WORK.   DIRECT  COMMENTS FROM REPORT EDITED [SHORTENED]  IN BLACK        GILIO COMMENTS IN RED</vt:lpstr>
      <vt:lpstr>WHERE DOES USACE AND SFWMD WANT TO USE ASR’S?</vt:lpstr>
      <vt:lpstr>                                                            THE ALTERNATIVE OPTIONS  TO  PREVENT  FUTURE LOST SUMMERS AND RESULTING TOXIC ALGAE BLOOMS         </vt:lpstr>
      <vt:lpstr>PowerPoint Presentation</vt:lpstr>
      <vt:lpstr>PowerPoint Presentation</vt:lpstr>
      <vt:lpstr>PowerPoint Presentation</vt:lpstr>
      <vt:lpstr>OPTION # 3   IF LIMITED PRIVATE OWNERSHIP IN ROTENBERGER DELAYS OR PREVENTS ITS USE,  THEN USE HOLEY LAND AND , IF NEEDED, ASR, TO THE EXTENT AND TIMING  THAT IT WILL PRODUCE 95%   REDUCTION OF LAKE OKEECHOBEE AT ANY GIVEN TIME.  </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Gilio</dc:creator>
  <cp:lastModifiedBy>Joe Gilio</cp:lastModifiedBy>
  <cp:revision>50</cp:revision>
  <cp:lastPrinted>2018-08-19T16:23:52Z</cp:lastPrinted>
  <dcterms:created xsi:type="dcterms:W3CDTF">2018-08-01T20:17:32Z</dcterms:created>
  <dcterms:modified xsi:type="dcterms:W3CDTF">2018-08-19T19:21:44Z</dcterms:modified>
</cp:coreProperties>
</file>