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73" r:id="rId2"/>
    <p:sldId id="256" r:id="rId3"/>
    <p:sldId id="257" r:id="rId4"/>
    <p:sldId id="258" r:id="rId5"/>
    <p:sldId id="259" r:id="rId6"/>
    <p:sldId id="260" r:id="rId7"/>
    <p:sldId id="261" r:id="rId8"/>
    <p:sldId id="262" r:id="rId9"/>
    <p:sldId id="263" r:id="rId10"/>
    <p:sldId id="281" r:id="rId11"/>
    <p:sldId id="264" r:id="rId12"/>
    <p:sldId id="265" r:id="rId13"/>
    <p:sldId id="266" r:id="rId14"/>
    <p:sldId id="279" r:id="rId15"/>
    <p:sldId id="267" r:id="rId16"/>
    <p:sldId id="280" r:id="rId17"/>
    <p:sldId id="268" r:id="rId18"/>
    <p:sldId id="269" r:id="rId19"/>
    <p:sldId id="270" r:id="rId20"/>
    <p:sldId id="271" r:id="rId21"/>
    <p:sldId id="275" r:id="rId22"/>
    <p:sldId id="276" r:id="rId23"/>
    <p:sldId id="277"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95400" autoAdjust="0"/>
  </p:normalViewPr>
  <p:slideViewPr>
    <p:cSldViewPr snapToGrid="0">
      <p:cViewPr varScale="1">
        <p:scale>
          <a:sx n="51" d="100"/>
          <a:sy n="51" d="100"/>
        </p:scale>
        <p:origin x="8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FCE7CC39-82C2-4C52-8AF4-C121BAD6D10A}" type="datetimeFigureOut">
              <a:rPr lang="en-US" smtClean="0"/>
              <a:t>1/1/2009</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166AA758-359B-4E32-B81F-8B4B9C42FB6F}" type="slidenum">
              <a:rPr lang="en-US" smtClean="0"/>
              <a:t>‹#›</a:t>
            </a:fld>
            <a:endParaRPr lang="en-US"/>
          </a:p>
        </p:txBody>
      </p:sp>
    </p:spTree>
    <p:extLst>
      <p:ext uri="{BB962C8B-B14F-4D97-AF65-F5344CB8AC3E}">
        <p14:creationId xmlns:p14="http://schemas.microsoft.com/office/powerpoint/2010/main" val="3271850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E7CC39-82C2-4C52-8AF4-C121BAD6D10A}" type="datetimeFigureOut">
              <a:rPr lang="en-US" smtClean="0"/>
              <a:t>1/1/2009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66AA758-359B-4E32-B81F-8B4B9C42FB6F}" type="slidenum">
              <a:rPr lang="en-US" smtClean="0"/>
              <a:t>‹#›</a:t>
            </a:fld>
            <a:endParaRPr lang="en-US"/>
          </a:p>
        </p:txBody>
      </p:sp>
    </p:spTree>
    <p:extLst>
      <p:ext uri="{BB962C8B-B14F-4D97-AF65-F5344CB8AC3E}">
        <p14:creationId xmlns:p14="http://schemas.microsoft.com/office/powerpoint/2010/main" val="665648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E7CC39-82C2-4C52-8AF4-C121BAD6D10A}" type="datetimeFigureOut">
              <a:rPr lang="en-US" smtClean="0"/>
              <a:t>1/1/2009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66AA758-359B-4E32-B81F-8B4B9C42FB6F}" type="slidenum">
              <a:rPr lang="en-US" smtClean="0"/>
              <a:t>‹#›</a:t>
            </a:fld>
            <a:endParaRPr lang="en-US"/>
          </a:p>
        </p:txBody>
      </p:sp>
    </p:spTree>
    <p:extLst>
      <p:ext uri="{BB962C8B-B14F-4D97-AF65-F5344CB8AC3E}">
        <p14:creationId xmlns:p14="http://schemas.microsoft.com/office/powerpoint/2010/main" val="4099123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E7CC39-82C2-4C52-8AF4-C121BAD6D10A}" type="datetimeFigureOut">
              <a:rPr lang="en-US" smtClean="0"/>
              <a:t>1/1/2009</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66AA758-359B-4E32-B81F-8B4B9C42FB6F}" type="slidenum">
              <a:rPr lang="en-US" smtClean="0"/>
              <a:t>‹#›</a:t>
            </a:fld>
            <a:endParaRPr lang="en-US"/>
          </a:p>
        </p:txBody>
      </p:sp>
    </p:spTree>
    <p:extLst>
      <p:ext uri="{BB962C8B-B14F-4D97-AF65-F5344CB8AC3E}">
        <p14:creationId xmlns:p14="http://schemas.microsoft.com/office/powerpoint/2010/main" val="1758474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E7CC39-82C2-4C52-8AF4-C121BAD6D10A}" type="datetimeFigureOut">
              <a:rPr lang="en-US" smtClean="0"/>
              <a:t>1/1/2009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66AA758-359B-4E32-B81F-8B4B9C42FB6F}" type="slidenum">
              <a:rPr lang="en-US" smtClean="0"/>
              <a:t>‹#›</a:t>
            </a:fld>
            <a:endParaRPr lang="en-US"/>
          </a:p>
        </p:txBody>
      </p:sp>
    </p:spTree>
    <p:extLst>
      <p:ext uri="{BB962C8B-B14F-4D97-AF65-F5344CB8AC3E}">
        <p14:creationId xmlns:p14="http://schemas.microsoft.com/office/powerpoint/2010/main" val="2229646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CE7CC39-82C2-4C52-8AF4-C121BAD6D10A}" type="datetimeFigureOut">
              <a:rPr lang="en-US" smtClean="0"/>
              <a:t>1/1/2009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6AA758-359B-4E32-B81F-8B4B9C42FB6F}" type="slidenum">
              <a:rPr lang="en-US" smtClean="0"/>
              <a:t>‹#›</a:t>
            </a:fld>
            <a:endParaRPr lang="en-US"/>
          </a:p>
        </p:txBody>
      </p:sp>
    </p:spTree>
    <p:extLst>
      <p:ext uri="{BB962C8B-B14F-4D97-AF65-F5344CB8AC3E}">
        <p14:creationId xmlns:p14="http://schemas.microsoft.com/office/powerpoint/2010/main" val="3403127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CE7CC39-82C2-4C52-8AF4-C121BAD6D10A}" type="datetimeFigureOut">
              <a:rPr lang="en-US" smtClean="0"/>
              <a:t>1/1/2009</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166AA758-359B-4E32-B81F-8B4B9C42FB6F}" type="slidenum">
              <a:rPr lang="en-US" smtClean="0"/>
              <a:t>‹#›</a:t>
            </a:fld>
            <a:endParaRPr lang="en-US"/>
          </a:p>
        </p:txBody>
      </p:sp>
    </p:spTree>
    <p:extLst>
      <p:ext uri="{BB962C8B-B14F-4D97-AF65-F5344CB8AC3E}">
        <p14:creationId xmlns:p14="http://schemas.microsoft.com/office/powerpoint/2010/main" val="3027992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FCE7CC39-82C2-4C52-8AF4-C121BAD6D10A}" type="datetimeFigureOut">
              <a:rPr lang="en-US" smtClean="0"/>
              <a:t>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AA758-359B-4E32-B81F-8B4B9C42FB6F}" type="slidenum">
              <a:rPr lang="en-US" smtClean="0"/>
              <a:t>‹#›</a:t>
            </a:fld>
            <a:endParaRPr lang="en-US"/>
          </a:p>
        </p:txBody>
      </p:sp>
    </p:spTree>
    <p:extLst>
      <p:ext uri="{BB962C8B-B14F-4D97-AF65-F5344CB8AC3E}">
        <p14:creationId xmlns:p14="http://schemas.microsoft.com/office/powerpoint/2010/main" val="3979854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FCE7CC39-82C2-4C52-8AF4-C121BAD6D10A}" type="datetimeFigureOut">
              <a:rPr lang="en-US" smtClean="0"/>
              <a:t>1/1/2009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66AA758-359B-4E32-B81F-8B4B9C42FB6F}" type="slidenum">
              <a:rPr lang="en-US" smtClean="0"/>
              <a:t>‹#›</a:t>
            </a:fld>
            <a:endParaRPr lang="en-US"/>
          </a:p>
        </p:txBody>
      </p:sp>
    </p:spTree>
    <p:extLst>
      <p:ext uri="{BB962C8B-B14F-4D97-AF65-F5344CB8AC3E}">
        <p14:creationId xmlns:p14="http://schemas.microsoft.com/office/powerpoint/2010/main" val="3795385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E7CC39-82C2-4C52-8AF4-C121BAD6D10A}" type="datetimeFigureOut">
              <a:rPr lang="en-US" smtClean="0"/>
              <a:t>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AA758-359B-4E32-B81F-8B4B9C42FB6F}" type="slidenum">
              <a:rPr lang="en-US" smtClean="0"/>
              <a:t>‹#›</a:t>
            </a:fld>
            <a:endParaRPr lang="en-US"/>
          </a:p>
        </p:txBody>
      </p:sp>
    </p:spTree>
    <p:extLst>
      <p:ext uri="{BB962C8B-B14F-4D97-AF65-F5344CB8AC3E}">
        <p14:creationId xmlns:p14="http://schemas.microsoft.com/office/powerpoint/2010/main" val="2683213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E7CC39-82C2-4C52-8AF4-C121BAD6D10A}" type="datetimeFigureOut">
              <a:rPr lang="en-US" smtClean="0"/>
              <a:t>1/1/2009</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66AA758-359B-4E32-B81F-8B4B9C42FB6F}" type="slidenum">
              <a:rPr lang="en-US" smtClean="0"/>
              <a:t>‹#›</a:t>
            </a:fld>
            <a:endParaRPr lang="en-US"/>
          </a:p>
        </p:txBody>
      </p:sp>
    </p:spTree>
    <p:extLst>
      <p:ext uri="{BB962C8B-B14F-4D97-AF65-F5344CB8AC3E}">
        <p14:creationId xmlns:p14="http://schemas.microsoft.com/office/powerpoint/2010/main" val="2081697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E7CC39-82C2-4C52-8AF4-C121BAD6D10A}" type="datetimeFigureOut">
              <a:rPr lang="en-US" smtClean="0"/>
              <a:t>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6AA758-359B-4E32-B81F-8B4B9C42FB6F}" type="slidenum">
              <a:rPr lang="en-US" smtClean="0"/>
              <a:t>‹#›</a:t>
            </a:fld>
            <a:endParaRPr lang="en-US"/>
          </a:p>
        </p:txBody>
      </p:sp>
    </p:spTree>
    <p:extLst>
      <p:ext uri="{BB962C8B-B14F-4D97-AF65-F5344CB8AC3E}">
        <p14:creationId xmlns:p14="http://schemas.microsoft.com/office/powerpoint/2010/main" val="4284698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E7CC39-82C2-4C52-8AF4-C121BAD6D10A}" type="datetimeFigureOut">
              <a:rPr lang="en-US" smtClean="0"/>
              <a:t>1/1/2009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6AA758-359B-4E32-B81F-8B4B9C42FB6F}" type="slidenum">
              <a:rPr lang="en-US" smtClean="0"/>
              <a:t>‹#›</a:t>
            </a:fld>
            <a:endParaRPr lang="en-US"/>
          </a:p>
        </p:txBody>
      </p:sp>
    </p:spTree>
    <p:extLst>
      <p:ext uri="{BB962C8B-B14F-4D97-AF65-F5344CB8AC3E}">
        <p14:creationId xmlns:p14="http://schemas.microsoft.com/office/powerpoint/2010/main" val="1813527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E7CC39-82C2-4C52-8AF4-C121BAD6D10A}" type="datetimeFigureOut">
              <a:rPr lang="en-US" smtClean="0"/>
              <a:t>1/1/2009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6AA758-359B-4E32-B81F-8B4B9C42FB6F}" type="slidenum">
              <a:rPr lang="en-US" smtClean="0"/>
              <a:t>‹#›</a:t>
            </a:fld>
            <a:endParaRPr lang="en-US"/>
          </a:p>
        </p:txBody>
      </p:sp>
    </p:spTree>
    <p:extLst>
      <p:ext uri="{BB962C8B-B14F-4D97-AF65-F5344CB8AC3E}">
        <p14:creationId xmlns:p14="http://schemas.microsoft.com/office/powerpoint/2010/main" val="2782924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7CC39-82C2-4C52-8AF4-C121BAD6D10A}" type="datetimeFigureOut">
              <a:rPr lang="en-US" smtClean="0"/>
              <a:t>1/1/2009</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66AA758-359B-4E32-B81F-8B4B9C42FB6F}" type="slidenum">
              <a:rPr lang="en-US" smtClean="0"/>
              <a:t>‹#›</a:t>
            </a:fld>
            <a:endParaRPr lang="en-US"/>
          </a:p>
        </p:txBody>
      </p:sp>
    </p:spTree>
    <p:extLst>
      <p:ext uri="{BB962C8B-B14F-4D97-AF65-F5344CB8AC3E}">
        <p14:creationId xmlns:p14="http://schemas.microsoft.com/office/powerpoint/2010/main" val="2563948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E7CC39-82C2-4C52-8AF4-C121BAD6D10A}" type="datetimeFigureOut">
              <a:rPr lang="en-US" smtClean="0"/>
              <a:t>1/1/2009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66AA758-359B-4E32-B81F-8B4B9C42FB6F}" type="slidenum">
              <a:rPr lang="en-US" smtClean="0"/>
              <a:t>‹#›</a:t>
            </a:fld>
            <a:endParaRPr lang="en-US"/>
          </a:p>
        </p:txBody>
      </p:sp>
    </p:spTree>
    <p:extLst>
      <p:ext uri="{BB962C8B-B14F-4D97-AF65-F5344CB8AC3E}">
        <p14:creationId xmlns:p14="http://schemas.microsoft.com/office/powerpoint/2010/main" val="600863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E7CC39-82C2-4C52-8AF4-C121BAD6D10A}" type="datetimeFigureOut">
              <a:rPr lang="en-US" smtClean="0"/>
              <a:t>1/1/2009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66AA758-359B-4E32-B81F-8B4B9C42FB6F}" type="slidenum">
              <a:rPr lang="en-US" smtClean="0"/>
              <a:t>‹#›</a:t>
            </a:fld>
            <a:endParaRPr lang="en-US"/>
          </a:p>
        </p:txBody>
      </p:sp>
    </p:spTree>
    <p:extLst>
      <p:ext uri="{BB962C8B-B14F-4D97-AF65-F5344CB8AC3E}">
        <p14:creationId xmlns:p14="http://schemas.microsoft.com/office/powerpoint/2010/main" val="2471779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FCE7CC39-82C2-4C52-8AF4-C121BAD6D10A}" type="datetimeFigureOut">
              <a:rPr lang="en-US" smtClean="0"/>
              <a:t>1/1/2009</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166AA758-359B-4E32-B81F-8B4B9C42FB6F}" type="slidenum">
              <a:rPr lang="en-US" smtClean="0"/>
              <a:t>‹#›</a:t>
            </a:fld>
            <a:endParaRPr lang="en-US"/>
          </a:p>
        </p:txBody>
      </p:sp>
    </p:spTree>
    <p:extLst>
      <p:ext uri="{BB962C8B-B14F-4D97-AF65-F5344CB8AC3E}">
        <p14:creationId xmlns:p14="http://schemas.microsoft.com/office/powerpoint/2010/main" val="416036972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1.bp.blogspot.com/-iZohuWiicm0/Xsx8ibX1W9I/AAAAAAAAElg/ksY92muHNEI-d5zzAiiQpWq--ZRMkXeYgCLcBGAsYHQ/s1600/81473703_169814460958531_4082838907686289599_n.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i-LK" sz="5000" b="1" dirty="0" smtClean="0">
                <a:solidFill>
                  <a:srgbClr val="FF0000"/>
                </a:solidFill>
              </a:rPr>
              <a:t>ප්‍රංශ විප්ලවය</a:t>
            </a:r>
            <a:endParaRPr lang="en-US" sz="5000"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207035" y="4171950"/>
            <a:ext cx="4830793" cy="2686050"/>
          </a:xfrm>
          <a:prstGeom prst="rect">
            <a:avLst/>
          </a:prstGeom>
        </p:spPr>
      </p:pic>
      <p:pic>
        <p:nvPicPr>
          <p:cNvPr id="5" name="Picture 4"/>
          <p:cNvPicPr>
            <a:picLocks noChangeAspect="1"/>
          </p:cNvPicPr>
          <p:nvPr/>
        </p:nvPicPr>
        <p:blipFill>
          <a:blip r:embed="rId3"/>
          <a:stretch>
            <a:fillRect/>
          </a:stretch>
        </p:blipFill>
        <p:spPr>
          <a:xfrm>
            <a:off x="1958915" y="1640863"/>
            <a:ext cx="6324600" cy="2724150"/>
          </a:xfrm>
          <a:prstGeom prst="rect">
            <a:avLst/>
          </a:prstGeom>
        </p:spPr>
      </p:pic>
      <p:pic>
        <p:nvPicPr>
          <p:cNvPr id="6" name="Picture 5"/>
          <p:cNvPicPr>
            <a:picLocks noChangeAspect="1"/>
          </p:cNvPicPr>
          <p:nvPr/>
        </p:nvPicPr>
        <p:blipFill>
          <a:blip r:embed="rId4"/>
          <a:stretch>
            <a:fillRect/>
          </a:stretch>
        </p:blipFill>
        <p:spPr>
          <a:xfrm>
            <a:off x="6480235" y="3933825"/>
            <a:ext cx="4933950" cy="2924175"/>
          </a:xfrm>
          <a:prstGeom prst="rect">
            <a:avLst/>
          </a:prstGeom>
        </p:spPr>
      </p:pic>
    </p:spTree>
    <p:extLst>
      <p:ext uri="{BB962C8B-B14F-4D97-AF65-F5344CB8AC3E}">
        <p14:creationId xmlns:p14="http://schemas.microsoft.com/office/powerpoint/2010/main" val="20225790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7176" y="726141"/>
            <a:ext cx="11134165" cy="4324261"/>
          </a:xfrm>
          <a:prstGeom prst="rect">
            <a:avLst/>
          </a:prstGeom>
          <a:solidFill>
            <a:schemeClr val="accent3">
              <a:lumMod val="60000"/>
              <a:lumOff val="40000"/>
            </a:schemeClr>
          </a:solidFill>
        </p:spPr>
        <p:txBody>
          <a:bodyPr wrap="square" rtlCol="0">
            <a:spAutoFit/>
          </a:bodyPr>
          <a:lstStyle/>
          <a:p>
            <a:pPr marL="342900" indent="-342900">
              <a:buFont typeface="Wingdings" panose="05000000000000000000" pitchFamily="2" charset="2"/>
              <a:buChar char="q"/>
            </a:pPr>
            <a:r>
              <a:rPr lang="si-LK" sz="2500" b="1" dirty="0">
                <a:solidFill>
                  <a:schemeClr val="accent5"/>
                </a:solidFill>
              </a:rPr>
              <a:t>ප්‍රංශ  සමාජයේ ධනයෙන් හා උගත්කමින් ඉදිරියෙන් සිටි පිරිස වූයේ මධ්‍යම පන්තියයි.  එහෙත් එම  මට්ටම අනුව සමාජයේ තැනක් ඔවුනට හිමි නොවීය.</a:t>
            </a:r>
          </a:p>
          <a:p>
            <a:endParaRPr lang="si-LK" sz="2500" b="1" dirty="0">
              <a:solidFill>
                <a:schemeClr val="accent5"/>
              </a:solidFill>
            </a:endParaRPr>
          </a:p>
          <a:p>
            <a:pPr marL="342900" indent="-342900">
              <a:buFont typeface="Wingdings" panose="05000000000000000000" pitchFamily="2" charset="2"/>
              <a:buChar char="q"/>
            </a:pPr>
            <a:r>
              <a:rPr lang="si-LK" sz="2500" b="1" dirty="0">
                <a:solidFill>
                  <a:schemeClr val="accent5"/>
                </a:solidFill>
              </a:rPr>
              <a:t>කෙනෙකුගේ තත්ත්වය මැනිය යුත්තේ උපත අනුව නොව හැකියාව මතය යන අදහස ඇතිවූයේ මේ නිසාය.</a:t>
            </a:r>
          </a:p>
          <a:p>
            <a:pPr marL="342900" indent="-342900">
              <a:buFont typeface="Wingdings" panose="05000000000000000000" pitchFamily="2" charset="2"/>
              <a:buChar char="q"/>
            </a:pPr>
            <a:endParaRPr lang="si-LK" sz="2500" b="1" dirty="0">
              <a:solidFill>
                <a:schemeClr val="accent5"/>
              </a:solidFill>
            </a:endParaRPr>
          </a:p>
          <a:p>
            <a:pPr marL="342900" indent="-342900">
              <a:buFont typeface="Wingdings" panose="05000000000000000000" pitchFamily="2" charset="2"/>
              <a:buChar char="q"/>
            </a:pPr>
            <a:r>
              <a:rPr lang="si-LK" sz="2500" b="1" dirty="0">
                <a:solidFill>
                  <a:schemeClr val="accent5"/>
                </a:solidFill>
              </a:rPr>
              <a:t>ප්‍රංශ විප්ලවයේ සමානාත්මතාවය යන්නෙන් අදහස් කරන ලද්දේ මෙයයි.</a:t>
            </a:r>
          </a:p>
          <a:p>
            <a:pPr marL="342900" indent="-342900">
              <a:buFont typeface="Wingdings" panose="05000000000000000000" pitchFamily="2" charset="2"/>
              <a:buChar char="q"/>
            </a:pPr>
            <a:endParaRPr lang="si-LK" sz="2500" b="1" dirty="0">
              <a:solidFill>
                <a:schemeClr val="accent5"/>
              </a:solidFill>
            </a:endParaRPr>
          </a:p>
          <a:p>
            <a:pPr marL="342900" indent="-342900">
              <a:buFont typeface="Wingdings" panose="05000000000000000000" pitchFamily="2" charset="2"/>
              <a:buChar char="q"/>
            </a:pPr>
            <a:r>
              <a:rPr lang="si-LK" sz="2500" b="1" dirty="0">
                <a:solidFill>
                  <a:schemeClr val="accent5"/>
                </a:solidFill>
              </a:rPr>
              <a:t>ප්‍රංශයේ  වරප්‍රසාද අහිමි සාමාන්‍ය ජනතාව අතරින් මහත් පීඩාවට පත් පිරිස වූයේ ගොවි ජනතාවයි (</a:t>
            </a:r>
            <a:r>
              <a:rPr lang="si-LK" sz="2500" b="1" dirty="0" smtClean="0">
                <a:solidFill>
                  <a:schemeClr val="accent5"/>
                </a:solidFill>
              </a:rPr>
              <a:t>92</a:t>
            </a:r>
            <a:r>
              <a:rPr lang="en-US" sz="2500" b="1" dirty="0" smtClean="0">
                <a:solidFill>
                  <a:schemeClr val="accent5"/>
                </a:solidFill>
              </a:rPr>
              <a:t>%</a:t>
            </a:r>
            <a:r>
              <a:rPr lang="si-LK" sz="2500" b="1" dirty="0" smtClean="0">
                <a:solidFill>
                  <a:schemeClr val="accent5"/>
                </a:solidFill>
              </a:rPr>
              <a:t>)</a:t>
            </a:r>
            <a:endParaRPr lang="en-US" sz="2500" b="1" dirty="0">
              <a:solidFill>
                <a:schemeClr val="accent5"/>
              </a:solidFill>
            </a:endParaRPr>
          </a:p>
          <a:p>
            <a:endParaRPr lang="en-US" sz="2500" b="1" dirty="0">
              <a:solidFill>
                <a:schemeClr val="accent5"/>
              </a:solidFill>
            </a:endParaRPr>
          </a:p>
        </p:txBody>
      </p:sp>
    </p:spTree>
    <p:extLst>
      <p:ext uri="{BB962C8B-B14F-4D97-AF65-F5344CB8AC3E}">
        <p14:creationId xmlns:p14="http://schemas.microsoft.com/office/powerpoint/2010/main" val="21789653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50498" y="3312543"/>
            <a:ext cx="8393502" cy="169077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0"/>
            <a:ext cx="10515600" cy="974785"/>
          </a:xfrm>
        </p:spPr>
        <p:txBody>
          <a:bodyPr>
            <a:normAutofit/>
          </a:bodyPr>
          <a:lstStyle/>
          <a:p>
            <a:r>
              <a:rPr lang="en-US" sz="2500" dirty="0" smtClean="0"/>
              <a:t/>
            </a:r>
            <a:br>
              <a:rPr lang="en-US" sz="2500" dirty="0" smtClean="0"/>
            </a:br>
            <a:r>
              <a:rPr lang="si-LK" sz="2500" dirty="0" smtClean="0"/>
              <a:t>ප්‍රංශ විප්ලවය බලපෑ ආර්ථික හේතු</a:t>
            </a:r>
            <a:endParaRPr lang="en-US" sz="2500" dirty="0"/>
          </a:p>
        </p:txBody>
      </p:sp>
      <p:sp>
        <p:nvSpPr>
          <p:cNvPr id="3" name="Content Placeholder 2"/>
          <p:cNvSpPr>
            <a:spLocks noGrp="1"/>
          </p:cNvSpPr>
          <p:nvPr>
            <p:ph idx="1"/>
          </p:nvPr>
        </p:nvSpPr>
        <p:spPr>
          <a:xfrm>
            <a:off x="470858" y="879445"/>
            <a:ext cx="10515600" cy="4330910"/>
          </a:xfrm>
          <a:solidFill>
            <a:schemeClr val="accent3">
              <a:lumMod val="60000"/>
              <a:lumOff val="40000"/>
            </a:schemeClr>
          </a:solidFill>
        </p:spPr>
        <p:txBody>
          <a:bodyPr>
            <a:normAutofit lnSpcReduction="10000"/>
          </a:bodyPr>
          <a:lstStyle/>
          <a:p>
            <a:pPr marL="0" indent="0">
              <a:buNone/>
            </a:pPr>
            <a:r>
              <a:rPr lang="si-LK" sz="2500" dirty="0" smtClean="0">
                <a:solidFill>
                  <a:schemeClr val="accent5"/>
                </a:solidFill>
              </a:rPr>
              <a:t>විප්ලව සමය වන විට ප්‍රංශ භාණ්ඩාගාරය සම්පූර්ණයෙන්ම බංකොලොත් වී තිබුණි.ඊට බලපෑ හේතු කිහිපයකි.</a:t>
            </a:r>
          </a:p>
          <a:p>
            <a:r>
              <a:rPr lang="si-LK" sz="2500" dirty="0" smtClean="0">
                <a:solidFill>
                  <a:schemeClr val="accent5"/>
                </a:solidFill>
              </a:rPr>
              <a:t>රජුගේ සහ රජ පවුලේ සුඛෝපභෝගි ජීවිතය සදහා වැයවූ අධික වියදම්.</a:t>
            </a:r>
          </a:p>
          <a:p>
            <a:r>
              <a:rPr lang="si-LK" sz="2500" dirty="0" smtClean="0">
                <a:solidFill>
                  <a:schemeClr val="accent5"/>
                </a:solidFill>
              </a:rPr>
              <a:t>අනවශ්‍ය යුධ වියදම්</a:t>
            </a:r>
          </a:p>
          <a:p>
            <a:r>
              <a:rPr lang="si-LK" sz="2500" dirty="0" smtClean="0">
                <a:solidFill>
                  <a:schemeClr val="accent5"/>
                </a:solidFill>
              </a:rPr>
              <a:t>අසාධාරණ බදු ක්‍රමය</a:t>
            </a:r>
          </a:p>
          <a:p>
            <a:pPr marL="0" indent="0">
              <a:buNone/>
            </a:pPr>
            <a:r>
              <a:rPr lang="si-LK" sz="2500" dirty="0" smtClean="0"/>
              <a:t>   බදු ක්‍රම කිහිපයක් පහත දැක්වේ.</a:t>
            </a:r>
          </a:p>
          <a:p>
            <a:pPr>
              <a:buFont typeface="Wingdings" panose="05000000000000000000" pitchFamily="2" charset="2"/>
              <a:buChar char="q"/>
            </a:pPr>
            <a:r>
              <a:rPr lang="si-LK" sz="2500" dirty="0" smtClean="0">
                <a:solidFill>
                  <a:schemeClr val="accent5"/>
                </a:solidFill>
              </a:rPr>
              <a:t>ටේල්  - සාමාන්‍ය ජනතාවගේ නිවාස හා ඉඩම්වලින් අය කළ බද්දකි.</a:t>
            </a:r>
          </a:p>
          <a:p>
            <a:pPr>
              <a:buFont typeface="Wingdings" panose="05000000000000000000" pitchFamily="2" charset="2"/>
              <a:buChar char="q"/>
            </a:pPr>
            <a:r>
              <a:rPr lang="si-LK" sz="2500" dirty="0" smtClean="0">
                <a:solidFill>
                  <a:schemeClr val="accent5"/>
                </a:solidFill>
              </a:rPr>
              <a:t>ගැබෙල් - ලුණුවලින් අය කළ බද්දකි.</a:t>
            </a:r>
          </a:p>
          <a:p>
            <a:pPr>
              <a:buFont typeface="Wingdings" panose="05000000000000000000" pitchFamily="2" charset="2"/>
              <a:buChar char="q"/>
            </a:pPr>
            <a:r>
              <a:rPr lang="si-LK" sz="2500" dirty="0" smtClean="0">
                <a:solidFill>
                  <a:schemeClr val="accent5"/>
                </a:solidFill>
              </a:rPr>
              <a:t>කැපිටේෂන් -සෑම දෙනෙකුගෙන්ම අය කරන ලදී.</a:t>
            </a:r>
          </a:p>
          <a:p>
            <a:pPr>
              <a:buFont typeface="Wingdings" panose="05000000000000000000" pitchFamily="2" charset="2"/>
              <a:buChar char="q"/>
            </a:pPr>
            <a:endParaRPr lang="en-US" sz="2500" dirty="0"/>
          </a:p>
        </p:txBody>
      </p:sp>
      <p:sp>
        <p:nvSpPr>
          <p:cNvPr id="5" name="TextBox 4"/>
          <p:cNvSpPr txBox="1"/>
          <p:nvPr/>
        </p:nvSpPr>
        <p:spPr>
          <a:xfrm>
            <a:off x="838200" y="5210355"/>
            <a:ext cx="9780917" cy="1138773"/>
          </a:xfrm>
          <a:prstGeom prst="rect">
            <a:avLst/>
          </a:prstGeom>
          <a:noFill/>
        </p:spPr>
        <p:txBody>
          <a:bodyPr wrap="square" rtlCol="0">
            <a:spAutoFit/>
          </a:bodyPr>
          <a:lstStyle/>
          <a:p>
            <a:endParaRPr lang="en-US" dirty="0" smtClean="0"/>
          </a:p>
          <a:p>
            <a:r>
              <a:rPr lang="si-LK" sz="2500" dirty="0" smtClean="0">
                <a:solidFill>
                  <a:schemeClr val="accent5"/>
                </a:solidFill>
              </a:rPr>
              <a:t>වෙළෙද කටයුතුවල නිරත වූ මධ්‍යම පාන්තිකයන්ට මේ නීති රීති හා බදු නිසා අධික මුදලක් ගෙවීමට සිදුවිය.</a:t>
            </a:r>
            <a:endParaRPr lang="en-US" sz="2500" dirty="0">
              <a:solidFill>
                <a:schemeClr val="accent5"/>
              </a:solidFill>
            </a:endParaRPr>
          </a:p>
        </p:txBody>
      </p:sp>
    </p:spTree>
    <p:extLst>
      <p:ext uri="{BB962C8B-B14F-4D97-AF65-F5344CB8AC3E}">
        <p14:creationId xmlns:p14="http://schemas.microsoft.com/office/powerpoint/2010/main" val="1625894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7147" y="439947"/>
            <a:ext cx="10739887" cy="2785378"/>
          </a:xfrm>
          <a:prstGeom prst="rect">
            <a:avLst/>
          </a:prstGeom>
          <a:solidFill>
            <a:schemeClr val="accent3">
              <a:lumMod val="60000"/>
              <a:lumOff val="40000"/>
            </a:schemeClr>
          </a:solidFill>
        </p:spPr>
        <p:txBody>
          <a:bodyPr wrap="square" rtlCol="0">
            <a:spAutoFit/>
          </a:bodyPr>
          <a:lstStyle/>
          <a:p>
            <a:pPr marL="342900" indent="-342900">
              <a:buFont typeface="Wingdings" panose="05000000000000000000" pitchFamily="2" charset="2"/>
              <a:buChar char="q"/>
            </a:pPr>
            <a:r>
              <a:rPr lang="si-LK" sz="2500" b="1" dirty="0" smtClean="0">
                <a:solidFill>
                  <a:schemeClr val="accent5"/>
                </a:solidFill>
              </a:rPr>
              <a:t>දකුණු ප්‍රංශයේ සිට පැරීසියට වයින් පටවාගෙන ගිය ජල යාත්‍රාවකට ස්ථාන හතළිහකදී බදු ගෙවීමට සිදුවූ අතර ඒ සදහා වියදමට අමතරව සති දෙකක කාලයක් ගතවූ බවද වාර්තාවේ.</a:t>
            </a:r>
          </a:p>
          <a:p>
            <a:pPr marL="342900" indent="-342900">
              <a:buFont typeface="Wingdings" panose="05000000000000000000" pitchFamily="2" charset="2"/>
              <a:buChar char="q"/>
            </a:pPr>
            <a:endParaRPr lang="si-LK" sz="2500" b="1" dirty="0">
              <a:solidFill>
                <a:schemeClr val="accent5"/>
              </a:solidFill>
            </a:endParaRPr>
          </a:p>
          <a:p>
            <a:pPr marL="342900" indent="-342900">
              <a:buFont typeface="Wingdings" panose="05000000000000000000" pitchFamily="2" charset="2"/>
              <a:buChar char="q"/>
            </a:pPr>
            <a:endParaRPr lang="si-LK" sz="2500" b="1" dirty="0" smtClean="0">
              <a:solidFill>
                <a:schemeClr val="accent5"/>
              </a:solidFill>
            </a:endParaRPr>
          </a:p>
          <a:p>
            <a:pPr marL="342900" indent="-342900">
              <a:buFont typeface="Wingdings" panose="05000000000000000000" pitchFamily="2" charset="2"/>
              <a:buChar char="q"/>
            </a:pPr>
            <a:r>
              <a:rPr lang="si-LK" sz="2500" b="1" dirty="0" smtClean="0">
                <a:solidFill>
                  <a:schemeClr val="accent5"/>
                </a:solidFill>
              </a:rPr>
              <a:t>නිර්බාධවාදී (රජයේ මැදිහත්වීම අඩු) ආර්ථික ක්‍රමයක් මධ්‍යම පන්තියේ අපේක්ෂාව විය.</a:t>
            </a:r>
            <a:endParaRPr lang="en-US" sz="2500" b="1" dirty="0">
              <a:solidFill>
                <a:schemeClr val="accent5"/>
              </a:solidFill>
            </a:endParaRPr>
          </a:p>
        </p:txBody>
      </p:sp>
      <p:pic>
        <p:nvPicPr>
          <p:cNvPr id="3" name="Picture 2"/>
          <p:cNvPicPr>
            <a:picLocks noChangeAspect="1"/>
          </p:cNvPicPr>
          <p:nvPr/>
        </p:nvPicPr>
        <p:blipFill>
          <a:blip r:embed="rId2"/>
          <a:stretch>
            <a:fillRect/>
          </a:stretch>
        </p:blipFill>
        <p:spPr>
          <a:xfrm>
            <a:off x="8895355" y="3132742"/>
            <a:ext cx="2352675" cy="2724150"/>
          </a:xfrm>
          <a:prstGeom prst="rect">
            <a:avLst/>
          </a:prstGeom>
        </p:spPr>
      </p:pic>
      <p:pic>
        <p:nvPicPr>
          <p:cNvPr id="5" name="Picture 4"/>
          <p:cNvPicPr>
            <a:picLocks noChangeAspect="1"/>
          </p:cNvPicPr>
          <p:nvPr/>
        </p:nvPicPr>
        <p:blipFill>
          <a:blip r:embed="rId3"/>
          <a:stretch>
            <a:fillRect/>
          </a:stretch>
        </p:blipFill>
        <p:spPr>
          <a:xfrm>
            <a:off x="706686" y="3379842"/>
            <a:ext cx="3657600" cy="2828808"/>
          </a:xfrm>
          <a:prstGeom prst="rect">
            <a:avLst/>
          </a:prstGeom>
        </p:spPr>
      </p:pic>
    </p:spTree>
    <p:extLst>
      <p:ext uri="{BB962C8B-B14F-4D97-AF65-F5344CB8AC3E}">
        <p14:creationId xmlns:p14="http://schemas.microsoft.com/office/powerpoint/2010/main" val="875169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6960079" cy="565323"/>
          </a:xfrm>
        </p:spPr>
        <p:txBody>
          <a:bodyPr>
            <a:normAutofit/>
          </a:bodyPr>
          <a:lstStyle/>
          <a:p>
            <a:r>
              <a:rPr lang="si-LK" sz="2500" dirty="0" smtClean="0"/>
              <a:t>ප්‍රංශ විප්ලවය බලපෑ  දාර්ශනික මතවාද</a:t>
            </a:r>
            <a:endParaRPr lang="en-US" sz="2500" dirty="0"/>
          </a:p>
        </p:txBody>
      </p:sp>
      <p:sp>
        <p:nvSpPr>
          <p:cNvPr id="3" name="Content Placeholder 2"/>
          <p:cNvSpPr>
            <a:spLocks noGrp="1"/>
          </p:cNvSpPr>
          <p:nvPr>
            <p:ph idx="1"/>
          </p:nvPr>
        </p:nvSpPr>
        <p:spPr>
          <a:xfrm>
            <a:off x="838200" y="1266575"/>
            <a:ext cx="10515600" cy="4351338"/>
          </a:xfrm>
        </p:spPr>
        <p:txBody>
          <a:bodyPr/>
          <a:lstStyle/>
          <a:p>
            <a:r>
              <a:rPr lang="si-LK" sz="2500" dirty="0" smtClean="0">
                <a:solidFill>
                  <a:schemeClr val="accent6"/>
                </a:solidFill>
              </a:rPr>
              <a:t>ප්‍රංශ විප්ලවය සදහා දාර්ශනික මතවාද හේතුවක් විය.</a:t>
            </a:r>
          </a:p>
          <a:p>
            <a:endParaRPr lang="en-US" dirty="0"/>
          </a:p>
        </p:txBody>
      </p:sp>
      <p:sp>
        <p:nvSpPr>
          <p:cNvPr id="4" name="Rounded Rectangle 3"/>
          <p:cNvSpPr/>
          <p:nvPr/>
        </p:nvSpPr>
        <p:spPr>
          <a:xfrm>
            <a:off x="750498" y="1863306"/>
            <a:ext cx="2355011" cy="191506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130060" y="2518914"/>
            <a:ext cx="3209026" cy="1015663"/>
          </a:xfrm>
          <a:prstGeom prst="rect">
            <a:avLst/>
          </a:prstGeom>
          <a:noFill/>
        </p:spPr>
        <p:txBody>
          <a:bodyPr wrap="square" rtlCol="0">
            <a:spAutoFit/>
          </a:bodyPr>
          <a:lstStyle/>
          <a:p>
            <a:pPr marL="285750" indent="-285750">
              <a:buFont typeface="Wingdings" panose="05000000000000000000" pitchFamily="2" charset="2"/>
              <a:buChar char="q"/>
            </a:pPr>
            <a:r>
              <a:rPr lang="si-LK" sz="2000" b="1" dirty="0" smtClean="0"/>
              <a:t>මොන්ටෙස්කියු</a:t>
            </a:r>
          </a:p>
          <a:p>
            <a:pPr marL="285750" indent="-285750">
              <a:buFont typeface="Wingdings" panose="05000000000000000000" pitchFamily="2" charset="2"/>
              <a:buChar char="q"/>
            </a:pPr>
            <a:r>
              <a:rPr lang="si-LK" sz="2000" b="1" dirty="0" smtClean="0"/>
              <a:t>වෝල්ටෙයාර්</a:t>
            </a:r>
          </a:p>
          <a:p>
            <a:pPr marL="285750" indent="-285750">
              <a:buFont typeface="Wingdings" panose="05000000000000000000" pitchFamily="2" charset="2"/>
              <a:buChar char="q"/>
            </a:pPr>
            <a:r>
              <a:rPr lang="si-LK" sz="2000" b="1" dirty="0" smtClean="0"/>
              <a:t>රූසෝ</a:t>
            </a:r>
            <a:endParaRPr lang="en-US" sz="2000" b="1" dirty="0"/>
          </a:p>
        </p:txBody>
      </p:sp>
      <p:pic>
        <p:nvPicPr>
          <p:cNvPr id="8" name="Picture 7"/>
          <p:cNvPicPr>
            <a:picLocks noChangeAspect="1"/>
          </p:cNvPicPr>
          <p:nvPr/>
        </p:nvPicPr>
        <p:blipFill>
          <a:blip r:embed="rId2"/>
          <a:stretch>
            <a:fillRect/>
          </a:stretch>
        </p:blipFill>
        <p:spPr>
          <a:xfrm>
            <a:off x="7465639" y="870917"/>
            <a:ext cx="2714625" cy="2621566"/>
          </a:xfrm>
          <a:prstGeom prst="rect">
            <a:avLst/>
          </a:prstGeom>
        </p:spPr>
      </p:pic>
      <p:pic>
        <p:nvPicPr>
          <p:cNvPr id="9" name="Picture 8"/>
          <p:cNvPicPr>
            <a:picLocks noChangeAspect="1"/>
          </p:cNvPicPr>
          <p:nvPr/>
        </p:nvPicPr>
        <p:blipFill>
          <a:blip r:embed="rId3"/>
          <a:stretch>
            <a:fillRect/>
          </a:stretch>
        </p:blipFill>
        <p:spPr>
          <a:xfrm>
            <a:off x="3333912" y="2903288"/>
            <a:ext cx="2486025" cy="2714625"/>
          </a:xfrm>
          <a:prstGeom prst="rect">
            <a:avLst/>
          </a:prstGeom>
        </p:spPr>
      </p:pic>
      <p:pic>
        <p:nvPicPr>
          <p:cNvPr id="10" name="Picture 9"/>
          <p:cNvPicPr>
            <a:picLocks noChangeAspect="1"/>
          </p:cNvPicPr>
          <p:nvPr/>
        </p:nvPicPr>
        <p:blipFill>
          <a:blip r:embed="rId4"/>
          <a:stretch>
            <a:fillRect/>
          </a:stretch>
        </p:blipFill>
        <p:spPr>
          <a:xfrm>
            <a:off x="10119835" y="3174906"/>
            <a:ext cx="2428875" cy="3000375"/>
          </a:xfrm>
          <a:prstGeom prst="rect">
            <a:avLst/>
          </a:prstGeom>
        </p:spPr>
      </p:pic>
      <p:sp>
        <p:nvSpPr>
          <p:cNvPr id="11" name="Rounded Rectangle 10"/>
          <p:cNvSpPr/>
          <p:nvPr/>
        </p:nvSpPr>
        <p:spPr>
          <a:xfrm>
            <a:off x="9861176" y="5954039"/>
            <a:ext cx="1389530" cy="5991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i-LK" dirty="0"/>
              <a:t> </a:t>
            </a:r>
            <a:r>
              <a:rPr lang="si-LK" dirty="0" smtClean="0"/>
              <a:t>රූසෝ</a:t>
            </a:r>
            <a:endParaRPr lang="en-US" dirty="0"/>
          </a:p>
        </p:txBody>
      </p:sp>
      <p:sp>
        <p:nvSpPr>
          <p:cNvPr id="12" name="Rounded Rectangle 11"/>
          <p:cNvSpPr/>
          <p:nvPr/>
        </p:nvSpPr>
        <p:spPr>
          <a:xfrm>
            <a:off x="7073153" y="3558896"/>
            <a:ext cx="1577788" cy="6096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i-LK" dirty="0" smtClean="0"/>
              <a:t>වෝල්ටෙයාර්</a:t>
            </a:r>
            <a:endParaRPr lang="en-US" dirty="0"/>
          </a:p>
        </p:txBody>
      </p:sp>
      <p:sp>
        <p:nvSpPr>
          <p:cNvPr id="13" name="Rounded Rectangle 12"/>
          <p:cNvSpPr/>
          <p:nvPr/>
        </p:nvSpPr>
        <p:spPr>
          <a:xfrm>
            <a:off x="4528063" y="4607859"/>
            <a:ext cx="97725" cy="1344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846318" y="5755341"/>
            <a:ext cx="1663054" cy="7978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i-LK" dirty="0" smtClean="0"/>
              <a:t>මොන්ටෙස්කියු</a:t>
            </a:r>
            <a:endParaRPr lang="en-US" dirty="0"/>
          </a:p>
        </p:txBody>
      </p:sp>
    </p:spTree>
    <p:extLst>
      <p:ext uri="{BB962C8B-B14F-4D97-AF65-F5344CB8AC3E}">
        <p14:creationId xmlns:p14="http://schemas.microsoft.com/office/powerpoint/2010/main" val="3491205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625" y="713692"/>
            <a:ext cx="8761413" cy="706964"/>
          </a:xfrm>
        </p:spPr>
        <p:txBody>
          <a:bodyPr/>
          <a:lstStyle/>
          <a:p>
            <a:endParaRPr lang="en-US"/>
          </a:p>
        </p:txBody>
      </p:sp>
      <p:sp>
        <p:nvSpPr>
          <p:cNvPr id="3" name="Content Placeholder 2"/>
          <p:cNvSpPr>
            <a:spLocks noGrp="1"/>
          </p:cNvSpPr>
          <p:nvPr>
            <p:ph idx="1"/>
          </p:nvPr>
        </p:nvSpPr>
        <p:spPr>
          <a:xfrm>
            <a:off x="1299882" y="1353669"/>
            <a:ext cx="8130988" cy="5190565"/>
          </a:xfrm>
          <a:solidFill>
            <a:srgbClr val="FFFF00"/>
          </a:solidFill>
        </p:spPr>
        <p:txBody>
          <a:bodyPr>
            <a:normAutofit fontScale="62500" lnSpcReduction="20000"/>
          </a:bodyPr>
          <a:lstStyle/>
          <a:p>
            <a:pPr algn="just"/>
            <a:r>
              <a:rPr lang="en-US" dirty="0"/>
              <a:t>“</a:t>
            </a:r>
            <a:r>
              <a:rPr lang="si-LK" sz="3200" dirty="0">
                <a:solidFill>
                  <a:schemeClr val="accent5">
                    <a:lumMod val="75000"/>
                  </a:schemeClr>
                </a:solidFill>
              </a:rPr>
              <a:t>එක් පුද්ගලයෙකු වටා</a:t>
            </a:r>
            <a:r>
              <a:rPr lang="en-US" sz="3200" dirty="0">
                <a:solidFill>
                  <a:schemeClr val="accent5">
                    <a:lumMod val="75000"/>
                  </a:schemeClr>
                </a:solidFill>
              </a:rPr>
              <a:t> </a:t>
            </a:r>
            <a:r>
              <a:rPr lang="si-LK" sz="3200" dirty="0">
                <a:solidFill>
                  <a:schemeClr val="accent5">
                    <a:lumMod val="75000"/>
                  </a:schemeClr>
                </a:solidFill>
              </a:rPr>
              <a:t>බලය ඒකරාශී වීම නුසුදුසු බවත් ,ඉන් ඒකාධිපති පාලනයක් ගොඩනැගෙන බවත්,එනිසා බලය ව්‍යවස්ථාදායක විධායක හා අධිකරණ ලෙස අංශ තුනකට බෙදිය යුතු බවත්,එමගින් ඒකාධිපති පාලනයක් ගොඩනැගීම වැලැක්වෙන බව </a:t>
            </a:r>
            <a:r>
              <a:rPr lang="en-US" sz="3200" dirty="0">
                <a:solidFill>
                  <a:schemeClr val="accent5">
                    <a:lumMod val="75000"/>
                  </a:schemeClr>
                </a:solidFill>
              </a:rPr>
              <a:t>“</a:t>
            </a:r>
            <a:endParaRPr lang="si-LK" sz="3200" dirty="0">
              <a:solidFill>
                <a:schemeClr val="accent5">
                  <a:lumMod val="75000"/>
                </a:schemeClr>
              </a:solidFill>
            </a:endParaRPr>
          </a:p>
          <a:p>
            <a:pPr marL="3657600" lvl="8" indent="0" algn="just">
              <a:buNone/>
            </a:pPr>
            <a:r>
              <a:rPr lang="si-LK" sz="3200" i="1" dirty="0">
                <a:solidFill>
                  <a:schemeClr val="accent5">
                    <a:lumMod val="75000"/>
                  </a:schemeClr>
                </a:solidFill>
              </a:rPr>
              <a:t>(මොන්ටෙස්කියු )</a:t>
            </a:r>
          </a:p>
          <a:p>
            <a:pPr marL="3657600" lvl="8" indent="0" algn="just">
              <a:buNone/>
            </a:pPr>
            <a:r>
              <a:rPr lang="si-LK" sz="3200" i="1" dirty="0">
                <a:solidFill>
                  <a:schemeClr val="accent5">
                    <a:lumMod val="75000"/>
                  </a:schemeClr>
                </a:solidFill>
              </a:rPr>
              <a:t>නීතියේ සාරය</a:t>
            </a:r>
          </a:p>
          <a:p>
            <a:pPr lvl="8" algn="just"/>
            <a:endParaRPr lang="si-LK" sz="3200" dirty="0">
              <a:solidFill>
                <a:schemeClr val="accent5">
                  <a:lumMod val="75000"/>
                </a:schemeClr>
              </a:solidFill>
            </a:endParaRPr>
          </a:p>
          <a:p>
            <a:pPr algn="just"/>
            <a:r>
              <a:rPr lang="en-US" sz="3200" dirty="0">
                <a:solidFill>
                  <a:schemeClr val="accent5">
                    <a:lumMod val="75000"/>
                  </a:schemeClr>
                </a:solidFill>
              </a:rPr>
              <a:t>“</a:t>
            </a:r>
            <a:r>
              <a:rPr lang="si-LK" sz="3200" dirty="0">
                <a:solidFill>
                  <a:schemeClr val="accent5">
                    <a:lumMod val="75000"/>
                  </a:schemeClr>
                </a:solidFill>
              </a:rPr>
              <a:t>රජු  මහජනතාවගේ ශුභ සිද්ධිය සදහා කටයුතු කළ යුතු බවත්,එසේ නොවන පාලකයන් පලවා හැරීමේ අයිතිය ජනතාව සතු වන බව </a:t>
            </a:r>
            <a:r>
              <a:rPr lang="en-US" sz="3200" dirty="0">
                <a:solidFill>
                  <a:schemeClr val="accent5">
                    <a:lumMod val="75000"/>
                  </a:schemeClr>
                </a:solidFill>
              </a:rPr>
              <a:t>“</a:t>
            </a:r>
            <a:endParaRPr lang="si-LK" sz="3200" dirty="0">
              <a:solidFill>
                <a:schemeClr val="accent5">
                  <a:lumMod val="75000"/>
                </a:schemeClr>
              </a:solidFill>
            </a:endParaRPr>
          </a:p>
          <a:p>
            <a:pPr marL="3657600" lvl="8" indent="0" algn="just">
              <a:buNone/>
            </a:pPr>
            <a:r>
              <a:rPr lang="si-LK" sz="3200" dirty="0">
                <a:solidFill>
                  <a:schemeClr val="accent5">
                    <a:lumMod val="75000"/>
                  </a:schemeClr>
                </a:solidFill>
              </a:rPr>
              <a:t>(</a:t>
            </a:r>
            <a:r>
              <a:rPr lang="si-LK" sz="3200" i="1" dirty="0">
                <a:solidFill>
                  <a:schemeClr val="accent5">
                    <a:lumMod val="75000"/>
                  </a:schemeClr>
                </a:solidFill>
              </a:rPr>
              <a:t>රූසෝ)</a:t>
            </a:r>
          </a:p>
          <a:p>
            <a:pPr marL="3657600" lvl="8" indent="0" algn="just">
              <a:buNone/>
            </a:pPr>
            <a:r>
              <a:rPr lang="si-LK" sz="3200" i="1" dirty="0">
                <a:solidFill>
                  <a:schemeClr val="accent5">
                    <a:lumMod val="75000"/>
                  </a:schemeClr>
                </a:solidFill>
              </a:rPr>
              <a:t>සමාජ සම්මුතිය</a:t>
            </a:r>
          </a:p>
          <a:p>
            <a:pPr algn="just"/>
            <a:r>
              <a:rPr lang="si-LK" sz="3200" dirty="0">
                <a:solidFill>
                  <a:schemeClr val="accent5">
                    <a:lumMod val="75000"/>
                  </a:schemeClr>
                </a:solidFill>
              </a:rPr>
              <a:t>රාජාණ්ඩුවේ හා පල්ලියේ ඒකාධිකාරය දැඩිව විවේචනය කිරීම.</a:t>
            </a:r>
          </a:p>
          <a:p>
            <a:pPr marL="3657600" lvl="8" indent="0" algn="just">
              <a:buNone/>
            </a:pPr>
            <a:r>
              <a:rPr lang="si-LK" sz="3200" i="1" dirty="0">
                <a:solidFill>
                  <a:schemeClr val="accent5">
                    <a:lumMod val="75000"/>
                  </a:schemeClr>
                </a:solidFill>
              </a:rPr>
              <a:t>(වෝල්ටෙයාර්)</a:t>
            </a:r>
          </a:p>
          <a:p>
            <a:pPr marL="285750" indent="-285750" algn="just">
              <a:buFont typeface="Wingdings" panose="05000000000000000000" pitchFamily="2" charset="2"/>
              <a:buChar char="q"/>
            </a:pPr>
            <a:r>
              <a:rPr lang="si-LK" sz="3200" dirty="0">
                <a:solidFill>
                  <a:schemeClr val="accent5">
                    <a:lumMod val="75000"/>
                  </a:schemeClr>
                </a:solidFill>
              </a:rPr>
              <a:t>ඇමෙරිකන් නිදහස් සටනට සහයෝගය දීම සදහා ගිය ප්‍රංශ සොල්දාදුවන් එම සටන මගින් නිදහස පිළිබද සංකල්පය හදුනා ගැනීම හා එය ප්‍රංශය තුළ ක්‍රියාත්මක කිරීමට එකතු වීමත් ප්‍රංශ විප්ලවයට බලපෑවේය.</a:t>
            </a:r>
          </a:p>
          <a:p>
            <a:endParaRPr lang="en-US" sz="3200" dirty="0"/>
          </a:p>
        </p:txBody>
      </p:sp>
    </p:spTree>
    <p:extLst>
      <p:ext uri="{BB962C8B-B14F-4D97-AF65-F5344CB8AC3E}">
        <p14:creationId xmlns:p14="http://schemas.microsoft.com/office/powerpoint/2010/main" val="377901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9396"/>
            <a:ext cx="10515600" cy="681488"/>
          </a:xfrm>
        </p:spPr>
        <p:txBody>
          <a:bodyPr>
            <a:normAutofit/>
          </a:bodyPr>
          <a:lstStyle/>
          <a:p>
            <a:r>
              <a:rPr lang="si-LK" dirty="0" smtClean="0"/>
              <a:t>විප්ලවය</a:t>
            </a:r>
            <a:endParaRPr lang="en-US" dirty="0"/>
          </a:p>
        </p:txBody>
      </p:sp>
      <p:sp>
        <p:nvSpPr>
          <p:cNvPr id="3" name="Content Placeholder 2"/>
          <p:cNvSpPr>
            <a:spLocks noGrp="1"/>
          </p:cNvSpPr>
          <p:nvPr>
            <p:ph idx="1"/>
          </p:nvPr>
        </p:nvSpPr>
        <p:spPr>
          <a:xfrm>
            <a:off x="838200" y="1259457"/>
            <a:ext cx="10515600" cy="5503652"/>
          </a:xfrm>
        </p:spPr>
        <p:txBody>
          <a:bodyPr/>
          <a:lstStyle/>
          <a:p>
            <a:r>
              <a:rPr lang="si-LK" sz="2500" dirty="0" smtClean="0">
                <a:solidFill>
                  <a:schemeClr val="accent5">
                    <a:lumMod val="75000"/>
                  </a:schemeClr>
                </a:solidFill>
              </a:rPr>
              <a:t>ආසන්න හේතුව - ආණ්ඩුවේ මුදල් අර්බුදය නිසා උද්ගත වූ තත්වයයි.</a:t>
            </a:r>
          </a:p>
          <a:p>
            <a:r>
              <a:rPr lang="si-LK" sz="2500" dirty="0" smtClean="0">
                <a:solidFill>
                  <a:schemeClr val="accent5">
                    <a:lumMod val="75000"/>
                  </a:schemeClr>
                </a:solidFill>
              </a:rPr>
              <a:t>එම තත්වයට පිළියම් වශයෙන් බදු ප්‍රතිසංස්කරණ  සිදු කළ යුතු විය.</a:t>
            </a:r>
            <a:endParaRPr lang="si-LK" sz="2500" dirty="0">
              <a:solidFill>
                <a:schemeClr val="accent5">
                  <a:lumMod val="75000"/>
                </a:schemeClr>
              </a:solidFill>
            </a:endParaRPr>
          </a:p>
          <a:p>
            <a:r>
              <a:rPr lang="si-LK" sz="2500" dirty="0" smtClean="0">
                <a:solidFill>
                  <a:schemeClr val="accent5">
                    <a:lumMod val="75000"/>
                  </a:schemeClr>
                </a:solidFill>
              </a:rPr>
              <a:t>ස්ටේට්ස් ජනරාල් සභාව කැදවිය යුතුය.(රදල පන්තිය/පුජක පන්තිය,සාමාන්‍ය ජනතාව)</a:t>
            </a:r>
            <a:endParaRPr lang="si-LK" sz="2500" dirty="0">
              <a:solidFill>
                <a:schemeClr val="accent5">
                  <a:lumMod val="75000"/>
                </a:schemeClr>
              </a:solidFill>
            </a:endParaRPr>
          </a:p>
          <a:p>
            <a:pPr marL="0" indent="0">
              <a:buNone/>
            </a:pPr>
            <a:r>
              <a:rPr lang="si-LK" sz="2500" dirty="0" smtClean="0">
                <a:solidFill>
                  <a:schemeClr val="accent5">
                    <a:lumMod val="75000"/>
                  </a:schemeClr>
                </a:solidFill>
              </a:rPr>
              <a:t>ටෙනිස් පිටියේ දිවුරුම යනු </a:t>
            </a:r>
            <a:r>
              <a:rPr lang="en-US" sz="2500" dirty="0" smtClean="0">
                <a:solidFill>
                  <a:schemeClr val="accent5">
                    <a:lumMod val="75000"/>
                  </a:schemeClr>
                </a:solidFill>
              </a:rPr>
              <a:t> -</a:t>
            </a:r>
            <a:endParaRPr lang="si-LK" sz="2500" dirty="0" smtClean="0">
              <a:solidFill>
                <a:schemeClr val="accent5">
                  <a:lumMod val="75000"/>
                </a:schemeClr>
              </a:solidFill>
            </a:endParaRPr>
          </a:p>
          <a:p>
            <a:r>
              <a:rPr lang="si-LK" sz="2500" dirty="0" smtClean="0">
                <a:solidFill>
                  <a:schemeClr val="accent5">
                    <a:lumMod val="75000"/>
                  </a:schemeClr>
                </a:solidFill>
              </a:rPr>
              <a:t>ගෘහස්ථ ටෙනිස් පිටියකට රැස්වී ප්‍රංශයට නව ආණ්ඩුක්‍රම ව්‍යවස්ථාවක් සකස් කර මිස විසිර නොයන බවට දිවුරුම් දීම.</a:t>
            </a:r>
          </a:p>
          <a:p>
            <a:endParaRPr lang="si-LK" sz="2500" dirty="0">
              <a:solidFill>
                <a:schemeClr val="accent5">
                  <a:lumMod val="75000"/>
                </a:schemeClr>
              </a:solidFill>
            </a:endParaRPr>
          </a:p>
          <a:p>
            <a:endParaRPr lang="en-US" dirty="0"/>
          </a:p>
        </p:txBody>
      </p:sp>
      <p:pic>
        <p:nvPicPr>
          <p:cNvPr id="5" name="Picture 4"/>
          <p:cNvPicPr>
            <a:picLocks noChangeAspect="1"/>
          </p:cNvPicPr>
          <p:nvPr/>
        </p:nvPicPr>
        <p:blipFill>
          <a:blip r:embed="rId2"/>
          <a:stretch>
            <a:fillRect/>
          </a:stretch>
        </p:blipFill>
        <p:spPr>
          <a:xfrm>
            <a:off x="5769069" y="4077059"/>
            <a:ext cx="6118132" cy="2686050"/>
          </a:xfrm>
          <a:prstGeom prst="rect">
            <a:avLst/>
          </a:prstGeom>
        </p:spPr>
      </p:pic>
    </p:spTree>
    <p:extLst>
      <p:ext uri="{BB962C8B-B14F-4D97-AF65-F5344CB8AC3E}">
        <p14:creationId xmlns:p14="http://schemas.microsoft.com/office/powerpoint/2010/main" val="2665449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52283" y="600636"/>
            <a:ext cx="10425953" cy="6116195"/>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876178" y="2348753"/>
            <a:ext cx="9002058" cy="3626224"/>
          </a:xfrm>
        </p:spPr>
        <p:txBody>
          <a:bodyPr>
            <a:normAutofit/>
          </a:bodyPr>
          <a:lstStyle/>
          <a:p>
            <a:r>
              <a:rPr lang="si-LK" sz="3000" dirty="0">
                <a:solidFill>
                  <a:srgbClr val="92D050"/>
                </a:solidFill>
              </a:rPr>
              <a:t>රාජාණඩුව කෙරෙහි කලකිරී සිටි පැරීසියේ ජනතාව අවි ආයුධ ගෙන නගරයට රොක් වූහ.1789  ජූලි 14 දින ප්‍රංශ රාජාණ්ඩුවේ අසාධාරණකම් වල සංකේතයක් ලෙස දිස්වුණු බැස්ටීල් නම් බන්ධනාගාරයට පහරදුන් ඔවුහු එහි සිටි සිරකරුවන් නිදහස් කළහ. එය ප්‍රංශ විප්ලවයේ ආරම්භය විය.</a:t>
            </a:r>
          </a:p>
          <a:p>
            <a:endParaRPr lang="en-US" sz="3000" dirty="0"/>
          </a:p>
        </p:txBody>
      </p:sp>
    </p:spTree>
    <p:extLst>
      <p:ext uri="{BB962C8B-B14F-4D97-AF65-F5344CB8AC3E}">
        <p14:creationId xmlns:p14="http://schemas.microsoft.com/office/powerpoint/2010/main" val="34559654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55898" y="2791758"/>
            <a:ext cx="8825659" cy="3416300"/>
          </a:xfrm>
        </p:spPr>
        <p:txBody>
          <a:bodyPr>
            <a:noAutofit/>
          </a:bodyPr>
          <a:lstStyle/>
          <a:p>
            <a:r>
              <a:rPr lang="si-LK" sz="2800" b="1" dirty="0" smtClean="0">
                <a:solidFill>
                  <a:schemeClr val="accent5"/>
                </a:solidFill>
              </a:rPr>
              <a:t>පැරීසියේ ඇතිවූ කැරලිකාර තත්වය රට පුරා පැතිරිණි</a:t>
            </a:r>
          </a:p>
          <a:p>
            <a:r>
              <a:rPr lang="si-LK" sz="2800" b="1" dirty="0" smtClean="0">
                <a:solidFill>
                  <a:schemeClr val="accent5"/>
                </a:solidFill>
              </a:rPr>
              <a:t>16 වන ලුවී රජුට මෙය පාලනය කර ගත නොහැකි විය.</a:t>
            </a:r>
          </a:p>
          <a:p>
            <a:r>
              <a:rPr lang="si-LK" sz="2800" b="1" dirty="0" smtClean="0">
                <a:solidFill>
                  <a:schemeClr val="accent5"/>
                </a:solidFill>
              </a:rPr>
              <a:t>විප්ලවාවාදීහු ලෆායෙට් නම් නායකයා යටතේ ජාතික ආරක්ෂක හමුදාවක් පිහිටුවාගෙන රට පුරා විප්ලවවාදී කමිටු පිහිටවුහ.</a:t>
            </a:r>
          </a:p>
          <a:p>
            <a:endParaRPr lang="si-LK" sz="2800" b="1" dirty="0">
              <a:solidFill>
                <a:schemeClr val="accent5"/>
              </a:solidFill>
            </a:endParaRPr>
          </a:p>
          <a:p>
            <a:r>
              <a:rPr lang="si-LK" sz="2800" b="1" dirty="0" smtClean="0">
                <a:solidFill>
                  <a:schemeClr val="accent5"/>
                </a:solidFill>
              </a:rPr>
              <a:t>16 වන ලුවී රජු හා බිසවට මරණ දඩුවම නියම විය.</a:t>
            </a:r>
            <a:endParaRPr lang="en-US" sz="2800" b="1" dirty="0">
              <a:solidFill>
                <a:schemeClr val="accent5"/>
              </a:solidFill>
            </a:endParaRPr>
          </a:p>
        </p:txBody>
      </p:sp>
      <p:pic>
        <p:nvPicPr>
          <p:cNvPr id="4" name="Picture 3"/>
          <p:cNvPicPr>
            <a:picLocks noChangeAspect="1"/>
          </p:cNvPicPr>
          <p:nvPr/>
        </p:nvPicPr>
        <p:blipFill>
          <a:blip r:embed="rId2"/>
          <a:stretch>
            <a:fillRect/>
          </a:stretch>
        </p:blipFill>
        <p:spPr>
          <a:xfrm>
            <a:off x="9127779" y="4499908"/>
            <a:ext cx="2405968" cy="2259106"/>
          </a:xfrm>
          <a:prstGeom prst="rect">
            <a:avLst/>
          </a:prstGeom>
        </p:spPr>
      </p:pic>
      <p:pic>
        <p:nvPicPr>
          <p:cNvPr id="5" name="Picture 4"/>
          <p:cNvPicPr>
            <a:picLocks noChangeAspect="1"/>
          </p:cNvPicPr>
          <p:nvPr/>
        </p:nvPicPr>
        <p:blipFill>
          <a:blip r:embed="rId3"/>
          <a:stretch>
            <a:fillRect/>
          </a:stretch>
        </p:blipFill>
        <p:spPr>
          <a:xfrm>
            <a:off x="9127779" y="2195725"/>
            <a:ext cx="2405968" cy="2537266"/>
          </a:xfrm>
          <a:prstGeom prst="rect">
            <a:avLst/>
          </a:prstGeom>
        </p:spPr>
      </p:pic>
    </p:spTree>
    <p:extLst>
      <p:ext uri="{BB962C8B-B14F-4D97-AF65-F5344CB8AC3E}">
        <p14:creationId xmlns:p14="http://schemas.microsoft.com/office/powerpoint/2010/main" val="1442980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452847" y="320432"/>
            <a:ext cx="1550894" cy="2164589"/>
          </a:xfrm>
          <a:prstGeom prst="rect">
            <a:avLst/>
          </a:prstGeom>
        </p:spPr>
      </p:pic>
      <p:sp>
        <p:nvSpPr>
          <p:cNvPr id="2" name="Title 1"/>
          <p:cNvSpPr>
            <a:spLocks noGrp="1"/>
          </p:cNvSpPr>
          <p:nvPr>
            <p:ph type="title"/>
          </p:nvPr>
        </p:nvSpPr>
        <p:spPr/>
        <p:txBody>
          <a:bodyPr>
            <a:normAutofit/>
          </a:bodyPr>
          <a:lstStyle/>
          <a:p>
            <a:r>
              <a:rPr lang="si-LK" sz="3200" dirty="0" smtClean="0"/>
              <a:t>ප්‍රංශ විප්ලවයේ ප්‍රතිඵල</a:t>
            </a:r>
            <a:endParaRPr lang="en-US" sz="3200" dirty="0"/>
          </a:p>
        </p:txBody>
      </p:sp>
      <p:sp>
        <p:nvSpPr>
          <p:cNvPr id="3" name="Content Placeholder 2"/>
          <p:cNvSpPr>
            <a:spLocks noGrp="1"/>
          </p:cNvSpPr>
          <p:nvPr>
            <p:ph idx="1"/>
          </p:nvPr>
        </p:nvSpPr>
        <p:spPr>
          <a:xfrm>
            <a:off x="838200" y="1584084"/>
            <a:ext cx="10515600" cy="5166339"/>
          </a:xfrm>
        </p:spPr>
        <p:txBody>
          <a:bodyPr>
            <a:normAutofit/>
          </a:bodyPr>
          <a:lstStyle/>
          <a:p>
            <a:endParaRPr lang="si-LK" dirty="0" smtClean="0">
              <a:solidFill>
                <a:schemeClr val="accent6"/>
              </a:solidFill>
            </a:endParaRPr>
          </a:p>
          <a:p>
            <a:endParaRPr lang="si-LK" dirty="0">
              <a:solidFill>
                <a:schemeClr val="accent6"/>
              </a:solidFill>
            </a:endParaRPr>
          </a:p>
          <a:p>
            <a:pPr>
              <a:buFont typeface="Courier New" panose="02070309020205020404" pitchFamily="49" charset="0"/>
              <a:buChar char="o"/>
            </a:pPr>
            <a:r>
              <a:rPr lang="en-US" sz="2700" dirty="0" smtClean="0">
                <a:solidFill>
                  <a:schemeClr val="accent5"/>
                </a:solidFill>
              </a:rPr>
              <a:t>01.</a:t>
            </a:r>
            <a:r>
              <a:rPr lang="si-LK" sz="2700" dirty="0" smtClean="0">
                <a:solidFill>
                  <a:schemeClr val="accent5"/>
                </a:solidFill>
              </a:rPr>
              <a:t>මූලික මිනිස් අයිතිවාසිකම් පිළිබද ලොව පුරා උනන්දුවක් ඇතිවීම.</a:t>
            </a:r>
          </a:p>
          <a:p>
            <a:pPr>
              <a:buFont typeface="Courier New" panose="02070309020205020404" pitchFamily="49" charset="0"/>
              <a:buChar char="o"/>
            </a:pPr>
            <a:r>
              <a:rPr lang="en-US" sz="2700" dirty="0" smtClean="0">
                <a:solidFill>
                  <a:schemeClr val="accent5"/>
                </a:solidFill>
              </a:rPr>
              <a:t>             </a:t>
            </a:r>
            <a:r>
              <a:rPr lang="si-LK" sz="2700" dirty="0" smtClean="0">
                <a:solidFill>
                  <a:schemeClr val="accent5"/>
                </a:solidFill>
              </a:rPr>
              <a:t>1791 වර්ෂයේ මානව අයිතිවාසිකම් ප්‍රකාශනයක් එළි දක්වන ලදී.</a:t>
            </a:r>
            <a:endParaRPr lang="en-US" sz="2700" dirty="0" smtClean="0">
              <a:solidFill>
                <a:schemeClr val="accent5"/>
              </a:solidFill>
            </a:endParaRPr>
          </a:p>
          <a:p>
            <a:pPr>
              <a:buFont typeface="Courier New" panose="02070309020205020404" pitchFamily="49" charset="0"/>
              <a:buChar char="o"/>
            </a:pPr>
            <a:endParaRPr lang="si-LK" sz="2700" dirty="0" smtClean="0">
              <a:solidFill>
                <a:schemeClr val="accent5"/>
              </a:solidFill>
            </a:endParaRPr>
          </a:p>
          <a:p>
            <a:pPr>
              <a:buFont typeface="Courier New" panose="02070309020205020404" pitchFamily="49" charset="0"/>
              <a:buChar char="o"/>
            </a:pPr>
            <a:r>
              <a:rPr lang="en-US" sz="2700" dirty="0" smtClean="0">
                <a:solidFill>
                  <a:schemeClr val="accent5"/>
                </a:solidFill>
              </a:rPr>
              <a:t>02.</a:t>
            </a:r>
            <a:r>
              <a:rPr lang="si-LK" sz="2700" dirty="0" smtClean="0">
                <a:solidFill>
                  <a:schemeClr val="accent5"/>
                </a:solidFill>
              </a:rPr>
              <a:t>සෑම රටවැසියෙකුටම නීති සම්පාදනය කිරීමේ කාර්යයට සම්බන්ධ වීමට අයිතියක් තිබේ.</a:t>
            </a:r>
            <a:endParaRPr lang="en-US" sz="2700" dirty="0" smtClean="0">
              <a:solidFill>
                <a:schemeClr val="accent5"/>
              </a:solidFill>
            </a:endParaRPr>
          </a:p>
          <a:p>
            <a:pPr>
              <a:buFont typeface="Courier New" panose="02070309020205020404" pitchFamily="49" charset="0"/>
              <a:buChar char="o"/>
            </a:pPr>
            <a:endParaRPr lang="si-LK" sz="2700" dirty="0" smtClean="0">
              <a:solidFill>
                <a:schemeClr val="accent5"/>
              </a:solidFill>
            </a:endParaRPr>
          </a:p>
          <a:p>
            <a:pPr>
              <a:buFont typeface="Courier New" panose="02070309020205020404" pitchFamily="49" charset="0"/>
              <a:buChar char="o"/>
            </a:pPr>
            <a:r>
              <a:rPr lang="en-US" sz="2700" dirty="0" smtClean="0">
                <a:solidFill>
                  <a:schemeClr val="accent5"/>
                </a:solidFill>
              </a:rPr>
              <a:t>03.</a:t>
            </a:r>
            <a:r>
              <a:rPr lang="si-LK" sz="2700" dirty="0" smtClean="0">
                <a:solidFill>
                  <a:schemeClr val="accent5"/>
                </a:solidFill>
              </a:rPr>
              <a:t>සෑම පුරවැසියෙකුම නිදහසේ අදහස් ප්‍රකාශ කිරීමට හා කැමති ආගමක් ඇදහීමට අයිතිය තිබිය</a:t>
            </a:r>
            <a:r>
              <a:rPr lang="en-US" sz="2700" dirty="0">
                <a:solidFill>
                  <a:schemeClr val="accent5"/>
                </a:solidFill>
              </a:rPr>
              <a:t> </a:t>
            </a:r>
            <a:r>
              <a:rPr lang="si-LK" sz="2700" dirty="0" smtClean="0">
                <a:solidFill>
                  <a:schemeClr val="accent5"/>
                </a:solidFill>
              </a:rPr>
              <a:t>යුතුය.</a:t>
            </a:r>
          </a:p>
          <a:p>
            <a:pPr>
              <a:buFont typeface="Wingdings" panose="05000000000000000000" pitchFamily="2" charset="2"/>
              <a:buChar char="q"/>
            </a:pPr>
            <a:endParaRPr lang="en-US" dirty="0">
              <a:solidFill>
                <a:schemeClr val="accent5"/>
              </a:solidFill>
            </a:endParaRPr>
          </a:p>
        </p:txBody>
      </p:sp>
    </p:spTree>
    <p:extLst>
      <p:ext uri="{BB962C8B-B14F-4D97-AF65-F5344CB8AC3E}">
        <p14:creationId xmlns:p14="http://schemas.microsoft.com/office/powerpoint/2010/main" val="16072950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si-LK" sz="2800" b="1" dirty="0" smtClean="0">
                <a:solidFill>
                  <a:schemeClr val="accent3"/>
                </a:solidFill>
              </a:rPr>
              <a:t>ප්‍රංශ විප්ලවයේ ප්‍රධාන සටන් පාඨය</a:t>
            </a:r>
            <a:endParaRPr lang="en-US" sz="2800" b="1" dirty="0">
              <a:solidFill>
                <a:schemeClr val="accent3"/>
              </a:solidFill>
            </a:endParaRPr>
          </a:p>
        </p:txBody>
      </p:sp>
      <p:sp>
        <p:nvSpPr>
          <p:cNvPr id="5" name="Flowchart: Data 4"/>
          <p:cNvSpPr/>
          <p:nvPr/>
        </p:nvSpPr>
        <p:spPr>
          <a:xfrm>
            <a:off x="1090706" y="3230192"/>
            <a:ext cx="1949570" cy="871268"/>
          </a:xfrm>
          <a:prstGeom prst="flowChartInputOutp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i-LK" sz="2500" dirty="0" smtClean="0">
                <a:solidFill>
                  <a:schemeClr val="accent3"/>
                </a:solidFill>
              </a:rPr>
              <a:t>නිදහස</a:t>
            </a:r>
            <a:endParaRPr lang="en-US" sz="2500" dirty="0">
              <a:solidFill>
                <a:schemeClr val="accent3"/>
              </a:solidFill>
            </a:endParaRPr>
          </a:p>
        </p:txBody>
      </p:sp>
      <p:sp>
        <p:nvSpPr>
          <p:cNvPr id="6" name="Flowchart: Data 5"/>
          <p:cNvSpPr/>
          <p:nvPr/>
        </p:nvSpPr>
        <p:spPr>
          <a:xfrm>
            <a:off x="4012378" y="3256072"/>
            <a:ext cx="3840704" cy="845388"/>
          </a:xfrm>
          <a:prstGeom prst="flowChartInputOutp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i-LK" sz="2500" dirty="0" smtClean="0">
                <a:solidFill>
                  <a:schemeClr val="accent3"/>
                </a:solidFill>
              </a:rPr>
              <a:t>සමානාත්මතාවය</a:t>
            </a:r>
            <a:endParaRPr lang="en-US" sz="2500" dirty="0">
              <a:solidFill>
                <a:schemeClr val="accent3"/>
              </a:solidFill>
            </a:endParaRPr>
          </a:p>
        </p:txBody>
      </p:sp>
      <p:sp>
        <p:nvSpPr>
          <p:cNvPr id="7" name="Flowchart: Data 6"/>
          <p:cNvSpPr/>
          <p:nvPr/>
        </p:nvSpPr>
        <p:spPr>
          <a:xfrm>
            <a:off x="8284180" y="3089743"/>
            <a:ext cx="3352007" cy="845389"/>
          </a:xfrm>
          <a:prstGeom prst="flowChartInputOutp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i-LK" sz="2500" dirty="0" smtClean="0">
                <a:solidFill>
                  <a:schemeClr val="accent3"/>
                </a:solidFill>
              </a:rPr>
              <a:t>සහෝදරත්වය</a:t>
            </a:r>
            <a:endParaRPr lang="en-US" sz="2500" dirty="0">
              <a:solidFill>
                <a:schemeClr val="accent3"/>
              </a:solidFill>
            </a:endParaRPr>
          </a:p>
        </p:txBody>
      </p:sp>
      <p:pic>
        <p:nvPicPr>
          <p:cNvPr id="8" name="Picture 7"/>
          <p:cNvPicPr>
            <a:picLocks noChangeAspect="1"/>
          </p:cNvPicPr>
          <p:nvPr/>
        </p:nvPicPr>
        <p:blipFill>
          <a:blip r:embed="rId2"/>
          <a:stretch>
            <a:fillRect/>
          </a:stretch>
        </p:blipFill>
        <p:spPr>
          <a:xfrm>
            <a:off x="8194246" y="4208993"/>
            <a:ext cx="2533650" cy="2733675"/>
          </a:xfrm>
          <a:prstGeom prst="rect">
            <a:avLst/>
          </a:prstGeom>
        </p:spPr>
      </p:pic>
    </p:spTree>
    <p:extLst>
      <p:ext uri="{BB962C8B-B14F-4D97-AF65-F5344CB8AC3E}">
        <p14:creationId xmlns:p14="http://schemas.microsoft.com/office/powerpoint/2010/main" val="2064220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i-LK" dirty="0" smtClean="0"/>
              <a:t>ප්‍රංශ විප්ලවය</a:t>
            </a:r>
            <a:endParaRPr lang="en-US" dirty="0"/>
          </a:p>
        </p:txBody>
      </p:sp>
      <p:sp>
        <p:nvSpPr>
          <p:cNvPr id="5" name="Content Placeholder 4"/>
          <p:cNvSpPr>
            <a:spLocks noGrp="1"/>
          </p:cNvSpPr>
          <p:nvPr>
            <p:ph idx="1"/>
          </p:nvPr>
        </p:nvSpPr>
        <p:spPr/>
        <p:txBody>
          <a:bodyPr>
            <a:normAutofit/>
          </a:bodyPr>
          <a:lstStyle/>
          <a:p>
            <a:pPr algn="just"/>
            <a:r>
              <a:rPr lang="si-LK" sz="2500" b="1" dirty="0" smtClean="0">
                <a:solidFill>
                  <a:schemeClr val="accent3"/>
                </a:solidFill>
              </a:rPr>
              <a:t>1789  වර්ෂයේදී ප්‍රංශ රාජාණ්ඩුවට එරෙහිව නැගී සිටි එරට ජනතාව රාජාණ්ඩුව බිද දමා නව පාලනයක් පිහිටුවා ගැනීම ප්‍රංශ විප්ලවය ලෙස හැදින්වේ.</a:t>
            </a:r>
          </a:p>
          <a:p>
            <a:pPr algn="just"/>
            <a:endParaRPr lang="en-US" sz="2500" b="1" dirty="0">
              <a:solidFill>
                <a:schemeClr val="accent3"/>
              </a:solidFill>
            </a:endParaRPr>
          </a:p>
        </p:txBody>
      </p:sp>
      <p:pic>
        <p:nvPicPr>
          <p:cNvPr id="6" name="Picture 5"/>
          <p:cNvPicPr>
            <a:picLocks noChangeAspect="1"/>
          </p:cNvPicPr>
          <p:nvPr/>
        </p:nvPicPr>
        <p:blipFill>
          <a:blip r:embed="rId2"/>
          <a:stretch>
            <a:fillRect/>
          </a:stretch>
        </p:blipFill>
        <p:spPr>
          <a:xfrm>
            <a:off x="3856583" y="3592946"/>
            <a:ext cx="5666107" cy="2678546"/>
          </a:xfrm>
          <a:prstGeom prst="rect">
            <a:avLst/>
          </a:prstGeom>
        </p:spPr>
      </p:pic>
    </p:spTree>
    <p:extLst>
      <p:ext uri="{BB962C8B-B14F-4D97-AF65-F5344CB8AC3E}">
        <p14:creationId xmlns:p14="http://schemas.microsoft.com/office/powerpoint/2010/main" val="375763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54954" y="2056653"/>
            <a:ext cx="8825659" cy="3416300"/>
          </a:xfrm>
          <a:solidFill>
            <a:schemeClr val="accent3">
              <a:lumMod val="60000"/>
              <a:lumOff val="40000"/>
            </a:schemeClr>
          </a:solidFill>
        </p:spPr>
        <p:txBody>
          <a:bodyPr>
            <a:noAutofit/>
          </a:bodyPr>
          <a:lstStyle/>
          <a:p>
            <a:pPr marL="0" indent="0">
              <a:buNone/>
            </a:pPr>
            <a:r>
              <a:rPr lang="si-LK" sz="2500" dirty="0" smtClean="0">
                <a:solidFill>
                  <a:schemeClr val="accent3"/>
                </a:solidFill>
              </a:rPr>
              <a:t>ප්‍රංශ විප්ලවය නිසා ප්‍රංශය තුළද වෙනස්කම් රැසක් සිදුවිය.ඒවා ද විප්ලවයේ ප්‍රතිඵල ලෙස සැලකිය හැකිය.</a:t>
            </a:r>
          </a:p>
          <a:p>
            <a:r>
              <a:rPr lang="si-LK" sz="2500" dirty="0" smtClean="0">
                <a:solidFill>
                  <a:schemeClr val="accent3"/>
                </a:solidFill>
              </a:rPr>
              <a:t>ප්‍රංශ රාජාණ්ඩු ක්‍රමය බිද වැටීම.</a:t>
            </a:r>
          </a:p>
          <a:p>
            <a:r>
              <a:rPr lang="si-LK" sz="2500" dirty="0" smtClean="0">
                <a:solidFill>
                  <a:schemeClr val="accent3"/>
                </a:solidFill>
              </a:rPr>
              <a:t>ප්‍රංශ ගොවිජනතාවට සහන සැලසීම.</a:t>
            </a:r>
          </a:p>
          <a:p>
            <a:r>
              <a:rPr lang="si-LK" sz="2500" dirty="0" smtClean="0">
                <a:solidFill>
                  <a:schemeClr val="accent3"/>
                </a:solidFill>
              </a:rPr>
              <a:t>ප්‍රංශයේ අස්ථාවර දේශපාලන ක්‍රමයක් බිහිවීම.</a:t>
            </a:r>
          </a:p>
          <a:p>
            <a:endParaRPr lang="si-LK" sz="2500" dirty="0">
              <a:solidFill>
                <a:schemeClr val="accent3"/>
              </a:solidFill>
            </a:endParaRPr>
          </a:p>
          <a:p>
            <a:r>
              <a:rPr lang="si-LK" sz="2500" dirty="0" smtClean="0">
                <a:solidFill>
                  <a:schemeClr val="accent3"/>
                </a:solidFill>
              </a:rPr>
              <a:t>1789  සිට 1799 දක්වා විටින් විට ආණ්ඩු මාරුවිය.</a:t>
            </a:r>
          </a:p>
          <a:p>
            <a:r>
              <a:rPr lang="si-LK" sz="2500" dirty="0" smtClean="0">
                <a:solidFill>
                  <a:schemeClr val="accent3"/>
                </a:solidFill>
              </a:rPr>
              <a:t>මෙම අස්ථාවර දේශපාලන තත්වය නිසා 1799 වර්ෂයේදී හමුදා නිලධාරියෙකු වූ නැපෝලියන් බොනපාට් ප්‍රංශයේ බලය අල්ලා ගත්තේය.</a:t>
            </a:r>
            <a:endParaRPr lang="en-US" sz="2500" dirty="0">
              <a:solidFill>
                <a:schemeClr val="accent3"/>
              </a:solidFill>
            </a:endParaRPr>
          </a:p>
        </p:txBody>
      </p:sp>
    </p:spTree>
    <p:extLst>
      <p:ext uri="{BB962C8B-B14F-4D97-AF65-F5344CB8AC3E}">
        <p14:creationId xmlns:p14="http://schemas.microsoft.com/office/powerpoint/2010/main" val="6944215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29553" y="878541"/>
            <a:ext cx="8516472" cy="5511252"/>
          </a:xfrm>
          <a:prstGeom prst="rect">
            <a:avLst/>
          </a:prstGeom>
        </p:spPr>
        <p:txBody>
          <a:bodyPr wrap="square">
            <a:spAutoFit/>
          </a:bodyPr>
          <a:lstStyle/>
          <a:p>
            <a:pPr>
              <a:lnSpc>
                <a:spcPct val="115000"/>
              </a:lnSpc>
              <a:spcAft>
                <a:spcPts val="1000"/>
              </a:spcAft>
            </a:pPr>
            <a:r>
              <a:rPr lang="si-LK" b="1" dirty="0">
                <a:solidFill>
                  <a:srgbClr val="000000"/>
                </a:solidFill>
                <a:latin typeface="Arial" panose="020B0604020202020204" pitchFamily="34" charset="0"/>
                <a:ea typeface="Times New Roman" panose="02020603050405020304" pitchFamily="18" charset="0"/>
              </a:rPr>
              <a:t>උපදෙස්</a:t>
            </a:r>
            <a:r>
              <a:rPr lang="en-US" b="1" dirty="0">
                <a:solidFill>
                  <a:srgbClr val="000000"/>
                </a:solidFill>
                <a:latin typeface="Arial" panose="020B0604020202020204" pitchFamily="34" charset="0"/>
                <a:ea typeface="Times New Roman" panose="02020603050405020304" pitchFamily="18" charset="0"/>
                <a:cs typeface="Iskoola Pota" panose="020B0502040204020203" pitchFamily="34" charset="0"/>
              </a:rPr>
              <a:t> </a:t>
            </a:r>
            <a:r>
              <a:rPr lang="en-US" dirty="0">
                <a:solidFill>
                  <a:srgbClr val="000000"/>
                </a:solidFill>
                <a:latin typeface="Arial" panose="020B0604020202020204" pitchFamily="34" charset="0"/>
                <a:ea typeface="Times New Roman" panose="02020603050405020304" pitchFamily="18" charset="0"/>
                <a:cs typeface="Iskoola Pota" panose="020B0502040204020203" pitchFamily="34" charset="0"/>
              </a:rPr>
              <a:t>   </a:t>
            </a:r>
            <a:r>
              <a:rPr lang="en-US" dirty="0">
                <a:solidFill>
                  <a:srgbClr val="FF0000"/>
                </a:solidFill>
                <a:latin typeface="Arial" panose="020B0604020202020204" pitchFamily="34" charset="0"/>
                <a:ea typeface="Times New Roman" panose="02020603050405020304" pitchFamily="18" charset="0"/>
                <a:cs typeface="Iskoola Pota" panose="020B0502040204020203" pitchFamily="34" charset="0"/>
              </a:rPr>
              <a:t>- </a:t>
            </a:r>
            <a:r>
              <a:rPr lang="en-US" dirty="0">
                <a:solidFill>
                  <a:schemeClr val="accent3"/>
                </a:solidFill>
                <a:latin typeface="Arial" panose="020B0604020202020204" pitchFamily="34" charset="0"/>
                <a:ea typeface="Times New Roman" panose="02020603050405020304" pitchFamily="18" charset="0"/>
                <a:cs typeface="Iskoola Pota" panose="020B0502040204020203" pitchFamily="34" charset="0"/>
              </a:rPr>
              <a:t> </a:t>
            </a:r>
            <a:r>
              <a:rPr lang="si-LK" b="1" dirty="0">
                <a:solidFill>
                  <a:schemeClr val="accent3"/>
                </a:solidFill>
                <a:latin typeface="Times New Roman" panose="02020603050405020304" pitchFamily="18" charset="0"/>
                <a:ea typeface="Times New Roman" panose="02020603050405020304" pitchFamily="18" charset="0"/>
              </a:rPr>
              <a:t>ඔබගේ අභ්‍යාස පොතෙහි මෙම ප්‍රශ්න සටහන් කරගනිමින්</a:t>
            </a:r>
            <a:r>
              <a:rPr lang="en-US" b="1" dirty="0">
                <a:solidFill>
                  <a:schemeClr val="accent3"/>
                </a:solidFill>
                <a:latin typeface="Times New Roman" panose="02020603050405020304" pitchFamily="18" charset="0"/>
                <a:ea typeface="Times New Roman" panose="02020603050405020304" pitchFamily="18" charset="0"/>
                <a:cs typeface="Iskoola Pota" panose="020B0502040204020203" pitchFamily="34" charset="0"/>
              </a:rPr>
              <a:t>  </a:t>
            </a:r>
            <a:r>
              <a:rPr lang="si-LK" b="1" dirty="0">
                <a:solidFill>
                  <a:schemeClr val="accent3"/>
                </a:solidFill>
                <a:latin typeface="Times New Roman" panose="02020603050405020304" pitchFamily="18" charset="0"/>
                <a:ea typeface="Times New Roman" panose="02020603050405020304" pitchFamily="18" charset="0"/>
              </a:rPr>
              <a:t>පිළිතුරු සපයන්</a:t>
            </a:r>
            <a:r>
              <a:rPr lang="si-LK" b="1" dirty="0" smtClean="0">
                <a:solidFill>
                  <a:schemeClr val="accent3"/>
                </a:solidFill>
                <a:latin typeface="Times New Roman" panose="02020603050405020304" pitchFamily="18" charset="0"/>
                <a:ea typeface="Times New Roman" panose="02020603050405020304" pitchFamily="18" charset="0"/>
              </a:rPr>
              <a:t>න</a:t>
            </a:r>
            <a:endParaRPr lang="en-US" b="1" dirty="0" smtClean="0">
              <a:solidFill>
                <a:schemeClr val="accent3"/>
              </a:solidFill>
              <a:latin typeface="Times New Roman" panose="02020603050405020304" pitchFamily="18" charset="0"/>
              <a:ea typeface="Times New Roman" panose="02020603050405020304" pitchFamily="18" charset="0"/>
            </a:endParaRPr>
          </a:p>
          <a:p>
            <a:r>
              <a:rPr lang="si-LK" b="1" dirty="0" smtClean="0">
                <a:solidFill>
                  <a:schemeClr val="accent5">
                    <a:lumMod val="75000"/>
                  </a:schemeClr>
                </a:solidFill>
              </a:rPr>
              <a:t>01ප</a:t>
            </a:r>
            <a:r>
              <a:rPr lang="si-LK" b="1" dirty="0">
                <a:solidFill>
                  <a:schemeClr val="accent5">
                    <a:lumMod val="75000"/>
                  </a:schemeClr>
                </a:solidFill>
              </a:rPr>
              <a:t>්‍රංශ විප්ලවය යනුවෙන් හඳුන්වන්නේ කුමක් දැයි පැහැදිලි කරන්න.</a:t>
            </a:r>
            <a:endParaRPr lang="en-US" dirty="0">
              <a:solidFill>
                <a:schemeClr val="accent5">
                  <a:lumMod val="75000"/>
                </a:schemeClr>
              </a:solidFill>
            </a:endParaRPr>
          </a:p>
          <a:p>
            <a:r>
              <a:rPr lang="si-LK" b="1" dirty="0" smtClean="0">
                <a:solidFill>
                  <a:schemeClr val="accent5">
                    <a:lumMod val="75000"/>
                  </a:schemeClr>
                </a:solidFill>
              </a:rPr>
              <a:t>02.ප</a:t>
            </a:r>
            <a:r>
              <a:rPr lang="si-LK" b="1" dirty="0">
                <a:solidFill>
                  <a:schemeClr val="accent5">
                    <a:lumMod val="75000"/>
                  </a:schemeClr>
                </a:solidFill>
              </a:rPr>
              <a:t>්‍රංශ විප්ලවයෙහි තේමා පාඨය කුමක් දැයි විස්තර කරන්න.</a:t>
            </a:r>
            <a:endParaRPr lang="en-US" dirty="0">
              <a:solidFill>
                <a:schemeClr val="accent5">
                  <a:lumMod val="75000"/>
                </a:schemeClr>
              </a:solidFill>
            </a:endParaRPr>
          </a:p>
          <a:p>
            <a:r>
              <a:rPr lang="en-US" b="1" dirty="0" smtClean="0">
                <a:solidFill>
                  <a:schemeClr val="accent5">
                    <a:lumMod val="75000"/>
                  </a:schemeClr>
                </a:solidFill>
              </a:rPr>
              <a:t> </a:t>
            </a:r>
            <a:r>
              <a:rPr lang="si-LK" b="1" dirty="0" smtClean="0">
                <a:solidFill>
                  <a:schemeClr val="accent5">
                    <a:lumMod val="75000"/>
                  </a:schemeClr>
                </a:solidFill>
              </a:rPr>
              <a:t>03.ප</a:t>
            </a:r>
            <a:r>
              <a:rPr lang="si-LK" b="1" dirty="0">
                <a:solidFill>
                  <a:schemeClr val="accent5">
                    <a:lumMod val="75000"/>
                  </a:schemeClr>
                </a:solidFill>
              </a:rPr>
              <a:t>්‍රංශ විප්ලවය ආරම්භ වන අවධියේ දී</a:t>
            </a:r>
            <a:r>
              <a:rPr lang="en-US" b="1" dirty="0">
                <a:solidFill>
                  <a:schemeClr val="accent5">
                    <a:lumMod val="75000"/>
                  </a:schemeClr>
                </a:solidFill>
              </a:rPr>
              <a:t>  </a:t>
            </a:r>
            <a:r>
              <a:rPr lang="si-LK" b="1" dirty="0">
                <a:solidFill>
                  <a:schemeClr val="accent5">
                    <a:lumMod val="75000"/>
                  </a:schemeClr>
                </a:solidFill>
              </a:rPr>
              <a:t>ප්‍රංශය පාලනය කරනු ලැබූවේ කුමන රාජවංශය ද</a:t>
            </a:r>
            <a:r>
              <a:rPr lang="en-US" b="1" dirty="0" smtClean="0">
                <a:solidFill>
                  <a:schemeClr val="accent5">
                    <a:lumMod val="75000"/>
                  </a:schemeClr>
                </a:solidFill>
              </a:rPr>
              <a:t>?</a:t>
            </a:r>
            <a:endParaRPr lang="en-US" dirty="0">
              <a:solidFill>
                <a:schemeClr val="accent5">
                  <a:lumMod val="75000"/>
                </a:schemeClr>
              </a:solidFill>
              <a:latin typeface="Calibri" panose="020F0502020204030204" pitchFamily="34" charset="0"/>
              <a:ea typeface="Calibri" panose="020F0502020204030204" pitchFamily="34" charset="0"/>
              <a:cs typeface="Iskoola Pota" panose="020B0502040204020203" pitchFamily="34" charset="0"/>
            </a:endParaRPr>
          </a:p>
          <a:p>
            <a:pPr algn="just">
              <a:lnSpc>
                <a:spcPct val="115000"/>
              </a:lnSpc>
            </a:pPr>
            <a:r>
              <a:rPr lang="si-LK" b="1" dirty="0" smtClean="0">
                <a:solidFill>
                  <a:schemeClr val="accent5">
                    <a:lumMod val="75000"/>
                  </a:schemeClr>
                </a:solidFill>
                <a:latin typeface="Times New Roman" panose="02020603050405020304" pitchFamily="18" charset="0"/>
                <a:ea typeface="Times New Roman" panose="02020603050405020304" pitchFamily="18" charset="0"/>
                <a:cs typeface="Iskoola Pota" panose="020B0502040204020203" pitchFamily="34" charset="0"/>
              </a:rPr>
              <a:t>04.</a:t>
            </a:r>
            <a:r>
              <a:rPr lang="si-LK" b="1" dirty="0" smtClean="0">
                <a:solidFill>
                  <a:schemeClr val="accent5">
                    <a:lumMod val="75000"/>
                  </a:schemeClr>
                </a:solidFill>
                <a:latin typeface="Times New Roman" panose="02020603050405020304" pitchFamily="18" charset="0"/>
                <a:ea typeface="Times New Roman" panose="02020603050405020304" pitchFamily="18" charset="0"/>
              </a:rPr>
              <a:t>ර</a:t>
            </a:r>
            <a:r>
              <a:rPr lang="si-LK" b="1" dirty="0">
                <a:solidFill>
                  <a:schemeClr val="accent5">
                    <a:lumMod val="75000"/>
                  </a:schemeClr>
                </a:solidFill>
                <a:latin typeface="Times New Roman" panose="02020603050405020304" pitchFamily="18" charset="0"/>
                <a:ea typeface="Times New Roman" panose="02020603050405020304" pitchFamily="18" charset="0"/>
              </a:rPr>
              <a:t>ාජ්‍ය නම් මමයි යනුවෙන් ප්‍රකාශ කරනු ලැබූවේ කවුරුන</a:t>
            </a:r>
            <a:r>
              <a:rPr lang="si-LK" b="1" dirty="0" smtClean="0">
                <a:solidFill>
                  <a:schemeClr val="accent5">
                    <a:lumMod val="75000"/>
                  </a:schemeClr>
                </a:solidFill>
                <a:latin typeface="Times New Roman" panose="02020603050405020304" pitchFamily="18" charset="0"/>
                <a:ea typeface="Times New Roman" panose="02020603050405020304" pitchFamily="18" charset="0"/>
              </a:rPr>
              <a:t>්ද</a:t>
            </a:r>
            <a:r>
              <a:rPr lang="en-US" b="1" dirty="0">
                <a:solidFill>
                  <a:schemeClr val="accent5">
                    <a:lumMod val="75000"/>
                  </a:schemeClr>
                </a:solidFill>
                <a:latin typeface="Times New Roman" panose="02020603050405020304" pitchFamily="18" charset="0"/>
                <a:ea typeface="Times New Roman" panose="02020603050405020304" pitchFamily="18" charset="0"/>
                <a:cs typeface="Iskoola Pota" panose="020B0502040204020203" pitchFamily="34" charset="0"/>
              </a:rPr>
              <a:t>?</a:t>
            </a:r>
            <a:r>
              <a:rPr lang="en-US" b="1" dirty="0">
                <a:solidFill>
                  <a:schemeClr val="accent5">
                    <a:lumMod val="75000"/>
                  </a:schemeClr>
                </a:solidFill>
                <a:latin typeface="Arial" panose="020B0604020202020204" pitchFamily="34" charset="0"/>
                <a:ea typeface="Times New Roman" panose="02020603050405020304" pitchFamily="18" charset="0"/>
                <a:cs typeface="Iskoola Pota" panose="020B0502040204020203" pitchFamily="34" charset="0"/>
              </a:rPr>
              <a:t/>
            </a:r>
            <a:br>
              <a:rPr lang="en-US" b="1" dirty="0">
                <a:solidFill>
                  <a:schemeClr val="accent5">
                    <a:lumMod val="75000"/>
                  </a:schemeClr>
                </a:solidFill>
                <a:latin typeface="Arial" panose="020B0604020202020204" pitchFamily="34" charset="0"/>
                <a:ea typeface="Times New Roman" panose="02020603050405020304" pitchFamily="18" charset="0"/>
                <a:cs typeface="Iskoola Pota" panose="020B0502040204020203" pitchFamily="34" charset="0"/>
              </a:rPr>
            </a:br>
            <a:r>
              <a:rPr lang="si-LK" b="1" dirty="0" smtClean="0">
                <a:solidFill>
                  <a:schemeClr val="accent5">
                    <a:lumMod val="75000"/>
                  </a:schemeClr>
                </a:solidFill>
                <a:latin typeface="Times New Roman" panose="02020603050405020304" pitchFamily="18" charset="0"/>
                <a:ea typeface="Times New Roman" panose="02020603050405020304" pitchFamily="18" charset="0"/>
                <a:cs typeface="Iskoola Pota" panose="020B0502040204020203" pitchFamily="34" charset="0"/>
              </a:rPr>
              <a:t>05.</a:t>
            </a:r>
            <a:r>
              <a:rPr lang="si-LK" b="1" dirty="0" smtClean="0">
                <a:solidFill>
                  <a:schemeClr val="accent5">
                    <a:lumMod val="75000"/>
                  </a:schemeClr>
                </a:solidFill>
                <a:latin typeface="Times New Roman" panose="02020603050405020304" pitchFamily="18" charset="0"/>
                <a:ea typeface="Times New Roman" panose="02020603050405020304" pitchFamily="18" charset="0"/>
              </a:rPr>
              <a:t>ප</a:t>
            </a:r>
            <a:r>
              <a:rPr lang="si-LK" b="1" dirty="0">
                <a:solidFill>
                  <a:schemeClr val="accent5">
                    <a:lumMod val="75000"/>
                  </a:schemeClr>
                </a:solidFill>
                <a:latin typeface="Times New Roman" panose="02020603050405020304" pitchFamily="18" charset="0"/>
                <a:ea typeface="Times New Roman" panose="02020603050405020304" pitchFamily="18" charset="0"/>
              </a:rPr>
              <a:t>්‍රංශ විප්ලවයට පෙර දේශපාලන සිරකරුවන් රඳවා සිටියේ කොහිද</a:t>
            </a:r>
            <a:r>
              <a:rPr lang="en-US" b="1" dirty="0">
                <a:solidFill>
                  <a:schemeClr val="accent5">
                    <a:lumMod val="75000"/>
                  </a:schemeClr>
                </a:solidFill>
                <a:latin typeface="Times New Roman" panose="02020603050405020304" pitchFamily="18" charset="0"/>
                <a:ea typeface="Times New Roman" panose="02020603050405020304" pitchFamily="18" charset="0"/>
                <a:cs typeface="Iskoola Pota" panose="020B0502040204020203" pitchFamily="34" charset="0"/>
              </a:rPr>
              <a:t>?</a:t>
            </a:r>
            <a:r>
              <a:rPr lang="en-US" b="1" dirty="0">
                <a:solidFill>
                  <a:schemeClr val="accent5">
                    <a:lumMod val="75000"/>
                  </a:schemeClr>
                </a:solidFill>
                <a:latin typeface="Arial" panose="020B0604020202020204" pitchFamily="34" charset="0"/>
                <a:ea typeface="Times New Roman" panose="02020603050405020304" pitchFamily="18" charset="0"/>
                <a:cs typeface="Iskoola Pota" panose="020B0502040204020203" pitchFamily="34" charset="0"/>
              </a:rPr>
              <a:t/>
            </a:r>
            <a:br>
              <a:rPr lang="en-US" b="1" dirty="0">
                <a:solidFill>
                  <a:schemeClr val="accent5">
                    <a:lumMod val="75000"/>
                  </a:schemeClr>
                </a:solidFill>
                <a:latin typeface="Arial" panose="020B0604020202020204" pitchFamily="34" charset="0"/>
                <a:ea typeface="Times New Roman" panose="02020603050405020304" pitchFamily="18" charset="0"/>
                <a:cs typeface="Iskoola Pota" panose="020B0502040204020203" pitchFamily="34" charset="0"/>
              </a:rPr>
            </a:br>
            <a:r>
              <a:rPr lang="si-LK" b="1" dirty="0" smtClean="0">
                <a:solidFill>
                  <a:schemeClr val="accent5">
                    <a:lumMod val="75000"/>
                  </a:schemeClr>
                </a:solidFill>
                <a:latin typeface="Times New Roman" panose="02020603050405020304" pitchFamily="18" charset="0"/>
                <a:ea typeface="Times New Roman" panose="02020603050405020304" pitchFamily="18" charset="0"/>
                <a:cs typeface="Iskoola Pota" panose="020B0502040204020203" pitchFamily="34" charset="0"/>
              </a:rPr>
              <a:t>06.</a:t>
            </a:r>
            <a:r>
              <a:rPr lang="si-LK" b="1" dirty="0" smtClean="0">
                <a:solidFill>
                  <a:schemeClr val="accent5">
                    <a:lumMod val="75000"/>
                  </a:schemeClr>
                </a:solidFill>
                <a:latin typeface="Times New Roman" panose="02020603050405020304" pitchFamily="18" charset="0"/>
                <a:ea typeface="Times New Roman" panose="02020603050405020304" pitchFamily="18" charset="0"/>
              </a:rPr>
              <a:t>වර</a:t>
            </a:r>
            <a:r>
              <a:rPr lang="si-LK" b="1" dirty="0">
                <a:solidFill>
                  <a:schemeClr val="accent5">
                    <a:lumMod val="75000"/>
                  </a:schemeClr>
                </a:solidFill>
                <a:latin typeface="Times New Roman" panose="02020603050405020304" pitchFamily="18" charset="0"/>
                <a:ea typeface="Times New Roman" panose="02020603050405020304" pitchFamily="18" charset="0"/>
              </a:rPr>
              <a:t>්සෙල්ස් මාලිගය තුලට පිවිසීමට අවසර හිමිවූයේ කාහා</a:t>
            </a:r>
            <a:r>
              <a:rPr lang="si-LK" b="1" dirty="0" smtClean="0">
                <a:solidFill>
                  <a:schemeClr val="accent5">
                    <a:lumMod val="75000"/>
                  </a:schemeClr>
                </a:solidFill>
                <a:latin typeface="Times New Roman" panose="02020603050405020304" pitchFamily="18" charset="0"/>
                <a:ea typeface="Times New Roman" panose="02020603050405020304" pitchFamily="18" charset="0"/>
              </a:rPr>
              <a:t>ටද</a:t>
            </a:r>
            <a:r>
              <a:rPr lang="en-US" b="1" dirty="0">
                <a:solidFill>
                  <a:schemeClr val="accent5">
                    <a:lumMod val="75000"/>
                  </a:schemeClr>
                </a:solidFill>
                <a:latin typeface="Times New Roman" panose="02020603050405020304" pitchFamily="18" charset="0"/>
                <a:ea typeface="Times New Roman" panose="02020603050405020304" pitchFamily="18" charset="0"/>
                <a:cs typeface="Iskoola Pota" panose="020B0502040204020203" pitchFamily="34" charset="0"/>
              </a:rPr>
              <a:t>?</a:t>
            </a:r>
            <a:r>
              <a:rPr lang="en-US" b="1" dirty="0">
                <a:solidFill>
                  <a:schemeClr val="accent5">
                    <a:lumMod val="75000"/>
                  </a:schemeClr>
                </a:solidFill>
                <a:latin typeface="Arial" panose="020B0604020202020204" pitchFamily="34" charset="0"/>
                <a:ea typeface="Times New Roman" panose="02020603050405020304" pitchFamily="18" charset="0"/>
                <a:cs typeface="Iskoola Pota" panose="020B0502040204020203" pitchFamily="34" charset="0"/>
              </a:rPr>
              <a:t/>
            </a:r>
            <a:br>
              <a:rPr lang="en-US" b="1" dirty="0">
                <a:solidFill>
                  <a:schemeClr val="accent5">
                    <a:lumMod val="75000"/>
                  </a:schemeClr>
                </a:solidFill>
                <a:latin typeface="Arial" panose="020B0604020202020204" pitchFamily="34" charset="0"/>
                <a:ea typeface="Times New Roman" panose="02020603050405020304" pitchFamily="18" charset="0"/>
                <a:cs typeface="Iskoola Pota" panose="020B0502040204020203" pitchFamily="34" charset="0"/>
              </a:rPr>
            </a:br>
            <a:r>
              <a:rPr lang="si-LK" b="1" dirty="0" smtClean="0">
                <a:solidFill>
                  <a:schemeClr val="accent5">
                    <a:lumMod val="75000"/>
                  </a:schemeClr>
                </a:solidFill>
                <a:latin typeface="Times New Roman" panose="02020603050405020304" pitchFamily="18" charset="0"/>
                <a:ea typeface="Times New Roman" panose="02020603050405020304" pitchFamily="18" charset="0"/>
                <a:cs typeface="Iskoola Pota" panose="020B0502040204020203" pitchFamily="34" charset="0"/>
              </a:rPr>
              <a:t>07.</a:t>
            </a:r>
            <a:r>
              <a:rPr lang="en-US" b="1" dirty="0" smtClean="0">
                <a:solidFill>
                  <a:schemeClr val="accent5">
                    <a:lumMod val="75000"/>
                  </a:schemeClr>
                </a:solidFill>
                <a:latin typeface="Times New Roman" panose="02020603050405020304" pitchFamily="18" charset="0"/>
                <a:ea typeface="Times New Roman" panose="02020603050405020304" pitchFamily="18" charset="0"/>
                <a:cs typeface="Iskoola Pota" panose="020B0502040204020203" pitchFamily="34" charset="0"/>
              </a:rPr>
              <a:t> </a:t>
            </a:r>
            <a:r>
              <a:rPr lang="en-US" b="1" dirty="0">
                <a:solidFill>
                  <a:schemeClr val="accent5">
                    <a:lumMod val="75000"/>
                  </a:schemeClr>
                </a:solidFill>
                <a:latin typeface="Times New Roman" panose="02020603050405020304" pitchFamily="18" charset="0"/>
                <a:ea typeface="Times New Roman" panose="02020603050405020304" pitchFamily="18" charset="0"/>
                <a:cs typeface="Iskoola Pota" panose="020B0502040204020203" pitchFamily="34" charset="0"/>
              </a:rPr>
              <a:t>16</a:t>
            </a:r>
            <a:r>
              <a:rPr lang="si-LK" b="1" dirty="0">
                <a:solidFill>
                  <a:schemeClr val="accent5">
                    <a:lumMod val="75000"/>
                  </a:schemeClr>
                </a:solidFill>
                <a:latin typeface="Times New Roman" panose="02020603050405020304" pitchFamily="18" charset="0"/>
                <a:ea typeface="Times New Roman" panose="02020603050405020304" pitchFamily="18" charset="0"/>
              </a:rPr>
              <a:t> වන ලුවී රජු හා සාමාන්‍ය ජනතාව අතර සම්බන්ධතාවය දුරස්වීමට බලපෑ ප්‍රධාන හේතු මො</a:t>
            </a:r>
            <a:r>
              <a:rPr lang="si-LK" b="1" dirty="0" smtClean="0">
                <a:solidFill>
                  <a:schemeClr val="accent5">
                    <a:lumMod val="75000"/>
                  </a:schemeClr>
                </a:solidFill>
                <a:latin typeface="Times New Roman" panose="02020603050405020304" pitchFamily="18" charset="0"/>
                <a:ea typeface="Times New Roman" panose="02020603050405020304" pitchFamily="18" charset="0"/>
              </a:rPr>
              <a:t>නවාද</a:t>
            </a:r>
            <a:r>
              <a:rPr lang="en-US" b="1" dirty="0">
                <a:solidFill>
                  <a:schemeClr val="accent5">
                    <a:lumMod val="75000"/>
                  </a:schemeClr>
                </a:solidFill>
                <a:latin typeface="Times New Roman" panose="02020603050405020304" pitchFamily="18" charset="0"/>
                <a:ea typeface="Times New Roman" panose="02020603050405020304" pitchFamily="18" charset="0"/>
                <a:cs typeface="Iskoola Pota" panose="020B0502040204020203" pitchFamily="34" charset="0"/>
              </a:rPr>
              <a:t>?</a:t>
            </a:r>
            <a:r>
              <a:rPr lang="en-US" b="1" dirty="0">
                <a:solidFill>
                  <a:schemeClr val="accent5">
                    <a:lumMod val="75000"/>
                  </a:schemeClr>
                </a:solidFill>
                <a:latin typeface="Arial" panose="020B0604020202020204" pitchFamily="34" charset="0"/>
                <a:ea typeface="Times New Roman" panose="02020603050405020304" pitchFamily="18" charset="0"/>
                <a:cs typeface="Iskoola Pota" panose="020B0502040204020203" pitchFamily="34" charset="0"/>
              </a:rPr>
              <a:t/>
            </a:r>
            <a:br>
              <a:rPr lang="en-US" b="1" dirty="0">
                <a:solidFill>
                  <a:schemeClr val="accent5">
                    <a:lumMod val="75000"/>
                  </a:schemeClr>
                </a:solidFill>
                <a:latin typeface="Arial" panose="020B0604020202020204" pitchFamily="34" charset="0"/>
                <a:ea typeface="Times New Roman" panose="02020603050405020304" pitchFamily="18" charset="0"/>
                <a:cs typeface="Iskoola Pota" panose="020B0502040204020203" pitchFamily="34" charset="0"/>
              </a:rPr>
            </a:br>
            <a:r>
              <a:rPr lang="si-LK" b="1" dirty="0" smtClean="0">
                <a:solidFill>
                  <a:schemeClr val="accent5">
                    <a:lumMod val="75000"/>
                  </a:schemeClr>
                </a:solidFill>
                <a:latin typeface="Times New Roman" panose="02020603050405020304" pitchFamily="18" charset="0"/>
                <a:ea typeface="Times New Roman" panose="02020603050405020304" pitchFamily="18" charset="0"/>
                <a:cs typeface="Iskoola Pota" panose="020B0502040204020203" pitchFamily="34" charset="0"/>
              </a:rPr>
              <a:t>08.</a:t>
            </a:r>
            <a:r>
              <a:rPr lang="si-LK" b="1" dirty="0" smtClean="0">
                <a:solidFill>
                  <a:schemeClr val="accent5">
                    <a:lumMod val="75000"/>
                  </a:schemeClr>
                </a:solidFill>
                <a:latin typeface="Times New Roman" panose="02020603050405020304" pitchFamily="18" charset="0"/>
                <a:ea typeface="Times New Roman" panose="02020603050405020304" pitchFamily="18" charset="0"/>
              </a:rPr>
              <a:t>ප</a:t>
            </a:r>
            <a:r>
              <a:rPr lang="si-LK" b="1" dirty="0">
                <a:solidFill>
                  <a:schemeClr val="accent5">
                    <a:lumMod val="75000"/>
                  </a:schemeClr>
                </a:solidFill>
                <a:latin typeface="Times New Roman" panose="02020603050405020304" pitchFamily="18" charset="0"/>
                <a:ea typeface="Times New Roman" panose="02020603050405020304" pitchFamily="18" charset="0"/>
              </a:rPr>
              <a:t>්‍රංශ රාජාණ්ඩුව ප්‍රධාන කොටස් දෙකකින් සමන්විත විය. ඒ මොනව</a:t>
            </a:r>
            <a:r>
              <a:rPr lang="si-LK" b="1" dirty="0" smtClean="0">
                <a:solidFill>
                  <a:schemeClr val="accent5">
                    <a:lumMod val="75000"/>
                  </a:schemeClr>
                </a:solidFill>
                <a:latin typeface="Times New Roman" panose="02020603050405020304" pitchFamily="18" charset="0"/>
                <a:ea typeface="Times New Roman" panose="02020603050405020304" pitchFamily="18" charset="0"/>
              </a:rPr>
              <a:t>ාද</a:t>
            </a:r>
            <a:r>
              <a:rPr lang="en-US" b="1" dirty="0">
                <a:solidFill>
                  <a:schemeClr val="accent5">
                    <a:lumMod val="75000"/>
                  </a:schemeClr>
                </a:solidFill>
                <a:latin typeface="Times New Roman" panose="02020603050405020304" pitchFamily="18" charset="0"/>
                <a:ea typeface="Times New Roman" panose="02020603050405020304" pitchFamily="18" charset="0"/>
                <a:cs typeface="Iskoola Pota" panose="020B0502040204020203" pitchFamily="34" charset="0"/>
              </a:rPr>
              <a:t>?</a:t>
            </a:r>
            <a:r>
              <a:rPr lang="en-US" b="1" dirty="0">
                <a:solidFill>
                  <a:schemeClr val="accent5">
                    <a:lumMod val="75000"/>
                  </a:schemeClr>
                </a:solidFill>
                <a:latin typeface="Arial" panose="020B0604020202020204" pitchFamily="34" charset="0"/>
                <a:ea typeface="Times New Roman" panose="02020603050405020304" pitchFamily="18" charset="0"/>
                <a:cs typeface="Iskoola Pota" panose="020B0502040204020203" pitchFamily="34" charset="0"/>
              </a:rPr>
              <a:t/>
            </a:r>
            <a:br>
              <a:rPr lang="en-US" b="1" dirty="0">
                <a:solidFill>
                  <a:schemeClr val="accent5">
                    <a:lumMod val="75000"/>
                  </a:schemeClr>
                </a:solidFill>
                <a:latin typeface="Arial" panose="020B0604020202020204" pitchFamily="34" charset="0"/>
                <a:ea typeface="Times New Roman" panose="02020603050405020304" pitchFamily="18" charset="0"/>
                <a:cs typeface="Iskoola Pota" panose="020B0502040204020203" pitchFamily="34" charset="0"/>
              </a:rPr>
            </a:br>
            <a:r>
              <a:rPr lang="si-LK" b="1" dirty="0" smtClean="0">
                <a:solidFill>
                  <a:schemeClr val="accent5">
                    <a:lumMod val="75000"/>
                  </a:schemeClr>
                </a:solidFill>
                <a:latin typeface="Times New Roman" panose="02020603050405020304" pitchFamily="18" charset="0"/>
                <a:ea typeface="Times New Roman" panose="02020603050405020304" pitchFamily="18" charset="0"/>
                <a:cs typeface="Iskoola Pota" panose="020B0502040204020203" pitchFamily="34" charset="0"/>
              </a:rPr>
              <a:t>09.</a:t>
            </a:r>
            <a:r>
              <a:rPr lang="en-US" b="1" dirty="0" smtClean="0">
                <a:solidFill>
                  <a:schemeClr val="accent5">
                    <a:lumMod val="75000"/>
                  </a:schemeClr>
                </a:solidFill>
                <a:latin typeface="Times New Roman" panose="02020603050405020304" pitchFamily="18" charset="0"/>
                <a:ea typeface="Times New Roman" panose="02020603050405020304" pitchFamily="18" charset="0"/>
                <a:cs typeface="Iskoola Pota" panose="020B0502040204020203" pitchFamily="34" charset="0"/>
              </a:rPr>
              <a:t> </a:t>
            </a:r>
            <a:r>
              <a:rPr lang="si-LK" b="1" dirty="0">
                <a:solidFill>
                  <a:schemeClr val="accent5">
                    <a:lumMod val="75000"/>
                  </a:schemeClr>
                </a:solidFill>
                <a:latin typeface="Times New Roman" panose="02020603050405020304" pitchFamily="18" charset="0"/>
                <a:ea typeface="Times New Roman" panose="02020603050405020304" pitchFamily="18" charset="0"/>
              </a:rPr>
              <a:t>ප්‍රංශ රාජාණ්ඩුව විසින් ප්‍රාදේශිය පාලන කටයුතු මෙහෙයවීමට පත්කල නිලධාරීන් හැඳින්වූය</a:t>
            </a:r>
            <a:r>
              <a:rPr lang="si-LK" b="1" dirty="0" smtClean="0">
                <a:solidFill>
                  <a:schemeClr val="accent5">
                    <a:lumMod val="75000"/>
                  </a:schemeClr>
                </a:solidFill>
                <a:latin typeface="Times New Roman" panose="02020603050405020304" pitchFamily="18" charset="0"/>
                <a:ea typeface="Times New Roman" panose="02020603050405020304" pitchFamily="18" charset="0"/>
              </a:rPr>
              <a:t>ේක</a:t>
            </a:r>
            <a:r>
              <a:rPr lang="si-LK" b="1" dirty="0">
                <a:solidFill>
                  <a:schemeClr val="accent5">
                    <a:lumMod val="75000"/>
                  </a:schemeClr>
                </a:solidFill>
                <a:latin typeface="Times New Roman" panose="02020603050405020304" pitchFamily="18" charset="0"/>
                <a:ea typeface="Times New Roman" panose="02020603050405020304" pitchFamily="18" charset="0"/>
              </a:rPr>
              <a:t>ු</a:t>
            </a:r>
            <a:r>
              <a:rPr lang="si-LK" b="1" dirty="0" smtClean="0">
                <a:solidFill>
                  <a:schemeClr val="accent5">
                    <a:lumMod val="75000"/>
                  </a:schemeClr>
                </a:solidFill>
                <a:latin typeface="Times New Roman" panose="02020603050405020304" pitchFamily="18" charset="0"/>
                <a:ea typeface="Times New Roman" panose="02020603050405020304" pitchFamily="18" charset="0"/>
              </a:rPr>
              <a:t>මනනමක</a:t>
            </a:r>
            <a:r>
              <a:rPr lang="si-LK" b="1" dirty="0">
                <a:solidFill>
                  <a:schemeClr val="accent5">
                    <a:lumMod val="75000"/>
                  </a:schemeClr>
                </a:solidFill>
                <a:latin typeface="Times New Roman" panose="02020603050405020304" pitchFamily="18" charset="0"/>
                <a:ea typeface="Times New Roman" panose="02020603050405020304" pitchFamily="18" charset="0"/>
              </a:rPr>
              <a:t>ින</a:t>
            </a:r>
            <a:r>
              <a:rPr lang="si-LK" b="1" dirty="0" smtClean="0">
                <a:solidFill>
                  <a:schemeClr val="accent5">
                    <a:lumMod val="75000"/>
                  </a:schemeClr>
                </a:solidFill>
                <a:latin typeface="Times New Roman" panose="02020603050405020304" pitchFamily="18" charset="0"/>
                <a:ea typeface="Times New Roman" panose="02020603050405020304" pitchFamily="18" charset="0"/>
              </a:rPr>
              <a:t>්ද</a:t>
            </a:r>
            <a:r>
              <a:rPr lang="en-US" b="1" dirty="0">
                <a:solidFill>
                  <a:schemeClr val="accent5">
                    <a:lumMod val="75000"/>
                  </a:schemeClr>
                </a:solidFill>
                <a:latin typeface="Times New Roman" panose="02020603050405020304" pitchFamily="18" charset="0"/>
                <a:ea typeface="Times New Roman" panose="02020603050405020304" pitchFamily="18" charset="0"/>
                <a:cs typeface="Iskoola Pota" panose="020B0502040204020203" pitchFamily="34" charset="0"/>
              </a:rPr>
              <a:t>?</a:t>
            </a:r>
            <a:r>
              <a:rPr lang="en-US" b="1" dirty="0">
                <a:solidFill>
                  <a:schemeClr val="accent5">
                    <a:lumMod val="75000"/>
                  </a:schemeClr>
                </a:solidFill>
                <a:latin typeface="Arial" panose="020B0604020202020204" pitchFamily="34" charset="0"/>
                <a:ea typeface="Times New Roman" panose="02020603050405020304" pitchFamily="18" charset="0"/>
                <a:cs typeface="Iskoola Pota" panose="020B0502040204020203" pitchFamily="34" charset="0"/>
              </a:rPr>
              <a:t/>
            </a:r>
            <a:br>
              <a:rPr lang="en-US" b="1" dirty="0">
                <a:solidFill>
                  <a:schemeClr val="accent5">
                    <a:lumMod val="75000"/>
                  </a:schemeClr>
                </a:solidFill>
                <a:latin typeface="Arial" panose="020B0604020202020204" pitchFamily="34" charset="0"/>
                <a:ea typeface="Times New Roman" panose="02020603050405020304" pitchFamily="18" charset="0"/>
                <a:cs typeface="Iskoola Pota" panose="020B0502040204020203" pitchFamily="34" charset="0"/>
              </a:rPr>
            </a:br>
            <a:r>
              <a:rPr lang="si-LK" b="1" dirty="0" smtClean="0">
                <a:solidFill>
                  <a:schemeClr val="accent5">
                    <a:lumMod val="75000"/>
                  </a:schemeClr>
                </a:solidFill>
                <a:latin typeface="Times New Roman" panose="02020603050405020304" pitchFamily="18" charset="0"/>
                <a:ea typeface="Times New Roman" panose="02020603050405020304" pitchFamily="18" charset="0"/>
                <a:cs typeface="Iskoola Pota" panose="020B0502040204020203" pitchFamily="34" charset="0"/>
              </a:rPr>
              <a:t>10.</a:t>
            </a:r>
            <a:r>
              <a:rPr lang="en-US" b="1" dirty="0" smtClean="0">
                <a:solidFill>
                  <a:schemeClr val="accent5">
                    <a:lumMod val="75000"/>
                  </a:schemeClr>
                </a:solidFill>
                <a:latin typeface="Times New Roman" panose="02020603050405020304" pitchFamily="18" charset="0"/>
                <a:ea typeface="Times New Roman" panose="02020603050405020304" pitchFamily="18" charset="0"/>
                <a:cs typeface="Iskoola Pota" panose="020B0502040204020203" pitchFamily="34" charset="0"/>
              </a:rPr>
              <a:t> </a:t>
            </a:r>
            <a:r>
              <a:rPr lang="si-LK" b="1" dirty="0">
                <a:solidFill>
                  <a:schemeClr val="accent5">
                    <a:lumMod val="75000"/>
                  </a:schemeClr>
                </a:solidFill>
                <a:latin typeface="Times New Roman" panose="02020603050405020304" pitchFamily="18" charset="0"/>
                <a:ea typeface="Times New Roman" panose="02020603050405020304" pitchFamily="18" charset="0"/>
              </a:rPr>
              <a:t>ස්ටේට්ස් ජනරල් සභාව අවසන් වරට රැස්වූයේ කුමන වර්ෂය</a:t>
            </a:r>
            <a:r>
              <a:rPr lang="si-LK" b="1" dirty="0" smtClean="0">
                <a:solidFill>
                  <a:schemeClr val="accent5">
                    <a:lumMod val="75000"/>
                  </a:schemeClr>
                </a:solidFill>
                <a:latin typeface="Times New Roman" panose="02020603050405020304" pitchFamily="18" charset="0"/>
                <a:ea typeface="Times New Roman" panose="02020603050405020304" pitchFamily="18" charset="0"/>
              </a:rPr>
              <a:t>ේද</a:t>
            </a:r>
            <a:r>
              <a:rPr lang="en-US" b="1" dirty="0">
                <a:solidFill>
                  <a:schemeClr val="accent5">
                    <a:lumMod val="75000"/>
                  </a:schemeClr>
                </a:solidFill>
                <a:latin typeface="Times New Roman" panose="02020603050405020304" pitchFamily="18" charset="0"/>
                <a:ea typeface="Times New Roman" panose="02020603050405020304" pitchFamily="18" charset="0"/>
                <a:cs typeface="Iskoola Pota" panose="020B0502040204020203" pitchFamily="34" charset="0"/>
              </a:rPr>
              <a:t>?</a:t>
            </a:r>
            <a:r>
              <a:rPr lang="en-US" b="1" dirty="0">
                <a:solidFill>
                  <a:schemeClr val="accent5">
                    <a:lumMod val="75000"/>
                  </a:schemeClr>
                </a:solidFill>
                <a:latin typeface="Arial" panose="020B0604020202020204" pitchFamily="34" charset="0"/>
                <a:ea typeface="Times New Roman" panose="02020603050405020304" pitchFamily="18" charset="0"/>
                <a:cs typeface="Iskoola Pota" panose="020B0502040204020203" pitchFamily="34" charset="0"/>
              </a:rPr>
              <a:t/>
            </a:r>
            <a:br>
              <a:rPr lang="en-US" b="1" dirty="0">
                <a:solidFill>
                  <a:schemeClr val="accent5">
                    <a:lumMod val="75000"/>
                  </a:schemeClr>
                </a:solidFill>
                <a:latin typeface="Arial" panose="020B0604020202020204" pitchFamily="34" charset="0"/>
                <a:ea typeface="Times New Roman" panose="02020603050405020304" pitchFamily="18" charset="0"/>
                <a:cs typeface="Iskoola Pota" panose="020B0502040204020203" pitchFamily="34" charset="0"/>
              </a:rPr>
            </a:br>
            <a:r>
              <a:rPr lang="si-LK" b="1" dirty="0" smtClean="0">
                <a:solidFill>
                  <a:schemeClr val="accent5">
                    <a:lumMod val="75000"/>
                  </a:schemeClr>
                </a:solidFill>
                <a:latin typeface="Times New Roman" panose="02020603050405020304" pitchFamily="18" charset="0"/>
                <a:ea typeface="Times New Roman" panose="02020603050405020304" pitchFamily="18" charset="0"/>
                <a:cs typeface="Iskoola Pota" panose="020B0502040204020203" pitchFamily="34" charset="0"/>
              </a:rPr>
              <a:t>11.</a:t>
            </a:r>
            <a:r>
              <a:rPr lang="si-LK" b="1" dirty="0" smtClean="0">
                <a:solidFill>
                  <a:schemeClr val="accent5">
                    <a:lumMod val="75000"/>
                  </a:schemeClr>
                </a:solidFill>
                <a:latin typeface="Times New Roman" panose="02020603050405020304" pitchFamily="18" charset="0"/>
                <a:ea typeface="Times New Roman" panose="02020603050405020304" pitchFamily="18" charset="0"/>
              </a:rPr>
              <a:t>ව</a:t>
            </a:r>
            <a:r>
              <a:rPr lang="si-LK" b="1" dirty="0">
                <a:solidFill>
                  <a:schemeClr val="accent5">
                    <a:lumMod val="75000"/>
                  </a:schemeClr>
                </a:solidFill>
                <a:latin typeface="Times New Roman" panose="02020603050405020304" pitchFamily="18" charset="0"/>
                <a:ea typeface="Times New Roman" panose="02020603050405020304" pitchFamily="18" charset="0"/>
              </a:rPr>
              <a:t>ිප්ලව සමය වන විට ප්‍රංශයේ පැවතියේ කුමන ජන සමාජ ක්‍රමයක් දැයි පැහැදිලි කරන්න.</a:t>
            </a:r>
            <a:r>
              <a:rPr lang="en-US" b="1" dirty="0">
                <a:solidFill>
                  <a:schemeClr val="accent5">
                    <a:lumMod val="75000"/>
                  </a:schemeClr>
                </a:solidFill>
                <a:latin typeface="Arial" panose="020B0604020202020204" pitchFamily="34" charset="0"/>
                <a:ea typeface="Times New Roman" panose="02020603050405020304" pitchFamily="18" charset="0"/>
                <a:cs typeface="Iskoola Pota" panose="020B0502040204020203" pitchFamily="34" charset="0"/>
              </a:rPr>
              <a:t/>
            </a:r>
            <a:br>
              <a:rPr lang="en-US" b="1" dirty="0">
                <a:solidFill>
                  <a:schemeClr val="accent5">
                    <a:lumMod val="75000"/>
                  </a:schemeClr>
                </a:solidFill>
                <a:latin typeface="Arial" panose="020B0604020202020204" pitchFamily="34" charset="0"/>
                <a:ea typeface="Times New Roman" panose="02020603050405020304" pitchFamily="18" charset="0"/>
                <a:cs typeface="Iskoola Pota" panose="020B0502040204020203" pitchFamily="34" charset="0"/>
              </a:rPr>
            </a:br>
            <a:r>
              <a:rPr lang="si-LK" b="1" dirty="0" smtClean="0">
                <a:solidFill>
                  <a:schemeClr val="accent5">
                    <a:lumMod val="75000"/>
                  </a:schemeClr>
                </a:solidFill>
                <a:latin typeface="Times New Roman" panose="02020603050405020304" pitchFamily="18" charset="0"/>
                <a:ea typeface="Times New Roman" panose="02020603050405020304" pitchFamily="18" charset="0"/>
                <a:cs typeface="Iskoola Pota" panose="020B0502040204020203" pitchFamily="34" charset="0"/>
              </a:rPr>
              <a:t>12.</a:t>
            </a:r>
            <a:r>
              <a:rPr lang="si-LK" b="1" dirty="0" smtClean="0">
                <a:solidFill>
                  <a:schemeClr val="accent5">
                    <a:lumMod val="75000"/>
                  </a:schemeClr>
                </a:solidFill>
                <a:latin typeface="Times New Roman" panose="02020603050405020304" pitchFamily="18" charset="0"/>
                <a:ea typeface="Times New Roman" panose="02020603050405020304" pitchFamily="18" charset="0"/>
              </a:rPr>
              <a:t>ප</a:t>
            </a:r>
            <a:r>
              <a:rPr lang="si-LK" b="1" dirty="0">
                <a:solidFill>
                  <a:schemeClr val="accent5">
                    <a:lumMod val="75000"/>
                  </a:schemeClr>
                </a:solidFill>
                <a:latin typeface="Times New Roman" panose="02020603050405020304" pitchFamily="18" charset="0"/>
                <a:ea typeface="Times New Roman" panose="02020603050405020304" pitchFamily="18" charset="0"/>
              </a:rPr>
              <a:t>්‍රංශ විප්ලවය ආරම්භවන විට ප්‍රංශ ජනසමාජය තුල රජ පවුල හැරුණු විට පැවති සමාජ ස්ථර මොනව</a:t>
            </a:r>
            <a:r>
              <a:rPr lang="si-LK" b="1" dirty="0" smtClean="0">
                <a:solidFill>
                  <a:schemeClr val="accent5">
                    <a:lumMod val="75000"/>
                  </a:schemeClr>
                </a:solidFill>
                <a:latin typeface="Times New Roman" panose="02020603050405020304" pitchFamily="18" charset="0"/>
                <a:ea typeface="Times New Roman" panose="02020603050405020304" pitchFamily="18" charset="0"/>
              </a:rPr>
              <a:t>ාද</a:t>
            </a:r>
            <a:r>
              <a:rPr lang="en-US" b="1" dirty="0" smtClean="0">
                <a:solidFill>
                  <a:schemeClr val="accent5">
                    <a:lumMod val="75000"/>
                  </a:schemeClr>
                </a:solidFill>
                <a:latin typeface="Times New Roman" panose="02020603050405020304" pitchFamily="18" charset="0"/>
                <a:ea typeface="Times New Roman" panose="02020603050405020304" pitchFamily="18" charset="0"/>
                <a:cs typeface="Iskoola Pota" panose="020B0502040204020203" pitchFamily="34" charset="0"/>
              </a:rPr>
              <a:t>?</a:t>
            </a:r>
            <a:r>
              <a:rPr lang="si-LK" b="1" dirty="0" smtClean="0">
                <a:solidFill>
                  <a:schemeClr val="accent5">
                    <a:lumMod val="75000"/>
                  </a:schemeClr>
                </a:solidFill>
                <a:latin typeface="Times New Roman" panose="02020603050405020304" pitchFamily="18" charset="0"/>
                <a:ea typeface="Times New Roman" panose="02020603050405020304" pitchFamily="18" charset="0"/>
              </a:rPr>
              <a:t>.</a:t>
            </a:r>
            <a:r>
              <a:rPr lang="en-US" b="1" dirty="0">
                <a:solidFill>
                  <a:schemeClr val="accent5">
                    <a:lumMod val="75000"/>
                  </a:schemeClr>
                </a:solidFill>
                <a:latin typeface="Arial" panose="020B0604020202020204" pitchFamily="34" charset="0"/>
                <a:ea typeface="Times New Roman" panose="02020603050405020304" pitchFamily="18" charset="0"/>
                <a:cs typeface="Iskoola Pota" panose="020B0502040204020203" pitchFamily="34" charset="0"/>
              </a:rPr>
              <a:t/>
            </a:r>
            <a:br>
              <a:rPr lang="en-US" b="1" dirty="0">
                <a:solidFill>
                  <a:schemeClr val="accent5">
                    <a:lumMod val="75000"/>
                  </a:schemeClr>
                </a:solidFill>
                <a:latin typeface="Arial" panose="020B0604020202020204" pitchFamily="34" charset="0"/>
                <a:ea typeface="Times New Roman" panose="02020603050405020304" pitchFamily="18" charset="0"/>
                <a:cs typeface="Iskoola Pota" panose="020B0502040204020203" pitchFamily="34" charset="0"/>
              </a:rPr>
            </a:br>
            <a:r>
              <a:rPr lang="si-LK" b="1" dirty="0" smtClean="0">
                <a:solidFill>
                  <a:schemeClr val="accent5">
                    <a:lumMod val="75000"/>
                  </a:schemeClr>
                </a:solidFill>
                <a:latin typeface="Times New Roman" panose="02020603050405020304" pitchFamily="18" charset="0"/>
                <a:ea typeface="Times New Roman" panose="02020603050405020304" pitchFamily="18" charset="0"/>
                <a:cs typeface="Iskoola Pota" panose="020B0502040204020203" pitchFamily="34" charset="0"/>
              </a:rPr>
              <a:t>13.</a:t>
            </a:r>
            <a:r>
              <a:rPr lang="si-LK" b="1" dirty="0" smtClean="0">
                <a:solidFill>
                  <a:schemeClr val="accent5">
                    <a:lumMod val="75000"/>
                  </a:schemeClr>
                </a:solidFill>
                <a:latin typeface="Times New Roman" panose="02020603050405020304" pitchFamily="18" charset="0"/>
                <a:ea typeface="Times New Roman" panose="02020603050405020304" pitchFamily="18" charset="0"/>
              </a:rPr>
              <a:t>ප</a:t>
            </a:r>
            <a:r>
              <a:rPr lang="si-LK" b="1" dirty="0">
                <a:solidFill>
                  <a:schemeClr val="accent5">
                    <a:lumMod val="75000"/>
                  </a:schemeClr>
                </a:solidFill>
                <a:latin typeface="Times New Roman" panose="02020603050405020304" pitchFamily="18" charset="0"/>
                <a:ea typeface="Times New Roman" panose="02020603050405020304" pitchFamily="18" charset="0"/>
              </a:rPr>
              <a:t>්‍රංශ විප්ලවය ආරම්භ වීමට පෙර රදලයින් භුක්තිවිඳි වරප්‍රසාද </a:t>
            </a:r>
            <a:r>
              <a:rPr lang="en-US" b="1" dirty="0">
                <a:solidFill>
                  <a:schemeClr val="accent5">
                    <a:lumMod val="75000"/>
                  </a:schemeClr>
                </a:solidFill>
                <a:latin typeface="Times New Roman" panose="02020603050405020304" pitchFamily="18" charset="0"/>
                <a:ea typeface="Times New Roman" panose="02020603050405020304" pitchFamily="18" charset="0"/>
                <a:cs typeface="Iskoola Pota" panose="020B0502040204020203" pitchFamily="34" charset="0"/>
              </a:rPr>
              <a:t>04</a:t>
            </a:r>
            <a:r>
              <a:rPr lang="si-LK" b="1" dirty="0">
                <a:solidFill>
                  <a:schemeClr val="accent5">
                    <a:lumMod val="75000"/>
                  </a:schemeClr>
                </a:solidFill>
                <a:latin typeface="Times New Roman" panose="02020603050405020304" pitchFamily="18" charset="0"/>
                <a:ea typeface="Times New Roman" panose="02020603050405020304" pitchFamily="18" charset="0"/>
              </a:rPr>
              <a:t>ක් සඳහන් කරන්න</a:t>
            </a:r>
            <a:r>
              <a:rPr lang="si-LK" b="1" dirty="0">
                <a:solidFill>
                  <a:srgbClr val="0000FF"/>
                </a:solidFill>
                <a:latin typeface="Times New Roman" panose="02020603050405020304" pitchFamily="18" charset="0"/>
                <a:ea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Iskoola Pota" panose="020B0502040204020203" pitchFamily="34" charset="0"/>
            </a:endParaRPr>
          </a:p>
        </p:txBody>
      </p:sp>
      <p:sp>
        <p:nvSpPr>
          <p:cNvPr id="12" name="TextBox 11"/>
          <p:cNvSpPr txBox="1"/>
          <p:nvPr/>
        </p:nvSpPr>
        <p:spPr>
          <a:xfrm>
            <a:off x="2008095" y="224118"/>
            <a:ext cx="2626658" cy="369332"/>
          </a:xfrm>
          <a:prstGeom prst="rect">
            <a:avLst/>
          </a:prstGeom>
          <a:noFill/>
        </p:spPr>
        <p:txBody>
          <a:bodyPr wrap="square" rtlCol="0">
            <a:spAutoFit/>
          </a:bodyPr>
          <a:lstStyle/>
          <a:p>
            <a:r>
              <a:rPr lang="si-LK" dirty="0" smtClean="0">
                <a:solidFill>
                  <a:schemeClr val="accent3"/>
                </a:solidFill>
              </a:rPr>
              <a:t>පැවරුම</a:t>
            </a:r>
            <a:endParaRPr lang="en-US" dirty="0">
              <a:solidFill>
                <a:schemeClr val="accent3"/>
              </a:solidFill>
            </a:endParaRPr>
          </a:p>
        </p:txBody>
      </p:sp>
    </p:spTree>
    <p:extLst>
      <p:ext uri="{BB962C8B-B14F-4D97-AF65-F5344CB8AC3E}">
        <p14:creationId xmlns:p14="http://schemas.microsoft.com/office/powerpoint/2010/main" val="18614627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4753" y="1035246"/>
            <a:ext cx="10847293" cy="5907386"/>
          </a:xfrm>
          <a:prstGeom prst="rect">
            <a:avLst/>
          </a:prstGeom>
        </p:spPr>
        <p:txBody>
          <a:bodyPr wrap="square">
            <a:spAutoFit/>
          </a:bodyPr>
          <a:lstStyle/>
          <a:p>
            <a:pPr algn="just">
              <a:lnSpc>
                <a:spcPct val="115000"/>
              </a:lnSpc>
            </a:pPr>
            <a:r>
              <a:rPr lang="en-US" b="1" dirty="0">
                <a:solidFill>
                  <a:srgbClr val="0000FF"/>
                </a:solidFill>
                <a:latin typeface="Times New Roman" panose="02020603050405020304" pitchFamily="18" charset="0"/>
                <a:ea typeface="Times New Roman" panose="02020603050405020304" pitchFamily="18" charset="0"/>
                <a:cs typeface="Iskoola Pota" panose="020B0502040204020203" pitchFamily="34" charset="0"/>
              </a:rPr>
              <a:t>(</a:t>
            </a:r>
            <a:r>
              <a:rPr lang="en-US" sz="2200" b="1" dirty="0">
                <a:solidFill>
                  <a:srgbClr val="0000FF"/>
                </a:solidFill>
                <a:latin typeface="Times New Roman" panose="02020603050405020304" pitchFamily="18" charset="0"/>
                <a:ea typeface="Times New Roman" panose="02020603050405020304" pitchFamily="18" charset="0"/>
                <a:cs typeface="Iskoola Pota" panose="020B0502040204020203" pitchFamily="34" charset="0"/>
              </a:rPr>
              <a:t>01) </a:t>
            </a:r>
            <a:r>
              <a:rPr lang="si-LK" sz="2200" b="1" dirty="0">
                <a:solidFill>
                  <a:srgbClr val="0000FF"/>
                </a:solidFill>
                <a:latin typeface="Times New Roman" panose="02020603050405020304" pitchFamily="18" charset="0"/>
                <a:ea typeface="Times New Roman" panose="02020603050405020304" pitchFamily="18" charset="0"/>
              </a:rPr>
              <a:t>ප්‍රංශ සමාජයෙහි ධනයෙන් හා උගත්කමින්</a:t>
            </a:r>
            <a:r>
              <a:rPr lang="en-US" sz="2200" b="1" dirty="0">
                <a:solidFill>
                  <a:srgbClr val="0000FF"/>
                </a:solidFill>
                <a:latin typeface="Times New Roman" panose="02020603050405020304" pitchFamily="18" charset="0"/>
                <a:ea typeface="Times New Roman" panose="02020603050405020304" pitchFamily="18" charset="0"/>
                <a:cs typeface="Iskoola Pota" panose="020B0502040204020203" pitchFamily="34" charset="0"/>
              </a:rPr>
              <a:t>  </a:t>
            </a:r>
            <a:r>
              <a:rPr lang="si-LK" sz="2200" b="1" dirty="0">
                <a:solidFill>
                  <a:srgbClr val="0000FF"/>
                </a:solidFill>
                <a:latin typeface="Times New Roman" panose="02020603050405020304" pitchFamily="18" charset="0"/>
                <a:ea typeface="Times New Roman" panose="02020603050405020304" pitchFamily="18" charset="0"/>
              </a:rPr>
              <a:t>ඉදිරියෙන් සිටි පිරිස වූයේ කවුරුන් දැයි සඳහන් කරන්න.</a:t>
            </a:r>
            <a:endParaRPr lang="en-US" sz="2200" dirty="0">
              <a:latin typeface="Calibri" panose="020F0502020204030204" pitchFamily="34" charset="0"/>
              <a:ea typeface="Calibri" panose="020F0502020204030204" pitchFamily="34" charset="0"/>
              <a:cs typeface="Iskoola Pota" panose="020B0502040204020203" pitchFamily="34" charset="0"/>
            </a:endParaRPr>
          </a:p>
          <a:p>
            <a:pPr algn="just">
              <a:lnSpc>
                <a:spcPct val="115000"/>
              </a:lnSpc>
            </a:pPr>
            <a:r>
              <a:rPr lang="en-US" sz="2200" b="1" dirty="0">
                <a:solidFill>
                  <a:srgbClr val="0000FF"/>
                </a:solidFill>
                <a:latin typeface="Times New Roman" panose="02020603050405020304" pitchFamily="18" charset="0"/>
                <a:ea typeface="Times New Roman" panose="02020603050405020304" pitchFamily="18" charset="0"/>
                <a:cs typeface="Iskoola Pota" panose="020B0502040204020203" pitchFamily="34" charset="0"/>
              </a:rPr>
              <a:t>(02) </a:t>
            </a:r>
            <a:r>
              <a:rPr lang="si-LK" sz="2200" b="1" dirty="0">
                <a:solidFill>
                  <a:srgbClr val="0000FF"/>
                </a:solidFill>
                <a:latin typeface="Times New Roman" panose="02020603050405020304" pitchFamily="18" charset="0"/>
                <a:ea typeface="Times New Roman" panose="02020603050405020304" pitchFamily="18" charset="0"/>
              </a:rPr>
              <a:t>ප්‍රංශ සමාජය තුල</a:t>
            </a:r>
            <a:r>
              <a:rPr lang="en-US" sz="2200" b="1" dirty="0">
                <a:solidFill>
                  <a:srgbClr val="0000FF"/>
                </a:solidFill>
                <a:latin typeface="Times New Roman" panose="02020603050405020304" pitchFamily="18" charset="0"/>
                <a:ea typeface="Times New Roman" panose="02020603050405020304" pitchFamily="18" charset="0"/>
                <a:cs typeface="Iskoola Pota" panose="020B0502040204020203" pitchFamily="34" charset="0"/>
              </a:rPr>
              <a:t>  </a:t>
            </a:r>
            <a:r>
              <a:rPr lang="si-LK" sz="2200" b="1" dirty="0">
                <a:solidFill>
                  <a:srgbClr val="0000FF"/>
                </a:solidFill>
                <a:latin typeface="Times New Roman" panose="02020603050405020304" pitchFamily="18" charset="0"/>
                <a:ea typeface="Times New Roman" panose="02020603050405020304" pitchFamily="18" charset="0"/>
              </a:rPr>
              <a:t>රජයේ නිලතල හිමිවූයේ කාහට ද</a:t>
            </a:r>
            <a:r>
              <a:rPr lang="en-US" sz="2200" b="1" dirty="0">
                <a:solidFill>
                  <a:srgbClr val="0000FF"/>
                </a:solidFill>
                <a:latin typeface="Times New Roman" panose="02020603050405020304" pitchFamily="18" charset="0"/>
                <a:ea typeface="Times New Roman" panose="02020603050405020304" pitchFamily="18" charset="0"/>
                <a:cs typeface="Iskoola Pota" panose="020B0502040204020203" pitchFamily="34" charset="0"/>
              </a:rPr>
              <a:t>?</a:t>
            </a:r>
            <a:endParaRPr lang="en-US" sz="2200" dirty="0">
              <a:latin typeface="Calibri" panose="020F0502020204030204" pitchFamily="34" charset="0"/>
              <a:ea typeface="Calibri" panose="020F0502020204030204" pitchFamily="34" charset="0"/>
              <a:cs typeface="Iskoola Pota" panose="020B0502040204020203" pitchFamily="34" charset="0"/>
            </a:endParaRPr>
          </a:p>
          <a:p>
            <a:pPr algn="just">
              <a:lnSpc>
                <a:spcPct val="115000"/>
              </a:lnSpc>
            </a:pPr>
            <a:r>
              <a:rPr lang="en-US" sz="2200" b="1" dirty="0">
                <a:solidFill>
                  <a:srgbClr val="0000FF"/>
                </a:solidFill>
                <a:latin typeface="Times New Roman" panose="02020603050405020304" pitchFamily="18" charset="0"/>
                <a:ea typeface="Times New Roman" panose="02020603050405020304" pitchFamily="18" charset="0"/>
                <a:cs typeface="Iskoola Pota" panose="020B0502040204020203" pitchFamily="34" charset="0"/>
              </a:rPr>
              <a:t>(03) </a:t>
            </a:r>
            <a:r>
              <a:rPr lang="si-LK" sz="2200" b="1" dirty="0">
                <a:solidFill>
                  <a:srgbClr val="0000FF"/>
                </a:solidFill>
                <a:latin typeface="Times New Roman" panose="02020603050405020304" pitchFamily="18" charset="0"/>
                <a:ea typeface="Times New Roman" panose="02020603050405020304" pitchFamily="18" charset="0"/>
              </a:rPr>
              <a:t>සමානාත්මතාවය යනුවෙන් ප්‍රංශ විප්ලවය තුල හඳුන්වන ලද්දේ කුමක්</a:t>
            </a:r>
            <a:r>
              <a:rPr lang="si-LK" sz="2200" b="1" dirty="0" smtClean="0">
                <a:solidFill>
                  <a:srgbClr val="0000FF"/>
                </a:solidFill>
                <a:latin typeface="Times New Roman" panose="02020603050405020304" pitchFamily="18" charset="0"/>
                <a:ea typeface="Times New Roman" panose="02020603050405020304" pitchFamily="18" charset="0"/>
              </a:rPr>
              <a:t>ද</a:t>
            </a:r>
            <a:r>
              <a:rPr lang="en-US" sz="2200" b="1" dirty="0">
                <a:solidFill>
                  <a:srgbClr val="0000FF"/>
                </a:solidFill>
                <a:latin typeface="Times New Roman" panose="02020603050405020304" pitchFamily="18" charset="0"/>
                <a:ea typeface="Times New Roman" panose="02020603050405020304" pitchFamily="18" charset="0"/>
              </a:rPr>
              <a:t>?</a:t>
            </a:r>
            <a:r>
              <a:rPr lang="si-LK" sz="2200" b="1" dirty="0" smtClean="0">
                <a:solidFill>
                  <a:srgbClr val="0000FF"/>
                </a:solidFill>
                <a:latin typeface="Times New Roman" panose="02020603050405020304" pitchFamily="18" charset="0"/>
                <a:ea typeface="Times New Roman" panose="02020603050405020304" pitchFamily="18" charset="0"/>
              </a:rPr>
              <a:t>.</a:t>
            </a:r>
            <a:endParaRPr lang="en-US" sz="2200" dirty="0">
              <a:latin typeface="Calibri" panose="020F0502020204030204" pitchFamily="34" charset="0"/>
              <a:ea typeface="Calibri" panose="020F0502020204030204" pitchFamily="34" charset="0"/>
              <a:cs typeface="Iskoola Pota" panose="020B0502040204020203" pitchFamily="34" charset="0"/>
            </a:endParaRPr>
          </a:p>
          <a:p>
            <a:pPr algn="just">
              <a:lnSpc>
                <a:spcPct val="115000"/>
              </a:lnSpc>
            </a:pPr>
            <a:r>
              <a:rPr lang="en-US" sz="2200" b="1" dirty="0">
                <a:solidFill>
                  <a:srgbClr val="0000FF"/>
                </a:solidFill>
                <a:latin typeface="Times New Roman" panose="02020603050405020304" pitchFamily="18" charset="0"/>
                <a:ea typeface="Times New Roman" panose="02020603050405020304" pitchFamily="18" charset="0"/>
                <a:cs typeface="Iskoola Pota" panose="020B0502040204020203" pitchFamily="34" charset="0"/>
              </a:rPr>
              <a:t>(04) </a:t>
            </a:r>
            <a:r>
              <a:rPr lang="si-LK" sz="2200" b="1" dirty="0">
                <a:solidFill>
                  <a:srgbClr val="0000FF"/>
                </a:solidFill>
                <a:latin typeface="Times New Roman" panose="02020603050405020304" pitchFamily="18" charset="0"/>
                <a:ea typeface="Times New Roman" panose="02020603050405020304" pitchFamily="18" charset="0"/>
              </a:rPr>
              <a:t>විප්ලව සමය වන විට ප්‍රංශ ජන සමාජයෙහි ගොවි ජනතාව කොපමණ ප්‍රතිශතයක් වීද</a:t>
            </a:r>
            <a:r>
              <a:rPr lang="en-US" sz="2200" b="1" dirty="0">
                <a:solidFill>
                  <a:srgbClr val="0000FF"/>
                </a:solidFill>
                <a:latin typeface="Times New Roman" panose="02020603050405020304" pitchFamily="18" charset="0"/>
                <a:ea typeface="Times New Roman" panose="02020603050405020304" pitchFamily="18" charset="0"/>
                <a:cs typeface="Iskoola Pota" panose="020B0502040204020203" pitchFamily="34" charset="0"/>
              </a:rPr>
              <a:t>?</a:t>
            </a:r>
            <a:endParaRPr lang="en-US" sz="2200" dirty="0">
              <a:latin typeface="Calibri" panose="020F0502020204030204" pitchFamily="34" charset="0"/>
              <a:ea typeface="Calibri" panose="020F0502020204030204" pitchFamily="34" charset="0"/>
              <a:cs typeface="Iskoola Pota" panose="020B0502040204020203" pitchFamily="34" charset="0"/>
            </a:endParaRPr>
          </a:p>
          <a:p>
            <a:pPr algn="just">
              <a:lnSpc>
                <a:spcPct val="115000"/>
              </a:lnSpc>
            </a:pPr>
            <a:r>
              <a:rPr lang="en-US" sz="2200" b="1" dirty="0">
                <a:solidFill>
                  <a:srgbClr val="0000FF"/>
                </a:solidFill>
                <a:latin typeface="Times New Roman" panose="02020603050405020304" pitchFamily="18" charset="0"/>
                <a:ea typeface="Times New Roman" panose="02020603050405020304" pitchFamily="18" charset="0"/>
                <a:cs typeface="Iskoola Pota" panose="020B0502040204020203" pitchFamily="34" charset="0"/>
              </a:rPr>
              <a:t>(05) </a:t>
            </a:r>
            <a:r>
              <a:rPr lang="si-LK" sz="2200" b="1" dirty="0">
                <a:solidFill>
                  <a:srgbClr val="0000FF"/>
                </a:solidFill>
                <a:latin typeface="Times New Roman" panose="02020603050405020304" pitchFamily="18" charset="0"/>
                <a:ea typeface="Times New Roman" panose="02020603050405020304" pitchFamily="18" charset="0"/>
              </a:rPr>
              <a:t>ප්‍රංශ විප්ලවය ඇතිවීම කෙරෙහි බලපෑ ප්‍රධාන සාධක </a:t>
            </a:r>
            <a:r>
              <a:rPr lang="en-US" sz="2200" b="1" dirty="0">
                <a:solidFill>
                  <a:srgbClr val="0000FF"/>
                </a:solidFill>
                <a:latin typeface="Times New Roman" panose="02020603050405020304" pitchFamily="18" charset="0"/>
                <a:ea typeface="Times New Roman" panose="02020603050405020304" pitchFamily="18" charset="0"/>
                <a:cs typeface="Iskoola Pota" panose="020B0502040204020203" pitchFamily="34" charset="0"/>
              </a:rPr>
              <a:t>03</a:t>
            </a:r>
            <a:r>
              <a:rPr lang="si-LK" sz="2200" b="1" dirty="0">
                <a:solidFill>
                  <a:srgbClr val="0000FF"/>
                </a:solidFill>
                <a:latin typeface="Times New Roman" panose="02020603050405020304" pitchFamily="18" charset="0"/>
                <a:ea typeface="Times New Roman" panose="02020603050405020304" pitchFamily="18" charset="0"/>
              </a:rPr>
              <a:t>ක් සඳහන් කරන්න.</a:t>
            </a:r>
            <a:endParaRPr lang="en-US" sz="2200" dirty="0">
              <a:latin typeface="Calibri" panose="020F0502020204030204" pitchFamily="34" charset="0"/>
              <a:ea typeface="Calibri" panose="020F0502020204030204" pitchFamily="34" charset="0"/>
              <a:cs typeface="Iskoola Pota" panose="020B0502040204020203" pitchFamily="34" charset="0"/>
            </a:endParaRPr>
          </a:p>
          <a:p>
            <a:pPr algn="just">
              <a:lnSpc>
                <a:spcPct val="115000"/>
              </a:lnSpc>
            </a:pPr>
            <a:r>
              <a:rPr lang="en-US" sz="2200" b="1" dirty="0">
                <a:solidFill>
                  <a:srgbClr val="0000FF"/>
                </a:solidFill>
                <a:latin typeface="Times New Roman" panose="02020603050405020304" pitchFamily="18" charset="0"/>
                <a:ea typeface="Times New Roman" panose="02020603050405020304" pitchFamily="18" charset="0"/>
                <a:cs typeface="Iskoola Pota" panose="020B0502040204020203" pitchFamily="34" charset="0"/>
              </a:rPr>
              <a:t>(06)  </a:t>
            </a:r>
            <a:r>
              <a:rPr lang="si-LK" sz="2200" b="1" dirty="0">
                <a:solidFill>
                  <a:srgbClr val="0000FF"/>
                </a:solidFill>
                <a:latin typeface="Times New Roman" panose="02020603050405020304" pitchFamily="18" charset="0"/>
                <a:ea typeface="Times New Roman" panose="02020603050405020304" pitchFamily="18" charset="0"/>
              </a:rPr>
              <a:t>සාමාන්‍ය වැසියන් විසින් තම ආදායමෙන් කොපමණ ප්‍රමාණයක් බදු ලෙස රජයට ගෙවීමට නියමිතව තිබුණි දැයි සඳහන් කරන්න.</a:t>
            </a:r>
            <a:endParaRPr lang="en-US" sz="2200" dirty="0">
              <a:latin typeface="Calibri" panose="020F0502020204030204" pitchFamily="34" charset="0"/>
              <a:ea typeface="Calibri" panose="020F0502020204030204" pitchFamily="34" charset="0"/>
              <a:cs typeface="Iskoola Pota" panose="020B0502040204020203" pitchFamily="34" charset="0"/>
            </a:endParaRPr>
          </a:p>
          <a:p>
            <a:pPr algn="just">
              <a:lnSpc>
                <a:spcPct val="115000"/>
              </a:lnSpc>
            </a:pPr>
            <a:r>
              <a:rPr lang="en-US" sz="2200" b="1" dirty="0">
                <a:solidFill>
                  <a:srgbClr val="0000FF"/>
                </a:solidFill>
                <a:latin typeface="Times New Roman" panose="02020603050405020304" pitchFamily="18" charset="0"/>
                <a:ea typeface="Times New Roman" panose="02020603050405020304" pitchFamily="18" charset="0"/>
                <a:cs typeface="Iskoola Pota" panose="020B0502040204020203" pitchFamily="34" charset="0"/>
              </a:rPr>
              <a:t>(07) </a:t>
            </a:r>
            <a:r>
              <a:rPr lang="si-LK" sz="2200" b="1" dirty="0">
                <a:solidFill>
                  <a:srgbClr val="0000FF"/>
                </a:solidFill>
                <a:latin typeface="Times New Roman" panose="02020603050405020304" pitchFamily="18" charset="0"/>
                <a:ea typeface="Times New Roman" panose="02020603050405020304" pitchFamily="18" charset="0"/>
              </a:rPr>
              <a:t>ප්‍රංශ රජාණ්ඩුව විසින් මහජනතාව පීඩාවට පත්කළ ප්‍රධාන බදු වර්ග මොනවා දැයි පැහැදිලි කරන්න</a:t>
            </a:r>
            <a:endParaRPr lang="en-US" sz="2200" dirty="0">
              <a:latin typeface="Calibri" panose="020F0502020204030204" pitchFamily="34" charset="0"/>
              <a:ea typeface="Calibri" panose="020F0502020204030204" pitchFamily="34" charset="0"/>
              <a:cs typeface="Iskoola Pota" panose="020B0502040204020203" pitchFamily="34" charset="0"/>
            </a:endParaRPr>
          </a:p>
          <a:p>
            <a:pPr algn="just">
              <a:lnSpc>
                <a:spcPct val="115000"/>
              </a:lnSpc>
            </a:pPr>
            <a:r>
              <a:rPr lang="en-US" sz="2200" b="1" dirty="0">
                <a:solidFill>
                  <a:srgbClr val="0000FF"/>
                </a:solidFill>
                <a:latin typeface="Times New Roman" panose="02020603050405020304" pitchFamily="18" charset="0"/>
                <a:ea typeface="Times New Roman" panose="02020603050405020304" pitchFamily="18" charset="0"/>
                <a:cs typeface="Iskoola Pota" panose="020B0502040204020203" pitchFamily="34" charset="0"/>
              </a:rPr>
              <a:t>(08)  </a:t>
            </a:r>
            <a:r>
              <a:rPr lang="si-LK" sz="2200" b="1" dirty="0">
                <a:solidFill>
                  <a:srgbClr val="0000FF"/>
                </a:solidFill>
                <a:latin typeface="Times New Roman" panose="02020603050405020304" pitchFamily="18" charset="0"/>
                <a:ea typeface="Times New Roman" panose="02020603050405020304" pitchFamily="18" charset="0"/>
              </a:rPr>
              <a:t>ප්‍රංශ රාජාණ්ඩුව විසින්</a:t>
            </a:r>
            <a:r>
              <a:rPr lang="en-US" sz="2200" b="1" dirty="0">
                <a:solidFill>
                  <a:srgbClr val="0000FF"/>
                </a:solidFill>
                <a:latin typeface="Times New Roman" panose="02020603050405020304" pitchFamily="18" charset="0"/>
                <a:ea typeface="Times New Roman" panose="02020603050405020304" pitchFamily="18" charset="0"/>
                <a:cs typeface="Iskoola Pota" panose="020B0502040204020203" pitchFamily="34" charset="0"/>
              </a:rPr>
              <a:t>  </a:t>
            </a:r>
            <a:r>
              <a:rPr lang="si-LK" sz="2200" b="1" dirty="0">
                <a:solidFill>
                  <a:srgbClr val="0000FF"/>
                </a:solidFill>
                <a:latin typeface="Times New Roman" panose="02020603050405020304" pitchFamily="18" charset="0"/>
                <a:ea typeface="Times New Roman" panose="02020603050405020304" pitchFamily="18" charset="0"/>
              </a:rPr>
              <a:t>ප්‍රාදේශීය පාලන ක්‍රමයක් ප්‍රංශයතුල ක්‍රියාත්මක කිරීම නිසා</a:t>
            </a:r>
            <a:r>
              <a:rPr lang="en-US" sz="2200" b="1" dirty="0">
                <a:solidFill>
                  <a:srgbClr val="0000FF"/>
                </a:solidFill>
                <a:latin typeface="Times New Roman" panose="02020603050405020304" pitchFamily="18" charset="0"/>
                <a:ea typeface="Times New Roman" panose="02020603050405020304" pitchFamily="18" charset="0"/>
                <a:cs typeface="Iskoola Pota" panose="020B0502040204020203" pitchFamily="34" charset="0"/>
              </a:rPr>
              <a:t>  </a:t>
            </a:r>
            <a:r>
              <a:rPr lang="si-LK" sz="2200" b="1" dirty="0">
                <a:solidFill>
                  <a:srgbClr val="0000FF"/>
                </a:solidFill>
                <a:latin typeface="Times New Roman" panose="02020603050405020304" pitchFamily="18" charset="0"/>
                <a:ea typeface="Times New Roman" panose="02020603050405020304" pitchFamily="18" charset="0"/>
              </a:rPr>
              <a:t>ඇතිව තිබු අර්බුධ මොනවා දැයි පැහැදිලි කරන</a:t>
            </a:r>
            <a:r>
              <a:rPr lang="si-LK" sz="2200" b="1" dirty="0" smtClean="0">
                <a:solidFill>
                  <a:srgbClr val="0000FF"/>
                </a:solidFill>
                <a:latin typeface="Times New Roman" panose="02020603050405020304" pitchFamily="18" charset="0"/>
                <a:ea typeface="Times New Roman" panose="02020603050405020304" pitchFamily="18" charset="0"/>
              </a:rPr>
              <a:t>්</a:t>
            </a:r>
            <a:r>
              <a:rPr lang="si-LK" sz="2200" b="1" dirty="0">
                <a:solidFill>
                  <a:srgbClr val="0000FF"/>
                </a:solidFill>
                <a:latin typeface="Times New Roman" panose="02020603050405020304" pitchFamily="18" charset="0"/>
                <a:ea typeface="Times New Roman" panose="02020603050405020304" pitchFamily="18" charset="0"/>
              </a:rPr>
              <a:t>න</a:t>
            </a:r>
            <a:r>
              <a:rPr lang="si-LK" sz="2200" b="1" dirty="0" smtClean="0">
                <a:solidFill>
                  <a:srgbClr val="0000FF"/>
                </a:solidFill>
                <a:latin typeface="Times New Roman" panose="02020603050405020304" pitchFamily="18" charset="0"/>
                <a:ea typeface="Times New Roman" panose="02020603050405020304" pitchFamily="18" charset="0"/>
              </a:rPr>
              <a:t>.</a:t>
            </a:r>
            <a:endParaRPr lang="en-US" sz="2200" dirty="0">
              <a:latin typeface="Calibri" panose="020F0502020204030204" pitchFamily="34" charset="0"/>
              <a:ea typeface="Calibri" panose="020F0502020204030204" pitchFamily="34" charset="0"/>
              <a:cs typeface="Iskoola Pota" panose="020B0502040204020203" pitchFamily="34" charset="0"/>
            </a:endParaRPr>
          </a:p>
          <a:p>
            <a:pPr algn="just">
              <a:lnSpc>
                <a:spcPct val="115000"/>
              </a:lnSpc>
            </a:pPr>
            <a:r>
              <a:rPr lang="en-US" sz="2200" b="1" dirty="0">
                <a:solidFill>
                  <a:srgbClr val="0000FF"/>
                </a:solidFill>
                <a:latin typeface="Times New Roman" panose="02020603050405020304" pitchFamily="18" charset="0"/>
                <a:ea typeface="Times New Roman" panose="02020603050405020304" pitchFamily="18" charset="0"/>
                <a:cs typeface="Iskoola Pota" panose="020B0502040204020203" pitchFamily="34" charset="0"/>
              </a:rPr>
              <a:t>(09) </a:t>
            </a:r>
            <a:r>
              <a:rPr lang="si-LK" sz="2200" b="1" dirty="0">
                <a:solidFill>
                  <a:srgbClr val="0000FF"/>
                </a:solidFill>
                <a:latin typeface="Times New Roman" panose="02020603050405020304" pitchFamily="18" charset="0"/>
                <a:ea typeface="Times New Roman" panose="02020603050405020304" pitchFamily="18" charset="0"/>
              </a:rPr>
              <a:t>මධ්‍යම පාන්තිකයන් ප්‍රංශ විප්ලවයට නායකත්වය ලබා දීමට ඉවහල් වූ ප්‍රධාන සාධකය කුමක් ද</a:t>
            </a:r>
            <a:r>
              <a:rPr lang="en-US" sz="2200" b="1" dirty="0">
                <a:solidFill>
                  <a:srgbClr val="0000FF"/>
                </a:solidFill>
                <a:latin typeface="Times New Roman" panose="02020603050405020304" pitchFamily="18" charset="0"/>
                <a:ea typeface="Times New Roman" panose="02020603050405020304" pitchFamily="18" charset="0"/>
                <a:cs typeface="Iskoola Pota" panose="020B0502040204020203" pitchFamily="34" charset="0"/>
              </a:rPr>
              <a:t>?</a:t>
            </a:r>
            <a:endParaRPr lang="en-US" sz="2200" dirty="0">
              <a:latin typeface="Calibri" panose="020F0502020204030204" pitchFamily="34" charset="0"/>
              <a:ea typeface="Calibri" panose="020F0502020204030204" pitchFamily="34" charset="0"/>
              <a:cs typeface="Iskoola Pota" panose="020B0502040204020203" pitchFamily="34" charset="0"/>
            </a:endParaRPr>
          </a:p>
          <a:p>
            <a:pPr algn="just">
              <a:lnSpc>
                <a:spcPct val="115000"/>
              </a:lnSpc>
            </a:pPr>
            <a:r>
              <a:rPr lang="en-US" sz="2200" b="1" dirty="0">
                <a:solidFill>
                  <a:srgbClr val="0000FF"/>
                </a:solidFill>
                <a:latin typeface="Times New Roman" panose="02020603050405020304" pitchFamily="18" charset="0"/>
                <a:ea typeface="Times New Roman" panose="02020603050405020304" pitchFamily="18" charset="0"/>
                <a:cs typeface="Iskoola Pota" panose="020B0502040204020203" pitchFamily="34" charset="0"/>
              </a:rPr>
              <a:t>(10)  </a:t>
            </a:r>
            <a:r>
              <a:rPr lang="si-LK" sz="2200" b="1" dirty="0">
                <a:solidFill>
                  <a:srgbClr val="0000FF"/>
                </a:solidFill>
                <a:latin typeface="Times New Roman" panose="02020603050405020304" pitchFamily="18" charset="0"/>
                <a:ea typeface="Times New Roman" panose="02020603050405020304" pitchFamily="18" charset="0"/>
              </a:rPr>
              <a:t>ප්‍රංශ විප්ලවය දිරිමත් කිරීමට දාර්ශනික මතවාද ඉදිරිපත් කල තිදෙනෙකු නම් කරන්න.</a:t>
            </a:r>
            <a:endParaRPr lang="en-US" sz="2200" dirty="0">
              <a:latin typeface="Calibri" panose="020F0502020204030204" pitchFamily="34" charset="0"/>
              <a:ea typeface="Calibri" panose="020F0502020204030204" pitchFamily="34" charset="0"/>
              <a:cs typeface="Iskoola Pota" panose="020B0502040204020203" pitchFamily="34" charset="0"/>
            </a:endParaRPr>
          </a:p>
          <a:p>
            <a:pPr algn="just">
              <a:lnSpc>
                <a:spcPct val="115000"/>
              </a:lnSpc>
            </a:pPr>
            <a:r>
              <a:rPr lang="en-US" sz="2200" b="1" dirty="0">
                <a:solidFill>
                  <a:srgbClr val="D6136C"/>
                </a:solidFill>
                <a:latin typeface="Arial" panose="020B0604020202020204" pitchFamily="34" charset="0"/>
                <a:ea typeface="Times New Roman" panose="02020603050405020304" pitchFamily="18" charset="0"/>
                <a:cs typeface="Iskoola Pota" panose="020B0502040204020203" pitchFamily="34" charset="0"/>
              </a:rPr>
              <a:t> </a:t>
            </a:r>
            <a:endParaRPr lang="en-US" sz="2200" dirty="0">
              <a:effectLst/>
              <a:latin typeface="Calibri" panose="020F0502020204030204" pitchFamily="34" charset="0"/>
              <a:ea typeface="Calibri" panose="020F0502020204030204" pitchFamily="34" charset="0"/>
              <a:cs typeface="Iskoola Pota" panose="020B0502040204020203" pitchFamily="34" charset="0"/>
            </a:endParaRPr>
          </a:p>
        </p:txBody>
      </p:sp>
      <p:sp>
        <p:nvSpPr>
          <p:cNvPr id="7" name="TextBox 6"/>
          <p:cNvSpPr txBox="1"/>
          <p:nvPr/>
        </p:nvSpPr>
        <p:spPr>
          <a:xfrm>
            <a:off x="2026024" y="735106"/>
            <a:ext cx="2796988" cy="707886"/>
          </a:xfrm>
          <a:prstGeom prst="rect">
            <a:avLst/>
          </a:prstGeom>
          <a:noFill/>
        </p:spPr>
        <p:txBody>
          <a:bodyPr wrap="square" rtlCol="0">
            <a:spAutoFit/>
          </a:bodyPr>
          <a:lstStyle/>
          <a:p>
            <a:r>
              <a:rPr lang="si-LK" sz="2200" dirty="0" smtClean="0">
                <a:solidFill>
                  <a:schemeClr val="accent3"/>
                </a:solidFill>
              </a:rPr>
              <a:t>පැවරුම</a:t>
            </a:r>
            <a:endParaRPr lang="en-US" sz="2200" dirty="0" smtClean="0">
              <a:solidFill>
                <a:schemeClr val="accent3"/>
              </a:solidFill>
            </a:endParaRPr>
          </a:p>
          <a:p>
            <a:endParaRPr lang="en-US" dirty="0">
              <a:solidFill>
                <a:schemeClr val="accent3"/>
              </a:solidFill>
            </a:endParaRPr>
          </a:p>
        </p:txBody>
      </p:sp>
    </p:spTree>
    <p:extLst>
      <p:ext uri="{BB962C8B-B14F-4D97-AF65-F5344CB8AC3E}">
        <p14:creationId xmlns:p14="http://schemas.microsoft.com/office/powerpoint/2010/main" val="5605187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0" y="3505200"/>
            <a:ext cx="12192000" cy="457200"/>
          </a:xfrm>
          <a:prstGeom prst="rect">
            <a:avLst/>
          </a:prstGeom>
          <a:solidFill>
            <a:srgbClr val="FEFA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p:cNvSpPr/>
          <p:nvPr/>
        </p:nvSpPr>
        <p:spPr>
          <a:xfrm>
            <a:off x="1156447" y="-134952"/>
            <a:ext cx="9672917" cy="9153275"/>
          </a:xfrm>
          <a:prstGeom prst="rect">
            <a:avLst/>
          </a:prstGeom>
        </p:spPr>
        <p:txBody>
          <a:bodyPr wrap="square">
            <a:spAutoFit/>
          </a:bodyPr>
          <a:lstStyle/>
          <a:p>
            <a:pPr algn="just">
              <a:lnSpc>
                <a:spcPct val="115000"/>
              </a:lnSpc>
            </a:pPr>
            <a:endParaRPr lang="si-LK" b="1" dirty="0" smtClean="0">
              <a:solidFill>
                <a:srgbClr val="0000FF"/>
              </a:solidFill>
              <a:latin typeface="Times New Roman" panose="02020603050405020304" pitchFamily="18" charset="0"/>
              <a:ea typeface="Times New Roman" panose="02020603050405020304" pitchFamily="18" charset="0"/>
              <a:cs typeface="Iskoola Pota" panose="020B0502040204020203" pitchFamily="34" charset="0"/>
            </a:endParaRPr>
          </a:p>
          <a:p>
            <a:pPr algn="just">
              <a:lnSpc>
                <a:spcPct val="115000"/>
              </a:lnSpc>
            </a:pPr>
            <a:endParaRPr lang="si-LK" b="1" dirty="0">
              <a:solidFill>
                <a:srgbClr val="0000FF"/>
              </a:solidFill>
              <a:latin typeface="Times New Roman" panose="02020603050405020304" pitchFamily="18" charset="0"/>
              <a:ea typeface="Times New Roman" panose="02020603050405020304" pitchFamily="18" charset="0"/>
              <a:cs typeface="Iskoola Pota" panose="020B0502040204020203" pitchFamily="34" charset="0"/>
            </a:endParaRPr>
          </a:p>
          <a:p>
            <a:pPr algn="just">
              <a:lnSpc>
                <a:spcPct val="115000"/>
              </a:lnSpc>
            </a:pPr>
            <a:r>
              <a:rPr lang="si-LK" sz="2000" b="1" dirty="0" smtClean="0">
                <a:solidFill>
                  <a:schemeClr val="accent3"/>
                </a:solidFill>
                <a:latin typeface="Times New Roman" panose="02020603050405020304" pitchFamily="18" charset="0"/>
                <a:ea typeface="Times New Roman" panose="02020603050405020304" pitchFamily="18" charset="0"/>
                <a:cs typeface="Iskoola Pota" panose="020B0502040204020203" pitchFamily="34" charset="0"/>
              </a:rPr>
              <a:t>පැවරුම</a:t>
            </a:r>
          </a:p>
          <a:p>
            <a:pPr algn="just">
              <a:lnSpc>
                <a:spcPct val="115000"/>
              </a:lnSpc>
            </a:pPr>
            <a:endParaRPr lang="si-LK" b="1" dirty="0" smtClean="0">
              <a:solidFill>
                <a:srgbClr val="0000FF"/>
              </a:solidFill>
              <a:latin typeface="Times New Roman" panose="02020603050405020304" pitchFamily="18" charset="0"/>
              <a:ea typeface="Times New Roman" panose="02020603050405020304" pitchFamily="18" charset="0"/>
              <a:cs typeface="Iskoola Pota" panose="020B0502040204020203" pitchFamily="34" charset="0"/>
            </a:endParaRPr>
          </a:p>
          <a:p>
            <a:pPr algn="just">
              <a:lnSpc>
                <a:spcPct val="115000"/>
              </a:lnSpc>
            </a:pPr>
            <a:r>
              <a:rPr lang="en-US" b="1" dirty="0" smtClean="0">
                <a:solidFill>
                  <a:srgbClr val="0000FF"/>
                </a:solidFill>
                <a:latin typeface="Times New Roman" panose="02020603050405020304" pitchFamily="18" charset="0"/>
                <a:ea typeface="Times New Roman" panose="02020603050405020304" pitchFamily="18" charset="0"/>
                <a:cs typeface="Iskoola Pota" panose="020B0502040204020203" pitchFamily="34" charset="0"/>
              </a:rPr>
              <a:t>(</a:t>
            </a:r>
            <a:r>
              <a:rPr lang="en-US" sz="2200" b="1" dirty="0">
                <a:solidFill>
                  <a:srgbClr val="0000FF"/>
                </a:solidFill>
                <a:latin typeface="Times New Roman" panose="02020603050405020304" pitchFamily="18" charset="0"/>
                <a:ea typeface="Times New Roman" panose="02020603050405020304" pitchFamily="18" charset="0"/>
                <a:cs typeface="Iskoola Pota" panose="020B0502040204020203" pitchFamily="34" charset="0"/>
              </a:rPr>
              <a:t>01) </a:t>
            </a:r>
            <a:r>
              <a:rPr lang="si-LK" sz="2200" b="1" dirty="0">
                <a:solidFill>
                  <a:srgbClr val="0000FF"/>
                </a:solidFill>
                <a:latin typeface="Times New Roman" panose="02020603050405020304" pitchFamily="18" charset="0"/>
                <a:ea typeface="Times New Roman" panose="02020603050405020304" pitchFamily="18" charset="0"/>
              </a:rPr>
              <a:t>නීතියේ සාරය නම් කෘතිය රචනාකරන ලද්දේ කවුරුන් විසින් ද</a:t>
            </a:r>
            <a:r>
              <a:rPr lang="en-US" sz="2200" b="1" dirty="0">
                <a:solidFill>
                  <a:srgbClr val="0000FF"/>
                </a:solidFill>
                <a:latin typeface="Times New Roman" panose="02020603050405020304" pitchFamily="18" charset="0"/>
                <a:ea typeface="Times New Roman" panose="02020603050405020304" pitchFamily="18" charset="0"/>
                <a:cs typeface="Iskoola Pota" panose="020B0502040204020203" pitchFamily="34" charset="0"/>
              </a:rPr>
              <a:t>? </a:t>
            </a:r>
            <a:r>
              <a:rPr lang="si-LK" sz="2200" b="1" dirty="0">
                <a:solidFill>
                  <a:srgbClr val="0000FF"/>
                </a:solidFill>
                <a:latin typeface="Times New Roman" panose="02020603050405020304" pitchFamily="18" charset="0"/>
                <a:ea typeface="Times New Roman" panose="02020603050405020304" pitchFamily="18" charset="0"/>
              </a:rPr>
              <a:t>එහි අන්තර්ගත මූලික සිද්ධාන්තය කුමක් ද</a:t>
            </a:r>
            <a:r>
              <a:rPr lang="en-US" sz="2200" b="1" dirty="0">
                <a:solidFill>
                  <a:srgbClr val="0000FF"/>
                </a:solidFill>
                <a:latin typeface="Times New Roman" panose="02020603050405020304" pitchFamily="18" charset="0"/>
                <a:ea typeface="Times New Roman" panose="02020603050405020304" pitchFamily="18" charset="0"/>
                <a:cs typeface="Iskoola Pota" panose="020B0502040204020203" pitchFamily="34" charset="0"/>
              </a:rPr>
              <a:t>?</a:t>
            </a:r>
            <a:endParaRPr lang="en-US" sz="2200" dirty="0">
              <a:latin typeface="Calibri" panose="020F0502020204030204" pitchFamily="34" charset="0"/>
              <a:ea typeface="Calibri" panose="020F0502020204030204" pitchFamily="34" charset="0"/>
              <a:cs typeface="Iskoola Pota" panose="020B0502040204020203" pitchFamily="34" charset="0"/>
            </a:endParaRPr>
          </a:p>
          <a:p>
            <a:pPr algn="just">
              <a:lnSpc>
                <a:spcPct val="115000"/>
              </a:lnSpc>
            </a:pPr>
            <a:r>
              <a:rPr lang="en-US" sz="2200" b="1" dirty="0">
                <a:solidFill>
                  <a:srgbClr val="0000FF"/>
                </a:solidFill>
                <a:latin typeface="Times New Roman" panose="02020603050405020304" pitchFamily="18" charset="0"/>
                <a:ea typeface="Times New Roman" panose="02020603050405020304" pitchFamily="18" charset="0"/>
                <a:cs typeface="Iskoola Pota" panose="020B0502040204020203" pitchFamily="34" charset="0"/>
              </a:rPr>
              <a:t>(02) </a:t>
            </a:r>
            <a:r>
              <a:rPr lang="si-LK" sz="2200" b="1" dirty="0">
                <a:solidFill>
                  <a:srgbClr val="0000FF"/>
                </a:solidFill>
                <a:latin typeface="Times New Roman" panose="02020603050405020304" pitchFamily="18" charset="0"/>
                <a:ea typeface="Times New Roman" panose="02020603050405020304" pitchFamily="18" charset="0"/>
              </a:rPr>
              <a:t>ප්‍රංශ රාජාණ්ඩුව හා පල්ලිය දැඩිව විවේචනය කල දාර්ශනිකයා කවුරුන් ද</a:t>
            </a:r>
            <a:r>
              <a:rPr lang="en-US" sz="2200" b="1" dirty="0">
                <a:solidFill>
                  <a:srgbClr val="0000FF"/>
                </a:solidFill>
                <a:latin typeface="Times New Roman" panose="02020603050405020304" pitchFamily="18" charset="0"/>
                <a:ea typeface="Times New Roman" panose="02020603050405020304" pitchFamily="18" charset="0"/>
                <a:cs typeface="Iskoola Pota" panose="020B0502040204020203" pitchFamily="34" charset="0"/>
              </a:rPr>
              <a:t>?</a:t>
            </a:r>
            <a:endParaRPr lang="en-US" sz="2200" dirty="0">
              <a:latin typeface="Calibri" panose="020F0502020204030204" pitchFamily="34" charset="0"/>
              <a:ea typeface="Calibri" panose="020F0502020204030204" pitchFamily="34" charset="0"/>
              <a:cs typeface="Iskoola Pota" panose="020B0502040204020203" pitchFamily="34" charset="0"/>
            </a:endParaRPr>
          </a:p>
          <a:p>
            <a:pPr algn="just">
              <a:lnSpc>
                <a:spcPct val="115000"/>
              </a:lnSpc>
            </a:pPr>
            <a:r>
              <a:rPr lang="en-US" sz="2200" b="1" dirty="0">
                <a:solidFill>
                  <a:srgbClr val="0000FF"/>
                </a:solidFill>
                <a:latin typeface="Times New Roman" panose="02020603050405020304" pitchFamily="18" charset="0"/>
                <a:ea typeface="Times New Roman" panose="02020603050405020304" pitchFamily="18" charset="0"/>
                <a:cs typeface="Iskoola Pota" panose="020B0502040204020203" pitchFamily="34" charset="0"/>
              </a:rPr>
              <a:t>(03) </a:t>
            </a:r>
            <a:r>
              <a:rPr lang="si-LK" sz="2200" b="1" dirty="0">
                <a:solidFill>
                  <a:srgbClr val="0000FF"/>
                </a:solidFill>
                <a:latin typeface="Times New Roman" panose="02020603050405020304" pitchFamily="18" charset="0"/>
                <a:ea typeface="Times New Roman" panose="02020603050405020304" pitchFamily="18" charset="0"/>
              </a:rPr>
              <a:t>සමාජ සම්මුතිය නම් කෘතිය රචනාකරනු ලැබූවේ කවුරුන් ද එමගින් ඔහු සමාජගත කල සංකල්පය කුමක් ද</a:t>
            </a:r>
            <a:r>
              <a:rPr lang="en-US" sz="2200" b="1" dirty="0">
                <a:solidFill>
                  <a:srgbClr val="0000FF"/>
                </a:solidFill>
                <a:latin typeface="Times New Roman" panose="02020603050405020304" pitchFamily="18" charset="0"/>
                <a:ea typeface="Times New Roman" panose="02020603050405020304" pitchFamily="18" charset="0"/>
                <a:cs typeface="Iskoola Pota" panose="020B0502040204020203" pitchFamily="34" charset="0"/>
              </a:rPr>
              <a:t>?</a:t>
            </a:r>
            <a:endParaRPr lang="en-US" sz="2200" dirty="0">
              <a:latin typeface="Calibri" panose="020F0502020204030204" pitchFamily="34" charset="0"/>
              <a:ea typeface="Calibri" panose="020F0502020204030204" pitchFamily="34" charset="0"/>
              <a:cs typeface="Iskoola Pota" panose="020B0502040204020203" pitchFamily="34" charset="0"/>
            </a:endParaRPr>
          </a:p>
          <a:p>
            <a:pPr algn="just">
              <a:lnSpc>
                <a:spcPct val="115000"/>
              </a:lnSpc>
            </a:pPr>
            <a:r>
              <a:rPr lang="en-US" sz="2200" b="1" dirty="0">
                <a:solidFill>
                  <a:srgbClr val="0000FF"/>
                </a:solidFill>
                <a:latin typeface="Times New Roman" panose="02020603050405020304" pitchFamily="18" charset="0"/>
                <a:ea typeface="Times New Roman" panose="02020603050405020304" pitchFamily="18" charset="0"/>
                <a:cs typeface="Iskoola Pota" panose="020B0502040204020203" pitchFamily="34" charset="0"/>
              </a:rPr>
              <a:t>(04) </a:t>
            </a:r>
            <a:r>
              <a:rPr lang="si-LK" sz="2200" b="1" dirty="0">
                <a:solidFill>
                  <a:srgbClr val="0000FF"/>
                </a:solidFill>
                <a:latin typeface="Times New Roman" panose="02020603050405020304" pitchFamily="18" charset="0"/>
                <a:ea typeface="Times New Roman" panose="02020603050405020304" pitchFamily="18" charset="0"/>
              </a:rPr>
              <a:t>ප්‍රංශ විප්ලවය පැතිරගිය ආකාරය අනතුරුව ටෙනිස් පිටියේ දිවුරුම සිදුකළ අයුරු විස්තර කරන්න.</a:t>
            </a:r>
            <a:endParaRPr lang="en-US" sz="2200" dirty="0">
              <a:latin typeface="Calibri" panose="020F0502020204030204" pitchFamily="34" charset="0"/>
              <a:ea typeface="Calibri" panose="020F0502020204030204" pitchFamily="34" charset="0"/>
              <a:cs typeface="Iskoola Pota" panose="020B0502040204020203" pitchFamily="34" charset="0"/>
            </a:endParaRPr>
          </a:p>
          <a:p>
            <a:pPr algn="just">
              <a:lnSpc>
                <a:spcPct val="115000"/>
              </a:lnSpc>
            </a:pPr>
            <a:r>
              <a:rPr lang="en-US" sz="2200" b="1" dirty="0">
                <a:solidFill>
                  <a:srgbClr val="0000FF"/>
                </a:solidFill>
                <a:latin typeface="Times New Roman" panose="02020603050405020304" pitchFamily="18" charset="0"/>
                <a:ea typeface="Times New Roman" panose="02020603050405020304" pitchFamily="18" charset="0"/>
                <a:cs typeface="Iskoola Pota" panose="020B0502040204020203" pitchFamily="34" charset="0"/>
              </a:rPr>
              <a:t>(05) </a:t>
            </a:r>
            <a:r>
              <a:rPr lang="si-LK" sz="2200" b="1" dirty="0">
                <a:solidFill>
                  <a:srgbClr val="0000FF"/>
                </a:solidFill>
                <a:latin typeface="Times New Roman" panose="02020603050405020304" pitchFamily="18" charset="0"/>
                <a:ea typeface="Times New Roman" panose="02020603050405020304" pitchFamily="18" charset="0"/>
              </a:rPr>
              <a:t>බැස්ටීලයට පහරදෙනු ලැබූවේ කවදාද</a:t>
            </a:r>
            <a:r>
              <a:rPr lang="en-US" sz="2200" b="1" dirty="0">
                <a:solidFill>
                  <a:srgbClr val="0000FF"/>
                </a:solidFill>
                <a:latin typeface="Times New Roman" panose="02020603050405020304" pitchFamily="18" charset="0"/>
                <a:ea typeface="Times New Roman" panose="02020603050405020304" pitchFamily="18" charset="0"/>
                <a:cs typeface="Iskoola Pota" panose="020B0502040204020203" pitchFamily="34" charset="0"/>
              </a:rPr>
              <a:t>?</a:t>
            </a:r>
            <a:endParaRPr lang="en-US" sz="2200" dirty="0">
              <a:latin typeface="Calibri" panose="020F0502020204030204" pitchFamily="34" charset="0"/>
              <a:ea typeface="Calibri" panose="020F0502020204030204" pitchFamily="34" charset="0"/>
              <a:cs typeface="Iskoola Pota" panose="020B0502040204020203" pitchFamily="34" charset="0"/>
            </a:endParaRPr>
          </a:p>
          <a:p>
            <a:pPr algn="just">
              <a:lnSpc>
                <a:spcPct val="115000"/>
              </a:lnSpc>
            </a:pPr>
            <a:r>
              <a:rPr lang="en-US" sz="2200" b="1" dirty="0">
                <a:solidFill>
                  <a:srgbClr val="0000FF"/>
                </a:solidFill>
                <a:latin typeface="Times New Roman" panose="02020603050405020304" pitchFamily="18" charset="0"/>
                <a:ea typeface="Times New Roman" panose="02020603050405020304" pitchFamily="18" charset="0"/>
                <a:cs typeface="Iskoola Pota" panose="020B0502040204020203" pitchFamily="34" charset="0"/>
              </a:rPr>
              <a:t>(06)  </a:t>
            </a:r>
            <a:r>
              <a:rPr lang="si-LK" sz="2200" b="1" dirty="0">
                <a:solidFill>
                  <a:srgbClr val="0000FF"/>
                </a:solidFill>
                <a:latin typeface="Times New Roman" panose="02020603050405020304" pitchFamily="18" charset="0"/>
                <a:ea typeface="Times New Roman" panose="02020603050405020304" pitchFamily="18" charset="0"/>
              </a:rPr>
              <a:t>ප්‍රංශ ජාතික ආරක්ෂක හමුදාවේ</a:t>
            </a:r>
            <a:r>
              <a:rPr lang="en-US" sz="2200" b="1" dirty="0">
                <a:solidFill>
                  <a:srgbClr val="0000FF"/>
                </a:solidFill>
                <a:latin typeface="Times New Roman" panose="02020603050405020304" pitchFamily="18" charset="0"/>
                <a:ea typeface="Times New Roman" panose="02020603050405020304" pitchFamily="18" charset="0"/>
                <a:cs typeface="Iskoola Pota" panose="020B0502040204020203" pitchFamily="34" charset="0"/>
              </a:rPr>
              <a:t>  </a:t>
            </a:r>
            <a:r>
              <a:rPr lang="si-LK" sz="2200" b="1" dirty="0">
                <a:solidFill>
                  <a:srgbClr val="0000FF"/>
                </a:solidFill>
                <a:latin typeface="Times New Roman" panose="02020603050405020304" pitchFamily="18" charset="0"/>
                <a:ea typeface="Times New Roman" panose="02020603050405020304" pitchFamily="18" charset="0"/>
              </a:rPr>
              <a:t>නායකයා කවුරුන් ද</a:t>
            </a:r>
            <a:r>
              <a:rPr lang="en-US" sz="2200" b="1" dirty="0">
                <a:solidFill>
                  <a:srgbClr val="0000FF"/>
                </a:solidFill>
                <a:latin typeface="Times New Roman" panose="02020603050405020304" pitchFamily="18" charset="0"/>
                <a:ea typeface="Times New Roman" panose="02020603050405020304" pitchFamily="18" charset="0"/>
                <a:cs typeface="Iskoola Pota" panose="020B0502040204020203" pitchFamily="34" charset="0"/>
              </a:rPr>
              <a:t>?</a:t>
            </a:r>
            <a:endParaRPr lang="en-US" sz="2200" dirty="0">
              <a:latin typeface="Calibri" panose="020F0502020204030204" pitchFamily="34" charset="0"/>
              <a:ea typeface="Calibri" panose="020F0502020204030204" pitchFamily="34" charset="0"/>
              <a:cs typeface="Iskoola Pota" panose="020B0502040204020203" pitchFamily="34" charset="0"/>
            </a:endParaRPr>
          </a:p>
          <a:p>
            <a:pPr algn="just">
              <a:lnSpc>
                <a:spcPct val="115000"/>
              </a:lnSpc>
            </a:pPr>
            <a:r>
              <a:rPr lang="en-US" sz="2200" b="1" dirty="0">
                <a:solidFill>
                  <a:srgbClr val="0000FF"/>
                </a:solidFill>
                <a:latin typeface="Times New Roman" panose="02020603050405020304" pitchFamily="18" charset="0"/>
                <a:ea typeface="Times New Roman" panose="02020603050405020304" pitchFamily="18" charset="0"/>
                <a:cs typeface="Iskoola Pota" panose="020B0502040204020203" pitchFamily="34" charset="0"/>
              </a:rPr>
              <a:t>(07) </a:t>
            </a:r>
            <a:r>
              <a:rPr lang="si-LK" sz="2200" b="1" dirty="0">
                <a:solidFill>
                  <a:srgbClr val="0000FF"/>
                </a:solidFill>
                <a:latin typeface="Times New Roman" panose="02020603050405020304" pitchFamily="18" charset="0"/>
                <a:ea typeface="Times New Roman" panose="02020603050405020304" pitchFamily="18" charset="0"/>
              </a:rPr>
              <a:t>විප්ලව වාදීන් විසින් ප්‍රංශ රජ පවුලට ලබාදෙනු ලැබූ දඩුවම කුමක් ද</a:t>
            </a:r>
            <a:r>
              <a:rPr lang="en-US" sz="2200" b="1" dirty="0">
                <a:solidFill>
                  <a:srgbClr val="0000FF"/>
                </a:solidFill>
                <a:latin typeface="Times New Roman" panose="02020603050405020304" pitchFamily="18" charset="0"/>
                <a:ea typeface="Times New Roman" panose="02020603050405020304" pitchFamily="18" charset="0"/>
                <a:cs typeface="Iskoola Pota" panose="020B0502040204020203" pitchFamily="34" charset="0"/>
              </a:rPr>
              <a:t>?</a:t>
            </a:r>
            <a:endParaRPr lang="en-US" sz="2200" dirty="0">
              <a:latin typeface="Calibri" panose="020F0502020204030204" pitchFamily="34" charset="0"/>
              <a:ea typeface="Calibri" panose="020F0502020204030204" pitchFamily="34" charset="0"/>
              <a:cs typeface="Iskoola Pota" panose="020B0502040204020203" pitchFamily="34" charset="0"/>
            </a:endParaRPr>
          </a:p>
          <a:p>
            <a:pPr algn="just">
              <a:lnSpc>
                <a:spcPct val="115000"/>
              </a:lnSpc>
            </a:pPr>
            <a:r>
              <a:rPr lang="en-US" sz="2200" b="1" dirty="0">
                <a:solidFill>
                  <a:srgbClr val="0000FF"/>
                </a:solidFill>
                <a:latin typeface="Times New Roman" panose="02020603050405020304" pitchFamily="18" charset="0"/>
                <a:ea typeface="Times New Roman" panose="02020603050405020304" pitchFamily="18" charset="0"/>
                <a:cs typeface="Iskoola Pota" panose="020B0502040204020203" pitchFamily="34" charset="0"/>
              </a:rPr>
              <a:t>(08)  </a:t>
            </a:r>
            <a:r>
              <a:rPr lang="si-LK" sz="2200" b="1" dirty="0">
                <a:solidFill>
                  <a:srgbClr val="0000FF"/>
                </a:solidFill>
                <a:latin typeface="Times New Roman" panose="02020603050405020304" pitchFamily="18" charset="0"/>
                <a:ea typeface="Times New Roman" panose="02020603050405020304" pitchFamily="18" charset="0"/>
              </a:rPr>
              <a:t>ප්‍රංශ විප්ලවයෙන් පසු ඇතිවූ ප්‍රතිඵල </a:t>
            </a:r>
            <a:r>
              <a:rPr lang="en-US" sz="2200" b="1" dirty="0">
                <a:solidFill>
                  <a:srgbClr val="0000FF"/>
                </a:solidFill>
                <a:latin typeface="Times New Roman" panose="02020603050405020304" pitchFamily="18" charset="0"/>
                <a:ea typeface="Times New Roman" panose="02020603050405020304" pitchFamily="18" charset="0"/>
                <a:cs typeface="Iskoola Pota" panose="020B0502040204020203" pitchFamily="34" charset="0"/>
              </a:rPr>
              <a:t>3</a:t>
            </a:r>
            <a:r>
              <a:rPr lang="si-LK" sz="2200" b="1" dirty="0">
                <a:solidFill>
                  <a:srgbClr val="0000FF"/>
                </a:solidFill>
                <a:latin typeface="Times New Roman" panose="02020603050405020304" pitchFamily="18" charset="0"/>
                <a:ea typeface="Times New Roman" panose="02020603050405020304" pitchFamily="18" charset="0"/>
              </a:rPr>
              <a:t>ක් විස්තර කරන්න.</a:t>
            </a:r>
            <a:endParaRPr lang="en-US" sz="2200" dirty="0">
              <a:latin typeface="Calibri" panose="020F0502020204030204" pitchFamily="34" charset="0"/>
              <a:ea typeface="Calibri" panose="020F0502020204030204" pitchFamily="34" charset="0"/>
              <a:cs typeface="Iskoola Pota" panose="020B0502040204020203" pitchFamily="34" charset="0"/>
            </a:endParaRPr>
          </a:p>
          <a:p>
            <a:pPr algn="just">
              <a:lnSpc>
                <a:spcPct val="115000"/>
              </a:lnSpc>
            </a:pPr>
            <a:r>
              <a:rPr lang="en-US" sz="2200" b="1" dirty="0">
                <a:solidFill>
                  <a:srgbClr val="0000FF"/>
                </a:solidFill>
                <a:latin typeface="Times New Roman" panose="02020603050405020304" pitchFamily="18" charset="0"/>
                <a:ea typeface="Times New Roman" panose="02020603050405020304" pitchFamily="18" charset="0"/>
                <a:cs typeface="Iskoola Pota" panose="020B0502040204020203" pitchFamily="34" charset="0"/>
              </a:rPr>
              <a:t>(09) </a:t>
            </a:r>
            <a:r>
              <a:rPr lang="si-LK" sz="2200" b="1" dirty="0">
                <a:solidFill>
                  <a:srgbClr val="0000FF"/>
                </a:solidFill>
                <a:latin typeface="Times New Roman" panose="02020603050405020304" pitchFamily="18" charset="0"/>
                <a:ea typeface="Times New Roman" panose="02020603050405020304" pitchFamily="18" charset="0"/>
              </a:rPr>
              <a:t>ප්‍රංශ විප්ලවයෙහි ප්‍රධාන සටන් පාඨය කුමක් ද</a:t>
            </a:r>
            <a:r>
              <a:rPr lang="en-US" sz="2200" b="1" dirty="0">
                <a:solidFill>
                  <a:srgbClr val="0000FF"/>
                </a:solidFill>
                <a:latin typeface="Times New Roman" panose="02020603050405020304" pitchFamily="18" charset="0"/>
                <a:ea typeface="Times New Roman" panose="02020603050405020304" pitchFamily="18" charset="0"/>
                <a:cs typeface="Iskoola Pota" panose="020B0502040204020203" pitchFamily="34" charset="0"/>
              </a:rPr>
              <a:t>?</a:t>
            </a:r>
            <a:endParaRPr lang="en-US" sz="2200" dirty="0">
              <a:latin typeface="Calibri" panose="020F0502020204030204" pitchFamily="34" charset="0"/>
              <a:ea typeface="Calibri" panose="020F0502020204030204" pitchFamily="34" charset="0"/>
              <a:cs typeface="Iskoola Pota" panose="020B0502040204020203" pitchFamily="34" charset="0"/>
            </a:endParaRPr>
          </a:p>
          <a:p>
            <a:pPr algn="just">
              <a:lnSpc>
                <a:spcPct val="115000"/>
              </a:lnSpc>
            </a:pPr>
            <a:r>
              <a:rPr lang="en-US" sz="2200" b="1" dirty="0">
                <a:solidFill>
                  <a:srgbClr val="0000FF"/>
                </a:solidFill>
                <a:latin typeface="Times New Roman" panose="02020603050405020304" pitchFamily="18" charset="0"/>
                <a:ea typeface="Times New Roman" panose="02020603050405020304" pitchFamily="18" charset="0"/>
                <a:cs typeface="Iskoola Pota" panose="020B0502040204020203" pitchFamily="34" charset="0"/>
              </a:rPr>
              <a:t>(10) </a:t>
            </a:r>
            <a:r>
              <a:rPr lang="si-LK" sz="2200" b="1" dirty="0">
                <a:solidFill>
                  <a:srgbClr val="0000FF"/>
                </a:solidFill>
                <a:latin typeface="Times New Roman" panose="02020603050405020304" pitchFamily="18" charset="0"/>
                <a:ea typeface="Times New Roman" panose="02020603050405020304" pitchFamily="18" charset="0"/>
              </a:rPr>
              <a:t>නැපොලියන් බොනපාට් නම් හමුදා නිළධාරියා විසින් </a:t>
            </a:r>
            <a:r>
              <a:rPr lang="en-US" sz="2200" b="1" dirty="0">
                <a:solidFill>
                  <a:srgbClr val="0000FF"/>
                </a:solidFill>
                <a:latin typeface="Times New Roman" panose="02020603050405020304" pitchFamily="18" charset="0"/>
                <a:ea typeface="Times New Roman" panose="02020603050405020304" pitchFamily="18" charset="0"/>
                <a:cs typeface="Iskoola Pota" panose="020B0502040204020203" pitchFamily="34" charset="0"/>
              </a:rPr>
              <a:t>1799</a:t>
            </a:r>
            <a:r>
              <a:rPr lang="si-LK" sz="2200" b="1" dirty="0">
                <a:solidFill>
                  <a:srgbClr val="0000FF"/>
                </a:solidFill>
                <a:latin typeface="Times New Roman" panose="02020603050405020304" pitchFamily="18" charset="0"/>
                <a:ea typeface="Times New Roman" panose="02020603050405020304" pitchFamily="18" charset="0"/>
              </a:rPr>
              <a:t> වර්ෂයේ ප්‍රංශය අල්ලා ගැනීමට බලපෑ ප්‍රධාන හේතුව කුමක් ද</a:t>
            </a:r>
            <a:r>
              <a:rPr lang="en-US" sz="2200" b="1" dirty="0">
                <a:solidFill>
                  <a:srgbClr val="0000FF"/>
                </a:solidFill>
                <a:latin typeface="Times New Roman" panose="02020603050405020304" pitchFamily="18" charset="0"/>
                <a:ea typeface="Times New Roman" panose="02020603050405020304" pitchFamily="18" charset="0"/>
                <a:cs typeface="Iskoola Pota" panose="020B0502040204020203" pitchFamily="34" charset="0"/>
              </a:rPr>
              <a:t>? </a:t>
            </a:r>
            <a:endParaRPr lang="en-US" sz="2200" dirty="0">
              <a:latin typeface="Calibri" panose="020F0502020204030204" pitchFamily="34" charset="0"/>
              <a:ea typeface="Calibri" panose="020F0502020204030204" pitchFamily="34" charset="0"/>
              <a:cs typeface="Iskoola Pota" panose="020B0502040204020203" pitchFamily="34" charset="0"/>
            </a:endParaRPr>
          </a:p>
          <a:p>
            <a:pPr algn="just">
              <a:lnSpc>
                <a:spcPct val="115000"/>
              </a:lnSpc>
            </a:pPr>
            <a:r>
              <a:rPr lang="en-US" sz="2200" b="1" dirty="0">
                <a:solidFill>
                  <a:srgbClr val="0000FF"/>
                </a:solidFill>
                <a:latin typeface="Times New Roman" panose="02020603050405020304" pitchFamily="18" charset="0"/>
                <a:ea typeface="Times New Roman" panose="02020603050405020304" pitchFamily="18" charset="0"/>
                <a:cs typeface="Iskoola Pota" panose="020B0502040204020203" pitchFamily="34" charset="0"/>
              </a:rPr>
              <a:t> </a:t>
            </a:r>
            <a:endParaRPr lang="en-US" sz="2200" dirty="0">
              <a:latin typeface="Calibri" panose="020F0502020204030204" pitchFamily="34" charset="0"/>
              <a:ea typeface="Calibri" panose="020F0502020204030204" pitchFamily="34" charset="0"/>
              <a:cs typeface="Iskoola Pota" panose="020B0502040204020203" pitchFamily="34" charset="0"/>
            </a:endParaRPr>
          </a:p>
          <a:p>
            <a:pPr algn="just">
              <a:lnSpc>
                <a:spcPct val="115000"/>
              </a:lnSpc>
            </a:pPr>
            <a:r>
              <a:rPr lang="en-US" b="1" dirty="0">
                <a:solidFill>
                  <a:srgbClr val="0000FF"/>
                </a:solidFill>
                <a:latin typeface="Times New Roman" panose="02020603050405020304" pitchFamily="18" charset="0"/>
                <a:ea typeface="Times New Roman" panose="02020603050405020304" pitchFamily="18" charset="0"/>
                <a:cs typeface="Iskoola Pota" panose="020B0502040204020203" pitchFamily="34" charset="0"/>
              </a:rPr>
              <a:t> </a:t>
            </a:r>
            <a:endParaRPr lang="en-US" sz="1200" dirty="0">
              <a:latin typeface="Calibri" panose="020F0502020204030204" pitchFamily="34" charset="0"/>
              <a:ea typeface="Calibri" panose="020F0502020204030204" pitchFamily="34" charset="0"/>
              <a:cs typeface="Iskoola Pota" panose="020B0502040204020203" pitchFamily="34" charset="0"/>
            </a:endParaRPr>
          </a:p>
          <a:p>
            <a:pPr algn="just">
              <a:lnSpc>
                <a:spcPct val="115000"/>
              </a:lnSpc>
            </a:pPr>
            <a:r>
              <a:rPr lang="en-US" b="1" dirty="0">
                <a:solidFill>
                  <a:srgbClr val="0000FF"/>
                </a:solidFill>
                <a:latin typeface="Times New Roman" panose="02020603050405020304" pitchFamily="18" charset="0"/>
                <a:ea typeface="Times New Roman" panose="02020603050405020304" pitchFamily="18" charset="0"/>
                <a:cs typeface="Iskoola Pota" panose="020B0502040204020203" pitchFamily="34" charset="0"/>
              </a:rPr>
              <a:t> </a:t>
            </a:r>
            <a:endParaRPr lang="en-US" sz="1200" dirty="0">
              <a:latin typeface="Calibri" panose="020F0502020204030204" pitchFamily="34" charset="0"/>
              <a:ea typeface="Calibri" panose="020F0502020204030204" pitchFamily="34" charset="0"/>
              <a:cs typeface="Iskoola Pota" panose="020B0502040204020203" pitchFamily="34" charset="0"/>
            </a:endParaRPr>
          </a:p>
          <a:p>
            <a:pPr algn="just">
              <a:lnSpc>
                <a:spcPct val="115000"/>
              </a:lnSpc>
            </a:pPr>
            <a:r>
              <a:rPr lang="en-US" b="1" dirty="0">
                <a:solidFill>
                  <a:srgbClr val="0000FF"/>
                </a:solidFill>
                <a:latin typeface="Times New Roman" panose="02020603050405020304" pitchFamily="18" charset="0"/>
                <a:ea typeface="Times New Roman" panose="02020603050405020304" pitchFamily="18" charset="0"/>
                <a:cs typeface="Iskoola Pota" panose="020B0502040204020203" pitchFamily="34" charset="0"/>
              </a:rPr>
              <a:t> </a:t>
            </a:r>
            <a:endParaRPr lang="en-US" sz="1200" dirty="0">
              <a:latin typeface="Calibri" panose="020F0502020204030204" pitchFamily="34" charset="0"/>
              <a:ea typeface="Calibri" panose="020F0502020204030204" pitchFamily="34" charset="0"/>
              <a:cs typeface="Iskoola Pota" panose="020B0502040204020203" pitchFamily="34" charset="0"/>
            </a:endParaRPr>
          </a:p>
          <a:p>
            <a:pPr algn="just">
              <a:lnSpc>
                <a:spcPct val="115000"/>
              </a:lnSpc>
            </a:pPr>
            <a:r>
              <a:rPr lang="en-US" b="1" dirty="0">
                <a:solidFill>
                  <a:srgbClr val="0000FF"/>
                </a:solidFill>
                <a:latin typeface="Times New Roman" panose="02020603050405020304" pitchFamily="18" charset="0"/>
                <a:ea typeface="Times New Roman" panose="02020603050405020304" pitchFamily="18" charset="0"/>
                <a:cs typeface="Iskoola Pota" panose="020B0502040204020203" pitchFamily="34" charset="0"/>
              </a:rPr>
              <a:t> </a:t>
            </a:r>
            <a:endParaRPr lang="en-US" sz="1200" dirty="0">
              <a:latin typeface="Calibri" panose="020F0502020204030204" pitchFamily="34" charset="0"/>
              <a:ea typeface="Calibri" panose="020F0502020204030204" pitchFamily="34" charset="0"/>
              <a:cs typeface="Iskoola Pota" panose="020B0502040204020203" pitchFamily="34" charset="0"/>
            </a:endParaRPr>
          </a:p>
          <a:p>
            <a:pPr algn="just">
              <a:lnSpc>
                <a:spcPct val="115000"/>
              </a:lnSpc>
            </a:pPr>
            <a:r>
              <a:rPr lang="en-US" b="1" dirty="0">
                <a:solidFill>
                  <a:srgbClr val="0000FF"/>
                </a:solidFill>
                <a:latin typeface="Times New Roman" panose="02020603050405020304" pitchFamily="18" charset="0"/>
                <a:ea typeface="Times New Roman" panose="02020603050405020304" pitchFamily="18" charset="0"/>
                <a:cs typeface="Iskoola Pota" panose="020B0502040204020203" pitchFamily="34" charset="0"/>
              </a:rPr>
              <a:t> </a:t>
            </a:r>
            <a:endParaRPr lang="en-US" sz="1200" dirty="0">
              <a:effectLst/>
              <a:latin typeface="Calibri" panose="020F0502020204030204" pitchFamily="34" charset="0"/>
              <a:ea typeface="Calibri" panose="020F0502020204030204" pitchFamily="34" charset="0"/>
              <a:cs typeface="Iskoola Pota" panose="020B0502040204020203" pitchFamily="34" charset="0"/>
            </a:endParaRPr>
          </a:p>
        </p:txBody>
      </p:sp>
    </p:spTree>
    <p:extLst>
      <p:ext uri="{BB962C8B-B14F-4D97-AF65-F5344CB8AC3E}">
        <p14:creationId xmlns:p14="http://schemas.microsoft.com/office/powerpoint/2010/main" val="24783431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47247" y="1945341"/>
            <a:ext cx="3845859" cy="477054"/>
          </a:xfrm>
          <a:prstGeom prst="rect">
            <a:avLst/>
          </a:prstGeom>
          <a:solidFill>
            <a:schemeClr val="accent3">
              <a:lumMod val="60000"/>
              <a:lumOff val="40000"/>
            </a:schemeClr>
          </a:solidFill>
        </p:spPr>
        <p:txBody>
          <a:bodyPr wrap="square" rtlCol="0">
            <a:spAutoFit/>
          </a:bodyPr>
          <a:lstStyle/>
          <a:p>
            <a:pPr algn="ctr"/>
            <a:r>
              <a:rPr lang="si-LK" sz="2500" b="1" dirty="0" smtClean="0"/>
              <a:t>ස්තූතියි!</a:t>
            </a:r>
            <a:endParaRPr lang="en-US" sz="2500" b="1" dirty="0"/>
          </a:p>
        </p:txBody>
      </p:sp>
      <p:sp>
        <p:nvSpPr>
          <p:cNvPr id="3" name="TextBox 2"/>
          <p:cNvSpPr txBox="1"/>
          <p:nvPr/>
        </p:nvSpPr>
        <p:spPr>
          <a:xfrm>
            <a:off x="8256494" y="4563035"/>
            <a:ext cx="3191435" cy="1015663"/>
          </a:xfrm>
          <a:prstGeom prst="rect">
            <a:avLst/>
          </a:prstGeom>
          <a:solidFill>
            <a:schemeClr val="accent3">
              <a:lumMod val="60000"/>
              <a:lumOff val="40000"/>
            </a:schemeClr>
          </a:solidFill>
        </p:spPr>
        <p:txBody>
          <a:bodyPr wrap="square" rtlCol="0">
            <a:spAutoFit/>
          </a:bodyPr>
          <a:lstStyle/>
          <a:p>
            <a:r>
              <a:rPr lang="si-LK" sz="2000" dirty="0" smtClean="0">
                <a:solidFill>
                  <a:schemeClr val="accent3"/>
                </a:solidFill>
              </a:rPr>
              <a:t>සැකසුම -   </a:t>
            </a:r>
          </a:p>
          <a:p>
            <a:r>
              <a:rPr lang="si-LK" sz="2000" dirty="0" smtClean="0">
                <a:solidFill>
                  <a:schemeClr val="accent3"/>
                </a:solidFill>
              </a:rPr>
              <a:t>බප/කැල/යටිහේන  විද්‍යාලය</a:t>
            </a:r>
          </a:p>
          <a:p>
            <a:r>
              <a:rPr lang="si-LK" sz="2000" dirty="0" smtClean="0">
                <a:solidFill>
                  <a:schemeClr val="accent3"/>
                </a:solidFill>
              </a:rPr>
              <a:t>පවිත්‍රා නිලුක්ෂි පෙරේරා</a:t>
            </a:r>
            <a:endParaRPr lang="en-US" sz="2000" dirty="0">
              <a:solidFill>
                <a:schemeClr val="accent3"/>
              </a:solidFill>
            </a:endParaRPr>
          </a:p>
        </p:txBody>
      </p:sp>
    </p:spTree>
    <p:extLst>
      <p:ext uri="{BB962C8B-B14F-4D97-AF65-F5344CB8AC3E}">
        <p14:creationId xmlns:p14="http://schemas.microsoft.com/office/powerpoint/2010/main" val="1330263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90707" y="2331696"/>
            <a:ext cx="8825659" cy="3416300"/>
          </a:xfrm>
        </p:spPr>
        <p:txBody>
          <a:bodyPr>
            <a:normAutofit fontScale="92500"/>
          </a:bodyPr>
          <a:lstStyle/>
          <a:p>
            <a:pPr marL="0" indent="0">
              <a:buNone/>
            </a:pPr>
            <a:r>
              <a:rPr lang="si-LK" sz="2800" dirty="0" smtClean="0">
                <a:solidFill>
                  <a:srgbClr val="FF0000"/>
                </a:solidFill>
              </a:rPr>
              <a:t>18 වන සියවස වන විට ප්‍රංශය යුරෝපයේ කැපී පෙනෙන රටක් විය.</a:t>
            </a:r>
          </a:p>
          <a:p>
            <a:r>
              <a:rPr lang="si-LK" sz="2800" dirty="0" smtClean="0">
                <a:solidFill>
                  <a:srgbClr val="FF0000"/>
                </a:solidFill>
              </a:rPr>
              <a:t>විදේශ වෙළදාම/ කාර්මීකරණය /</a:t>
            </a:r>
            <a:endParaRPr lang="en-US" sz="2800" dirty="0" smtClean="0">
              <a:solidFill>
                <a:srgbClr val="FF0000"/>
              </a:solidFill>
            </a:endParaRPr>
          </a:p>
          <a:p>
            <a:r>
              <a:rPr lang="si-LK" sz="2800" dirty="0" smtClean="0">
                <a:solidFill>
                  <a:srgbClr val="FF0000"/>
                </a:solidFill>
              </a:rPr>
              <a:t>වෙනත් රටවලට වඩා ප්‍රංශ ගොවීන්ගේ තත්වය</a:t>
            </a:r>
          </a:p>
          <a:p>
            <a:r>
              <a:rPr lang="si-LK" sz="2800" dirty="0" smtClean="0">
                <a:solidFill>
                  <a:srgbClr val="FF0000"/>
                </a:solidFill>
              </a:rPr>
              <a:t>බුද්ධිමය අතින් මෙන්ම සමාජ චාරිත්‍ර </a:t>
            </a:r>
            <a:r>
              <a:rPr lang="en-US" sz="2800" dirty="0" smtClean="0">
                <a:solidFill>
                  <a:srgbClr val="FF0000"/>
                </a:solidFill>
              </a:rPr>
              <a:t> </a:t>
            </a:r>
            <a:r>
              <a:rPr lang="si-LK" sz="2800" dirty="0" smtClean="0">
                <a:solidFill>
                  <a:srgbClr val="FF0000"/>
                </a:solidFill>
              </a:rPr>
              <a:t>අතින්ද ප්‍රංශය දියුණු මට්ටමක පැවතිණි.</a:t>
            </a:r>
          </a:p>
          <a:p>
            <a:r>
              <a:rPr lang="si-LK" sz="2800" dirty="0" smtClean="0">
                <a:solidFill>
                  <a:srgbClr val="FF0000"/>
                </a:solidFill>
              </a:rPr>
              <a:t> ප්‍රංශයේ  පාලකයන්</a:t>
            </a:r>
            <a:r>
              <a:rPr lang="si-LK" sz="2800" dirty="0" smtClean="0">
                <a:solidFill>
                  <a:srgbClr val="FF0000"/>
                </a:solidFill>
              </a:rPr>
              <a:t>‍ගේ ද</a:t>
            </a:r>
            <a:r>
              <a:rPr lang="si-LK" sz="2800" dirty="0" smtClean="0">
                <a:solidFill>
                  <a:srgbClr val="FF0000"/>
                </a:solidFill>
              </a:rPr>
              <a:t>ුර්වලතා මත දේශපාලන,සමාජ හා ආර්ථික ප්‍රශ්න රැසක් උද්ගත වී තිබුණි.</a:t>
            </a:r>
            <a:endParaRPr lang="en-US" sz="2800" dirty="0" smtClean="0">
              <a:solidFill>
                <a:srgbClr val="FF0000"/>
              </a:solidFill>
            </a:endParaRPr>
          </a:p>
          <a:p>
            <a:endParaRPr lang="en-US" dirty="0"/>
          </a:p>
        </p:txBody>
      </p:sp>
      <p:pic>
        <p:nvPicPr>
          <p:cNvPr id="4" name="Picture 3"/>
          <p:cNvPicPr>
            <a:picLocks noChangeAspect="1"/>
          </p:cNvPicPr>
          <p:nvPr/>
        </p:nvPicPr>
        <p:blipFill>
          <a:blip r:embed="rId2"/>
          <a:stretch>
            <a:fillRect/>
          </a:stretch>
        </p:blipFill>
        <p:spPr>
          <a:xfrm>
            <a:off x="7706620" y="4553324"/>
            <a:ext cx="4419493" cy="2389344"/>
          </a:xfrm>
          <a:prstGeom prst="rect">
            <a:avLst/>
          </a:prstGeom>
        </p:spPr>
      </p:pic>
    </p:spTree>
    <p:extLst>
      <p:ext uri="{BB962C8B-B14F-4D97-AF65-F5344CB8AC3E}">
        <p14:creationId xmlns:p14="http://schemas.microsoft.com/office/powerpoint/2010/main" val="3682015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325284" y="1823570"/>
            <a:ext cx="8825659" cy="3416300"/>
          </a:xfrm>
        </p:spPr>
        <p:txBody>
          <a:bodyPr>
            <a:normAutofit/>
          </a:bodyPr>
          <a:lstStyle/>
          <a:p>
            <a:r>
              <a:rPr lang="si-LK" sz="2500" b="1" dirty="0" smtClean="0">
                <a:solidFill>
                  <a:srgbClr val="FF0000"/>
                </a:solidFill>
              </a:rPr>
              <a:t>දහසය වන ලුවී රජු.</a:t>
            </a:r>
          </a:p>
          <a:p>
            <a:r>
              <a:rPr lang="si-LK" sz="2500" b="1" dirty="0" smtClean="0">
                <a:solidFill>
                  <a:srgbClr val="FF0000"/>
                </a:solidFill>
              </a:rPr>
              <a:t>මෙම පාලකයාගේ දූෂිත පාලනයට එරෙහිව ඉන් පීඩාවට පත් ජනතාව නිදහස සමානාත්මතාවය සහ සහෝදරත්වය යන සංකල්ප පදනම් කරගෙන තම අයිතීන් ඉල්ලා සිටීම.</a:t>
            </a:r>
          </a:p>
          <a:p>
            <a:r>
              <a:rPr lang="si-LK" sz="2500" b="1" dirty="0" smtClean="0">
                <a:solidFill>
                  <a:srgbClr val="FF0000"/>
                </a:solidFill>
              </a:rPr>
              <a:t>1789  රාජාණ්ඩු පාලනයට එරෙහිව නැගී සිටීම.</a:t>
            </a:r>
            <a:endParaRPr lang="en-US" sz="2500" b="1" dirty="0">
              <a:solidFill>
                <a:srgbClr val="FF0000"/>
              </a:solidFill>
            </a:endParaRPr>
          </a:p>
        </p:txBody>
      </p:sp>
      <p:pic>
        <p:nvPicPr>
          <p:cNvPr id="5" name="Picture 4"/>
          <p:cNvPicPr>
            <a:picLocks noChangeAspect="1"/>
          </p:cNvPicPr>
          <p:nvPr/>
        </p:nvPicPr>
        <p:blipFill>
          <a:blip r:embed="rId2"/>
          <a:stretch>
            <a:fillRect/>
          </a:stretch>
        </p:blipFill>
        <p:spPr>
          <a:xfrm>
            <a:off x="8731623" y="3325532"/>
            <a:ext cx="3001955" cy="3200773"/>
          </a:xfrm>
          <a:prstGeom prst="rect">
            <a:avLst/>
          </a:prstGeom>
        </p:spPr>
      </p:pic>
      <p:pic>
        <p:nvPicPr>
          <p:cNvPr id="6" name="Picture 5"/>
          <p:cNvPicPr>
            <a:picLocks noChangeAspect="1"/>
          </p:cNvPicPr>
          <p:nvPr/>
        </p:nvPicPr>
        <p:blipFill>
          <a:blip r:embed="rId3"/>
          <a:stretch>
            <a:fillRect/>
          </a:stretch>
        </p:blipFill>
        <p:spPr>
          <a:xfrm>
            <a:off x="458423" y="4372351"/>
            <a:ext cx="2960028" cy="2323252"/>
          </a:xfrm>
          <a:prstGeom prst="rect">
            <a:avLst/>
          </a:prstGeom>
        </p:spPr>
      </p:pic>
      <p:sp>
        <p:nvSpPr>
          <p:cNvPr id="4" name="Oval 3"/>
          <p:cNvSpPr/>
          <p:nvPr/>
        </p:nvSpPr>
        <p:spPr>
          <a:xfrm>
            <a:off x="3418451" y="4343213"/>
            <a:ext cx="4515314" cy="22601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676634" y="4372351"/>
            <a:ext cx="2796806" cy="2246769"/>
          </a:xfrm>
          <a:prstGeom prst="rect">
            <a:avLst/>
          </a:prstGeom>
          <a:noFill/>
        </p:spPr>
        <p:txBody>
          <a:bodyPr wrap="square" rtlCol="0">
            <a:spAutoFit/>
          </a:bodyPr>
          <a:lstStyle/>
          <a:p>
            <a:r>
              <a:rPr lang="si-LK" sz="2000" dirty="0" smtClean="0"/>
              <a:t>මාරි ඇන්ටොයිනට් බිසව ඉතා අහංකාර කාන්තාවක් වූවාය.ඇය රජුගේ අධික බලය හා දුර්වලකම් ප්‍රයෝජනයට ගෙන පාලන කටයුතුවලටද ඇගිලි ගසා ඇත </a:t>
            </a:r>
            <a:endParaRPr lang="en-US" sz="2000" dirty="0"/>
          </a:p>
        </p:txBody>
      </p:sp>
    </p:spTree>
    <p:extLst>
      <p:ext uri="{BB962C8B-B14F-4D97-AF65-F5344CB8AC3E}">
        <p14:creationId xmlns:p14="http://schemas.microsoft.com/office/powerpoint/2010/main" val="4059842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i-LK" sz="2500" dirty="0" smtClean="0"/>
              <a:t>ප්‍රංශ විප්ලවය බලපෑ දේශපාලන හේතු </a:t>
            </a:r>
            <a:endParaRPr lang="en-US" sz="2500" dirty="0"/>
          </a:p>
        </p:txBody>
      </p:sp>
      <p:sp>
        <p:nvSpPr>
          <p:cNvPr id="3" name="Content Placeholder 2"/>
          <p:cNvSpPr>
            <a:spLocks noGrp="1"/>
          </p:cNvSpPr>
          <p:nvPr>
            <p:ph idx="1"/>
          </p:nvPr>
        </p:nvSpPr>
        <p:spPr>
          <a:xfrm>
            <a:off x="519953" y="2115671"/>
            <a:ext cx="8848325" cy="4039451"/>
          </a:xfrm>
        </p:spPr>
        <p:txBody>
          <a:bodyPr/>
          <a:lstStyle/>
          <a:p>
            <a:pPr marL="857250" lvl="2" indent="0">
              <a:buNone/>
            </a:pPr>
            <a:r>
              <a:rPr lang="si-LK" sz="2700" dirty="0" smtClean="0">
                <a:solidFill>
                  <a:schemeClr val="accent5">
                    <a:lumMod val="75000"/>
                  </a:schemeClr>
                </a:solidFill>
              </a:rPr>
              <a:t>විප්ලවයට පෙර</a:t>
            </a:r>
            <a:endParaRPr lang="en-US" sz="2700" dirty="0">
              <a:solidFill>
                <a:schemeClr val="accent5">
                  <a:lumMod val="75000"/>
                </a:schemeClr>
              </a:solidFill>
            </a:endParaRPr>
          </a:p>
        </p:txBody>
      </p:sp>
      <p:sp>
        <p:nvSpPr>
          <p:cNvPr id="8" name="Down Arrow 7"/>
          <p:cNvSpPr/>
          <p:nvPr/>
        </p:nvSpPr>
        <p:spPr>
          <a:xfrm>
            <a:off x="1970881" y="2831665"/>
            <a:ext cx="310551" cy="62972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50830" y="3350645"/>
            <a:ext cx="2053087" cy="369332"/>
          </a:xfrm>
          <a:prstGeom prst="rect">
            <a:avLst/>
          </a:prstGeom>
          <a:noFill/>
        </p:spPr>
        <p:txBody>
          <a:bodyPr wrap="square" rtlCol="0">
            <a:spAutoFit/>
          </a:bodyPr>
          <a:lstStyle/>
          <a:p>
            <a:r>
              <a:rPr lang="si-LK" dirty="0" smtClean="0">
                <a:solidFill>
                  <a:schemeClr val="accent5">
                    <a:lumMod val="75000"/>
                  </a:schemeClr>
                </a:solidFill>
              </a:rPr>
              <a:t>රාජාණ්ඩු පාලනයක</a:t>
            </a:r>
            <a:r>
              <a:rPr lang="si-LK" dirty="0" smtClean="0"/>
              <a:t>ි.</a:t>
            </a:r>
            <a:endParaRPr lang="en-US" dirty="0"/>
          </a:p>
        </p:txBody>
      </p:sp>
      <p:sp>
        <p:nvSpPr>
          <p:cNvPr id="10" name="Down Arrow 9"/>
          <p:cNvSpPr/>
          <p:nvPr/>
        </p:nvSpPr>
        <p:spPr>
          <a:xfrm>
            <a:off x="2086408" y="3854488"/>
            <a:ext cx="224287" cy="56934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362974" y="4339087"/>
            <a:ext cx="2001328" cy="369332"/>
          </a:xfrm>
          <a:prstGeom prst="rect">
            <a:avLst/>
          </a:prstGeom>
          <a:noFill/>
        </p:spPr>
        <p:txBody>
          <a:bodyPr wrap="square" rtlCol="0">
            <a:spAutoFit/>
          </a:bodyPr>
          <a:lstStyle/>
          <a:p>
            <a:r>
              <a:rPr lang="si-LK" dirty="0" smtClean="0">
                <a:solidFill>
                  <a:schemeClr val="accent5">
                    <a:lumMod val="75000"/>
                  </a:schemeClr>
                </a:solidFill>
              </a:rPr>
              <a:t>බුර්බෝන් රාජවංශය</a:t>
            </a:r>
            <a:endParaRPr lang="en-US" dirty="0">
              <a:solidFill>
                <a:schemeClr val="accent5">
                  <a:lumMod val="75000"/>
                </a:schemeClr>
              </a:solidFill>
            </a:endParaRPr>
          </a:p>
        </p:txBody>
      </p:sp>
      <p:cxnSp>
        <p:nvCxnSpPr>
          <p:cNvPr id="13" name="Straight Arrow Connector 12"/>
          <p:cNvCxnSpPr/>
          <p:nvPr/>
        </p:nvCxnSpPr>
        <p:spPr>
          <a:xfrm flipH="1">
            <a:off x="1380227" y="4789343"/>
            <a:ext cx="854015" cy="6227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53683" y="5650302"/>
            <a:ext cx="2743200" cy="369332"/>
          </a:xfrm>
          <a:prstGeom prst="rect">
            <a:avLst/>
          </a:prstGeom>
          <a:noFill/>
        </p:spPr>
        <p:txBody>
          <a:bodyPr wrap="square" rtlCol="0">
            <a:spAutoFit/>
          </a:bodyPr>
          <a:lstStyle/>
          <a:p>
            <a:r>
              <a:rPr lang="si-LK" dirty="0" smtClean="0">
                <a:solidFill>
                  <a:schemeClr val="accent5">
                    <a:lumMod val="75000"/>
                  </a:schemeClr>
                </a:solidFill>
              </a:rPr>
              <a:t>        දාහතරවන ලුවී රජු</a:t>
            </a:r>
            <a:endParaRPr lang="en-US" dirty="0">
              <a:solidFill>
                <a:schemeClr val="accent5">
                  <a:lumMod val="75000"/>
                </a:schemeClr>
              </a:solidFill>
            </a:endParaRPr>
          </a:p>
        </p:txBody>
      </p:sp>
      <p:cxnSp>
        <p:nvCxnSpPr>
          <p:cNvPr id="18" name="Straight Arrow Connector 17"/>
          <p:cNvCxnSpPr/>
          <p:nvPr/>
        </p:nvCxnSpPr>
        <p:spPr>
          <a:xfrm>
            <a:off x="2234242" y="4789343"/>
            <a:ext cx="1069675" cy="5417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958860" y="5658273"/>
            <a:ext cx="2156604" cy="369332"/>
          </a:xfrm>
          <a:prstGeom prst="rect">
            <a:avLst/>
          </a:prstGeom>
          <a:noFill/>
        </p:spPr>
        <p:txBody>
          <a:bodyPr wrap="square" rtlCol="0">
            <a:spAutoFit/>
          </a:bodyPr>
          <a:lstStyle/>
          <a:p>
            <a:r>
              <a:rPr lang="si-LK" dirty="0" smtClean="0">
                <a:solidFill>
                  <a:schemeClr val="accent5">
                    <a:lumMod val="75000"/>
                  </a:schemeClr>
                </a:solidFill>
              </a:rPr>
              <a:t>     දහසයවන  ලුවී රජු</a:t>
            </a:r>
            <a:endParaRPr lang="en-US" dirty="0">
              <a:solidFill>
                <a:schemeClr val="accent5">
                  <a:lumMod val="75000"/>
                </a:schemeClr>
              </a:solidFill>
            </a:endParaRPr>
          </a:p>
        </p:txBody>
      </p:sp>
      <p:sp>
        <p:nvSpPr>
          <p:cNvPr id="24" name="Rounded Rectangle 23"/>
          <p:cNvSpPr/>
          <p:nvPr/>
        </p:nvSpPr>
        <p:spPr>
          <a:xfrm>
            <a:off x="6596077" y="777911"/>
            <a:ext cx="6107502" cy="499172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5" name="TextBox 24"/>
          <p:cNvSpPr txBox="1"/>
          <p:nvPr/>
        </p:nvSpPr>
        <p:spPr>
          <a:xfrm>
            <a:off x="6581955" y="1380226"/>
            <a:ext cx="5141343" cy="2554545"/>
          </a:xfrm>
          <a:prstGeom prst="rect">
            <a:avLst/>
          </a:prstGeom>
          <a:noFill/>
        </p:spPr>
        <p:txBody>
          <a:bodyPr wrap="square" rtlCol="0">
            <a:spAutoFit/>
          </a:bodyPr>
          <a:lstStyle/>
          <a:p>
            <a:pPr marL="285750" indent="-285750">
              <a:buFont typeface="Arial" panose="020B0604020202020204" pitchFamily="34" charset="0"/>
              <a:buChar char="•"/>
            </a:pPr>
            <a:r>
              <a:rPr lang="si-LK" sz="2000" dirty="0" smtClean="0">
                <a:solidFill>
                  <a:srgbClr val="0070C0"/>
                </a:solidFill>
              </a:rPr>
              <a:t>රජවරු තමන්ට එම පදවිය දේව වරමින් ලැබුණු එකක් ලෙස සලකා කටයුතු කරන ලදී.</a:t>
            </a:r>
          </a:p>
          <a:p>
            <a:pPr marL="285750" indent="-285750">
              <a:buFont typeface="Arial" panose="020B0604020202020204" pitchFamily="34" charset="0"/>
              <a:buChar char="•"/>
            </a:pPr>
            <a:r>
              <a:rPr lang="si-LK" sz="2000" dirty="0" smtClean="0">
                <a:solidFill>
                  <a:srgbClr val="0070C0"/>
                </a:solidFill>
              </a:rPr>
              <a:t> රජු වටා ව්‍යවස්ථාදායක විධායක හා අධිකරණ බලතල කේන්ද්‍රගතව පැවැතිණි</a:t>
            </a:r>
          </a:p>
          <a:p>
            <a:pPr marL="285750" indent="-285750">
              <a:buFont typeface="Arial" panose="020B0604020202020204" pitchFamily="34" charset="0"/>
              <a:buChar char="•"/>
            </a:pPr>
            <a:endParaRPr lang="si-LK" sz="2000" dirty="0">
              <a:solidFill>
                <a:srgbClr val="0070C0"/>
              </a:solidFill>
            </a:endParaRPr>
          </a:p>
          <a:p>
            <a:r>
              <a:rPr lang="en-US" sz="2000" dirty="0" smtClean="0">
                <a:solidFill>
                  <a:srgbClr val="0070C0"/>
                </a:solidFill>
              </a:rPr>
              <a:t>“</a:t>
            </a:r>
            <a:r>
              <a:rPr lang="si-LK" sz="2000" dirty="0" smtClean="0">
                <a:solidFill>
                  <a:srgbClr val="0070C0"/>
                </a:solidFill>
              </a:rPr>
              <a:t>රාජ්‍යය නම් මම වෙමි</a:t>
            </a:r>
            <a:r>
              <a:rPr lang="en-US" sz="2000" dirty="0" smtClean="0">
                <a:solidFill>
                  <a:srgbClr val="0070C0"/>
                </a:solidFill>
              </a:rPr>
              <a:t>”</a:t>
            </a:r>
            <a:r>
              <a:rPr lang="si-LK" sz="2000" dirty="0" smtClean="0">
                <a:solidFill>
                  <a:srgbClr val="0070C0"/>
                </a:solidFill>
              </a:rPr>
              <a:t>.</a:t>
            </a:r>
            <a:r>
              <a:rPr lang="en-US" sz="2000" dirty="0" smtClean="0">
                <a:solidFill>
                  <a:srgbClr val="0070C0"/>
                </a:solidFill>
              </a:rPr>
              <a:t>”</a:t>
            </a:r>
            <a:r>
              <a:rPr lang="si-LK" sz="2000" dirty="0" smtClean="0">
                <a:solidFill>
                  <a:srgbClr val="0070C0"/>
                </a:solidFill>
              </a:rPr>
              <a:t>මා අපේක්ෂා කරන ඕනෑම දෙයක් නීත්‍යානුකූලයි</a:t>
            </a:r>
            <a:r>
              <a:rPr lang="en-US" sz="2000" dirty="0" smtClean="0">
                <a:solidFill>
                  <a:srgbClr val="0070C0"/>
                </a:solidFill>
              </a:rPr>
              <a:t>”</a:t>
            </a:r>
            <a:endParaRPr lang="si-LK" sz="2000" dirty="0">
              <a:solidFill>
                <a:srgbClr val="0070C0"/>
              </a:solidFill>
            </a:endParaRPr>
          </a:p>
          <a:p>
            <a:pPr lvl="7"/>
            <a:r>
              <a:rPr lang="si-LK" sz="2000" dirty="0" smtClean="0">
                <a:solidFill>
                  <a:srgbClr val="0070C0"/>
                </a:solidFill>
              </a:rPr>
              <a:t>(14  වන ලුවී රජු)</a:t>
            </a:r>
            <a:endParaRPr lang="en-US" sz="2000" dirty="0">
              <a:solidFill>
                <a:srgbClr val="0070C0"/>
              </a:solidFill>
            </a:endParaRPr>
          </a:p>
        </p:txBody>
      </p:sp>
      <p:sp>
        <p:nvSpPr>
          <p:cNvPr id="26" name="TextBox 25"/>
          <p:cNvSpPr txBox="1"/>
          <p:nvPr/>
        </p:nvSpPr>
        <p:spPr>
          <a:xfrm>
            <a:off x="6659592" y="3959525"/>
            <a:ext cx="4960189" cy="707886"/>
          </a:xfrm>
          <a:prstGeom prst="rect">
            <a:avLst/>
          </a:prstGeom>
          <a:noFill/>
        </p:spPr>
        <p:txBody>
          <a:bodyPr wrap="square" rtlCol="0">
            <a:spAutoFit/>
          </a:bodyPr>
          <a:lstStyle/>
          <a:p>
            <a:r>
              <a:rPr lang="si-LK" sz="2000" dirty="0" smtClean="0">
                <a:solidFill>
                  <a:srgbClr val="0070C0"/>
                </a:solidFill>
              </a:rPr>
              <a:t>බැස්ටීල් බන්ධනාගාරයට ප්‍රංශ විප්ලවයේ මුල්ම ප්‍රහාරය එල්ල විය.</a:t>
            </a:r>
            <a:endParaRPr lang="en-US" sz="2000" dirty="0">
              <a:solidFill>
                <a:srgbClr val="0070C0"/>
              </a:solidFill>
            </a:endParaRPr>
          </a:p>
        </p:txBody>
      </p:sp>
      <p:pic>
        <p:nvPicPr>
          <p:cNvPr id="16" name="Picture 15"/>
          <p:cNvPicPr>
            <a:picLocks noChangeAspect="1"/>
          </p:cNvPicPr>
          <p:nvPr/>
        </p:nvPicPr>
        <p:blipFill>
          <a:blip r:embed="rId2"/>
          <a:stretch>
            <a:fillRect/>
          </a:stretch>
        </p:blipFill>
        <p:spPr>
          <a:xfrm>
            <a:off x="3272826" y="2573097"/>
            <a:ext cx="2981325" cy="1950656"/>
          </a:xfrm>
          <a:prstGeom prst="rect">
            <a:avLst/>
          </a:prstGeom>
        </p:spPr>
      </p:pic>
      <p:pic>
        <p:nvPicPr>
          <p:cNvPr id="17" name="Picture 16"/>
          <p:cNvPicPr>
            <a:picLocks noChangeAspect="1"/>
          </p:cNvPicPr>
          <p:nvPr/>
        </p:nvPicPr>
        <p:blipFill>
          <a:blip r:embed="rId3"/>
          <a:stretch>
            <a:fillRect/>
          </a:stretch>
        </p:blipFill>
        <p:spPr>
          <a:xfrm>
            <a:off x="5526402" y="4687066"/>
            <a:ext cx="2559678" cy="2165146"/>
          </a:xfrm>
          <a:prstGeom prst="rect">
            <a:avLst/>
          </a:prstGeom>
        </p:spPr>
      </p:pic>
    </p:spTree>
    <p:extLst>
      <p:ext uri="{BB962C8B-B14F-4D97-AF65-F5344CB8AC3E}">
        <p14:creationId xmlns:p14="http://schemas.microsoft.com/office/powerpoint/2010/main" val="590794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90708" y="1554630"/>
            <a:ext cx="8825659" cy="3416300"/>
          </a:xfrm>
        </p:spPr>
        <p:txBody>
          <a:bodyPr>
            <a:normAutofit/>
          </a:bodyPr>
          <a:lstStyle/>
          <a:p>
            <a:pPr>
              <a:buFont typeface="Wingdings" panose="05000000000000000000" pitchFamily="2" charset="2"/>
              <a:buChar char="q"/>
            </a:pPr>
            <a:r>
              <a:rPr lang="si-LK" sz="2500" b="1" dirty="0">
                <a:solidFill>
                  <a:schemeClr val="accent5"/>
                </a:solidFill>
              </a:rPr>
              <a:t>ර</a:t>
            </a:r>
            <a:r>
              <a:rPr lang="si-LK" sz="2500" b="1" dirty="0" smtClean="0">
                <a:solidFill>
                  <a:schemeClr val="accent5"/>
                </a:solidFill>
              </a:rPr>
              <a:t>ජු ගත කළ අධික සුඛෝපගෝගී ජීවිතය</a:t>
            </a:r>
          </a:p>
          <a:p>
            <a:pPr>
              <a:buFont typeface="Wingdings" panose="05000000000000000000" pitchFamily="2" charset="2"/>
              <a:buChar char="q"/>
            </a:pPr>
            <a:r>
              <a:rPr lang="si-LK" sz="2500" b="1" dirty="0" smtClean="0">
                <a:solidFill>
                  <a:schemeClr val="accent5"/>
                </a:solidFill>
              </a:rPr>
              <a:t>පොදු ජනතාව හා රජු අතර සබදතාව ඉතා දුරස් විය.</a:t>
            </a:r>
          </a:p>
          <a:p>
            <a:pPr>
              <a:buFont typeface="Wingdings" panose="05000000000000000000" pitchFamily="2" charset="2"/>
              <a:buChar char="q"/>
            </a:pPr>
            <a:r>
              <a:rPr lang="si-LK" sz="2500" b="1" dirty="0" smtClean="0">
                <a:solidFill>
                  <a:schemeClr val="accent5"/>
                </a:solidFill>
              </a:rPr>
              <a:t>රජු රටේ තොරතුරු දැන ගත්තේ රදලයන්ගෙනි.</a:t>
            </a:r>
          </a:p>
          <a:p>
            <a:pPr>
              <a:buFont typeface="Wingdings" panose="05000000000000000000" pitchFamily="2" charset="2"/>
              <a:buChar char="q"/>
            </a:pPr>
            <a:r>
              <a:rPr lang="si-LK" sz="2500" b="1" dirty="0" smtClean="0">
                <a:solidFill>
                  <a:schemeClr val="accent5"/>
                </a:solidFill>
              </a:rPr>
              <a:t>මෙසේ රජු හා සාමාන්‍ය ජනතාව අතර සම්බන්ධතාවය දුරස්වීම ජනතාවගේ කලකිරීමටත් එය විප්ලවයක් දක්වා වර්ධනය වීමටත් හේතුවිය.</a:t>
            </a:r>
            <a:endParaRPr lang="en-US" sz="2500" b="1" dirty="0">
              <a:solidFill>
                <a:schemeClr val="accent5"/>
              </a:solidFill>
            </a:endParaRPr>
          </a:p>
        </p:txBody>
      </p:sp>
      <p:pic>
        <p:nvPicPr>
          <p:cNvPr id="4" name="Picture 3" descr="https://1.bp.blogspot.com/-iZohuWiicm0/Xsx8ibX1W9I/AAAAAAAAElg/ksY92muHNEI-d5zzAiiQpWq--ZRMkXeYgCLcBGAsYHQ/s320/81473703_169814460958531_4082838907686289599_n.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258967" y="3895936"/>
            <a:ext cx="3737012" cy="3045460"/>
          </a:xfrm>
          <a:prstGeom prst="rect">
            <a:avLst/>
          </a:prstGeom>
          <a:noFill/>
          <a:ln>
            <a:noFill/>
          </a:ln>
        </p:spPr>
      </p:pic>
    </p:spTree>
    <p:extLst>
      <p:ext uri="{BB962C8B-B14F-4D97-AF65-F5344CB8AC3E}">
        <p14:creationId xmlns:p14="http://schemas.microsoft.com/office/powerpoint/2010/main" val="1748700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28600"/>
            <a:ext cx="10515600" cy="4351338"/>
          </a:xfrm>
        </p:spPr>
        <p:txBody>
          <a:bodyPr>
            <a:normAutofit/>
          </a:bodyPr>
          <a:lstStyle/>
          <a:p>
            <a:pPr marL="3200400" lvl="7" indent="0">
              <a:buNone/>
            </a:pPr>
            <a:r>
              <a:rPr lang="si-LK" sz="2500" b="1" dirty="0" smtClean="0">
                <a:solidFill>
                  <a:schemeClr val="accent5"/>
                </a:solidFill>
              </a:rPr>
              <a:t>ප්‍රංශ රාජාණ්ඩුව</a:t>
            </a:r>
            <a:endParaRPr lang="en-US" sz="2500" b="1" dirty="0" smtClean="0">
              <a:solidFill>
                <a:schemeClr val="accent5"/>
              </a:solidFill>
            </a:endParaRPr>
          </a:p>
          <a:p>
            <a:pPr lvl="7"/>
            <a:endParaRPr lang="en-US" sz="2000" b="1" dirty="0">
              <a:solidFill>
                <a:schemeClr val="accent5"/>
              </a:solidFill>
            </a:endParaRPr>
          </a:p>
        </p:txBody>
      </p:sp>
      <p:sp>
        <p:nvSpPr>
          <p:cNvPr id="8" name="Oval 7"/>
          <p:cNvSpPr/>
          <p:nvPr/>
        </p:nvSpPr>
        <p:spPr>
          <a:xfrm>
            <a:off x="1121435" y="1410418"/>
            <a:ext cx="1511061" cy="131984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i-LK" sz="2500" dirty="0" smtClean="0">
                <a:solidFill>
                  <a:schemeClr val="accent5"/>
                </a:solidFill>
              </a:rPr>
              <a:t>රජු</a:t>
            </a:r>
            <a:endParaRPr lang="en-US" sz="2500" dirty="0">
              <a:solidFill>
                <a:schemeClr val="accent5"/>
              </a:solidFill>
            </a:endParaRPr>
          </a:p>
        </p:txBody>
      </p:sp>
      <p:sp>
        <p:nvSpPr>
          <p:cNvPr id="11" name="Oval 10"/>
          <p:cNvSpPr/>
          <p:nvPr/>
        </p:nvSpPr>
        <p:spPr>
          <a:xfrm>
            <a:off x="3585713" y="1264057"/>
            <a:ext cx="2193478" cy="1319841"/>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i-LK" sz="2500" dirty="0" smtClean="0">
                <a:solidFill>
                  <a:schemeClr val="accent5"/>
                </a:solidFill>
              </a:rPr>
              <a:t>උපදේශක මණ්ඩලය</a:t>
            </a:r>
            <a:endParaRPr lang="en-US" sz="2500" dirty="0">
              <a:solidFill>
                <a:schemeClr val="accent5"/>
              </a:solidFill>
            </a:endParaRPr>
          </a:p>
        </p:txBody>
      </p:sp>
      <p:sp>
        <p:nvSpPr>
          <p:cNvPr id="14" name="Oval 13"/>
          <p:cNvSpPr/>
          <p:nvPr/>
        </p:nvSpPr>
        <p:spPr>
          <a:xfrm>
            <a:off x="6732409" y="1232323"/>
            <a:ext cx="2142650" cy="1383311"/>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i-LK" sz="2500" dirty="0" smtClean="0">
                <a:solidFill>
                  <a:schemeClr val="accent5"/>
                </a:solidFill>
              </a:rPr>
              <a:t>අමාත්‍ය මණ්ඩලය</a:t>
            </a:r>
            <a:endParaRPr lang="en-US" sz="2500" dirty="0">
              <a:solidFill>
                <a:schemeClr val="accent5"/>
              </a:solidFill>
            </a:endParaRPr>
          </a:p>
        </p:txBody>
      </p:sp>
      <p:sp>
        <p:nvSpPr>
          <p:cNvPr id="15" name="Rectangle 14"/>
          <p:cNvSpPr/>
          <p:nvPr/>
        </p:nvSpPr>
        <p:spPr>
          <a:xfrm>
            <a:off x="688484" y="2931459"/>
            <a:ext cx="9420045" cy="3961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1122153" y="3484988"/>
            <a:ext cx="8271294" cy="3170099"/>
          </a:xfrm>
          <a:prstGeom prst="rect">
            <a:avLst/>
          </a:prstGeom>
          <a:noFill/>
        </p:spPr>
        <p:txBody>
          <a:bodyPr wrap="square" rtlCol="0">
            <a:spAutoFit/>
          </a:bodyPr>
          <a:lstStyle/>
          <a:p>
            <a:pPr marL="285750" indent="-285750">
              <a:buFont typeface="Wingdings" panose="05000000000000000000" pitchFamily="2" charset="2"/>
              <a:buChar char="q"/>
            </a:pPr>
            <a:r>
              <a:rPr lang="si-LK" sz="2500" dirty="0" smtClean="0"/>
              <a:t>මෙම රාජාණ්ඩුව අතිශයින්ම දූෂිත විය.</a:t>
            </a:r>
          </a:p>
          <a:p>
            <a:pPr marL="285750" indent="-285750">
              <a:buFont typeface="Wingdings" panose="05000000000000000000" pitchFamily="2" charset="2"/>
              <a:buChar char="q"/>
            </a:pPr>
            <a:r>
              <a:rPr lang="si-LK" sz="2500" dirty="0" smtClean="0"/>
              <a:t>රදලයන් අත පැවැති ප්‍රාදේශීය පාලනය අතිශයින්ම අකායාර්ෂම විය.</a:t>
            </a:r>
          </a:p>
          <a:p>
            <a:pPr marL="285750" indent="-285750">
              <a:buFont typeface="Wingdings" panose="05000000000000000000" pitchFamily="2" charset="2"/>
              <a:buChar char="q"/>
            </a:pPr>
            <a:r>
              <a:rPr lang="si-LK" sz="2500" dirty="0" smtClean="0"/>
              <a:t>රජය විසින් ඉන්ටෙන්ඩාන්ට් නම් නිලධාරි පිරිසක් පත් කරනු ලැබීය</a:t>
            </a:r>
          </a:p>
          <a:p>
            <a:pPr marL="285750" indent="-285750">
              <a:buFont typeface="Wingdings" panose="05000000000000000000" pitchFamily="2" charset="2"/>
              <a:buChar char="q"/>
            </a:pPr>
            <a:r>
              <a:rPr lang="si-LK" sz="2500" dirty="0" smtClean="0"/>
              <a:t>දුක්ගැනවිලි පැවැසීමට පවා කිසිම ඉඩ ප්‍රස්ථාවක් හිමීවී නැත.</a:t>
            </a:r>
          </a:p>
          <a:p>
            <a:pPr marL="285750" indent="-285750">
              <a:buFont typeface="Wingdings" panose="05000000000000000000" pitchFamily="2" charset="2"/>
              <a:buChar char="q"/>
            </a:pPr>
            <a:r>
              <a:rPr lang="si-LK" sz="2500" dirty="0" smtClean="0"/>
              <a:t>ජනතා නියෝජිතයින්ගෙන් සමන්විත ස්ටේට්ස් ජනරල් සභාව වසර 175 ක පමණ කාලයකින්වත් කැදවා නොතිබිණි</a:t>
            </a:r>
            <a:endParaRPr lang="en-US" sz="2500" dirty="0"/>
          </a:p>
        </p:txBody>
      </p:sp>
      <p:cxnSp>
        <p:nvCxnSpPr>
          <p:cNvPr id="19" name="Straight Arrow Connector 18"/>
          <p:cNvCxnSpPr/>
          <p:nvPr/>
        </p:nvCxnSpPr>
        <p:spPr>
          <a:xfrm flipH="1">
            <a:off x="2363638" y="552091"/>
            <a:ext cx="1613139" cy="8583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028536" y="562523"/>
            <a:ext cx="2273779" cy="6192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028536" y="562523"/>
            <a:ext cx="0" cy="6896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5530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43310" y="0"/>
            <a:ext cx="10515600" cy="1325563"/>
          </a:xfrm>
        </p:spPr>
        <p:txBody>
          <a:bodyPr>
            <a:normAutofit/>
          </a:bodyPr>
          <a:lstStyle/>
          <a:p>
            <a:r>
              <a:rPr lang="si-LK" sz="2500" dirty="0" smtClean="0">
                <a:solidFill>
                  <a:schemeClr val="accent2"/>
                </a:solidFill>
              </a:rPr>
              <a:t>ප්‍රංශ විප්ලවය බලපෑ සමාජ හේතු</a:t>
            </a:r>
            <a:endParaRPr lang="en-US" sz="2500" dirty="0">
              <a:solidFill>
                <a:schemeClr val="accent2"/>
              </a:solidFill>
            </a:endParaRPr>
          </a:p>
        </p:txBody>
      </p:sp>
      <p:sp>
        <p:nvSpPr>
          <p:cNvPr id="4" name="Content Placeholder 3"/>
          <p:cNvSpPr>
            <a:spLocks noGrp="1"/>
          </p:cNvSpPr>
          <p:nvPr>
            <p:ph idx="1"/>
          </p:nvPr>
        </p:nvSpPr>
        <p:spPr>
          <a:xfrm>
            <a:off x="536276" y="1014742"/>
            <a:ext cx="10515600" cy="4351338"/>
          </a:xfrm>
        </p:spPr>
        <p:txBody>
          <a:bodyPr/>
          <a:lstStyle/>
          <a:p>
            <a:r>
              <a:rPr lang="si-LK" sz="2500" dirty="0" smtClean="0">
                <a:solidFill>
                  <a:schemeClr val="accent6"/>
                </a:solidFill>
              </a:rPr>
              <a:t>වැඩවසම් ලක්ෂණ සහිත සමාජ ක්‍රමයකි. - රදලයන්</a:t>
            </a:r>
          </a:p>
          <a:p>
            <a:pPr marL="2171700" lvl="5" indent="0">
              <a:buNone/>
            </a:pPr>
            <a:r>
              <a:rPr lang="si-LK" sz="1900" dirty="0" smtClean="0">
                <a:solidFill>
                  <a:schemeClr val="accent6"/>
                </a:solidFill>
              </a:rPr>
              <a:t>විප්ලව සමයේ  </a:t>
            </a:r>
            <a:endParaRPr lang="en-US" sz="1900" dirty="0" smtClean="0">
              <a:solidFill>
                <a:schemeClr val="accent6"/>
              </a:solidFill>
            </a:endParaRPr>
          </a:p>
          <a:p>
            <a:pPr marL="2171700" lvl="5" indent="0">
              <a:buNone/>
            </a:pPr>
            <a:endParaRPr lang="en-US" sz="1900" dirty="0">
              <a:solidFill>
                <a:schemeClr val="accent6"/>
              </a:solidFill>
            </a:endParaRPr>
          </a:p>
          <a:p>
            <a:pPr marL="2171700" lvl="5" indent="0">
              <a:buNone/>
            </a:pPr>
            <a:r>
              <a:rPr lang="en-US" sz="2500" dirty="0" smtClean="0">
                <a:solidFill>
                  <a:schemeClr val="accent6"/>
                </a:solidFill>
              </a:rPr>
              <a:t> </a:t>
            </a:r>
            <a:r>
              <a:rPr lang="si-LK" sz="2500" dirty="0" smtClean="0">
                <a:solidFill>
                  <a:schemeClr val="accent6"/>
                </a:solidFill>
              </a:rPr>
              <a:t>ප්‍රංශ සමාජය</a:t>
            </a:r>
            <a:endParaRPr lang="en-US" sz="2500" dirty="0" smtClean="0">
              <a:solidFill>
                <a:schemeClr val="accent6"/>
              </a:solidFill>
            </a:endParaRPr>
          </a:p>
          <a:p>
            <a:pPr marL="2171700" lvl="5" indent="0">
              <a:buNone/>
            </a:pPr>
            <a:endParaRPr lang="en-US" dirty="0">
              <a:solidFill>
                <a:schemeClr val="accent6"/>
              </a:solidFill>
            </a:endParaRPr>
          </a:p>
          <a:p>
            <a:pPr marL="2171700" lvl="5" indent="0">
              <a:buNone/>
            </a:pPr>
            <a:endParaRPr lang="en-US" dirty="0">
              <a:solidFill>
                <a:schemeClr val="accent6"/>
              </a:solidFill>
            </a:endParaRPr>
          </a:p>
        </p:txBody>
      </p:sp>
      <p:cxnSp>
        <p:nvCxnSpPr>
          <p:cNvPr id="8" name="Straight Arrow Connector 7"/>
          <p:cNvCxnSpPr/>
          <p:nvPr/>
        </p:nvCxnSpPr>
        <p:spPr>
          <a:xfrm flipH="1">
            <a:off x="3062377" y="2493034"/>
            <a:ext cx="2424023" cy="10437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486400" y="2518913"/>
            <a:ext cx="8626" cy="8798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486400" y="2493034"/>
            <a:ext cx="2778425" cy="86264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441275" y="3571336"/>
            <a:ext cx="1475117" cy="1224951"/>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i-LK" dirty="0" smtClean="0"/>
              <a:t>පූජකයන්</a:t>
            </a:r>
            <a:endParaRPr lang="en-US" dirty="0"/>
          </a:p>
        </p:txBody>
      </p:sp>
      <p:sp>
        <p:nvSpPr>
          <p:cNvPr id="14" name="Oval 13"/>
          <p:cNvSpPr/>
          <p:nvPr/>
        </p:nvSpPr>
        <p:spPr>
          <a:xfrm>
            <a:off x="4973129" y="3571336"/>
            <a:ext cx="1358660" cy="1259457"/>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i-LK" dirty="0" smtClean="0"/>
              <a:t>රදලයන්</a:t>
            </a:r>
            <a:endParaRPr lang="en-US" dirty="0"/>
          </a:p>
        </p:txBody>
      </p:sp>
      <p:sp>
        <p:nvSpPr>
          <p:cNvPr id="15" name="Oval 14"/>
          <p:cNvSpPr/>
          <p:nvPr/>
        </p:nvSpPr>
        <p:spPr>
          <a:xfrm>
            <a:off x="7578305" y="3476445"/>
            <a:ext cx="1381665" cy="131984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i-LK" dirty="0" smtClean="0"/>
              <a:t>සාමාන්‍ය ජනතාව</a:t>
            </a:r>
            <a:endParaRPr lang="en-US" dirty="0"/>
          </a:p>
        </p:txBody>
      </p:sp>
      <p:sp>
        <p:nvSpPr>
          <p:cNvPr id="17" name="Rectangle 16"/>
          <p:cNvSpPr/>
          <p:nvPr/>
        </p:nvSpPr>
        <p:spPr>
          <a:xfrm>
            <a:off x="7392838" y="5282721"/>
            <a:ext cx="2320505" cy="122495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7485571" y="5433531"/>
            <a:ext cx="2135038" cy="923330"/>
          </a:xfrm>
          <a:prstGeom prst="rect">
            <a:avLst/>
          </a:prstGeom>
          <a:noFill/>
        </p:spPr>
        <p:txBody>
          <a:bodyPr wrap="square" rtlCol="0">
            <a:spAutoFit/>
          </a:bodyPr>
          <a:lstStyle/>
          <a:p>
            <a:pPr marL="285750" indent="-285750">
              <a:buFont typeface="Wingdings" panose="05000000000000000000" pitchFamily="2" charset="2"/>
              <a:buChar char="q"/>
            </a:pPr>
            <a:r>
              <a:rPr lang="si-LK" dirty="0" smtClean="0"/>
              <a:t>මධ්‍යම පන්තිය</a:t>
            </a:r>
          </a:p>
          <a:p>
            <a:pPr marL="285750" indent="-285750">
              <a:buFont typeface="Wingdings" panose="05000000000000000000" pitchFamily="2" charset="2"/>
              <a:buChar char="q"/>
            </a:pPr>
            <a:r>
              <a:rPr lang="si-LK" dirty="0" smtClean="0"/>
              <a:t>ගොවි ජනතාව</a:t>
            </a:r>
          </a:p>
          <a:p>
            <a:pPr marL="285750" indent="-285750">
              <a:buFont typeface="Wingdings" panose="05000000000000000000" pitchFamily="2" charset="2"/>
              <a:buChar char="q"/>
            </a:pPr>
            <a:r>
              <a:rPr lang="si-LK" dirty="0" smtClean="0"/>
              <a:t>කම්කරු ජනතාව</a:t>
            </a:r>
            <a:endParaRPr lang="en-US" dirty="0"/>
          </a:p>
        </p:txBody>
      </p:sp>
      <p:sp>
        <p:nvSpPr>
          <p:cNvPr id="19" name="Down Arrow 18"/>
          <p:cNvSpPr/>
          <p:nvPr/>
        </p:nvSpPr>
        <p:spPr>
          <a:xfrm>
            <a:off x="8264825" y="4813540"/>
            <a:ext cx="288265" cy="469181"/>
          </a:xfrm>
          <a:prstGeom prst="down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8847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683" y="185722"/>
            <a:ext cx="11568023" cy="6524863"/>
          </a:xfrm>
          <a:prstGeom prst="rect">
            <a:avLst/>
          </a:prstGeom>
          <a:solidFill>
            <a:schemeClr val="accent3">
              <a:lumMod val="60000"/>
              <a:lumOff val="40000"/>
            </a:schemeClr>
          </a:solidFill>
        </p:spPr>
        <p:txBody>
          <a:bodyPr wrap="square" rtlCol="0">
            <a:spAutoFit/>
          </a:bodyPr>
          <a:lstStyle/>
          <a:p>
            <a:endParaRPr lang="si-LK" dirty="0" smtClean="0"/>
          </a:p>
          <a:p>
            <a:pPr marL="342900" indent="-342900">
              <a:buFont typeface="Wingdings" panose="05000000000000000000" pitchFamily="2" charset="2"/>
              <a:buChar char="q"/>
            </a:pPr>
            <a:r>
              <a:rPr lang="si-LK" sz="2500" b="1" dirty="0" smtClean="0">
                <a:solidFill>
                  <a:schemeClr val="accent5"/>
                </a:solidFill>
              </a:rPr>
              <a:t>මධ්‍යම පන්තිය යනු වෙළෙදාම හා වෙනත් ව්‍යාපාරික කටයුතු වලින් ධනවත් පිරිසකි.</a:t>
            </a:r>
            <a:endParaRPr lang="en-US" sz="2500" b="1" dirty="0" smtClean="0">
              <a:solidFill>
                <a:schemeClr val="accent5"/>
              </a:solidFill>
            </a:endParaRPr>
          </a:p>
          <a:p>
            <a:endParaRPr lang="si-LK" sz="2500" b="1" dirty="0" smtClean="0">
              <a:solidFill>
                <a:schemeClr val="accent5"/>
              </a:solidFill>
            </a:endParaRPr>
          </a:p>
          <a:p>
            <a:pPr marL="342900" indent="-342900">
              <a:buFont typeface="Wingdings" panose="05000000000000000000" pitchFamily="2" charset="2"/>
              <a:buChar char="q"/>
            </a:pPr>
            <a:r>
              <a:rPr lang="si-LK" sz="2500" b="1" dirty="0" smtClean="0">
                <a:solidFill>
                  <a:schemeClr val="accent5"/>
                </a:solidFill>
              </a:rPr>
              <a:t>බදු ගෙවීමෙන් නිදහස් වූ පූජකවරු සාමාන්‍ය ජනතාවගෙන් බදු ලබන පිරිසක් වූහ.</a:t>
            </a:r>
            <a:endParaRPr lang="en-US" sz="2500" b="1" dirty="0" smtClean="0">
              <a:solidFill>
                <a:schemeClr val="accent5"/>
              </a:solidFill>
            </a:endParaRPr>
          </a:p>
          <a:p>
            <a:endParaRPr lang="si-LK" sz="2500" b="1" dirty="0" smtClean="0">
              <a:solidFill>
                <a:schemeClr val="accent5"/>
              </a:solidFill>
            </a:endParaRPr>
          </a:p>
          <a:p>
            <a:pPr marL="342900" indent="-342900">
              <a:buFont typeface="Wingdings" panose="05000000000000000000" pitchFamily="2" charset="2"/>
              <a:buChar char="q"/>
            </a:pPr>
            <a:r>
              <a:rPr lang="si-LK" sz="2500" b="1" dirty="0" smtClean="0">
                <a:solidFill>
                  <a:schemeClr val="accent5"/>
                </a:solidFill>
              </a:rPr>
              <a:t>ප්‍රංශයේ ඉඩම් වලින් වැඩි ප්‍රමාණයක් රදලයන් සතුවිය.</a:t>
            </a:r>
          </a:p>
          <a:p>
            <a:pPr marL="342900" indent="-342900">
              <a:buFont typeface="Wingdings" panose="05000000000000000000" pitchFamily="2" charset="2"/>
              <a:buChar char="q"/>
            </a:pPr>
            <a:endParaRPr lang="si-LK" sz="2500" b="1" dirty="0">
              <a:solidFill>
                <a:schemeClr val="accent5"/>
              </a:solidFill>
            </a:endParaRPr>
          </a:p>
          <a:p>
            <a:r>
              <a:rPr lang="si-LK" sz="2500" b="1" dirty="0" smtClean="0">
                <a:solidFill>
                  <a:schemeClr val="accent3"/>
                </a:solidFill>
              </a:rPr>
              <a:t>රදලයන් භුක්ති විදි  වරප්‍රසාද කිහිපයක් පහත දැක්වේ.</a:t>
            </a:r>
          </a:p>
          <a:p>
            <a:pPr marL="342900" indent="-342900">
              <a:buFont typeface="Wingdings" panose="05000000000000000000" pitchFamily="2" charset="2"/>
              <a:buChar char="q"/>
            </a:pPr>
            <a:endParaRPr lang="si-LK" sz="2500" b="1" dirty="0">
              <a:solidFill>
                <a:schemeClr val="accent5"/>
              </a:solidFill>
            </a:endParaRPr>
          </a:p>
          <a:p>
            <a:pPr marL="342900" indent="-342900">
              <a:buFont typeface="Wingdings" panose="05000000000000000000" pitchFamily="2" charset="2"/>
              <a:buChar char="q"/>
            </a:pPr>
            <a:r>
              <a:rPr lang="si-LK" sz="2500" b="1" dirty="0" smtClean="0">
                <a:solidFill>
                  <a:schemeClr val="accent5"/>
                </a:solidFill>
              </a:rPr>
              <a:t>රටේ  ඕනෑම ස්ථානයක දඩයම් කිරීමට ඔවුන්ට අයිතියක් තිබුණි.</a:t>
            </a:r>
          </a:p>
          <a:p>
            <a:pPr marL="342900" indent="-342900">
              <a:buFont typeface="Wingdings" panose="05000000000000000000" pitchFamily="2" charset="2"/>
              <a:buChar char="q"/>
            </a:pPr>
            <a:r>
              <a:rPr lang="si-LK" sz="2500" b="1" dirty="0" smtClean="0">
                <a:solidFill>
                  <a:schemeClr val="accent5"/>
                </a:solidFill>
              </a:rPr>
              <a:t>රදලයන් සතු ධාන්‍ය ඇඹුරුම්හල්,වයින් පෙරන යන්ත්‍ර පෝරණු ආදියෙන් </a:t>
            </a:r>
            <a:endParaRPr lang="en-US" sz="2500" b="1" dirty="0" smtClean="0">
              <a:solidFill>
                <a:schemeClr val="accent5"/>
              </a:solidFill>
            </a:endParaRPr>
          </a:p>
          <a:p>
            <a:r>
              <a:rPr lang="si-LK" sz="2500" b="1" dirty="0" smtClean="0">
                <a:solidFill>
                  <a:schemeClr val="accent5"/>
                </a:solidFill>
              </a:rPr>
              <a:t>ගොවියන් සිය අවශ්‍යතා ඉටු කර ගත යුතු වූ අතර ඒ සදහා අධික ගාස්තු </a:t>
            </a:r>
            <a:endParaRPr lang="en-US" sz="2500" b="1" dirty="0" smtClean="0">
              <a:solidFill>
                <a:schemeClr val="accent5"/>
              </a:solidFill>
            </a:endParaRPr>
          </a:p>
          <a:p>
            <a:r>
              <a:rPr lang="si-LK" sz="2500" b="1" dirty="0" smtClean="0">
                <a:solidFill>
                  <a:schemeClr val="accent5"/>
                </a:solidFill>
              </a:rPr>
              <a:t>අය කිරීමෙන් රදලයන්ට විශාල ආදායමක් ලැබිණි.</a:t>
            </a:r>
          </a:p>
          <a:p>
            <a:pPr marL="342900" indent="-342900">
              <a:buFont typeface="Wingdings" panose="05000000000000000000" pitchFamily="2" charset="2"/>
              <a:buChar char="q"/>
            </a:pPr>
            <a:r>
              <a:rPr lang="si-LK" sz="2500" b="1" dirty="0" smtClean="0">
                <a:solidFill>
                  <a:schemeClr val="accent5"/>
                </a:solidFill>
              </a:rPr>
              <a:t>ගොවීන්ගේ ඉඩම් වලින් බදු අය කර ගැනීමේ අයිතිය රදලයන් සතුවිය.</a:t>
            </a:r>
          </a:p>
          <a:p>
            <a:pPr marL="342900" indent="-342900">
              <a:buFont typeface="Wingdings" panose="05000000000000000000" pitchFamily="2" charset="2"/>
              <a:buChar char="q"/>
            </a:pPr>
            <a:r>
              <a:rPr lang="si-LK" sz="2500" b="1" dirty="0" smtClean="0">
                <a:solidFill>
                  <a:schemeClr val="accent5"/>
                </a:solidFill>
              </a:rPr>
              <a:t>රජයට බදු ගෙවීමෙන් රදලයෝ නිදහස්  වූහ.</a:t>
            </a:r>
          </a:p>
          <a:p>
            <a:pPr marL="342900" indent="-342900">
              <a:buFont typeface="Wingdings" panose="05000000000000000000" pitchFamily="2" charset="2"/>
              <a:buChar char="q"/>
            </a:pPr>
            <a:endParaRPr lang="si-LK" sz="2500" b="1" dirty="0">
              <a:solidFill>
                <a:schemeClr val="accent5"/>
              </a:solidFill>
            </a:endParaRPr>
          </a:p>
          <a:p>
            <a:endParaRPr lang="si-LK" sz="2500" b="1" dirty="0" smtClean="0">
              <a:solidFill>
                <a:schemeClr val="accent5"/>
              </a:solidFill>
            </a:endParaRPr>
          </a:p>
        </p:txBody>
      </p:sp>
      <p:pic>
        <p:nvPicPr>
          <p:cNvPr id="3" name="Picture 2"/>
          <p:cNvPicPr>
            <a:picLocks noChangeAspect="1"/>
          </p:cNvPicPr>
          <p:nvPr/>
        </p:nvPicPr>
        <p:blipFill>
          <a:blip r:embed="rId2"/>
          <a:stretch>
            <a:fillRect/>
          </a:stretch>
        </p:blipFill>
        <p:spPr>
          <a:xfrm>
            <a:off x="8840553" y="1828801"/>
            <a:ext cx="3351447" cy="2784056"/>
          </a:xfrm>
          <a:prstGeom prst="rect">
            <a:avLst/>
          </a:prstGeom>
        </p:spPr>
      </p:pic>
    </p:spTree>
    <p:extLst>
      <p:ext uri="{BB962C8B-B14F-4D97-AF65-F5344CB8AC3E}">
        <p14:creationId xmlns:p14="http://schemas.microsoft.com/office/powerpoint/2010/main" val="5889995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1209</TotalTime>
  <Words>4109</Words>
  <Application>Microsoft Office PowerPoint</Application>
  <PresentationFormat>Widescreen</PresentationFormat>
  <Paragraphs>177</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Century Gothic</vt:lpstr>
      <vt:lpstr>Courier New</vt:lpstr>
      <vt:lpstr>Iskoola Pota</vt:lpstr>
      <vt:lpstr>Times New Roman</vt:lpstr>
      <vt:lpstr>Wingdings</vt:lpstr>
      <vt:lpstr>Wingdings 3</vt:lpstr>
      <vt:lpstr>Ion Boardroom</vt:lpstr>
      <vt:lpstr>ප්‍රංශ විප්ලවය</vt:lpstr>
      <vt:lpstr>ප්‍රංශ විප්ලවය</vt:lpstr>
      <vt:lpstr>PowerPoint Presentation</vt:lpstr>
      <vt:lpstr>PowerPoint Presentation</vt:lpstr>
      <vt:lpstr>ප්‍රංශ විප්ලවය බලපෑ දේශපාලන හේතු </vt:lpstr>
      <vt:lpstr>PowerPoint Presentation</vt:lpstr>
      <vt:lpstr>PowerPoint Presentation</vt:lpstr>
      <vt:lpstr>ප්‍රංශ විප්ලවය බලපෑ සමාජ හේතු</vt:lpstr>
      <vt:lpstr>PowerPoint Presentation</vt:lpstr>
      <vt:lpstr>PowerPoint Presentation</vt:lpstr>
      <vt:lpstr> ප්‍රංශ විප්ලවය බලපෑ ආර්ථික හේතු</vt:lpstr>
      <vt:lpstr>PowerPoint Presentation</vt:lpstr>
      <vt:lpstr>ප්‍රංශ විප්ලවය බලපෑ  දාර්ශනික මතවාද</vt:lpstr>
      <vt:lpstr>PowerPoint Presentation</vt:lpstr>
      <vt:lpstr>විප්ලවය</vt:lpstr>
      <vt:lpstr>PowerPoint Presentation</vt:lpstr>
      <vt:lpstr>PowerPoint Presentation</vt:lpstr>
      <vt:lpstr>ප්‍රංශ විප්ලවයේ ප්‍රතිඵල</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Terance Dilhan</dc:creator>
  <cp:lastModifiedBy>TDK</cp:lastModifiedBy>
  <cp:revision>203</cp:revision>
  <dcterms:created xsi:type="dcterms:W3CDTF">2020-11-03T06:50:30Z</dcterms:created>
  <dcterms:modified xsi:type="dcterms:W3CDTF">2008-12-31T19:02:24Z</dcterms:modified>
</cp:coreProperties>
</file>