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A147"/>
    <a:srgbClr val="B54C2D"/>
    <a:srgbClr val="B66952"/>
    <a:srgbClr val="B56D45"/>
    <a:srgbClr val="DF9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6647" autoAdjust="0"/>
  </p:normalViewPr>
  <p:slideViewPr>
    <p:cSldViewPr snapToGrid="0">
      <p:cViewPr>
        <p:scale>
          <a:sx n="110" d="100"/>
          <a:sy n="110" d="100"/>
        </p:scale>
        <p:origin x="-30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, Kevin" userId="6430f1bb-3cd4-4e9e-bffb-f84bf2cbbec5" providerId="ADAL" clId="{650176CD-EBD0-4440-9DA1-1DB507358428}"/>
    <pc:docChg chg="modSld">
      <pc:chgData name="Campbell, Kevin" userId="6430f1bb-3cd4-4e9e-bffb-f84bf2cbbec5" providerId="ADAL" clId="{650176CD-EBD0-4440-9DA1-1DB507358428}" dt="2022-10-20T17:47:32.985" v="0" actId="20577"/>
      <pc:docMkLst>
        <pc:docMk/>
      </pc:docMkLst>
      <pc:sldChg chg="modSp mod">
        <pc:chgData name="Campbell, Kevin" userId="6430f1bb-3cd4-4e9e-bffb-f84bf2cbbec5" providerId="ADAL" clId="{650176CD-EBD0-4440-9DA1-1DB507358428}" dt="2022-10-20T17:47:32.985" v="0" actId="20577"/>
        <pc:sldMkLst>
          <pc:docMk/>
          <pc:sldMk cId="4113243409" sldId="260"/>
        </pc:sldMkLst>
        <pc:spChg chg="mod">
          <ac:chgData name="Campbell, Kevin" userId="6430f1bb-3cd4-4e9e-bffb-f84bf2cbbec5" providerId="ADAL" clId="{650176CD-EBD0-4440-9DA1-1DB507358428}" dt="2022-10-20T17:47:32.985" v="0" actId="20577"/>
          <ac:spMkLst>
            <pc:docMk/>
            <pc:sldMk cId="4113243409" sldId="260"/>
            <ac:spMk id="2" creationId="{6B43CFDF-9178-621C-ED8A-1EED564332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3BC3F-CA48-4C77-8BF2-05CBA428735B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24D52-FF30-4982-809B-66C26BA9B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1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blegroup.com/books/dysfunctions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Trainer Guidance: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Reference:</a:t>
            </a:r>
          </a:p>
          <a:p>
            <a:pPr marL="0" indent="0">
              <a:buNone/>
            </a:pPr>
            <a:r>
              <a:rPr lang="en-GB" i="1" dirty="0"/>
              <a:t>The Five Dysfunctions of a Team,</a:t>
            </a:r>
            <a:r>
              <a:rPr lang="en-GB" b="1" i="1" dirty="0"/>
              <a:t> </a:t>
            </a:r>
            <a:r>
              <a:rPr lang="en-GB" dirty="0"/>
              <a:t>Patrick Lencioni, </a:t>
            </a:r>
            <a:r>
              <a:rPr lang="en-GB" dirty="0">
                <a:hlinkClick r:id="rId3"/>
              </a:rPr>
              <a:t>https://www.tablegroup.com/books/dysfunctions/</a:t>
            </a:r>
            <a:endParaRPr lang="en-GB" dirty="0"/>
          </a:p>
          <a:p>
            <a:pPr marL="0" indent="0">
              <a:buNone/>
            </a:pPr>
            <a:endParaRPr lang="en-GB" b="0" dirty="0"/>
          </a:p>
          <a:p>
            <a:pPr marL="457200" indent="-457200"/>
            <a:r>
              <a:rPr lang="en-GB" sz="1200" dirty="0"/>
              <a:t>Teamwork is the ultimate competitive advantage, but many teams are dysfunctional</a:t>
            </a:r>
          </a:p>
          <a:p>
            <a:pPr marL="457200" indent="-457200"/>
            <a:endParaRPr lang="en-GB" sz="1200" dirty="0"/>
          </a:p>
          <a:p>
            <a:pPr marL="457200" indent="-457200"/>
            <a:r>
              <a:rPr lang="en-GB" sz="1200" dirty="0"/>
              <a:t>Absence of trust is the key problem that leads to the other four dysfunctions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324D52-FF30-4982-809B-66C26BA9B9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33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77348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2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>
            <a:extLst>
              <a:ext uri="{FF2B5EF4-FFF2-40B4-BE49-F238E27FC236}">
                <a16:creationId xmlns:a16="http://schemas.microsoft.com/office/drawing/2014/main" id="{CE39118B-B3AD-4BD4-BA22-DEFF4E76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247728"/>
            <a:ext cx="10353762" cy="543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079-7EF0-44EE-B798-BCC497C9F3B2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6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70A8-1D13-4657-95F0-A9EA54967B8D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05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90AC-71BD-4C7F-8ACA-7B3F18292E63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F0D53-0705-41B7-8554-09D21E7807F9}"/>
              </a:ext>
            </a:extLst>
          </p:cNvPr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F647CD-0F1A-4BB3-89E0-A74F1E1B098D}"/>
              </a:ext>
            </a:extLst>
          </p:cNvPr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59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FC2C-8905-46F0-B443-CE905B76BA01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36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49"/>
            <a:ext cx="3300984" cy="764783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768110"/>
            <a:ext cx="3300984" cy="30230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9DC3-C9B5-499E-9140-0DC28B7074E2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06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>
            <a:extLst>
              <a:ext uri="{FF2B5EF4-FFF2-40B4-BE49-F238E27FC236}">
                <a16:creationId xmlns:a16="http://schemas.microsoft.com/office/drawing/2014/main" id="{7E87C569-D426-4615-ADA7-B370EA983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>
            <a:extLst>
              <a:ext uri="{FF2B5EF4-FFF2-40B4-BE49-F238E27FC236}">
                <a16:creationId xmlns:a16="http://schemas.microsoft.com/office/drawing/2014/main" id="{7B353ED4-7AD0-46C9-88ED-1A16B1433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>
            <a:extLst>
              <a:ext uri="{FF2B5EF4-FFF2-40B4-BE49-F238E27FC236}">
                <a16:creationId xmlns:a16="http://schemas.microsoft.com/office/drawing/2014/main" id="{F561D985-AD57-459A-B3A6-EBF29603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572443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33EA-E472-4D22-9C03-A9C14AA21CED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02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58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2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6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763439"/>
            <a:ext cx="9590550" cy="133349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8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61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76450"/>
            <a:ext cx="4856841" cy="362267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716" y="2076451"/>
            <a:ext cx="4856841" cy="362267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7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>
            <a:extLst>
              <a:ext uri="{FF2B5EF4-FFF2-40B4-BE49-F238E27FC236}">
                <a16:creationId xmlns:a16="http://schemas.microsoft.com/office/drawing/2014/main" id="{37B721FF-D609-4D98-9D19-CF75AA8A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29200" cy="4099959"/>
          </a:xfrm>
          <a:prstGeom prst="rect">
            <a:avLst/>
          </a:prstGeom>
        </p:spPr>
      </p:pic>
      <p:pic>
        <p:nvPicPr>
          <p:cNvPr id="21" name="Picture 20" descr="Slate-V2-HD-compPhotoInset.png">
            <a:extLst>
              <a:ext uri="{FF2B5EF4-FFF2-40B4-BE49-F238E27FC236}">
                <a16:creationId xmlns:a16="http://schemas.microsoft.com/office/drawing/2014/main" id="{073936BD-C868-433F-8E84-D6DD8E640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57" y="1734506"/>
            <a:ext cx="5029200" cy="40999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8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8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0800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673351"/>
            <a:ext cx="3706889" cy="301625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7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>
            <a:extLst>
              <a:ext uri="{FF2B5EF4-FFF2-40B4-BE49-F238E27FC236}">
                <a16:creationId xmlns:a16="http://schemas.microsoft.com/office/drawing/2014/main" id="{4D06E496-ACBA-4063-B4A1-C5C484EE5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763701"/>
            <a:ext cx="5707899" cy="1675559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698" y="2679699"/>
            <a:ext cx="4588094" cy="313569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7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02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16" r:id="rId3"/>
    <p:sldLayoutId id="2147483714" r:id="rId4"/>
    <p:sldLayoutId id="2147483710" r:id="rId5"/>
    <p:sldLayoutId id="2147483694" r:id="rId6"/>
    <p:sldLayoutId id="2147483695" r:id="rId7"/>
    <p:sldLayoutId id="2147483696" r:id="rId8"/>
    <p:sldLayoutId id="2147483697" r:id="rId9"/>
    <p:sldLayoutId id="2147483699" r:id="rId10"/>
    <p:sldLayoutId id="2147483693" r:id="rId11"/>
    <p:sldLayoutId id="2147483700" r:id="rId12"/>
    <p:sldLayoutId id="2147483701" r:id="rId13"/>
    <p:sldLayoutId id="2147483703" r:id="rId14"/>
    <p:sldLayoutId id="2147483704" r:id="rId15"/>
    <p:sldLayoutId id="2147483702" r:id="rId16"/>
    <p:sldLayoutId id="2147483698" r:id="rId17"/>
  </p:sldLayoutIdLst>
  <p:hf sldNum="0" hdr="0" ftr="0" dt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4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3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21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CFDF-9178-621C-ED8A-1EED5643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1257300"/>
          </a:xfrm>
        </p:spPr>
        <p:txBody>
          <a:bodyPr/>
          <a:lstStyle/>
          <a:p>
            <a:r>
              <a:rPr lang="en-GB" dirty="0"/>
              <a:t>The Five Dysfunctions of a Team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02AF07-64C0-BA7F-5EDB-100ED16EE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19" y="1328367"/>
            <a:ext cx="4487726" cy="44877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DD4D29-99EE-C102-F944-F603A03D2EBE}"/>
              </a:ext>
            </a:extLst>
          </p:cNvPr>
          <p:cNvSpPr txBox="1"/>
          <p:nvPr/>
        </p:nvSpPr>
        <p:spPr>
          <a:xfrm>
            <a:off x="5827946" y="1120677"/>
            <a:ext cx="612681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DYSFUNCTION #1: ABSENCE OF TRUST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The fear of being vulnerable prevents team members from building trust with each other.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GB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  <a:latin typeface="+mj-lt"/>
              <a:ea typeface="+mj-ea"/>
            </a:endParaRPr>
          </a:p>
          <a:p>
            <a:pPr algn="l" fontAlgn="base"/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DYSFUNCTION #2: FEAR OF CONFLICT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The desire to preserve artificial harmony stifles productive ideological conflict within the team.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GB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  <a:latin typeface="+mj-lt"/>
              <a:ea typeface="+mj-ea"/>
            </a:endParaRPr>
          </a:p>
          <a:p>
            <a:pPr algn="l" fontAlgn="base"/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DYSFUNCTION #3: LACK OF COMMITMENT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The lack of clarity and/or buy-in prevents team members from making decisions they stick to.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GB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  <a:latin typeface="+mj-lt"/>
              <a:ea typeface="+mj-ea"/>
            </a:endParaRPr>
          </a:p>
          <a:p>
            <a:pPr algn="l" fontAlgn="base"/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DYSFUNCTION #4: AVOIDANCE OF ACCOUNTABILITY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The need to avoid interpersonal discomfort prevents team members from holding each other accountable for their </a:t>
            </a:r>
            <a:r>
              <a:rPr lang="en-GB" dirty="0" err="1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behaviors</a:t>
            </a: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 and performance.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GB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  <a:latin typeface="+mj-lt"/>
              <a:ea typeface="+mj-ea"/>
            </a:endParaRPr>
          </a:p>
          <a:p>
            <a:pPr algn="l" fontAlgn="base"/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DYSFUNCTION #5: INATTENTION TO RESULTS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</a:rPr>
              <a:t>The pursuit of individual goals and personal status erodes the team's focus on collective success.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243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VTI">
  <a:themeElements>
    <a:clrScheme name="Coffee">
      <a:dk1>
        <a:sysClr val="windowText" lastClr="000000"/>
      </a:dk1>
      <a:lt1>
        <a:sysClr val="window" lastClr="FFFFFF"/>
      </a:lt1>
      <a:dk2>
        <a:srgbClr val="4E3B30"/>
      </a:dk2>
      <a:lt2>
        <a:srgbClr val="F4EEDC"/>
      </a:lt2>
      <a:accent1>
        <a:srgbClr val="CC830E"/>
      </a:accent1>
      <a:accent2>
        <a:srgbClr val="B54C2D"/>
      </a:accent2>
      <a:accent3>
        <a:srgbClr val="99570C"/>
      </a:accent3>
      <a:accent4>
        <a:srgbClr val="C17529"/>
      </a:accent4>
      <a:accent5>
        <a:srgbClr val="A19574"/>
      </a:accent5>
      <a:accent6>
        <a:srgbClr val="A49518"/>
      </a:accent6>
      <a:hlink>
        <a:srgbClr val="AD1F1F"/>
      </a:hlink>
      <a:folHlink>
        <a:srgbClr val="FFC42F"/>
      </a:folHlink>
    </a:clrScheme>
    <a:fontScheme name="Custom 4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REE.pptx" id="{E781C72B-3D65-4B8D-9071-33B66AF0EF30}" vid="{3A5A58F2-9BE1-435C-B12D-88FD9BF701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{100B57C5-E939-49B3-903F-344D1A4D8C13}tf12214701_win32</Template>
  <TotalTime>12</TotalTime>
  <Words>178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Goudy Old Style</vt:lpstr>
      <vt:lpstr>Wingdings 2</vt:lpstr>
      <vt:lpstr>SlateVTI</vt:lpstr>
      <vt:lpstr>The Five Dysfunctions of a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Dysfunctions of a tTeam</dc:title>
  <dc:creator>Campbell, Kevin</dc:creator>
  <cp:lastModifiedBy>Campbell, Kevin</cp:lastModifiedBy>
  <cp:revision>1</cp:revision>
  <dcterms:created xsi:type="dcterms:W3CDTF">2022-10-20T17:35:12Z</dcterms:created>
  <dcterms:modified xsi:type="dcterms:W3CDTF">2022-10-20T17:47:41Z</dcterms:modified>
</cp:coreProperties>
</file>