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ileron" panose="020B0604020202020204" charset="0"/>
      <p:regular r:id="rId21"/>
    </p:embeddedFont>
    <p:embeddedFont>
      <p:font typeface="Aileron Bold" panose="020B0604020202020204" charset="0"/>
      <p:regular r:id="rId22"/>
    </p:embeddedFont>
    <p:embeddedFont>
      <p:font typeface="Canva Sans" panose="020B0604020202020204" charset="0"/>
      <p:regular r:id="rId23"/>
    </p:embeddedFont>
    <p:embeddedFont>
      <p:font typeface="Canva Sans Bold" panose="020B0604020202020204" charset="0"/>
      <p:regular r:id="rId24"/>
    </p:embeddedFont>
    <p:embeddedFont>
      <p:font typeface="Poppins" panose="00000500000000000000" pitchFamily="2" charset="0"/>
      <p:regular r:id="rId25"/>
    </p:embeddedFont>
    <p:embeddedFont>
      <p:font typeface="Poppins Bold" panose="00000800000000000000" charset="0"/>
      <p:regular r:id="rId26"/>
    </p:embeddedFont>
    <p:embeddedFont>
      <p:font typeface="Poppins Bold Italics" panose="020B0604020202020204" charset="0"/>
      <p:regular r:id="rId27"/>
    </p:embeddedFont>
    <p:embeddedFont>
      <p:font typeface="Poppin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B4B"/>
        </a:solidFill>
        <a:effectLst/>
      </p:bgPr>
    </p:bg>
    <p:spTree>
      <p:nvGrpSpPr>
        <p:cNvPr id="1" name=""/>
        <p:cNvGrpSpPr/>
        <p:nvPr/>
      </p:nvGrpSpPr>
      <p:grpSpPr>
        <a:xfrm>
          <a:off x="0" y="0"/>
          <a:ext cx="0" cy="0"/>
          <a:chOff x="0" y="0"/>
          <a:chExt cx="0" cy="0"/>
        </a:xfrm>
      </p:grpSpPr>
      <p:grpSp>
        <p:nvGrpSpPr>
          <p:cNvPr id="2" name="Group 2"/>
          <p:cNvGrpSpPr/>
          <p:nvPr/>
        </p:nvGrpSpPr>
        <p:grpSpPr>
          <a:xfrm>
            <a:off x="9964289" y="350642"/>
            <a:ext cx="3038161" cy="4399537"/>
            <a:chOff x="0" y="0"/>
            <a:chExt cx="548772" cy="794673"/>
          </a:xfrm>
        </p:grpSpPr>
        <p:sp>
          <p:nvSpPr>
            <p:cNvPr id="3" name="Freeform 3"/>
            <p:cNvSpPr/>
            <p:nvPr/>
          </p:nvSpPr>
          <p:spPr>
            <a:xfrm>
              <a:off x="0" y="0"/>
              <a:ext cx="548772" cy="794673"/>
            </a:xfrm>
            <a:custGeom>
              <a:avLst/>
              <a:gdLst/>
              <a:ahLst/>
              <a:cxnLst/>
              <a:rect l="l" t="t" r="r" b="b"/>
              <a:pathLst>
                <a:path w="548772" h="794673">
                  <a:moveTo>
                    <a:pt x="0" y="0"/>
                  </a:moveTo>
                  <a:lnTo>
                    <a:pt x="548772" y="0"/>
                  </a:lnTo>
                  <a:lnTo>
                    <a:pt x="548772" y="794673"/>
                  </a:lnTo>
                  <a:lnTo>
                    <a:pt x="0" y="794673"/>
                  </a:lnTo>
                  <a:close/>
                </a:path>
              </a:pathLst>
            </a:custGeom>
            <a:blipFill>
              <a:blip r:embed="rId2"/>
              <a:stretch>
                <a:fillRect l="-7923" r="-7923"/>
              </a:stretch>
            </a:blipFill>
          </p:spPr>
          <p:txBody>
            <a:bodyPr/>
            <a:lstStyle/>
            <a:p>
              <a:endParaRPr lang="en-AU"/>
            </a:p>
          </p:txBody>
        </p:sp>
      </p:grpSp>
      <p:sp>
        <p:nvSpPr>
          <p:cNvPr id="4" name="AutoShape 4"/>
          <p:cNvSpPr/>
          <p:nvPr/>
        </p:nvSpPr>
        <p:spPr>
          <a:xfrm>
            <a:off x="1688177" y="5153025"/>
            <a:ext cx="6718184" cy="0"/>
          </a:xfrm>
          <a:prstGeom prst="line">
            <a:avLst/>
          </a:prstGeom>
          <a:ln w="19050" cap="flat">
            <a:solidFill>
              <a:srgbClr val="E4CA8A"/>
            </a:solidFill>
            <a:prstDash val="solid"/>
            <a:headEnd type="none" w="sm" len="sm"/>
            <a:tailEnd type="none" w="sm" len="sm"/>
          </a:ln>
        </p:spPr>
        <p:txBody>
          <a:bodyPr/>
          <a:lstStyle/>
          <a:p>
            <a:endParaRPr lang="en-AU"/>
          </a:p>
        </p:txBody>
      </p:sp>
      <p:sp>
        <p:nvSpPr>
          <p:cNvPr id="5" name="Freeform 5"/>
          <p:cNvSpPr/>
          <p:nvPr/>
        </p:nvSpPr>
        <p:spPr>
          <a:xfrm>
            <a:off x="2130751" y="8314952"/>
            <a:ext cx="197862" cy="197862"/>
          </a:xfrm>
          <a:custGeom>
            <a:avLst/>
            <a:gdLst/>
            <a:ahLst/>
            <a:cxnLst/>
            <a:rect l="l" t="t" r="r" b="b"/>
            <a:pathLst>
              <a:path w="197862" h="197862">
                <a:moveTo>
                  <a:pt x="0" y="0"/>
                </a:moveTo>
                <a:lnTo>
                  <a:pt x="197862" y="0"/>
                </a:lnTo>
                <a:lnTo>
                  <a:pt x="197862" y="197862"/>
                </a:lnTo>
                <a:lnTo>
                  <a:pt x="0" y="197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4013076" y="1028700"/>
            <a:ext cx="2068386" cy="2060892"/>
          </a:xfrm>
          <a:custGeom>
            <a:avLst/>
            <a:gdLst/>
            <a:ahLst/>
            <a:cxnLst/>
            <a:rect l="l" t="t" r="r" b="b"/>
            <a:pathLst>
              <a:path w="2068386" h="2060892">
                <a:moveTo>
                  <a:pt x="0" y="0"/>
                </a:moveTo>
                <a:lnTo>
                  <a:pt x="2068386" y="0"/>
                </a:lnTo>
                <a:lnTo>
                  <a:pt x="2068386" y="2060892"/>
                </a:lnTo>
                <a:lnTo>
                  <a:pt x="0" y="2060892"/>
                </a:lnTo>
                <a:lnTo>
                  <a:pt x="0" y="0"/>
                </a:lnTo>
                <a:close/>
              </a:path>
            </a:pathLst>
          </a:custGeom>
          <a:blipFill>
            <a:blip r:embed="rId5"/>
            <a:stretch>
              <a:fillRect/>
            </a:stretch>
          </a:blipFill>
        </p:spPr>
        <p:txBody>
          <a:bodyPr/>
          <a:lstStyle/>
          <a:p>
            <a:endParaRPr lang="en-AU"/>
          </a:p>
        </p:txBody>
      </p:sp>
      <p:sp>
        <p:nvSpPr>
          <p:cNvPr id="7" name="TextBox 7"/>
          <p:cNvSpPr txBox="1"/>
          <p:nvPr/>
        </p:nvSpPr>
        <p:spPr>
          <a:xfrm>
            <a:off x="3201253" y="7260290"/>
            <a:ext cx="3692033" cy="1998010"/>
          </a:xfrm>
          <a:prstGeom prst="rect">
            <a:avLst/>
          </a:prstGeom>
        </p:spPr>
        <p:txBody>
          <a:bodyPr lIns="0" tIns="0" rIns="0" bIns="0" rtlCol="0" anchor="t">
            <a:spAutoFit/>
          </a:bodyPr>
          <a:lstStyle/>
          <a:p>
            <a:pPr algn="ctr">
              <a:lnSpc>
                <a:spcPts val="7411"/>
              </a:lnSpc>
            </a:pPr>
            <a:r>
              <a:rPr lang="en-US" sz="7411">
                <a:solidFill>
                  <a:srgbClr val="FFFFFF"/>
                </a:solidFill>
                <a:latin typeface="Poppins"/>
                <a:ea typeface="Poppins"/>
                <a:cs typeface="Poppins"/>
                <a:sym typeface="Poppins"/>
              </a:rPr>
              <a:t>CHAIRSREPORT</a:t>
            </a:r>
          </a:p>
        </p:txBody>
      </p:sp>
      <p:sp>
        <p:nvSpPr>
          <p:cNvPr id="8" name="TextBox 8"/>
          <p:cNvSpPr txBox="1"/>
          <p:nvPr/>
        </p:nvSpPr>
        <p:spPr>
          <a:xfrm>
            <a:off x="4281575" y="6000750"/>
            <a:ext cx="1531389" cy="722051"/>
          </a:xfrm>
          <a:prstGeom prst="rect">
            <a:avLst/>
          </a:prstGeom>
        </p:spPr>
        <p:txBody>
          <a:bodyPr lIns="0" tIns="0" rIns="0" bIns="0" rtlCol="0" anchor="t">
            <a:spAutoFit/>
          </a:bodyPr>
          <a:lstStyle/>
          <a:p>
            <a:pPr marL="0" lvl="0" indent="0" algn="l">
              <a:lnSpc>
                <a:spcPts val="5069"/>
              </a:lnSpc>
              <a:spcBef>
                <a:spcPct val="0"/>
              </a:spcBef>
            </a:pPr>
            <a:r>
              <a:rPr lang="en-US" sz="5069">
                <a:solidFill>
                  <a:srgbClr val="FFFFFF"/>
                </a:solidFill>
                <a:latin typeface="Poppins"/>
                <a:ea typeface="Poppins"/>
                <a:cs typeface="Poppins"/>
                <a:sym typeface="Poppins"/>
              </a:rPr>
              <a:t>FY</a:t>
            </a:r>
            <a:r>
              <a:rPr lang="en-US" sz="5069" u="none" strike="noStrike">
                <a:solidFill>
                  <a:srgbClr val="FFFFFF"/>
                </a:solidFill>
                <a:latin typeface="Poppins"/>
                <a:ea typeface="Poppins"/>
                <a:cs typeface="Poppins"/>
                <a:sym typeface="Poppins"/>
              </a:rPr>
              <a:t>25</a:t>
            </a:r>
          </a:p>
        </p:txBody>
      </p:sp>
      <p:grpSp>
        <p:nvGrpSpPr>
          <p:cNvPr id="9" name="Group 9"/>
          <p:cNvGrpSpPr/>
          <p:nvPr/>
        </p:nvGrpSpPr>
        <p:grpSpPr>
          <a:xfrm>
            <a:off x="9964289" y="5434125"/>
            <a:ext cx="3038161" cy="4399537"/>
            <a:chOff x="0" y="0"/>
            <a:chExt cx="548772" cy="794673"/>
          </a:xfrm>
        </p:grpSpPr>
        <p:sp>
          <p:nvSpPr>
            <p:cNvPr id="10" name="Freeform 10"/>
            <p:cNvSpPr/>
            <p:nvPr/>
          </p:nvSpPr>
          <p:spPr>
            <a:xfrm>
              <a:off x="0" y="0"/>
              <a:ext cx="548772" cy="794673"/>
            </a:xfrm>
            <a:custGeom>
              <a:avLst/>
              <a:gdLst/>
              <a:ahLst/>
              <a:cxnLst/>
              <a:rect l="l" t="t" r="r" b="b"/>
              <a:pathLst>
                <a:path w="548772" h="794673">
                  <a:moveTo>
                    <a:pt x="0" y="0"/>
                  </a:moveTo>
                  <a:lnTo>
                    <a:pt x="548772" y="0"/>
                  </a:lnTo>
                  <a:lnTo>
                    <a:pt x="548772" y="794673"/>
                  </a:lnTo>
                  <a:lnTo>
                    <a:pt x="0" y="794673"/>
                  </a:lnTo>
                  <a:close/>
                </a:path>
              </a:pathLst>
            </a:custGeom>
            <a:blipFill>
              <a:blip r:embed="rId6"/>
              <a:stretch>
                <a:fillRect l="-58804" r="-58804"/>
              </a:stretch>
            </a:blipFill>
          </p:spPr>
          <p:txBody>
            <a:bodyPr/>
            <a:lstStyle/>
            <a:p>
              <a:endParaRPr lang="en-AU"/>
            </a:p>
          </p:txBody>
        </p:sp>
      </p:grpSp>
      <p:grpSp>
        <p:nvGrpSpPr>
          <p:cNvPr id="11" name="Group 11"/>
          <p:cNvGrpSpPr/>
          <p:nvPr/>
        </p:nvGrpSpPr>
        <p:grpSpPr>
          <a:xfrm>
            <a:off x="14221139" y="350642"/>
            <a:ext cx="3038161" cy="4399537"/>
            <a:chOff x="0" y="0"/>
            <a:chExt cx="548772" cy="794673"/>
          </a:xfrm>
        </p:grpSpPr>
        <p:sp>
          <p:nvSpPr>
            <p:cNvPr id="12" name="Freeform 12"/>
            <p:cNvSpPr/>
            <p:nvPr/>
          </p:nvSpPr>
          <p:spPr>
            <a:xfrm>
              <a:off x="0" y="0"/>
              <a:ext cx="548772" cy="794673"/>
            </a:xfrm>
            <a:custGeom>
              <a:avLst/>
              <a:gdLst/>
              <a:ahLst/>
              <a:cxnLst/>
              <a:rect l="l" t="t" r="r" b="b"/>
              <a:pathLst>
                <a:path w="548772" h="794673">
                  <a:moveTo>
                    <a:pt x="0" y="0"/>
                  </a:moveTo>
                  <a:lnTo>
                    <a:pt x="548772" y="0"/>
                  </a:lnTo>
                  <a:lnTo>
                    <a:pt x="548772" y="794673"/>
                  </a:lnTo>
                  <a:lnTo>
                    <a:pt x="0" y="794673"/>
                  </a:lnTo>
                  <a:close/>
                </a:path>
              </a:pathLst>
            </a:custGeom>
            <a:blipFill>
              <a:blip r:embed="rId7"/>
              <a:stretch>
                <a:fillRect l="-7923" r="-7923"/>
              </a:stretch>
            </a:blipFill>
          </p:spPr>
          <p:txBody>
            <a:bodyPr/>
            <a:lstStyle/>
            <a:p>
              <a:endParaRPr lang="en-AU"/>
            </a:p>
          </p:txBody>
        </p:sp>
      </p:grpSp>
      <p:grpSp>
        <p:nvGrpSpPr>
          <p:cNvPr id="13" name="Group 13"/>
          <p:cNvGrpSpPr/>
          <p:nvPr/>
        </p:nvGrpSpPr>
        <p:grpSpPr>
          <a:xfrm>
            <a:off x="14221139" y="5434125"/>
            <a:ext cx="3038161" cy="4399537"/>
            <a:chOff x="0" y="0"/>
            <a:chExt cx="548772" cy="794673"/>
          </a:xfrm>
        </p:grpSpPr>
        <p:sp>
          <p:nvSpPr>
            <p:cNvPr id="14" name="Freeform 14"/>
            <p:cNvSpPr/>
            <p:nvPr/>
          </p:nvSpPr>
          <p:spPr>
            <a:xfrm>
              <a:off x="0" y="0"/>
              <a:ext cx="548772" cy="794673"/>
            </a:xfrm>
            <a:custGeom>
              <a:avLst/>
              <a:gdLst/>
              <a:ahLst/>
              <a:cxnLst/>
              <a:rect l="l" t="t" r="r" b="b"/>
              <a:pathLst>
                <a:path w="548772" h="794673">
                  <a:moveTo>
                    <a:pt x="0" y="0"/>
                  </a:moveTo>
                  <a:lnTo>
                    <a:pt x="548772" y="0"/>
                  </a:lnTo>
                  <a:lnTo>
                    <a:pt x="548772" y="794673"/>
                  </a:lnTo>
                  <a:lnTo>
                    <a:pt x="0" y="794673"/>
                  </a:lnTo>
                  <a:close/>
                </a:path>
              </a:pathLst>
            </a:custGeom>
            <a:blipFill>
              <a:blip r:embed="rId8"/>
              <a:stretch>
                <a:fillRect l="-7923" r="-7923"/>
              </a:stretch>
            </a:blipFill>
          </p:spPr>
          <p:txBody>
            <a:bodyPr/>
            <a:lstStyle/>
            <a:p>
              <a:endParaRPr lang="en-AU"/>
            </a:p>
          </p:txBody>
        </p:sp>
      </p:grpSp>
      <p:sp>
        <p:nvSpPr>
          <p:cNvPr id="15" name="TextBox 15"/>
          <p:cNvSpPr txBox="1"/>
          <p:nvPr/>
        </p:nvSpPr>
        <p:spPr>
          <a:xfrm>
            <a:off x="1230467" y="3819049"/>
            <a:ext cx="7633603" cy="537845"/>
          </a:xfrm>
          <a:prstGeom prst="rect">
            <a:avLst/>
          </a:prstGeom>
        </p:spPr>
        <p:txBody>
          <a:bodyPr lIns="0" tIns="0" rIns="0" bIns="0" rtlCol="0" anchor="t">
            <a:spAutoFit/>
          </a:bodyPr>
          <a:lstStyle/>
          <a:p>
            <a:pPr algn="ctr">
              <a:lnSpc>
                <a:spcPts val="4480"/>
              </a:lnSpc>
            </a:pPr>
            <a:r>
              <a:rPr lang="en-US" sz="3200">
                <a:solidFill>
                  <a:srgbClr val="FFFFFF"/>
                </a:solidFill>
                <a:latin typeface="Canva Sans"/>
                <a:ea typeface="Canva Sans"/>
                <a:cs typeface="Canva Sans"/>
                <a:sym typeface="Canva Sans"/>
              </a:rPr>
              <a:t>Australia's First Provincial Racecourse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AutoShape 2"/>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3" name="Freeform 3"/>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028700" y="2247593"/>
            <a:ext cx="10695102" cy="388623"/>
          </a:xfrm>
          <a:prstGeom prst="rect">
            <a:avLst/>
          </a:prstGeom>
        </p:spPr>
        <p:txBody>
          <a:bodyPr lIns="0" tIns="0" rIns="0" bIns="0" rtlCol="0" anchor="t">
            <a:spAutoFit/>
          </a:bodyPr>
          <a:lstStyle/>
          <a:p>
            <a:pPr algn="l">
              <a:lnSpc>
                <a:spcPts val="2640"/>
              </a:lnSpc>
            </a:pPr>
            <a:r>
              <a:rPr lang="en-US" sz="3000">
                <a:solidFill>
                  <a:srgbClr val="FFFFFF"/>
                </a:solidFill>
                <a:latin typeface="Poppins"/>
                <a:ea typeface="Poppins"/>
                <a:cs typeface="Poppins"/>
                <a:sym typeface="Poppins"/>
              </a:rPr>
              <a:t>WESTERN IRRIGATION CONT....</a:t>
            </a:r>
          </a:p>
        </p:txBody>
      </p:sp>
      <p:sp>
        <p:nvSpPr>
          <p:cNvPr id="6" name="TextBox 6"/>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7" name="TextBox 7"/>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8" name="TextBox 8"/>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9" name="TextBox 9"/>
          <p:cNvSpPr txBox="1"/>
          <p:nvPr/>
        </p:nvSpPr>
        <p:spPr>
          <a:xfrm>
            <a:off x="1028700" y="2826716"/>
            <a:ext cx="15771786" cy="6891655"/>
          </a:xfrm>
          <a:prstGeom prst="rect">
            <a:avLst/>
          </a:prstGeom>
        </p:spPr>
        <p:txBody>
          <a:bodyPr lIns="0" tIns="0" rIns="0" bIns="0" rtlCol="0" anchor="t">
            <a:spAutoFit/>
          </a:bodyPr>
          <a:lstStyle/>
          <a:p>
            <a:pPr algn="l">
              <a:lnSpc>
                <a:spcPts val="2479"/>
              </a:lnSpc>
            </a:pPr>
            <a:r>
              <a:rPr lang="en-US" sz="1599">
                <a:solidFill>
                  <a:srgbClr val="FFFFFF"/>
                </a:solidFill>
                <a:latin typeface="Canva Sans"/>
                <a:ea typeface="Canva Sans"/>
                <a:cs typeface="Canva Sans"/>
                <a:sym typeface="Canva Sans"/>
              </a:rPr>
              <a:t>The following works are recommended in order to provide a viable water supply for the irrigation system on the site:</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1. Construct a water storage facility comprising 2 of 200kL storage tanks, linked by a balance pipe.</a:t>
            </a:r>
          </a:p>
          <a:p>
            <a:pPr algn="l">
              <a:lnSpc>
                <a:spcPts val="2479"/>
              </a:lnSpc>
            </a:pPr>
            <a:r>
              <a:rPr lang="en-US" sz="1599">
                <a:solidFill>
                  <a:srgbClr val="FFFFFF"/>
                </a:solidFill>
                <a:latin typeface="Canva Sans"/>
                <a:ea typeface="Canva Sans"/>
                <a:cs typeface="Canva Sans"/>
                <a:sym typeface="Canva Sans"/>
              </a:rPr>
              <a:t>Storage facility to include infill point for fill from current bore as well as a) potential future additional bore, and b) potential future scheme water fill point.</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2. Replace the existing 11kW bore pump unit with a new 7.5kW Grundfos unit installed deeper in the bore (to capture more of the available water resource). Pump to be installed on new 80mm PVC column, submersible pump cable, low level probes and conduit, and bore to be fitted with new bore headworks, mete and automatic backflushing filter. Undertake a down-hole video inspection of the bore at the time the existing pump unit is removed.</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3. Existing pump starting arrangements to be replaced with new pump cubicle, containing new pump starting and protection equipment. Include auto fill controls for storage tank</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4. 90mm MDPE pipeline from borehead works to new storage tanks.</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5. 11kW Grundfos booster pump (with ventilated aluminium checkerplate cover) to deliver water from the storage facility back into the existing irrigation system, via a 110mm PN12.5 MDPE pipeline.</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6. Include an antisyphon assembly to prevent accidental drainage of tank in the event of a faulty solenoid valve.</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7. Starting and protection controls for transfer pump to be in new aluminium cubicle.</a:t>
            </a:r>
          </a:p>
          <a:p>
            <a:pPr algn="l">
              <a:lnSpc>
                <a:spcPts val="2479"/>
              </a:lnSpc>
            </a:pPr>
            <a:endParaRPr lang="en-US" sz="1599">
              <a:solidFill>
                <a:srgbClr val="FFFFFF"/>
              </a:solidFill>
              <a:latin typeface="Canva Sans"/>
              <a:ea typeface="Canva Sans"/>
              <a:cs typeface="Canva Sans"/>
              <a:sym typeface="Canva Sans"/>
            </a:endParaRPr>
          </a:p>
          <a:p>
            <a:pPr algn="l">
              <a:lnSpc>
                <a:spcPts val="2479"/>
              </a:lnSpc>
            </a:pPr>
            <a:r>
              <a:rPr lang="en-US" sz="1599">
                <a:solidFill>
                  <a:srgbClr val="FFFFFF"/>
                </a:solidFill>
                <a:latin typeface="Canva Sans"/>
                <a:ea typeface="Canva Sans"/>
                <a:cs typeface="Canva Sans"/>
                <a:sym typeface="Canva Sans"/>
              </a:rPr>
              <a:t>8. Test and commission new water supply into the existing irrigation system.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2453634" y="2049221"/>
            <a:ext cx="3467539" cy="7005935"/>
            <a:chOff x="0" y="0"/>
            <a:chExt cx="537212" cy="1085403"/>
          </a:xfrm>
        </p:grpSpPr>
        <p:sp>
          <p:nvSpPr>
            <p:cNvPr id="3" name="Freeform 3"/>
            <p:cNvSpPr/>
            <p:nvPr/>
          </p:nvSpPr>
          <p:spPr>
            <a:xfrm>
              <a:off x="0" y="0"/>
              <a:ext cx="537212" cy="1085403"/>
            </a:xfrm>
            <a:custGeom>
              <a:avLst/>
              <a:gdLst/>
              <a:ahLst/>
              <a:cxnLst/>
              <a:rect l="l" t="t" r="r" b="b"/>
              <a:pathLst>
                <a:path w="537212" h="1085403">
                  <a:moveTo>
                    <a:pt x="0" y="0"/>
                  </a:moveTo>
                  <a:lnTo>
                    <a:pt x="537212" y="0"/>
                  </a:lnTo>
                  <a:lnTo>
                    <a:pt x="537212" y="1085403"/>
                  </a:lnTo>
                  <a:lnTo>
                    <a:pt x="0" y="1085403"/>
                  </a:lnTo>
                  <a:close/>
                </a:path>
              </a:pathLst>
            </a:custGeom>
            <a:blipFill>
              <a:blip r:embed="rId2"/>
              <a:stretch>
                <a:fillRect l="-30817" r="-30817"/>
              </a:stretch>
            </a:blipFill>
          </p:spPr>
          <p:txBody>
            <a:bodyPr/>
            <a:lstStyle/>
            <a:p>
              <a:endParaRPr lang="en-AU"/>
            </a:p>
          </p:txBody>
        </p:sp>
      </p:grpSp>
      <p:sp>
        <p:nvSpPr>
          <p:cNvPr id="4" name="AutoShape 4"/>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Freeform 5"/>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sp>
        <p:nvSpPr>
          <p:cNvPr id="7" name="TextBox 7"/>
          <p:cNvSpPr txBox="1"/>
          <p:nvPr/>
        </p:nvSpPr>
        <p:spPr>
          <a:xfrm>
            <a:off x="1028700" y="2173046"/>
            <a:ext cx="10695102" cy="786765"/>
          </a:xfrm>
          <a:prstGeom prst="rect">
            <a:avLst/>
          </a:prstGeom>
        </p:spPr>
        <p:txBody>
          <a:bodyPr lIns="0" tIns="0" rIns="0" bIns="0" rtlCol="0" anchor="t">
            <a:spAutoFit/>
          </a:bodyPr>
          <a:lstStyle/>
          <a:p>
            <a:pPr algn="l">
              <a:lnSpc>
                <a:spcPts val="5280"/>
              </a:lnSpc>
            </a:pPr>
            <a:r>
              <a:rPr lang="en-US" sz="6000">
                <a:solidFill>
                  <a:srgbClr val="FFFFFF"/>
                </a:solidFill>
                <a:latin typeface="Poppins"/>
                <a:ea typeface="Poppins"/>
                <a:cs typeface="Poppins"/>
                <a:sym typeface="Poppins"/>
              </a:rPr>
              <a:t>OUR VISION</a:t>
            </a:r>
          </a:p>
        </p:txBody>
      </p:sp>
      <p:sp>
        <p:nvSpPr>
          <p:cNvPr id="8" name="TextBox 8"/>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9" name="TextBox 9"/>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10" name="TextBox 10"/>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1" name="TextBox 11"/>
          <p:cNvSpPr txBox="1"/>
          <p:nvPr/>
        </p:nvSpPr>
        <p:spPr>
          <a:xfrm>
            <a:off x="1079836" y="2988945"/>
            <a:ext cx="8263909" cy="6269355"/>
          </a:xfrm>
          <a:prstGeom prst="rect">
            <a:avLst/>
          </a:prstGeom>
        </p:spPr>
        <p:txBody>
          <a:bodyPr lIns="0" tIns="0" rIns="0" bIns="0" rtlCol="0" anchor="t">
            <a:spAutoFit/>
          </a:bodyPr>
          <a:lstStyle/>
          <a:p>
            <a:pPr marL="0" lvl="0" indent="0" algn="l">
              <a:lnSpc>
                <a:spcPts val="2519"/>
              </a:lnSpc>
              <a:spcBef>
                <a:spcPct val="0"/>
              </a:spcBef>
            </a:pPr>
            <a:r>
              <a:rPr lang="en-US" sz="1799" spc="118">
                <a:solidFill>
                  <a:srgbClr val="FFFFFF"/>
                </a:solidFill>
                <a:latin typeface="Canva Sans"/>
                <a:ea typeface="Canva Sans"/>
                <a:cs typeface="Canva Sans"/>
                <a:sym typeface="Canva Sans"/>
              </a:rPr>
              <a:t>To </a:t>
            </a:r>
            <a:r>
              <a:rPr lang="en-US" sz="1799" u="none" strike="noStrike" spc="118">
                <a:solidFill>
                  <a:srgbClr val="FFFFFF"/>
                </a:solidFill>
                <a:latin typeface="Canva Sans"/>
                <a:ea typeface="Canva Sans"/>
                <a:cs typeface="Canva Sans"/>
                <a:sym typeface="Canva Sans"/>
              </a:rPr>
              <a:t> honour York’s proud racing heritage while shaping a vibrant future. </a:t>
            </a:r>
          </a:p>
          <a:p>
            <a:pPr marL="0" lvl="0" indent="0" algn="l">
              <a:lnSpc>
                <a:spcPts val="2519"/>
              </a:lnSpc>
              <a:spcBef>
                <a:spcPct val="0"/>
              </a:spcBef>
            </a:pPr>
            <a:endParaRPr lang="en-US" sz="1799" u="none" strike="noStrike" spc="118">
              <a:solidFill>
                <a:srgbClr val="FFFFFF"/>
              </a:solidFill>
              <a:latin typeface="Canva Sans"/>
              <a:ea typeface="Canva Sans"/>
              <a:cs typeface="Canva Sans"/>
              <a:sym typeface="Canva Sans"/>
            </a:endParaRPr>
          </a:p>
          <a:p>
            <a:pPr marL="0" lvl="0" indent="0" algn="l">
              <a:lnSpc>
                <a:spcPts val="2519"/>
              </a:lnSpc>
              <a:spcBef>
                <a:spcPct val="0"/>
              </a:spcBef>
            </a:pPr>
            <a:r>
              <a:rPr lang="en-US" sz="1799" u="none" strike="noStrike" spc="118">
                <a:solidFill>
                  <a:srgbClr val="FFFFFF"/>
                </a:solidFill>
                <a:latin typeface="Canva Sans"/>
                <a:ea typeface="Canva Sans"/>
                <a:cs typeface="Canva Sans"/>
                <a:sym typeface="Canva Sans"/>
              </a:rPr>
              <a:t>We strive to:</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Preserve tradition – safeguarding York Racecourse as Australia’s oldest provincial track.</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Deliver unforgettable experiences – hosting race days and events that bring people together.</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Drive regional growth – positioning York as a leading tourism and equine destination.</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Foster community – creating a welcoming space for members, volunteers, and visitors.</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Innovate with purpose – evolving our facilities to ensure long-term sustainability.</a:t>
            </a:r>
          </a:p>
          <a:p>
            <a:pPr marL="388618" lvl="1" indent="-194309" algn="l">
              <a:lnSpc>
                <a:spcPts val="2519"/>
              </a:lnSpc>
              <a:spcBef>
                <a:spcPct val="0"/>
              </a:spcBef>
              <a:buFont typeface="Arial"/>
              <a:buChar char="•"/>
            </a:pPr>
            <a:r>
              <a:rPr lang="en-US" sz="1799" u="none" strike="noStrike">
                <a:solidFill>
                  <a:srgbClr val="FFFFFF"/>
                </a:solidFill>
                <a:latin typeface="Canva Sans"/>
                <a:ea typeface="Canva Sans"/>
                <a:cs typeface="Canva Sans"/>
                <a:sym typeface="Canva Sans"/>
              </a:rPr>
              <a:t>This racecourse belongs to the community — our role is to leave it stronger than we found it.</a:t>
            </a:r>
          </a:p>
          <a:p>
            <a:pPr marL="0" lvl="0" indent="0" algn="l">
              <a:lnSpc>
                <a:spcPts val="2519"/>
              </a:lnSpc>
              <a:spcBef>
                <a:spcPct val="0"/>
              </a:spcBef>
            </a:pPr>
            <a:endParaRPr lang="en-US" sz="1799" u="none" strike="noStrike">
              <a:solidFill>
                <a:srgbClr val="FFFFFF"/>
              </a:solidFill>
              <a:latin typeface="Canva Sans"/>
              <a:ea typeface="Canva Sans"/>
              <a:cs typeface="Canva Sans"/>
              <a:sym typeface="Canva Sans"/>
            </a:endParaRPr>
          </a:p>
          <a:p>
            <a:pPr marL="0" lvl="0" indent="0" algn="l">
              <a:lnSpc>
                <a:spcPts val="2519"/>
              </a:lnSpc>
              <a:spcBef>
                <a:spcPct val="0"/>
              </a:spcBef>
            </a:pPr>
            <a:r>
              <a:rPr lang="en-US" sz="1799" u="none" strike="noStrike" spc="118">
                <a:solidFill>
                  <a:srgbClr val="FFFFFF"/>
                </a:solidFill>
                <a:latin typeface="Canva Sans"/>
                <a:ea typeface="Canva Sans"/>
                <a:cs typeface="Canva Sans"/>
                <a:sym typeface="Canva Sans"/>
              </a:rPr>
              <a:t>York Racing Inc. exists to keep the spirit of country racing alive — celebrating history while creating opportunities for generations to come.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1683148" y="2335240"/>
            <a:ext cx="4978015" cy="6923060"/>
            <a:chOff x="0" y="0"/>
            <a:chExt cx="501335" cy="697220"/>
          </a:xfrm>
        </p:grpSpPr>
        <p:sp>
          <p:nvSpPr>
            <p:cNvPr id="3" name="Freeform 3"/>
            <p:cNvSpPr/>
            <p:nvPr/>
          </p:nvSpPr>
          <p:spPr>
            <a:xfrm>
              <a:off x="0" y="0"/>
              <a:ext cx="501335" cy="697220"/>
            </a:xfrm>
            <a:custGeom>
              <a:avLst/>
              <a:gdLst/>
              <a:ahLst/>
              <a:cxnLst/>
              <a:rect l="l" t="t" r="r" b="b"/>
              <a:pathLst>
                <a:path w="501335" h="697220">
                  <a:moveTo>
                    <a:pt x="0" y="0"/>
                  </a:moveTo>
                  <a:lnTo>
                    <a:pt x="501335" y="0"/>
                  </a:lnTo>
                  <a:lnTo>
                    <a:pt x="501335" y="697220"/>
                  </a:lnTo>
                  <a:lnTo>
                    <a:pt x="0" y="697220"/>
                  </a:lnTo>
                  <a:close/>
                </a:path>
              </a:pathLst>
            </a:custGeom>
            <a:blipFill>
              <a:blip r:embed="rId2"/>
              <a:stretch>
                <a:fillRect l="-54494" r="-54494"/>
              </a:stretch>
            </a:blipFill>
          </p:spPr>
          <p:txBody>
            <a:bodyPr/>
            <a:lstStyle/>
            <a:p>
              <a:endParaRPr lang="en-AU"/>
            </a:p>
          </p:txBody>
        </p:sp>
      </p:grpSp>
      <p:sp>
        <p:nvSpPr>
          <p:cNvPr id="4" name="AutoShape 4"/>
          <p:cNvSpPr/>
          <p:nvPr/>
        </p:nvSpPr>
        <p:spPr>
          <a:xfrm flipV="1">
            <a:off x="1028700" y="1537639"/>
            <a:ext cx="11398313"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TextBox 5"/>
          <p:cNvSpPr txBox="1"/>
          <p:nvPr/>
        </p:nvSpPr>
        <p:spPr>
          <a:xfrm>
            <a:off x="991016" y="1740880"/>
            <a:ext cx="8562747" cy="617221"/>
          </a:xfrm>
          <a:prstGeom prst="rect">
            <a:avLst/>
          </a:prstGeom>
        </p:spPr>
        <p:txBody>
          <a:bodyPr lIns="0" tIns="0" rIns="0" bIns="0" rtlCol="0" anchor="t">
            <a:spAutoFit/>
          </a:bodyPr>
          <a:lstStyle/>
          <a:p>
            <a:pPr algn="l">
              <a:lnSpc>
                <a:spcPts val="4440"/>
              </a:lnSpc>
            </a:pPr>
            <a:r>
              <a:rPr lang="en-US" sz="4000" b="1">
                <a:solidFill>
                  <a:srgbClr val="FFFFFF"/>
                </a:solidFill>
                <a:latin typeface="Poppins Bold"/>
                <a:ea typeface="Poppins Bold"/>
                <a:cs typeface="Poppins Bold"/>
                <a:sym typeface="Poppins Bold"/>
              </a:rPr>
              <a:t>FY26 STRATEGIC GOALS </a:t>
            </a:r>
          </a:p>
        </p:txBody>
      </p:sp>
      <p:sp>
        <p:nvSpPr>
          <p:cNvPr id="6" name="TextBox 6"/>
          <p:cNvSpPr txBox="1"/>
          <p:nvPr/>
        </p:nvSpPr>
        <p:spPr>
          <a:xfrm>
            <a:off x="10939282" y="1099594"/>
            <a:ext cx="1487731" cy="184823"/>
          </a:xfrm>
          <a:prstGeom prst="rect">
            <a:avLst/>
          </a:prstGeom>
        </p:spPr>
        <p:txBody>
          <a:bodyPr lIns="0" tIns="0" rIns="0" bIns="0" rtlCol="0" anchor="t">
            <a:spAutoFit/>
          </a:bodyPr>
          <a:lstStyle/>
          <a:p>
            <a:pPr marL="0" lvl="0" indent="0" algn="just">
              <a:lnSpc>
                <a:spcPts val="1215"/>
              </a:lnSpc>
              <a:spcBef>
                <a:spcPct val="0"/>
              </a:spcBef>
            </a:pPr>
            <a:r>
              <a:rPr lang="en-US" sz="1350" spc="89">
                <a:solidFill>
                  <a:srgbClr val="FFFFFF"/>
                </a:solidFill>
                <a:latin typeface="Poppins"/>
                <a:ea typeface="Poppins"/>
                <a:cs typeface="Poppins"/>
                <a:sym typeface="Poppins"/>
              </a:rPr>
              <a:t>ANNUAL REPORT </a:t>
            </a:r>
          </a:p>
        </p:txBody>
      </p:sp>
      <p:sp>
        <p:nvSpPr>
          <p:cNvPr id="7" name="Freeform 7"/>
          <p:cNvSpPr/>
          <p:nvPr/>
        </p:nvSpPr>
        <p:spPr>
          <a:xfrm>
            <a:off x="1028700" y="889460"/>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3"/>
            <a:stretch>
              <a:fillRect/>
            </a:stretch>
          </a:blipFill>
        </p:spPr>
        <p:txBody>
          <a:bodyPr/>
          <a:lstStyle/>
          <a:p>
            <a:endParaRPr lang="en-AU"/>
          </a:p>
        </p:txBody>
      </p:sp>
      <p:sp>
        <p:nvSpPr>
          <p:cNvPr id="8" name="TextBox 8"/>
          <p:cNvSpPr txBox="1"/>
          <p:nvPr/>
        </p:nvSpPr>
        <p:spPr>
          <a:xfrm>
            <a:off x="1655072" y="1230087"/>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9" name="TextBox 9"/>
          <p:cNvSpPr txBox="1"/>
          <p:nvPr/>
        </p:nvSpPr>
        <p:spPr>
          <a:xfrm>
            <a:off x="1028700" y="2596225"/>
            <a:ext cx="8487379" cy="7406894"/>
          </a:xfrm>
          <a:prstGeom prst="rect">
            <a:avLst/>
          </a:prstGeom>
        </p:spPr>
        <p:txBody>
          <a:bodyPr lIns="0" tIns="0" rIns="0" bIns="0" rtlCol="0" anchor="t">
            <a:spAutoFit/>
          </a:bodyPr>
          <a:lstStyle/>
          <a:p>
            <a:pPr marL="410208" lvl="1" indent="-205104" algn="l">
              <a:lnSpc>
                <a:spcPts val="2982"/>
              </a:lnSpc>
              <a:buAutoNum type="arabicPeriod"/>
            </a:pPr>
            <a:r>
              <a:rPr lang="en-US" sz="1899">
                <a:solidFill>
                  <a:srgbClr val="FFFFFF"/>
                </a:solidFill>
                <a:latin typeface="Canva Sans"/>
                <a:ea typeface="Canva Sans"/>
                <a:cs typeface="Canva Sans"/>
                <a:sym typeface="Canva Sans"/>
              </a:rPr>
              <a:t>Deliver the 2025–26 Strategic &amp; Operational Plan</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Finalise and implement a clear plan to guide governance, investment, maintenance and growth.</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Strengthen Financial Sustainability</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Diversify revenue through race days, events, venue hire, equine leasing and new commercial opportunities.</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Improve Water Security &amp; Track Reliability</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Complete Stage 1 of the bore solution and continue staged improvements to irrigation and track infrastructure.</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Establish an Equine Precinct &amp; Working Group</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Progress masterplanning and partnerships to develop York Racecourse as a multi-use equine precinct.</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Protect &amp; Maintain Club Assets</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Implement asset registers, maintenance schedules and logging systems to support long-term asset management.</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Enhance Governance, Capability &amp; Community Engagement</a:t>
            </a:r>
          </a:p>
          <a:p>
            <a:pPr marL="410208" lvl="1" indent="-205104" algn="l">
              <a:lnSpc>
                <a:spcPts val="2982"/>
              </a:lnSpc>
              <a:buAutoNum type="arabicPeriod"/>
            </a:pPr>
            <a:r>
              <a:rPr lang="en-US" sz="1899">
                <a:solidFill>
                  <a:srgbClr val="FFFFFF"/>
                </a:solidFill>
                <a:latin typeface="Canva Sans"/>
                <a:ea typeface="Canva Sans"/>
                <a:cs typeface="Canva Sans"/>
                <a:sym typeface="Canva Sans"/>
              </a:rPr>
              <a:t> Strengthen policies, contracts and committee capability while deepening engagement with members, volunteers and the Wheatbelt community.</a:t>
            </a:r>
          </a:p>
          <a:p>
            <a:pPr algn="l">
              <a:lnSpc>
                <a:spcPts val="2982"/>
              </a:lnSpc>
            </a:pPr>
            <a:endParaRPr lang="en-US" sz="1899">
              <a:solidFill>
                <a:srgbClr val="FFFFFF"/>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352848" y="-708806"/>
            <a:ext cx="20523219" cy="12377628"/>
            <a:chOff x="0" y="0"/>
            <a:chExt cx="27364292" cy="16503504"/>
          </a:xfrm>
        </p:grpSpPr>
        <p:sp>
          <p:nvSpPr>
            <p:cNvPr id="3" name="AutoShape 3"/>
            <p:cNvSpPr/>
            <p:nvPr/>
          </p:nvSpPr>
          <p:spPr>
            <a:xfrm>
              <a:off x="0" y="13333231"/>
              <a:ext cx="27364292" cy="0"/>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4" name="AutoShape 4"/>
            <p:cNvSpPr/>
            <p:nvPr/>
          </p:nvSpPr>
          <p:spPr>
            <a:xfrm flipV="1">
              <a:off x="3057024" y="0"/>
              <a:ext cx="0" cy="16503504"/>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5" name="AutoShape 5"/>
            <p:cNvSpPr/>
            <p:nvPr/>
          </p:nvSpPr>
          <p:spPr>
            <a:xfrm flipV="1">
              <a:off x="8512969" y="0"/>
              <a:ext cx="0" cy="16503504"/>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6" name="AutoShape 6"/>
            <p:cNvSpPr/>
            <p:nvPr/>
          </p:nvSpPr>
          <p:spPr>
            <a:xfrm flipV="1">
              <a:off x="19395383" y="0"/>
              <a:ext cx="0" cy="16503504"/>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7" name="AutoShape 7"/>
            <p:cNvSpPr/>
            <p:nvPr/>
          </p:nvSpPr>
          <p:spPr>
            <a:xfrm flipV="1">
              <a:off x="24867556" y="0"/>
              <a:ext cx="0" cy="16503504"/>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8" name="AutoShape 8"/>
            <p:cNvSpPr/>
            <p:nvPr/>
          </p:nvSpPr>
          <p:spPr>
            <a:xfrm flipV="1">
              <a:off x="13983097" y="0"/>
              <a:ext cx="0" cy="16503504"/>
            </a:xfrm>
            <a:prstGeom prst="line">
              <a:avLst/>
            </a:prstGeom>
            <a:ln w="25400" cap="flat">
              <a:solidFill>
                <a:srgbClr val="E4CA8A">
                  <a:alpha val="2745"/>
                </a:srgbClr>
              </a:solidFill>
              <a:prstDash val="solid"/>
              <a:headEnd type="none" w="sm" len="sm"/>
              <a:tailEnd type="none" w="sm" len="sm"/>
            </a:ln>
          </p:spPr>
          <p:txBody>
            <a:bodyPr/>
            <a:lstStyle/>
            <a:p>
              <a:endParaRPr lang="en-AU"/>
            </a:p>
          </p:txBody>
        </p:sp>
        <p:sp>
          <p:nvSpPr>
            <p:cNvPr id="9" name="AutoShape 9"/>
            <p:cNvSpPr/>
            <p:nvPr/>
          </p:nvSpPr>
          <p:spPr>
            <a:xfrm>
              <a:off x="0" y="6235741"/>
              <a:ext cx="27364292" cy="0"/>
            </a:xfrm>
            <a:prstGeom prst="line">
              <a:avLst/>
            </a:prstGeom>
            <a:ln w="25400" cap="flat">
              <a:solidFill>
                <a:srgbClr val="E4CA8A">
                  <a:alpha val="2745"/>
                </a:srgbClr>
              </a:solidFill>
              <a:prstDash val="solid"/>
              <a:headEnd type="none" w="sm" len="sm"/>
              <a:tailEnd type="none" w="sm" len="sm"/>
            </a:ln>
          </p:spPr>
          <p:txBody>
            <a:bodyPr/>
            <a:lstStyle/>
            <a:p>
              <a:endParaRPr lang="en-AU"/>
            </a:p>
          </p:txBody>
        </p:sp>
      </p:grpSp>
      <p:grpSp>
        <p:nvGrpSpPr>
          <p:cNvPr id="10" name="Group 10"/>
          <p:cNvGrpSpPr/>
          <p:nvPr/>
        </p:nvGrpSpPr>
        <p:grpSpPr>
          <a:xfrm>
            <a:off x="13489833" y="2408567"/>
            <a:ext cx="3936661" cy="7005935"/>
            <a:chOff x="0" y="0"/>
            <a:chExt cx="609892" cy="1085403"/>
          </a:xfrm>
        </p:grpSpPr>
        <p:sp>
          <p:nvSpPr>
            <p:cNvPr id="11" name="Freeform 11"/>
            <p:cNvSpPr/>
            <p:nvPr/>
          </p:nvSpPr>
          <p:spPr>
            <a:xfrm>
              <a:off x="0" y="0"/>
              <a:ext cx="609892" cy="1085403"/>
            </a:xfrm>
            <a:custGeom>
              <a:avLst/>
              <a:gdLst/>
              <a:ahLst/>
              <a:cxnLst/>
              <a:rect l="l" t="t" r="r" b="b"/>
              <a:pathLst>
                <a:path w="609892" h="1085403">
                  <a:moveTo>
                    <a:pt x="0" y="0"/>
                  </a:moveTo>
                  <a:lnTo>
                    <a:pt x="609892" y="0"/>
                  </a:lnTo>
                  <a:lnTo>
                    <a:pt x="609892" y="1085403"/>
                  </a:lnTo>
                  <a:lnTo>
                    <a:pt x="0" y="1085403"/>
                  </a:lnTo>
                  <a:close/>
                </a:path>
              </a:pathLst>
            </a:custGeom>
            <a:blipFill>
              <a:blip r:embed="rId2"/>
              <a:stretch>
                <a:fillRect l="-83474" r="-83474"/>
              </a:stretch>
            </a:blipFill>
          </p:spPr>
          <p:txBody>
            <a:bodyPr/>
            <a:lstStyle/>
            <a:p>
              <a:endParaRPr lang="en-AU"/>
            </a:p>
          </p:txBody>
        </p:sp>
      </p:grpSp>
      <p:sp>
        <p:nvSpPr>
          <p:cNvPr id="12" name="AutoShape 12"/>
          <p:cNvSpPr/>
          <p:nvPr/>
        </p:nvSpPr>
        <p:spPr>
          <a:xfrm flipV="1">
            <a:off x="1028700" y="1537639"/>
            <a:ext cx="16230600" cy="0"/>
          </a:xfrm>
          <a:prstGeom prst="line">
            <a:avLst/>
          </a:prstGeom>
          <a:ln w="19050" cap="flat">
            <a:solidFill>
              <a:srgbClr val="E4CA8A"/>
            </a:solidFill>
            <a:prstDash val="solid"/>
            <a:headEnd type="none" w="sm" len="sm"/>
            <a:tailEnd type="none" w="sm" len="sm"/>
          </a:ln>
        </p:spPr>
        <p:txBody>
          <a:bodyPr/>
          <a:lstStyle/>
          <a:p>
            <a:endParaRPr lang="en-AU"/>
          </a:p>
        </p:txBody>
      </p:sp>
      <p:sp>
        <p:nvSpPr>
          <p:cNvPr id="13" name="Freeform 13"/>
          <p:cNvSpPr/>
          <p:nvPr/>
        </p:nvSpPr>
        <p:spPr>
          <a:xfrm rot="-5400000">
            <a:off x="12806519"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4" name="Freeform 14"/>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sp>
        <p:nvSpPr>
          <p:cNvPr id="15" name="TextBox 15"/>
          <p:cNvSpPr txBox="1"/>
          <p:nvPr/>
        </p:nvSpPr>
        <p:spPr>
          <a:xfrm>
            <a:off x="1302151" y="1995447"/>
            <a:ext cx="7575254" cy="786765"/>
          </a:xfrm>
          <a:prstGeom prst="rect">
            <a:avLst/>
          </a:prstGeom>
        </p:spPr>
        <p:txBody>
          <a:bodyPr lIns="0" tIns="0" rIns="0" bIns="0" rtlCol="0" anchor="t">
            <a:spAutoFit/>
          </a:bodyPr>
          <a:lstStyle/>
          <a:p>
            <a:pPr algn="l">
              <a:lnSpc>
                <a:spcPts val="5280"/>
              </a:lnSpc>
            </a:pPr>
            <a:r>
              <a:rPr lang="en-US" sz="6000" b="1">
                <a:solidFill>
                  <a:srgbClr val="FFFFFF"/>
                </a:solidFill>
                <a:latin typeface="Poppins Bold"/>
                <a:ea typeface="Poppins Bold"/>
                <a:cs typeface="Poppins Bold"/>
                <a:sym typeface="Poppins Bold"/>
              </a:rPr>
              <a:t>LOOKING AHEAD</a:t>
            </a:r>
          </a:p>
        </p:txBody>
      </p:sp>
      <p:sp>
        <p:nvSpPr>
          <p:cNvPr id="16" name="TextBox 16"/>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17" name="TextBox 17"/>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8" name="TextBox 18"/>
          <p:cNvSpPr txBox="1"/>
          <p:nvPr/>
        </p:nvSpPr>
        <p:spPr>
          <a:xfrm>
            <a:off x="1028700" y="3585272"/>
            <a:ext cx="11777819" cy="4383404"/>
          </a:xfrm>
          <a:prstGeom prst="rect">
            <a:avLst/>
          </a:prstGeom>
        </p:spPr>
        <p:txBody>
          <a:bodyPr lIns="0" tIns="0" rIns="0" bIns="0" rtlCol="0" anchor="t">
            <a:spAutoFit/>
          </a:bodyPr>
          <a:lstStyle/>
          <a:p>
            <a:pPr algn="l">
              <a:lnSpc>
                <a:spcPts val="2520"/>
              </a:lnSpc>
            </a:pPr>
            <a:r>
              <a:rPr lang="en-US" sz="1800">
                <a:solidFill>
                  <a:srgbClr val="FFFFFF"/>
                </a:solidFill>
                <a:latin typeface="Canva Sans"/>
                <a:ea typeface="Canva Sans"/>
                <a:cs typeface="Canva Sans"/>
                <a:sym typeface="Canva Sans"/>
              </a:rPr>
              <a:t>Stronger. Smarter. Sustainable.</a:t>
            </a:r>
          </a:p>
          <a:p>
            <a:pPr algn="l">
              <a:lnSpc>
                <a:spcPts val="2520"/>
              </a:lnSpc>
            </a:pPr>
            <a:endParaRPr lang="en-US" sz="1800">
              <a:solidFill>
                <a:srgbClr val="FFFFFF"/>
              </a:solidFill>
              <a:latin typeface="Canva Sans"/>
              <a:ea typeface="Canva Sans"/>
              <a:cs typeface="Canva Sans"/>
              <a:sym typeface="Canva Sans"/>
            </a:endParaRPr>
          </a:p>
          <a:p>
            <a:pPr marL="388628" lvl="1" indent="-194314" algn="l">
              <a:lnSpc>
                <a:spcPts val="2520"/>
              </a:lnSpc>
              <a:buFont typeface="Arial"/>
              <a:buChar char="•"/>
            </a:pPr>
            <a:r>
              <a:rPr lang="en-US" sz="1800">
                <a:solidFill>
                  <a:srgbClr val="FFFFFF"/>
                </a:solidFill>
                <a:latin typeface="Canva Sans"/>
                <a:ea typeface="Canva Sans"/>
                <a:cs typeface="Canva Sans"/>
                <a:sym typeface="Canva Sans"/>
              </a:rPr>
              <a:t>We faced one of the most challenging years in the Club’s history — and we stood up.</a:t>
            </a:r>
          </a:p>
          <a:p>
            <a:pPr marL="388628" lvl="1" indent="-194314" algn="l">
              <a:lnSpc>
                <a:spcPts val="2520"/>
              </a:lnSpc>
              <a:buFont typeface="Arial"/>
              <a:buChar char="•"/>
            </a:pPr>
            <a:r>
              <a:rPr lang="en-US" sz="1800">
                <a:solidFill>
                  <a:srgbClr val="FFFFFF"/>
                </a:solidFill>
                <a:latin typeface="Canva Sans"/>
                <a:ea typeface="Canva Sans"/>
                <a:cs typeface="Canva Sans"/>
                <a:sym typeface="Canva Sans"/>
              </a:rPr>
              <a:t>We stabilised, invested and strengthened our foundations.</a:t>
            </a:r>
          </a:p>
          <a:p>
            <a:pPr marL="388628" lvl="1" indent="-194314" algn="l">
              <a:lnSpc>
                <a:spcPts val="2520"/>
              </a:lnSpc>
              <a:buFont typeface="Arial"/>
              <a:buChar char="•"/>
            </a:pPr>
            <a:r>
              <a:rPr lang="en-US" sz="1800">
                <a:solidFill>
                  <a:srgbClr val="FFFFFF"/>
                </a:solidFill>
                <a:latin typeface="Canva Sans"/>
                <a:ea typeface="Canva Sans"/>
                <a:cs typeface="Canva Sans"/>
                <a:sym typeface="Canva Sans"/>
              </a:rPr>
              <a:t>We are financially more resilient and strategically aligned.</a:t>
            </a:r>
          </a:p>
          <a:p>
            <a:pPr marL="388628" lvl="1" indent="-194314" algn="l">
              <a:lnSpc>
                <a:spcPts val="2520"/>
              </a:lnSpc>
              <a:buFont typeface="Arial"/>
              <a:buChar char="•"/>
            </a:pPr>
            <a:r>
              <a:rPr lang="en-US" sz="1800">
                <a:solidFill>
                  <a:srgbClr val="FFFFFF"/>
                </a:solidFill>
                <a:latin typeface="Canva Sans"/>
                <a:ea typeface="Canva Sans"/>
                <a:cs typeface="Canva Sans"/>
                <a:sym typeface="Canva Sans"/>
              </a:rPr>
              <a:t>We are committed to growing income so we can reinvest in racing, equestrian facilities and the future of this site.</a:t>
            </a:r>
          </a:p>
          <a:p>
            <a:pPr algn="l">
              <a:lnSpc>
                <a:spcPts val="2520"/>
              </a:lnSpc>
            </a:pPr>
            <a:endParaRPr lang="en-US" sz="1800">
              <a:solidFill>
                <a:srgbClr val="FFFFFF"/>
              </a:solidFill>
              <a:latin typeface="Canva Sans"/>
              <a:ea typeface="Canva Sans"/>
              <a:cs typeface="Canva Sans"/>
              <a:sym typeface="Canva Sans"/>
            </a:endParaRPr>
          </a:p>
          <a:p>
            <a:pPr algn="l">
              <a:lnSpc>
                <a:spcPts val="2520"/>
              </a:lnSpc>
            </a:pPr>
            <a:r>
              <a:rPr lang="en-US" sz="1800">
                <a:solidFill>
                  <a:srgbClr val="FFFFFF"/>
                </a:solidFill>
                <a:latin typeface="Canva Sans"/>
                <a:ea typeface="Canva Sans"/>
                <a:cs typeface="Canva Sans"/>
                <a:sym typeface="Canva Sans"/>
              </a:rPr>
              <a:t>Our goal is clear:</a:t>
            </a:r>
          </a:p>
          <a:p>
            <a:pPr algn="l">
              <a:lnSpc>
                <a:spcPts val="2520"/>
              </a:lnSpc>
            </a:pPr>
            <a:r>
              <a:rPr lang="en-US" sz="1800">
                <a:solidFill>
                  <a:srgbClr val="FFFFFF"/>
                </a:solidFill>
                <a:latin typeface="Canva Sans"/>
                <a:ea typeface="Canva Sans"/>
                <a:cs typeface="Canva Sans"/>
                <a:sym typeface="Canva Sans"/>
              </a:rPr>
              <a:t>To honour our history while building a racecourse that is sustainable, profitable and proudly community-focused.</a:t>
            </a:r>
          </a:p>
          <a:p>
            <a:pPr algn="l">
              <a:lnSpc>
                <a:spcPts val="2520"/>
              </a:lnSpc>
            </a:pPr>
            <a:endParaRPr lang="en-US" sz="1800">
              <a:solidFill>
                <a:srgbClr val="FFFFFF"/>
              </a:solidFill>
              <a:latin typeface="Canva Sans"/>
              <a:ea typeface="Canva Sans"/>
              <a:cs typeface="Canva Sans"/>
              <a:sym typeface="Canva Sans"/>
            </a:endParaRPr>
          </a:p>
          <a:p>
            <a:pPr algn="l">
              <a:lnSpc>
                <a:spcPts val="2520"/>
              </a:lnSpc>
            </a:pPr>
            <a:r>
              <a:rPr lang="en-US" sz="1800">
                <a:solidFill>
                  <a:srgbClr val="FFFFFF"/>
                </a:solidFill>
                <a:latin typeface="Canva Sans"/>
                <a:ea typeface="Canva Sans"/>
                <a:cs typeface="Canva Sans"/>
                <a:sym typeface="Canva Sans"/>
              </a:rPr>
              <a:t>Not just Australia’s Oldest Provincial Racecourse — but the best.</a:t>
            </a:r>
          </a:p>
          <a:p>
            <a:pPr marL="0" lvl="0" indent="0" algn="l">
              <a:lnSpc>
                <a:spcPts val="2520"/>
              </a:lnSpc>
              <a:spcBef>
                <a:spcPct val="0"/>
              </a:spcBef>
            </a:pPr>
            <a:endParaRPr lang="en-US" sz="1800">
              <a:solidFill>
                <a:srgbClr val="FFFFFF"/>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078552"/>
            <a:ext cx="10777250" cy="5007540"/>
            <a:chOff x="0" y="0"/>
            <a:chExt cx="1669678" cy="775799"/>
          </a:xfrm>
        </p:grpSpPr>
        <p:sp>
          <p:nvSpPr>
            <p:cNvPr id="3" name="Freeform 3"/>
            <p:cNvSpPr/>
            <p:nvPr/>
          </p:nvSpPr>
          <p:spPr>
            <a:xfrm>
              <a:off x="0" y="0"/>
              <a:ext cx="1669678" cy="775799"/>
            </a:xfrm>
            <a:custGeom>
              <a:avLst/>
              <a:gdLst/>
              <a:ahLst/>
              <a:cxnLst/>
              <a:rect l="l" t="t" r="r" b="b"/>
              <a:pathLst>
                <a:path w="1669678" h="775799">
                  <a:moveTo>
                    <a:pt x="0" y="0"/>
                  </a:moveTo>
                  <a:lnTo>
                    <a:pt x="1669678" y="0"/>
                  </a:lnTo>
                  <a:lnTo>
                    <a:pt x="1669678" y="775799"/>
                  </a:lnTo>
                  <a:lnTo>
                    <a:pt x="0" y="775799"/>
                  </a:lnTo>
                  <a:close/>
                </a:path>
              </a:pathLst>
            </a:custGeom>
            <a:blipFill>
              <a:blip r:embed="rId2"/>
              <a:stretch>
                <a:fillRect t="-2594" b="-2594"/>
              </a:stretch>
            </a:blipFill>
          </p:spPr>
          <p:txBody>
            <a:bodyPr/>
            <a:lstStyle/>
            <a:p>
              <a:endParaRPr lang="en-AU"/>
            </a:p>
          </p:txBody>
        </p:sp>
      </p:grpSp>
      <p:sp>
        <p:nvSpPr>
          <p:cNvPr id="4" name="AutoShape 4"/>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Freeform 5"/>
          <p:cNvSpPr/>
          <p:nvPr/>
        </p:nvSpPr>
        <p:spPr>
          <a:xfrm>
            <a:off x="1028700" y="889460"/>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3"/>
            <a:stretch>
              <a:fillRect/>
            </a:stretch>
          </a:blipFill>
        </p:spPr>
        <p:txBody>
          <a:bodyPr/>
          <a:lstStyle/>
          <a:p>
            <a:endParaRPr lang="en-AU"/>
          </a:p>
        </p:txBody>
      </p:sp>
      <p:sp>
        <p:nvSpPr>
          <p:cNvPr id="6" name="TextBox 6"/>
          <p:cNvSpPr txBox="1"/>
          <p:nvPr/>
        </p:nvSpPr>
        <p:spPr>
          <a:xfrm>
            <a:off x="12204309" y="3741779"/>
            <a:ext cx="5714826" cy="3927901"/>
          </a:xfrm>
          <a:prstGeom prst="rect">
            <a:avLst/>
          </a:prstGeom>
        </p:spPr>
        <p:txBody>
          <a:bodyPr lIns="0" tIns="0" rIns="0" bIns="0" rtlCol="0" anchor="t">
            <a:spAutoFit/>
          </a:bodyPr>
          <a:lstStyle/>
          <a:p>
            <a:pPr algn="l">
              <a:lnSpc>
                <a:spcPts val="3146"/>
              </a:lnSpc>
            </a:pPr>
            <a:r>
              <a:rPr lang="en-US" sz="2458" spc="162">
                <a:solidFill>
                  <a:srgbClr val="FFFFFF"/>
                </a:solidFill>
                <a:latin typeface="Poppins"/>
                <a:ea typeface="Poppins"/>
                <a:cs typeface="Poppins"/>
                <a:sym typeface="Poppins"/>
              </a:rPr>
              <a:t>2042 FOLLOWERS </a:t>
            </a:r>
          </a:p>
          <a:p>
            <a:pPr algn="l">
              <a:lnSpc>
                <a:spcPts val="3146"/>
              </a:lnSpc>
            </a:pPr>
            <a:r>
              <a:rPr lang="en-US" sz="2458" spc="162">
                <a:solidFill>
                  <a:srgbClr val="FFFFFF"/>
                </a:solidFill>
                <a:latin typeface="Poppins"/>
                <a:ea typeface="Poppins"/>
                <a:cs typeface="Poppins"/>
                <a:sym typeface="Poppins"/>
              </a:rPr>
              <a:t>+11.6% FROM PREVIOUS 365 DAYS </a:t>
            </a:r>
          </a:p>
          <a:p>
            <a:pPr algn="l">
              <a:lnSpc>
                <a:spcPts val="3146"/>
              </a:lnSpc>
            </a:pPr>
            <a:endParaRPr lang="en-US" sz="2458" spc="162">
              <a:solidFill>
                <a:srgbClr val="FFFFFF"/>
              </a:solidFill>
              <a:latin typeface="Poppins"/>
              <a:ea typeface="Poppins"/>
              <a:cs typeface="Poppins"/>
              <a:sym typeface="Poppins"/>
            </a:endParaRPr>
          </a:p>
          <a:p>
            <a:pPr algn="l">
              <a:lnSpc>
                <a:spcPts val="3146"/>
              </a:lnSpc>
            </a:pPr>
            <a:r>
              <a:rPr lang="en-US" sz="2458" spc="162">
                <a:solidFill>
                  <a:srgbClr val="FFFFFF"/>
                </a:solidFill>
                <a:latin typeface="Poppins"/>
                <a:ea typeface="Poppins"/>
                <a:cs typeface="Poppins"/>
                <a:sym typeface="Poppins"/>
              </a:rPr>
              <a:t>192,807 VIEWS ON OUR PAGE </a:t>
            </a:r>
          </a:p>
          <a:p>
            <a:pPr algn="l">
              <a:lnSpc>
                <a:spcPts val="3146"/>
              </a:lnSpc>
            </a:pPr>
            <a:endParaRPr lang="en-US" sz="2458" spc="162">
              <a:solidFill>
                <a:srgbClr val="FFFFFF"/>
              </a:solidFill>
              <a:latin typeface="Poppins"/>
              <a:ea typeface="Poppins"/>
              <a:cs typeface="Poppins"/>
              <a:sym typeface="Poppins"/>
            </a:endParaRPr>
          </a:p>
          <a:p>
            <a:pPr algn="l">
              <a:lnSpc>
                <a:spcPts val="3146"/>
              </a:lnSpc>
            </a:pPr>
            <a:r>
              <a:rPr lang="en-US" sz="2458" spc="162">
                <a:solidFill>
                  <a:srgbClr val="FFFFFF"/>
                </a:solidFill>
                <a:latin typeface="Poppins"/>
                <a:ea typeface="Poppins"/>
                <a:cs typeface="Poppins"/>
                <a:sym typeface="Poppins"/>
              </a:rPr>
              <a:t>2,463 INTERACTIONS</a:t>
            </a:r>
          </a:p>
          <a:p>
            <a:pPr algn="l">
              <a:lnSpc>
                <a:spcPts val="3146"/>
              </a:lnSpc>
            </a:pPr>
            <a:r>
              <a:rPr lang="en-US" sz="2458" spc="162">
                <a:solidFill>
                  <a:srgbClr val="FFFFFF"/>
                </a:solidFill>
                <a:latin typeface="Poppins"/>
                <a:ea typeface="Poppins"/>
                <a:cs typeface="Poppins"/>
                <a:sym typeface="Poppins"/>
              </a:rPr>
              <a:t>+65.7% FROM PREVIOUS 365 DAYS</a:t>
            </a:r>
          </a:p>
          <a:p>
            <a:pPr algn="l">
              <a:lnSpc>
                <a:spcPts val="3146"/>
              </a:lnSpc>
            </a:pPr>
            <a:endParaRPr lang="en-US" sz="2458" spc="162">
              <a:solidFill>
                <a:srgbClr val="FFFFFF"/>
              </a:solidFill>
              <a:latin typeface="Poppins"/>
              <a:ea typeface="Poppins"/>
              <a:cs typeface="Poppins"/>
              <a:sym typeface="Poppins"/>
            </a:endParaRPr>
          </a:p>
          <a:p>
            <a:pPr algn="l">
              <a:lnSpc>
                <a:spcPts val="3146"/>
              </a:lnSpc>
            </a:pPr>
            <a:endParaRPr lang="en-US" sz="2458" spc="162">
              <a:solidFill>
                <a:srgbClr val="FFFFFF"/>
              </a:solidFill>
              <a:latin typeface="Poppins"/>
              <a:ea typeface="Poppins"/>
              <a:cs typeface="Poppins"/>
              <a:sym typeface="Poppins"/>
            </a:endParaRPr>
          </a:p>
          <a:p>
            <a:pPr algn="l">
              <a:lnSpc>
                <a:spcPts val="3146"/>
              </a:lnSpc>
            </a:pPr>
            <a:endParaRPr lang="en-US" sz="2458" spc="162">
              <a:solidFill>
                <a:srgbClr val="FFFFFF"/>
              </a:solidFill>
              <a:latin typeface="Poppins"/>
              <a:ea typeface="Poppins"/>
              <a:cs typeface="Poppins"/>
              <a:sym typeface="Poppins"/>
            </a:endParaRPr>
          </a:p>
        </p:txBody>
      </p:sp>
      <p:sp>
        <p:nvSpPr>
          <p:cNvPr id="7" name="TextBox 7"/>
          <p:cNvSpPr txBox="1"/>
          <p:nvPr/>
        </p:nvSpPr>
        <p:spPr>
          <a:xfrm>
            <a:off x="14248658" y="1099594"/>
            <a:ext cx="3010642" cy="186942"/>
          </a:xfrm>
          <a:prstGeom prst="rect">
            <a:avLst/>
          </a:prstGeom>
        </p:spPr>
        <p:txBody>
          <a:bodyPr lIns="0" tIns="0" rIns="0" bIns="0" rtlCol="0" anchor="t">
            <a:spAutoFit/>
          </a:bodyPr>
          <a:lstStyle/>
          <a:p>
            <a:pPr marL="0" lvl="0" indent="0" algn="r">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8" name="TextBox 8"/>
          <p:cNvSpPr txBox="1"/>
          <p:nvPr/>
        </p:nvSpPr>
        <p:spPr>
          <a:xfrm>
            <a:off x="13130444" y="2405662"/>
            <a:ext cx="3862556" cy="890208"/>
          </a:xfrm>
          <a:prstGeom prst="rect">
            <a:avLst/>
          </a:prstGeom>
        </p:spPr>
        <p:txBody>
          <a:bodyPr lIns="0" tIns="0" rIns="0" bIns="0" rtlCol="0" anchor="t">
            <a:spAutoFit/>
          </a:bodyPr>
          <a:lstStyle/>
          <a:p>
            <a:pPr marL="0" lvl="0" indent="0" algn="ctr">
              <a:lnSpc>
                <a:spcPts val="3253"/>
              </a:lnSpc>
              <a:spcBef>
                <a:spcPct val="0"/>
              </a:spcBef>
            </a:pPr>
            <a:r>
              <a:rPr lang="en-US" sz="3615" spc="238">
                <a:solidFill>
                  <a:srgbClr val="FFFFFF"/>
                </a:solidFill>
                <a:latin typeface="Poppins"/>
                <a:ea typeface="Poppins"/>
                <a:cs typeface="Poppins"/>
                <a:sym typeface="Poppins"/>
              </a:rPr>
              <a:t>FACEBOOK STATS </a:t>
            </a:r>
          </a:p>
        </p:txBody>
      </p:sp>
      <p:sp>
        <p:nvSpPr>
          <p:cNvPr id="9" name="TextBox 9"/>
          <p:cNvSpPr txBox="1"/>
          <p:nvPr/>
        </p:nvSpPr>
        <p:spPr>
          <a:xfrm>
            <a:off x="1655072" y="1230087"/>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A2B4B"/>
        </a:solidFill>
        <a:effectLst/>
      </p:bgPr>
    </p:bg>
    <p:spTree>
      <p:nvGrpSpPr>
        <p:cNvPr id="1" name=""/>
        <p:cNvGrpSpPr/>
        <p:nvPr/>
      </p:nvGrpSpPr>
      <p:grpSpPr>
        <a:xfrm>
          <a:off x="0" y="0"/>
          <a:ext cx="0" cy="0"/>
          <a:chOff x="0" y="0"/>
          <a:chExt cx="0" cy="0"/>
        </a:xfrm>
      </p:grpSpPr>
      <p:grpSp>
        <p:nvGrpSpPr>
          <p:cNvPr id="2" name="Group 2"/>
          <p:cNvGrpSpPr/>
          <p:nvPr/>
        </p:nvGrpSpPr>
        <p:grpSpPr>
          <a:xfrm>
            <a:off x="10253323" y="4958864"/>
            <a:ext cx="12291871" cy="4114800"/>
            <a:chOff x="0" y="0"/>
            <a:chExt cx="16389161" cy="5486400"/>
          </a:xfrm>
        </p:grpSpPr>
        <p:sp>
          <p:nvSpPr>
            <p:cNvPr id="3" name="Freeform 3"/>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544830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5" name="Freeform 5"/>
            <p:cNvSpPr/>
            <p:nvPr/>
          </p:nvSpPr>
          <p:spPr>
            <a:xfrm>
              <a:off x="10902761"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grpSp>
      <p:sp>
        <p:nvSpPr>
          <p:cNvPr id="6" name="AutoShape 6"/>
          <p:cNvSpPr/>
          <p:nvPr/>
        </p:nvSpPr>
        <p:spPr>
          <a:xfrm flipV="1">
            <a:off x="1028700" y="1537639"/>
            <a:ext cx="16230600" cy="0"/>
          </a:xfrm>
          <a:prstGeom prst="line">
            <a:avLst/>
          </a:prstGeom>
          <a:ln w="19050" cap="flat">
            <a:solidFill>
              <a:srgbClr val="E4CA8A"/>
            </a:solidFill>
            <a:prstDash val="solid"/>
            <a:headEnd type="none" w="sm" len="sm"/>
            <a:tailEnd type="none" w="sm" len="sm"/>
          </a:ln>
        </p:spPr>
        <p:txBody>
          <a:bodyPr/>
          <a:lstStyle/>
          <a:p>
            <a:endParaRPr lang="en-AU"/>
          </a:p>
        </p:txBody>
      </p:sp>
      <p:grpSp>
        <p:nvGrpSpPr>
          <p:cNvPr id="7" name="Group 7"/>
          <p:cNvGrpSpPr/>
          <p:nvPr/>
        </p:nvGrpSpPr>
        <p:grpSpPr>
          <a:xfrm>
            <a:off x="1961015" y="3275431"/>
            <a:ext cx="5685868" cy="3729389"/>
            <a:chOff x="0" y="0"/>
            <a:chExt cx="880890" cy="577780"/>
          </a:xfrm>
        </p:grpSpPr>
        <p:sp>
          <p:nvSpPr>
            <p:cNvPr id="8" name="Freeform 8"/>
            <p:cNvSpPr/>
            <p:nvPr/>
          </p:nvSpPr>
          <p:spPr>
            <a:xfrm>
              <a:off x="0" y="0"/>
              <a:ext cx="880890" cy="577780"/>
            </a:xfrm>
            <a:custGeom>
              <a:avLst/>
              <a:gdLst/>
              <a:ahLst/>
              <a:cxnLst/>
              <a:rect l="l" t="t" r="r" b="b"/>
              <a:pathLst>
                <a:path w="880890" h="577780">
                  <a:moveTo>
                    <a:pt x="0" y="0"/>
                  </a:moveTo>
                  <a:lnTo>
                    <a:pt x="880890" y="0"/>
                  </a:lnTo>
                  <a:lnTo>
                    <a:pt x="880890" y="577780"/>
                  </a:lnTo>
                  <a:lnTo>
                    <a:pt x="0" y="577780"/>
                  </a:lnTo>
                  <a:close/>
                </a:path>
              </a:pathLst>
            </a:custGeom>
            <a:blipFill>
              <a:blip r:embed="rId4"/>
              <a:stretch>
                <a:fillRect t="-51764" b="-51764"/>
              </a:stretch>
            </a:blipFill>
          </p:spPr>
          <p:txBody>
            <a:bodyPr/>
            <a:lstStyle/>
            <a:p>
              <a:endParaRPr lang="en-AU"/>
            </a:p>
          </p:txBody>
        </p:sp>
      </p:grpSp>
      <p:sp>
        <p:nvSpPr>
          <p:cNvPr id="9" name="TextBox 9"/>
          <p:cNvSpPr txBox="1"/>
          <p:nvPr/>
        </p:nvSpPr>
        <p:spPr>
          <a:xfrm>
            <a:off x="3922598" y="2079827"/>
            <a:ext cx="10442803" cy="786765"/>
          </a:xfrm>
          <a:prstGeom prst="rect">
            <a:avLst/>
          </a:prstGeom>
        </p:spPr>
        <p:txBody>
          <a:bodyPr lIns="0" tIns="0" rIns="0" bIns="0" rtlCol="0" anchor="t">
            <a:spAutoFit/>
          </a:bodyPr>
          <a:lstStyle/>
          <a:p>
            <a:pPr marL="0" lvl="0" indent="0" algn="l">
              <a:lnSpc>
                <a:spcPts val="5280"/>
              </a:lnSpc>
              <a:spcBef>
                <a:spcPct val="0"/>
              </a:spcBef>
            </a:pPr>
            <a:r>
              <a:rPr lang="en-US" sz="6000" b="1">
                <a:solidFill>
                  <a:srgbClr val="FFFFFF"/>
                </a:solidFill>
                <a:latin typeface="Poppins Bold"/>
                <a:ea typeface="Poppins Bold"/>
                <a:cs typeface="Poppins Bold"/>
                <a:sym typeface="Poppins Bold"/>
              </a:rPr>
              <a:t>IMPROVEMENTS IN FY25</a:t>
            </a:r>
          </a:p>
        </p:txBody>
      </p:sp>
      <p:sp>
        <p:nvSpPr>
          <p:cNvPr id="10" name="AutoShape 10"/>
          <p:cNvSpPr/>
          <p:nvPr/>
        </p:nvSpPr>
        <p:spPr>
          <a:xfrm flipV="1">
            <a:off x="9144000" y="4275730"/>
            <a:ext cx="0" cy="4563089"/>
          </a:xfrm>
          <a:prstGeom prst="line">
            <a:avLst/>
          </a:prstGeom>
          <a:ln w="19050" cap="flat">
            <a:solidFill>
              <a:srgbClr val="E4CA8A"/>
            </a:solidFill>
            <a:prstDash val="solid"/>
            <a:headEnd type="none" w="sm" len="sm"/>
            <a:tailEnd type="none" w="sm" len="sm"/>
          </a:ln>
        </p:spPr>
        <p:txBody>
          <a:bodyPr/>
          <a:lstStyle/>
          <a:p>
            <a:endParaRPr lang="en-AU"/>
          </a:p>
        </p:txBody>
      </p:sp>
      <p:sp>
        <p:nvSpPr>
          <p:cNvPr id="11" name="TextBox 11"/>
          <p:cNvSpPr txBox="1"/>
          <p:nvPr/>
        </p:nvSpPr>
        <p:spPr>
          <a:xfrm>
            <a:off x="15928823" y="1057275"/>
            <a:ext cx="1371801" cy="152009"/>
          </a:xfrm>
          <a:prstGeom prst="rect">
            <a:avLst/>
          </a:prstGeom>
        </p:spPr>
        <p:txBody>
          <a:bodyPr lIns="0" tIns="0" rIns="0" bIns="0" rtlCol="0" anchor="t">
            <a:spAutoFit/>
          </a:bodyPr>
          <a:lstStyle/>
          <a:p>
            <a:pPr marL="0" lvl="0" indent="0" algn="just">
              <a:lnSpc>
                <a:spcPts val="1115"/>
              </a:lnSpc>
              <a:spcBef>
                <a:spcPct val="0"/>
              </a:spcBef>
            </a:pPr>
            <a:r>
              <a:rPr lang="en-US" sz="1239" spc="81">
                <a:solidFill>
                  <a:srgbClr val="FFFFFF"/>
                </a:solidFill>
                <a:latin typeface="Poppins"/>
                <a:ea typeface="Poppins"/>
                <a:cs typeface="Poppins"/>
                <a:sym typeface="Poppins"/>
              </a:rPr>
              <a:t>ANNUAL REPORT </a:t>
            </a:r>
          </a:p>
        </p:txBody>
      </p:sp>
      <p:sp>
        <p:nvSpPr>
          <p:cNvPr id="12" name="TextBox 12"/>
          <p:cNvSpPr txBox="1"/>
          <p:nvPr/>
        </p:nvSpPr>
        <p:spPr>
          <a:xfrm>
            <a:off x="10495359" y="7414394"/>
            <a:ext cx="6233976" cy="360619"/>
          </a:xfrm>
          <a:prstGeom prst="rect">
            <a:avLst/>
          </a:prstGeom>
        </p:spPr>
        <p:txBody>
          <a:bodyPr lIns="0" tIns="0" rIns="0" bIns="0" rtlCol="0" anchor="t">
            <a:spAutoFit/>
          </a:bodyPr>
          <a:lstStyle/>
          <a:p>
            <a:pPr marL="0" lvl="0" indent="0" algn="l">
              <a:lnSpc>
                <a:spcPts val="2443"/>
              </a:lnSpc>
              <a:spcBef>
                <a:spcPct val="0"/>
              </a:spcBef>
            </a:pPr>
            <a:r>
              <a:rPr lang="en-US" sz="2715">
                <a:solidFill>
                  <a:srgbClr val="FFFFFF"/>
                </a:solidFill>
                <a:latin typeface="Poppins"/>
                <a:ea typeface="Poppins"/>
                <a:cs typeface="Poppins"/>
                <a:sym typeface="Poppins"/>
              </a:rPr>
              <a:t>REPAINTING MEMBERS GRANDSTAND </a:t>
            </a:r>
          </a:p>
        </p:txBody>
      </p:sp>
      <p:sp>
        <p:nvSpPr>
          <p:cNvPr id="13" name="Freeform 13"/>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sp>
        <p:nvSpPr>
          <p:cNvPr id="14" name="TextBox 14"/>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grpSp>
        <p:nvGrpSpPr>
          <p:cNvPr id="15" name="Group 15"/>
          <p:cNvGrpSpPr/>
          <p:nvPr/>
        </p:nvGrpSpPr>
        <p:grpSpPr>
          <a:xfrm>
            <a:off x="10769413" y="3275431"/>
            <a:ext cx="5685868" cy="3729389"/>
            <a:chOff x="0" y="0"/>
            <a:chExt cx="880890" cy="577780"/>
          </a:xfrm>
        </p:grpSpPr>
        <p:sp>
          <p:nvSpPr>
            <p:cNvPr id="16" name="Freeform 16"/>
            <p:cNvSpPr/>
            <p:nvPr/>
          </p:nvSpPr>
          <p:spPr>
            <a:xfrm>
              <a:off x="0" y="0"/>
              <a:ext cx="880890" cy="577780"/>
            </a:xfrm>
            <a:custGeom>
              <a:avLst/>
              <a:gdLst/>
              <a:ahLst/>
              <a:cxnLst/>
              <a:rect l="l" t="t" r="r" b="b"/>
              <a:pathLst>
                <a:path w="880890" h="577780">
                  <a:moveTo>
                    <a:pt x="0" y="0"/>
                  </a:moveTo>
                  <a:lnTo>
                    <a:pt x="880890" y="0"/>
                  </a:lnTo>
                  <a:lnTo>
                    <a:pt x="880890" y="577780"/>
                  </a:lnTo>
                  <a:lnTo>
                    <a:pt x="0" y="577780"/>
                  </a:lnTo>
                  <a:close/>
                </a:path>
              </a:pathLst>
            </a:custGeom>
            <a:blipFill>
              <a:blip r:embed="rId6"/>
              <a:stretch>
                <a:fillRect t="-7172" b="-7172"/>
              </a:stretch>
            </a:blipFill>
          </p:spPr>
          <p:txBody>
            <a:bodyPr/>
            <a:lstStyle/>
            <a:p>
              <a:endParaRPr lang="en-AU"/>
            </a:p>
          </p:txBody>
        </p:sp>
      </p:grpSp>
      <p:sp>
        <p:nvSpPr>
          <p:cNvPr id="17" name="TextBox 17"/>
          <p:cNvSpPr txBox="1"/>
          <p:nvPr/>
        </p:nvSpPr>
        <p:spPr>
          <a:xfrm>
            <a:off x="2249778" y="7414394"/>
            <a:ext cx="5108340" cy="360619"/>
          </a:xfrm>
          <a:prstGeom prst="rect">
            <a:avLst/>
          </a:prstGeom>
        </p:spPr>
        <p:txBody>
          <a:bodyPr lIns="0" tIns="0" rIns="0" bIns="0" rtlCol="0" anchor="t">
            <a:spAutoFit/>
          </a:bodyPr>
          <a:lstStyle/>
          <a:p>
            <a:pPr marL="0" lvl="0" indent="0" algn="l">
              <a:lnSpc>
                <a:spcPts val="2443"/>
              </a:lnSpc>
              <a:spcBef>
                <a:spcPct val="0"/>
              </a:spcBef>
            </a:pPr>
            <a:r>
              <a:rPr lang="en-US" sz="2715">
                <a:solidFill>
                  <a:srgbClr val="FFFFFF"/>
                </a:solidFill>
                <a:latin typeface="Poppins"/>
                <a:ea typeface="Poppins"/>
                <a:cs typeface="Poppins"/>
                <a:sym typeface="Poppins"/>
              </a:rPr>
              <a:t>TILING MEMBERS BAR &amp; FLOOR</a:t>
            </a:r>
          </a:p>
        </p:txBody>
      </p:sp>
      <p:sp>
        <p:nvSpPr>
          <p:cNvPr id="18" name="TextBox 18"/>
          <p:cNvSpPr txBox="1"/>
          <p:nvPr/>
        </p:nvSpPr>
        <p:spPr>
          <a:xfrm>
            <a:off x="758790" y="8105013"/>
            <a:ext cx="7813848" cy="1369060"/>
          </a:xfrm>
          <a:prstGeom prst="rect">
            <a:avLst/>
          </a:prstGeom>
        </p:spPr>
        <p:txBody>
          <a:bodyPr lIns="0" tIns="0" rIns="0" bIns="0" rtlCol="0" anchor="t">
            <a:spAutoFit/>
          </a:bodyPr>
          <a:lstStyle/>
          <a:p>
            <a:pPr marL="0" lvl="0" indent="0" algn="ctr">
              <a:lnSpc>
                <a:spcPts val="2239"/>
              </a:lnSpc>
              <a:spcBef>
                <a:spcPct val="0"/>
              </a:spcBef>
            </a:pPr>
            <a:r>
              <a:rPr lang="en-US" sz="1599">
                <a:solidFill>
                  <a:srgbClr val="FFFFFF"/>
                </a:solidFill>
                <a:latin typeface="Canva Sans"/>
                <a:ea typeface="Canva Sans"/>
                <a:cs typeface="Canva Sans"/>
                <a:sym typeface="Canva Sans"/>
              </a:rPr>
              <a:t>This year we investe</a:t>
            </a:r>
            <a:r>
              <a:rPr lang="en-US" sz="1599" u="none" strike="noStrike">
                <a:solidFill>
                  <a:srgbClr val="FFFFFF"/>
                </a:solidFill>
                <a:latin typeface="Canva Sans"/>
                <a:ea typeface="Canva Sans"/>
                <a:cs typeface="Canva Sans"/>
                <a:sym typeface="Canva Sans"/>
              </a:rPr>
              <a:t>d in key improvements across York Racecourse, including tiling to the Members Lounge bar, creating a more polished and welcoming space. These upgrades, alongside ongoing maintenance, enhance comfort, functionality and presentation, ensuring our facilities reflect the pride and heritage of Australia’s oldest provincial racecourse.</a:t>
            </a:r>
          </a:p>
        </p:txBody>
      </p:sp>
      <p:sp>
        <p:nvSpPr>
          <p:cNvPr id="19" name="TextBox 19"/>
          <p:cNvSpPr txBox="1"/>
          <p:nvPr/>
        </p:nvSpPr>
        <p:spPr>
          <a:xfrm>
            <a:off x="9595009" y="8105013"/>
            <a:ext cx="8034677" cy="816609"/>
          </a:xfrm>
          <a:prstGeom prst="rect">
            <a:avLst/>
          </a:prstGeom>
        </p:spPr>
        <p:txBody>
          <a:bodyPr lIns="0" tIns="0" rIns="0" bIns="0" rtlCol="0" anchor="t">
            <a:spAutoFit/>
          </a:bodyPr>
          <a:lstStyle/>
          <a:p>
            <a:pPr marL="0" lvl="0" indent="0" algn="ctr">
              <a:lnSpc>
                <a:spcPts val="2240"/>
              </a:lnSpc>
              <a:spcBef>
                <a:spcPct val="0"/>
              </a:spcBef>
            </a:pPr>
            <a:r>
              <a:rPr lang="en-US" sz="1600">
                <a:solidFill>
                  <a:srgbClr val="FFFFFF"/>
                </a:solidFill>
                <a:latin typeface="Canva Sans"/>
                <a:ea typeface="Canva Sans"/>
                <a:cs typeface="Canva Sans"/>
                <a:sym typeface="Canva Sans"/>
              </a:rPr>
              <a:t>This year, Kim</a:t>
            </a:r>
            <a:r>
              <a:rPr lang="en-US" sz="1600" u="none" strike="noStrike">
                <a:solidFill>
                  <a:srgbClr val="FFFFFF"/>
                </a:solidFill>
                <a:latin typeface="Canva Sans"/>
                <a:ea typeface="Canva Sans"/>
                <a:cs typeface="Canva Sans"/>
                <a:sym typeface="Canva Sans"/>
              </a:rPr>
              <a:t> and Shelly repainted the grandstand, improving both presentation and safety. Their efforts ensure the structure remains welcoming, well-maintained, and reflective of the pride of York Racecourse.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2B4B"/>
        </a:solidFill>
        <a:effectLst/>
      </p:bgPr>
    </p:bg>
    <p:spTree>
      <p:nvGrpSpPr>
        <p:cNvPr id="1" name=""/>
        <p:cNvGrpSpPr/>
        <p:nvPr/>
      </p:nvGrpSpPr>
      <p:grpSpPr>
        <a:xfrm>
          <a:off x="0" y="0"/>
          <a:ext cx="0" cy="0"/>
          <a:chOff x="0" y="0"/>
          <a:chExt cx="0" cy="0"/>
        </a:xfrm>
      </p:grpSpPr>
      <p:grpSp>
        <p:nvGrpSpPr>
          <p:cNvPr id="2" name="Group 2"/>
          <p:cNvGrpSpPr/>
          <p:nvPr/>
        </p:nvGrpSpPr>
        <p:grpSpPr>
          <a:xfrm>
            <a:off x="10253323" y="4958864"/>
            <a:ext cx="12291871" cy="4114800"/>
            <a:chOff x="0" y="0"/>
            <a:chExt cx="16389161" cy="5486400"/>
          </a:xfrm>
        </p:grpSpPr>
        <p:sp>
          <p:nvSpPr>
            <p:cNvPr id="3" name="Freeform 3"/>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544830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5" name="Freeform 5"/>
            <p:cNvSpPr/>
            <p:nvPr/>
          </p:nvSpPr>
          <p:spPr>
            <a:xfrm>
              <a:off x="10902761"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grpSp>
      <p:sp>
        <p:nvSpPr>
          <p:cNvPr id="6" name="AutoShape 6"/>
          <p:cNvSpPr/>
          <p:nvPr/>
        </p:nvSpPr>
        <p:spPr>
          <a:xfrm flipV="1">
            <a:off x="1028700" y="1537639"/>
            <a:ext cx="16230600" cy="0"/>
          </a:xfrm>
          <a:prstGeom prst="line">
            <a:avLst/>
          </a:prstGeom>
          <a:ln w="19050" cap="flat">
            <a:solidFill>
              <a:srgbClr val="E4CA8A"/>
            </a:solidFill>
            <a:prstDash val="solid"/>
            <a:headEnd type="none" w="sm" len="sm"/>
            <a:tailEnd type="none" w="sm" len="sm"/>
          </a:ln>
        </p:spPr>
        <p:txBody>
          <a:bodyPr/>
          <a:lstStyle/>
          <a:p>
            <a:endParaRPr lang="en-AU"/>
          </a:p>
        </p:txBody>
      </p:sp>
      <p:grpSp>
        <p:nvGrpSpPr>
          <p:cNvPr id="7" name="Group 7"/>
          <p:cNvGrpSpPr/>
          <p:nvPr/>
        </p:nvGrpSpPr>
        <p:grpSpPr>
          <a:xfrm>
            <a:off x="1961015" y="3275431"/>
            <a:ext cx="5685868" cy="3729389"/>
            <a:chOff x="0" y="0"/>
            <a:chExt cx="880890" cy="577780"/>
          </a:xfrm>
        </p:grpSpPr>
        <p:sp>
          <p:nvSpPr>
            <p:cNvPr id="8" name="Freeform 8"/>
            <p:cNvSpPr/>
            <p:nvPr/>
          </p:nvSpPr>
          <p:spPr>
            <a:xfrm>
              <a:off x="0" y="0"/>
              <a:ext cx="880890" cy="577780"/>
            </a:xfrm>
            <a:custGeom>
              <a:avLst/>
              <a:gdLst/>
              <a:ahLst/>
              <a:cxnLst/>
              <a:rect l="l" t="t" r="r" b="b"/>
              <a:pathLst>
                <a:path w="880890" h="577780">
                  <a:moveTo>
                    <a:pt x="0" y="0"/>
                  </a:moveTo>
                  <a:lnTo>
                    <a:pt x="880890" y="0"/>
                  </a:lnTo>
                  <a:lnTo>
                    <a:pt x="880890" y="577780"/>
                  </a:lnTo>
                  <a:lnTo>
                    <a:pt x="0" y="577780"/>
                  </a:lnTo>
                  <a:close/>
                </a:path>
              </a:pathLst>
            </a:custGeom>
            <a:blipFill>
              <a:blip r:embed="rId4"/>
              <a:stretch>
                <a:fillRect t="-1028" b="-47430"/>
              </a:stretch>
            </a:blipFill>
          </p:spPr>
          <p:txBody>
            <a:bodyPr/>
            <a:lstStyle/>
            <a:p>
              <a:endParaRPr lang="en-AU"/>
            </a:p>
          </p:txBody>
        </p:sp>
      </p:grpSp>
      <p:sp>
        <p:nvSpPr>
          <p:cNvPr id="9" name="AutoShape 9"/>
          <p:cNvSpPr/>
          <p:nvPr/>
        </p:nvSpPr>
        <p:spPr>
          <a:xfrm flipV="1">
            <a:off x="9144000" y="4275730"/>
            <a:ext cx="0" cy="4563089"/>
          </a:xfrm>
          <a:prstGeom prst="line">
            <a:avLst/>
          </a:prstGeom>
          <a:ln w="19050" cap="flat">
            <a:solidFill>
              <a:srgbClr val="E4CA8A"/>
            </a:solidFill>
            <a:prstDash val="solid"/>
            <a:headEnd type="none" w="sm" len="sm"/>
            <a:tailEnd type="none" w="sm" len="sm"/>
          </a:ln>
        </p:spPr>
        <p:txBody>
          <a:bodyPr/>
          <a:lstStyle/>
          <a:p>
            <a:endParaRPr lang="en-AU"/>
          </a:p>
        </p:txBody>
      </p:sp>
      <p:sp>
        <p:nvSpPr>
          <p:cNvPr id="10" name="Freeform 10"/>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grpSp>
        <p:nvGrpSpPr>
          <p:cNvPr id="11" name="Group 11"/>
          <p:cNvGrpSpPr/>
          <p:nvPr/>
        </p:nvGrpSpPr>
        <p:grpSpPr>
          <a:xfrm>
            <a:off x="10769413" y="3275431"/>
            <a:ext cx="5685868" cy="3729389"/>
            <a:chOff x="0" y="0"/>
            <a:chExt cx="880890" cy="577780"/>
          </a:xfrm>
        </p:grpSpPr>
        <p:sp>
          <p:nvSpPr>
            <p:cNvPr id="12" name="Freeform 12"/>
            <p:cNvSpPr/>
            <p:nvPr/>
          </p:nvSpPr>
          <p:spPr>
            <a:xfrm>
              <a:off x="0" y="0"/>
              <a:ext cx="880890" cy="577780"/>
            </a:xfrm>
            <a:custGeom>
              <a:avLst/>
              <a:gdLst/>
              <a:ahLst/>
              <a:cxnLst/>
              <a:rect l="l" t="t" r="r" b="b"/>
              <a:pathLst>
                <a:path w="880890" h="577780">
                  <a:moveTo>
                    <a:pt x="0" y="0"/>
                  </a:moveTo>
                  <a:lnTo>
                    <a:pt x="880890" y="0"/>
                  </a:lnTo>
                  <a:lnTo>
                    <a:pt x="880890" y="577780"/>
                  </a:lnTo>
                  <a:lnTo>
                    <a:pt x="0" y="577780"/>
                  </a:lnTo>
                  <a:close/>
                </a:path>
              </a:pathLst>
            </a:custGeom>
            <a:blipFill>
              <a:blip r:embed="rId6"/>
              <a:stretch>
                <a:fillRect t="-51640" b="-51640"/>
              </a:stretch>
            </a:blipFill>
          </p:spPr>
          <p:txBody>
            <a:bodyPr/>
            <a:lstStyle/>
            <a:p>
              <a:endParaRPr lang="en-AU"/>
            </a:p>
          </p:txBody>
        </p:sp>
      </p:grpSp>
      <p:sp>
        <p:nvSpPr>
          <p:cNvPr id="13" name="TextBox 13"/>
          <p:cNvSpPr txBox="1"/>
          <p:nvPr/>
        </p:nvSpPr>
        <p:spPr>
          <a:xfrm>
            <a:off x="3922598" y="2079827"/>
            <a:ext cx="10442803" cy="786765"/>
          </a:xfrm>
          <a:prstGeom prst="rect">
            <a:avLst/>
          </a:prstGeom>
        </p:spPr>
        <p:txBody>
          <a:bodyPr lIns="0" tIns="0" rIns="0" bIns="0" rtlCol="0" anchor="t">
            <a:spAutoFit/>
          </a:bodyPr>
          <a:lstStyle/>
          <a:p>
            <a:pPr marL="0" lvl="0" indent="0" algn="l">
              <a:lnSpc>
                <a:spcPts val="5280"/>
              </a:lnSpc>
              <a:spcBef>
                <a:spcPct val="0"/>
              </a:spcBef>
            </a:pPr>
            <a:r>
              <a:rPr lang="en-US" sz="6000" b="1">
                <a:solidFill>
                  <a:srgbClr val="FFFFFF"/>
                </a:solidFill>
                <a:latin typeface="Poppins Bold"/>
                <a:ea typeface="Poppins Bold"/>
                <a:cs typeface="Poppins Bold"/>
                <a:sym typeface="Poppins Bold"/>
              </a:rPr>
              <a:t>IMPROVEMENTS IN FY25</a:t>
            </a:r>
          </a:p>
        </p:txBody>
      </p:sp>
      <p:sp>
        <p:nvSpPr>
          <p:cNvPr id="14" name="TextBox 14"/>
          <p:cNvSpPr txBox="1"/>
          <p:nvPr/>
        </p:nvSpPr>
        <p:spPr>
          <a:xfrm>
            <a:off x="15928823" y="1057275"/>
            <a:ext cx="1371801" cy="152009"/>
          </a:xfrm>
          <a:prstGeom prst="rect">
            <a:avLst/>
          </a:prstGeom>
        </p:spPr>
        <p:txBody>
          <a:bodyPr lIns="0" tIns="0" rIns="0" bIns="0" rtlCol="0" anchor="t">
            <a:spAutoFit/>
          </a:bodyPr>
          <a:lstStyle/>
          <a:p>
            <a:pPr marL="0" lvl="0" indent="0" algn="just">
              <a:lnSpc>
                <a:spcPts val="1115"/>
              </a:lnSpc>
              <a:spcBef>
                <a:spcPct val="0"/>
              </a:spcBef>
            </a:pPr>
            <a:r>
              <a:rPr lang="en-US" sz="1239" spc="81">
                <a:solidFill>
                  <a:srgbClr val="FFFFFF"/>
                </a:solidFill>
                <a:latin typeface="Poppins"/>
                <a:ea typeface="Poppins"/>
                <a:cs typeface="Poppins"/>
                <a:sym typeface="Poppins"/>
              </a:rPr>
              <a:t>ANNUAL REPORT </a:t>
            </a:r>
          </a:p>
        </p:txBody>
      </p:sp>
      <p:sp>
        <p:nvSpPr>
          <p:cNvPr id="15" name="TextBox 15"/>
          <p:cNvSpPr txBox="1"/>
          <p:nvPr/>
        </p:nvSpPr>
        <p:spPr>
          <a:xfrm>
            <a:off x="9406357" y="7366769"/>
            <a:ext cx="8411981" cy="360619"/>
          </a:xfrm>
          <a:prstGeom prst="rect">
            <a:avLst/>
          </a:prstGeom>
        </p:spPr>
        <p:txBody>
          <a:bodyPr lIns="0" tIns="0" rIns="0" bIns="0" rtlCol="0" anchor="t">
            <a:spAutoFit/>
          </a:bodyPr>
          <a:lstStyle/>
          <a:p>
            <a:pPr marL="0" lvl="0" indent="0" algn="l">
              <a:lnSpc>
                <a:spcPts val="2443"/>
              </a:lnSpc>
              <a:spcBef>
                <a:spcPct val="0"/>
              </a:spcBef>
            </a:pPr>
            <a:r>
              <a:rPr lang="en-US" sz="2715">
                <a:solidFill>
                  <a:srgbClr val="FFFFFF"/>
                </a:solidFill>
                <a:latin typeface="Poppins"/>
                <a:ea typeface="Poppins"/>
                <a:cs typeface="Poppins"/>
                <a:sym typeface="Poppins"/>
              </a:rPr>
              <a:t>REPAINTING ENTRACE &amp; PLANTING CLIMBING ROSES  </a:t>
            </a:r>
          </a:p>
        </p:txBody>
      </p:sp>
      <p:sp>
        <p:nvSpPr>
          <p:cNvPr id="16" name="TextBox 16"/>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7" name="TextBox 17"/>
          <p:cNvSpPr txBox="1"/>
          <p:nvPr/>
        </p:nvSpPr>
        <p:spPr>
          <a:xfrm>
            <a:off x="1909288" y="7414394"/>
            <a:ext cx="5789322" cy="360619"/>
          </a:xfrm>
          <a:prstGeom prst="rect">
            <a:avLst/>
          </a:prstGeom>
        </p:spPr>
        <p:txBody>
          <a:bodyPr lIns="0" tIns="0" rIns="0" bIns="0" rtlCol="0" anchor="t">
            <a:spAutoFit/>
          </a:bodyPr>
          <a:lstStyle/>
          <a:p>
            <a:pPr marL="0" lvl="0" indent="0" algn="l">
              <a:lnSpc>
                <a:spcPts val="2443"/>
              </a:lnSpc>
              <a:spcBef>
                <a:spcPct val="0"/>
              </a:spcBef>
            </a:pPr>
            <a:r>
              <a:rPr lang="en-US" sz="2715">
                <a:solidFill>
                  <a:srgbClr val="FFFFFF"/>
                </a:solidFill>
                <a:latin typeface="Poppins"/>
                <a:ea typeface="Poppins"/>
                <a:cs typeface="Poppins"/>
                <a:sym typeface="Poppins"/>
              </a:rPr>
              <a:t>MEMBERS LOUNGE LARGE SCREEN</a:t>
            </a:r>
          </a:p>
        </p:txBody>
      </p:sp>
      <p:sp>
        <p:nvSpPr>
          <p:cNvPr id="18" name="TextBox 18"/>
          <p:cNvSpPr txBox="1"/>
          <p:nvPr/>
        </p:nvSpPr>
        <p:spPr>
          <a:xfrm>
            <a:off x="758790" y="8105013"/>
            <a:ext cx="7813848" cy="540385"/>
          </a:xfrm>
          <a:prstGeom prst="rect">
            <a:avLst/>
          </a:prstGeom>
        </p:spPr>
        <p:txBody>
          <a:bodyPr lIns="0" tIns="0" rIns="0" bIns="0" rtlCol="0" anchor="t">
            <a:spAutoFit/>
          </a:bodyPr>
          <a:lstStyle/>
          <a:p>
            <a:pPr marL="0" lvl="0" indent="0" algn="ctr">
              <a:lnSpc>
                <a:spcPts val="2239"/>
              </a:lnSpc>
              <a:spcBef>
                <a:spcPct val="0"/>
              </a:spcBef>
            </a:pPr>
            <a:r>
              <a:rPr lang="en-US" sz="1599">
                <a:solidFill>
                  <a:srgbClr val="FFFFFF"/>
                </a:solidFill>
                <a:latin typeface="Canva Sans"/>
                <a:ea typeface="Canva Sans"/>
                <a:cs typeface="Canva Sans"/>
                <a:sym typeface="Canva Sans"/>
              </a:rPr>
              <a:t>Large screen TV purchased and installed in Members Lounge to ensure you don’t miss any of the action! </a:t>
            </a:r>
          </a:p>
        </p:txBody>
      </p:sp>
      <p:sp>
        <p:nvSpPr>
          <p:cNvPr id="19" name="TextBox 19"/>
          <p:cNvSpPr txBox="1"/>
          <p:nvPr/>
        </p:nvSpPr>
        <p:spPr>
          <a:xfrm>
            <a:off x="9595009" y="8105013"/>
            <a:ext cx="8034677" cy="816609"/>
          </a:xfrm>
          <a:prstGeom prst="rect">
            <a:avLst/>
          </a:prstGeom>
        </p:spPr>
        <p:txBody>
          <a:bodyPr lIns="0" tIns="0" rIns="0" bIns="0" rtlCol="0" anchor="t">
            <a:spAutoFit/>
          </a:bodyPr>
          <a:lstStyle/>
          <a:p>
            <a:pPr marL="0" lvl="0" indent="0" algn="ctr">
              <a:lnSpc>
                <a:spcPts val="2240"/>
              </a:lnSpc>
              <a:spcBef>
                <a:spcPct val="0"/>
              </a:spcBef>
            </a:pPr>
            <a:r>
              <a:rPr lang="en-US" sz="1600">
                <a:solidFill>
                  <a:srgbClr val="FFFFFF"/>
                </a:solidFill>
                <a:latin typeface="Canva Sans"/>
                <a:ea typeface="Canva Sans"/>
                <a:cs typeface="Canva Sans"/>
                <a:sym typeface="Canva Sans"/>
              </a:rPr>
              <a:t>We had a busy bee to repaint the entrance from the car park back to white. We have also planted climbing roses along the fence line so we hope to have an abundance of roses for you to arrive to in the future.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Freeform 2"/>
          <p:cNvSpPr/>
          <p:nvPr/>
        </p:nvSpPr>
        <p:spPr>
          <a:xfrm>
            <a:off x="1028700" y="334281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grpSp>
        <p:nvGrpSpPr>
          <p:cNvPr id="3" name="Group 3"/>
          <p:cNvGrpSpPr/>
          <p:nvPr/>
        </p:nvGrpSpPr>
        <p:grpSpPr>
          <a:xfrm>
            <a:off x="3201289" y="3683210"/>
            <a:ext cx="2528485" cy="1460290"/>
            <a:chOff x="0" y="0"/>
            <a:chExt cx="712710" cy="411615"/>
          </a:xfrm>
        </p:grpSpPr>
        <p:sp>
          <p:nvSpPr>
            <p:cNvPr id="4" name="Freeform 4"/>
            <p:cNvSpPr/>
            <p:nvPr/>
          </p:nvSpPr>
          <p:spPr>
            <a:xfrm>
              <a:off x="0" y="0"/>
              <a:ext cx="712710" cy="411615"/>
            </a:xfrm>
            <a:custGeom>
              <a:avLst/>
              <a:gdLst/>
              <a:ahLst/>
              <a:cxnLst/>
              <a:rect l="l" t="t" r="r" b="b"/>
              <a:pathLst>
                <a:path w="712710" h="411615">
                  <a:moveTo>
                    <a:pt x="0" y="0"/>
                  </a:moveTo>
                  <a:lnTo>
                    <a:pt x="712710" y="0"/>
                  </a:lnTo>
                  <a:lnTo>
                    <a:pt x="712710" y="411615"/>
                  </a:lnTo>
                  <a:lnTo>
                    <a:pt x="0" y="411615"/>
                  </a:lnTo>
                  <a:close/>
                </a:path>
              </a:pathLst>
            </a:custGeom>
            <a:blipFill>
              <a:blip r:embed="rId4"/>
              <a:stretch>
                <a:fillRect t="-36574" b="-36574"/>
              </a:stretch>
            </a:blipFill>
          </p:spPr>
          <p:txBody>
            <a:bodyPr/>
            <a:lstStyle/>
            <a:p>
              <a:endParaRPr lang="en-AU"/>
            </a:p>
          </p:txBody>
        </p:sp>
      </p:grpSp>
      <p:grpSp>
        <p:nvGrpSpPr>
          <p:cNvPr id="5" name="Group 5"/>
          <p:cNvGrpSpPr/>
          <p:nvPr/>
        </p:nvGrpSpPr>
        <p:grpSpPr>
          <a:xfrm>
            <a:off x="3349178" y="6423881"/>
            <a:ext cx="2232707" cy="1742856"/>
            <a:chOff x="0" y="0"/>
            <a:chExt cx="527305" cy="411615"/>
          </a:xfrm>
        </p:grpSpPr>
        <p:sp>
          <p:nvSpPr>
            <p:cNvPr id="6" name="Freeform 6"/>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5"/>
              <a:stretch>
                <a:fillRect t="-17911" b="-17911"/>
              </a:stretch>
            </a:blipFill>
          </p:spPr>
          <p:txBody>
            <a:bodyPr/>
            <a:lstStyle/>
            <a:p>
              <a:endParaRPr lang="en-AU"/>
            </a:p>
          </p:txBody>
        </p:sp>
      </p:grpSp>
      <p:sp>
        <p:nvSpPr>
          <p:cNvPr id="7" name="AutoShape 7"/>
          <p:cNvSpPr/>
          <p:nvPr/>
        </p:nvSpPr>
        <p:spPr>
          <a:xfrm flipV="1">
            <a:off x="1028700" y="1537639"/>
            <a:ext cx="16230600" cy="0"/>
          </a:xfrm>
          <a:prstGeom prst="line">
            <a:avLst/>
          </a:prstGeom>
          <a:ln w="19050" cap="flat">
            <a:solidFill>
              <a:srgbClr val="E4CA8A"/>
            </a:solidFill>
            <a:prstDash val="solid"/>
            <a:headEnd type="none" w="sm" len="sm"/>
            <a:tailEnd type="none" w="sm" len="sm"/>
          </a:ln>
        </p:spPr>
        <p:txBody>
          <a:bodyPr/>
          <a:lstStyle/>
          <a:p>
            <a:endParaRPr lang="en-AU"/>
          </a:p>
        </p:txBody>
      </p:sp>
      <p:sp>
        <p:nvSpPr>
          <p:cNvPr id="8" name="Freeform 8"/>
          <p:cNvSpPr/>
          <p:nvPr/>
        </p:nvSpPr>
        <p:spPr>
          <a:xfrm>
            <a:off x="1028700" y="8754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6"/>
            <a:stretch>
              <a:fillRect/>
            </a:stretch>
          </a:blipFill>
        </p:spPr>
        <p:txBody>
          <a:bodyPr/>
          <a:lstStyle/>
          <a:p>
            <a:endParaRPr lang="en-AU"/>
          </a:p>
        </p:txBody>
      </p:sp>
      <p:grpSp>
        <p:nvGrpSpPr>
          <p:cNvPr id="9" name="Group 9"/>
          <p:cNvGrpSpPr/>
          <p:nvPr/>
        </p:nvGrpSpPr>
        <p:grpSpPr>
          <a:xfrm>
            <a:off x="11748526" y="3683210"/>
            <a:ext cx="1345438" cy="1050252"/>
            <a:chOff x="0" y="0"/>
            <a:chExt cx="527305" cy="411615"/>
          </a:xfrm>
        </p:grpSpPr>
        <p:sp>
          <p:nvSpPr>
            <p:cNvPr id="10" name="Freeform 10"/>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7"/>
              <a:stretch>
                <a:fillRect t="-2037" b="-2037"/>
              </a:stretch>
            </a:blipFill>
          </p:spPr>
          <p:txBody>
            <a:bodyPr/>
            <a:lstStyle/>
            <a:p>
              <a:endParaRPr lang="en-AU"/>
            </a:p>
          </p:txBody>
        </p:sp>
      </p:grpSp>
      <p:grpSp>
        <p:nvGrpSpPr>
          <p:cNvPr id="11" name="Group 11"/>
          <p:cNvGrpSpPr/>
          <p:nvPr/>
        </p:nvGrpSpPr>
        <p:grpSpPr>
          <a:xfrm>
            <a:off x="13293990" y="3683210"/>
            <a:ext cx="1345438" cy="1050252"/>
            <a:chOff x="0" y="0"/>
            <a:chExt cx="527305" cy="411615"/>
          </a:xfrm>
        </p:grpSpPr>
        <p:sp>
          <p:nvSpPr>
            <p:cNvPr id="12" name="Freeform 12"/>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8"/>
              <a:stretch>
                <a:fillRect l="-5328" r="-1912"/>
              </a:stretch>
            </a:blipFill>
          </p:spPr>
          <p:txBody>
            <a:bodyPr/>
            <a:lstStyle/>
            <a:p>
              <a:endParaRPr lang="en-AU"/>
            </a:p>
          </p:txBody>
        </p:sp>
      </p:grpSp>
      <p:grpSp>
        <p:nvGrpSpPr>
          <p:cNvPr id="13" name="Group 13"/>
          <p:cNvGrpSpPr/>
          <p:nvPr/>
        </p:nvGrpSpPr>
        <p:grpSpPr>
          <a:xfrm>
            <a:off x="14839453" y="3683210"/>
            <a:ext cx="1345438" cy="1050252"/>
            <a:chOff x="0" y="0"/>
            <a:chExt cx="527305" cy="411615"/>
          </a:xfrm>
        </p:grpSpPr>
        <p:sp>
          <p:nvSpPr>
            <p:cNvPr id="14" name="Freeform 14"/>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9"/>
              <a:stretch>
                <a:fillRect t="-6072" b="-6072"/>
              </a:stretch>
            </a:blipFill>
          </p:spPr>
          <p:txBody>
            <a:bodyPr/>
            <a:lstStyle/>
            <a:p>
              <a:endParaRPr lang="en-AU"/>
            </a:p>
          </p:txBody>
        </p:sp>
      </p:grpSp>
      <p:grpSp>
        <p:nvGrpSpPr>
          <p:cNvPr id="15" name="Group 15"/>
          <p:cNvGrpSpPr/>
          <p:nvPr/>
        </p:nvGrpSpPr>
        <p:grpSpPr>
          <a:xfrm>
            <a:off x="11368368" y="6884373"/>
            <a:ext cx="1319021" cy="1029630"/>
            <a:chOff x="0" y="0"/>
            <a:chExt cx="527305" cy="411615"/>
          </a:xfrm>
        </p:grpSpPr>
        <p:sp>
          <p:nvSpPr>
            <p:cNvPr id="16" name="Freeform 16"/>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10"/>
              <a:stretch>
                <a:fillRect t="-208" b="-208"/>
              </a:stretch>
            </a:blipFill>
          </p:spPr>
          <p:txBody>
            <a:bodyPr/>
            <a:lstStyle/>
            <a:p>
              <a:endParaRPr lang="en-AU"/>
            </a:p>
          </p:txBody>
        </p:sp>
      </p:grpSp>
      <p:grpSp>
        <p:nvGrpSpPr>
          <p:cNvPr id="17" name="Group 17"/>
          <p:cNvGrpSpPr/>
          <p:nvPr/>
        </p:nvGrpSpPr>
        <p:grpSpPr>
          <a:xfrm>
            <a:off x="13822461" y="6883104"/>
            <a:ext cx="1319021" cy="1029630"/>
            <a:chOff x="0" y="0"/>
            <a:chExt cx="527305" cy="411615"/>
          </a:xfrm>
        </p:grpSpPr>
        <p:sp>
          <p:nvSpPr>
            <p:cNvPr id="18" name="Freeform 18"/>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11"/>
              <a:stretch>
                <a:fillRect t="-5796" b="-5796"/>
              </a:stretch>
            </a:blipFill>
          </p:spPr>
          <p:txBody>
            <a:bodyPr/>
            <a:lstStyle/>
            <a:p>
              <a:endParaRPr lang="en-AU"/>
            </a:p>
          </p:txBody>
        </p:sp>
      </p:grpSp>
      <p:grpSp>
        <p:nvGrpSpPr>
          <p:cNvPr id="19" name="Group 19"/>
          <p:cNvGrpSpPr/>
          <p:nvPr/>
        </p:nvGrpSpPr>
        <p:grpSpPr>
          <a:xfrm>
            <a:off x="10205662" y="3683210"/>
            <a:ext cx="1345438" cy="1050252"/>
            <a:chOff x="0" y="0"/>
            <a:chExt cx="527305" cy="411615"/>
          </a:xfrm>
        </p:grpSpPr>
        <p:sp>
          <p:nvSpPr>
            <p:cNvPr id="20" name="Freeform 20"/>
            <p:cNvSpPr/>
            <p:nvPr/>
          </p:nvSpPr>
          <p:spPr>
            <a:xfrm>
              <a:off x="0" y="0"/>
              <a:ext cx="527305" cy="411615"/>
            </a:xfrm>
            <a:custGeom>
              <a:avLst/>
              <a:gdLst/>
              <a:ahLst/>
              <a:cxnLst/>
              <a:rect l="l" t="t" r="r" b="b"/>
              <a:pathLst>
                <a:path w="527305" h="411615">
                  <a:moveTo>
                    <a:pt x="0" y="0"/>
                  </a:moveTo>
                  <a:lnTo>
                    <a:pt x="527305" y="0"/>
                  </a:lnTo>
                  <a:lnTo>
                    <a:pt x="527305" y="411615"/>
                  </a:lnTo>
                  <a:lnTo>
                    <a:pt x="0" y="411615"/>
                  </a:lnTo>
                  <a:close/>
                </a:path>
              </a:pathLst>
            </a:custGeom>
            <a:blipFill>
              <a:blip r:embed="rId12"/>
              <a:stretch>
                <a:fillRect t="-19246" b="-19246"/>
              </a:stretch>
            </a:blipFill>
          </p:spPr>
          <p:txBody>
            <a:bodyPr/>
            <a:lstStyle/>
            <a:p>
              <a:endParaRPr lang="en-AU"/>
            </a:p>
          </p:txBody>
        </p:sp>
      </p:grpSp>
      <p:sp>
        <p:nvSpPr>
          <p:cNvPr id="21" name="TextBox 21"/>
          <p:cNvSpPr txBox="1"/>
          <p:nvPr/>
        </p:nvSpPr>
        <p:spPr>
          <a:xfrm>
            <a:off x="6128013" y="1777041"/>
            <a:ext cx="6031974" cy="786765"/>
          </a:xfrm>
          <a:prstGeom prst="rect">
            <a:avLst/>
          </a:prstGeom>
        </p:spPr>
        <p:txBody>
          <a:bodyPr lIns="0" tIns="0" rIns="0" bIns="0" rtlCol="0" anchor="t">
            <a:spAutoFit/>
          </a:bodyPr>
          <a:lstStyle/>
          <a:p>
            <a:pPr algn="l">
              <a:lnSpc>
                <a:spcPts val="5280"/>
              </a:lnSpc>
            </a:pPr>
            <a:r>
              <a:rPr lang="en-US" sz="6000" b="1">
                <a:solidFill>
                  <a:srgbClr val="FFFFFF"/>
                </a:solidFill>
                <a:latin typeface="Poppins Bold"/>
                <a:ea typeface="Poppins Bold"/>
                <a:cs typeface="Poppins Bold"/>
                <a:sym typeface="Poppins Bold"/>
              </a:rPr>
              <a:t>OUR SPONSORS</a:t>
            </a:r>
            <a:r>
              <a:rPr lang="en-US" sz="6000" b="1" i="1">
                <a:solidFill>
                  <a:srgbClr val="FFFFFF"/>
                </a:solidFill>
                <a:latin typeface="Poppins Bold Italics"/>
                <a:ea typeface="Poppins Bold Italics"/>
                <a:cs typeface="Poppins Bold Italics"/>
                <a:sym typeface="Poppins Bold Italics"/>
              </a:rPr>
              <a:t> </a:t>
            </a:r>
          </a:p>
        </p:txBody>
      </p:sp>
      <p:sp>
        <p:nvSpPr>
          <p:cNvPr id="22" name="TextBox 22"/>
          <p:cNvSpPr txBox="1"/>
          <p:nvPr/>
        </p:nvSpPr>
        <p:spPr>
          <a:xfrm>
            <a:off x="2517873" y="2982906"/>
            <a:ext cx="3895318" cy="424079"/>
          </a:xfrm>
          <a:prstGeom prst="rect">
            <a:avLst/>
          </a:prstGeom>
        </p:spPr>
        <p:txBody>
          <a:bodyPr lIns="0" tIns="0" rIns="0" bIns="0" rtlCol="0" anchor="t">
            <a:spAutoFit/>
          </a:bodyPr>
          <a:lstStyle/>
          <a:p>
            <a:pPr marL="0" lvl="0" indent="0" algn="ctr">
              <a:lnSpc>
                <a:spcPts val="2817"/>
              </a:lnSpc>
              <a:spcBef>
                <a:spcPct val="0"/>
              </a:spcBef>
            </a:pPr>
            <a:r>
              <a:rPr lang="en-US" sz="3130">
                <a:solidFill>
                  <a:srgbClr val="FFFFFF"/>
                </a:solidFill>
                <a:latin typeface="Poppins"/>
                <a:ea typeface="Poppins"/>
                <a:cs typeface="Poppins"/>
                <a:sym typeface="Poppins"/>
              </a:rPr>
              <a:t>MAJOR SPONSORS</a:t>
            </a:r>
          </a:p>
        </p:txBody>
      </p:sp>
      <p:sp>
        <p:nvSpPr>
          <p:cNvPr id="23" name="TextBox 23"/>
          <p:cNvSpPr txBox="1"/>
          <p:nvPr/>
        </p:nvSpPr>
        <p:spPr>
          <a:xfrm>
            <a:off x="2759457" y="5723577"/>
            <a:ext cx="3412150" cy="424079"/>
          </a:xfrm>
          <a:prstGeom prst="rect">
            <a:avLst/>
          </a:prstGeom>
        </p:spPr>
        <p:txBody>
          <a:bodyPr lIns="0" tIns="0" rIns="0" bIns="0" rtlCol="0" anchor="t">
            <a:spAutoFit/>
          </a:bodyPr>
          <a:lstStyle/>
          <a:p>
            <a:pPr marL="0" lvl="0" indent="0" algn="ctr">
              <a:lnSpc>
                <a:spcPts val="2817"/>
              </a:lnSpc>
              <a:spcBef>
                <a:spcPct val="0"/>
              </a:spcBef>
            </a:pPr>
            <a:r>
              <a:rPr lang="en-US" sz="3130">
                <a:solidFill>
                  <a:srgbClr val="FFFFFF"/>
                </a:solidFill>
                <a:latin typeface="Poppins"/>
                <a:ea typeface="Poppins"/>
                <a:cs typeface="Poppins"/>
                <a:sym typeface="Poppins"/>
              </a:rPr>
              <a:t>GOLD SPONSOR</a:t>
            </a:r>
          </a:p>
        </p:txBody>
      </p:sp>
      <p:sp>
        <p:nvSpPr>
          <p:cNvPr id="24" name="TextBox 24"/>
          <p:cNvSpPr txBox="1"/>
          <p:nvPr/>
        </p:nvSpPr>
        <p:spPr>
          <a:xfrm>
            <a:off x="15928823" y="1057275"/>
            <a:ext cx="1371801" cy="152009"/>
          </a:xfrm>
          <a:prstGeom prst="rect">
            <a:avLst/>
          </a:prstGeom>
        </p:spPr>
        <p:txBody>
          <a:bodyPr lIns="0" tIns="0" rIns="0" bIns="0" rtlCol="0" anchor="t">
            <a:spAutoFit/>
          </a:bodyPr>
          <a:lstStyle/>
          <a:p>
            <a:pPr marL="0" lvl="0" indent="0" algn="just">
              <a:lnSpc>
                <a:spcPts val="1115"/>
              </a:lnSpc>
              <a:spcBef>
                <a:spcPct val="0"/>
              </a:spcBef>
            </a:pPr>
            <a:r>
              <a:rPr lang="en-US" sz="1239" spc="81">
                <a:solidFill>
                  <a:srgbClr val="FFFFFF"/>
                </a:solidFill>
                <a:latin typeface="Poppins"/>
                <a:ea typeface="Poppins"/>
                <a:cs typeface="Poppins"/>
                <a:sym typeface="Poppins"/>
              </a:rPr>
              <a:t>ANNUAL REPORT </a:t>
            </a:r>
          </a:p>
        </p:txBody>
      </p:sp>
      <p:sp>
        <p:nvSpPr>
          <p:cNvPr id="25" name="TextBox 25"/>
          <p:cNvSpPr txBox="1"/>
          <p:nvPr/>
        </p:nvSpPr>
        <p:spPr>
          <a:xfrm>
            <a:off x="1655072" y="12160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26" name="TextBox 26"/>
          <p:cNvSpPr txBox="1"/>
          <p:nvPr/>
        </p:nvSpPr>
        <p:spPr>
          <a:xfrm>
            <a:off x="1507581" y="8990881"/>
            <a:ext cx="15272837" cy="727710"/>
          </a:xfrm>
          <a:prstGeom prst="rect">
            <a:avLst/>
          </a:prstGeom>
        </p:spPr>
        <p:txBody>
          <a:bodyPr lIns="0" tIns="0" rIns="0" bIns="0" rtlCol="0" anchor="t">
            <a:spAutoFit/>
          </a:bodyPr>
          <a:lstStyle/>
          <a:p>
            <a:pPr marL="0" lvl="0" indent="0" algn="ctr">
              <a:lnSpc>
                <a:spcPts val="2939"/>
              </a:lnSpc>
              <a:spcBef>
                <a:spcPct val="0"/>
              </a:spcBef>
            </a:pPr>
            <a:r>
              <a:rPr lang="en-US" sz="2099">
                <a:solidFill>
                  <a:srgbClr val="FFFFFF"/>
                </a:solidFill>
                <a:latin typeface="Canva Sans"/>
                <a:ea typeface="Canva Sans"/>
                <a:cs typeface="Canva Sans"/>
                <a:sym typeface="Canva Sans"/>
              </a:rPr>
              <a:t>Thank you to our sponsors for your invaluable support. Your contributions help us deliver great race days, maintain our facilities, and strengthen our community.</a:t>
            </a:r>
          </a:p>
        </p:txBody>
      </p:sp>
      <p:sp>
        <p:nvSpPr>
          <p:cNvPr id="27" name="TextBox 27"/>
          <p:cNvSpPr txBox="1"/>
          <p:nvPr/>
        </p:nvSpPr>
        <p:spPr>
          <a:xfrm>
            <a:off x="11551100" y="2995252"/>
            <a:ext cx="3407649" cy="411734"/>
          </a:xfrm>
          <a:prstGeom prst="rect">
            <a:avLst/>
          </a:prstGeom>
        </p:spPr>
        <p:txBody>
          <a:bodyPr lIns="0" tIns="0" rIns="0" bIns="0" rtlCol="0" anchor="t">
            <a:spAutoFit/>
          </a:bodyPr>
          <a:lstStyle/>
          <a:p>
            <a:pPr algn="l">
              <a:lnSpc>
                <a:spcPts val="2727"/>
              </a:lnSpc>
            </a:pPr>
            <a:r>
              <a:rPr lang="en-US" sz="3099">
                <a:solidFill>
                  <a:srgbClr val="FFFFFF"/>
                </a:solidFill>
                <a:latin typeface="Poppins"/>
                <a:ea typeface="Poppins"/>
                <a:cs typeface="Poppins"/>
                <a:sym typeface="Poppins"/>
              </a:rPr>
              <a:t>SILVER SPONSORS</a:t>
            </a:r>
          </a:p>
        </p:txBody>
      </p:sp>
      <p:sp>
        <p:nvSpPr>
          <p:cNvPr id="28" name="TextBox 28"/>
          <p:cNvSpPr txBox="1"/>
          <p:nvPr/>
        </p:nvSpPr>
        <p:spPr>
          <a:xfrm>
            <a:off x="11368368" y="5815414"/>
            <a:ext cx="3773113" cy="411734"/>
          </a:xfrm>
          <a:prstGeom prst="rect">
            <a:avLst/>
          </a:prstGeom>
        </p:spPr>
        <p:txBody>
          <a:bodyPr lIns="0" tIns="0" rIns="0" bIns="0" rtlCol="0" anchor="t">
            <a:spAutoFit/>
          </a:bodyPr>
          <a:lstStyle/>
          <a:p>
            <a:pPr algn="l">
              <a:lnSpc>
                <a:spcPts val="2727"/>
              </a:lnSpc>
            </a:pPr>
            <a:r>
              <a:rPr lang="en-US" sz="3099">
                <a:solidFill>
                  <a:srgbClr val="FFFFFF"/>
                </a:solidFill>
                <a:latin typeface="Poppins"/>
                <a:ea typeface="Poppins"/>
                <a:cs typeface="Poppins"/>
                <a:sym typeface="Poppins"/>
              </a:rPr>
              <a:t>BRONZE SPONSORS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4163"/>
        </a:solidFill>
        <a:effectLst/>
      </p:bgPr>
    </p:bg>
    <p:spTree>
      <p:nvGrpSpPr>
        <p:cNvPr id="1" name=""/>
        <p:cNvGrpSpPr/>
        <p:nvPr/>
      </p:nvGrpSpPr>
      <p:grpSpPr>
        <a:xfrm>
          <a:off x="0" y="0"/>
          <a:ext cx="0" cy="0"/>
          <a:chOff x="0" y="0"/>
          <a:chExt cx="0" cy="0"/>
        </a:xfrm>
      </p:grpSpPr>
      <p:sp>
        <p:nvSpPr>
          <p:cNvPr id="2" name="Freeform 2"/>
          <p:cNvSpPr/>
          <p:nvPr/>
        </p:nvSpPr>
        <p:spPr>
          <a:xfrm>
            <a:off x="2801004" y="5192749"/>
            <a:ext cx="3503892" cy="3491197"/>
          </a:xfrm>
          <a:custGeom>
            <a:avLst/>
            <a:gdLst/>
            <a:ahLst/>
            <a:cxnLst/>
            <a:rect l="l" t="t" r="r" b="b"/>
            <a:pathLst>
              <a:path w="3503892" h="3491197">
                <a:moveTo>
                  <a:pt x="0" y="0"/>
                </a:moveTo>
                <a:lnTo>
                  <a:pt x="3503892" y="0"/>
                </a:lnTo>
                <a:lnTo>
                  <a:pt x="3503892" y="3491197"/>
                </a:lnTo>
                <a:lnTo>
                  <a:pt x="0" y="3491197"/>
                </a:lnTo>
                <a:lnTo>
                  <a:pt x="0" y="0"/>
                </a:lnTo>
                <a:close/>
              </a:path>
            </a:pathLst>
          </a:custGeom>
          <a:blipFill>
            <a:blip r:embed="rId2"/>
            <a:stretch>
              <a:fillRect/>
            </a:stretch>
          </a:blipFill>
        </p:spPr>
        <p:txBody>
          <a:bodyPr/>
          <a:lstStyle/>
          <a:p>
            <a:endParaRPr lang="en-AU"/>
          </a:p>
        </p:txBody>
      </p:sp>
      <p:grpSp>
        <p:nvGrpSpPr>
          <p:cNvPr id="3" name="Group 3"/>
          <p:cNvGrpSpPr/>
          <p:nvPr/>
        </p:nvGrpSpPr>
        <p:grpSpPr>
          <a:xfrm>
            <a:off x="961652" y="1603054"/>
            <a:ext cx="7182596" cy="3329283"/>
            <a:chOff x="0" y="0"/>
            <a:chExt cx="13699490" cy="6350000"/>
          </a:xfrm>
        </p:grpSpPr>
        <p:sp>
          <p:nvSpPr>
            <p:cNvPr id="4" name="Freeform 4"/>
            <p:cNvSpPr/>
            <p:nvPr/>
          </p:nvSpPr>
          <p:spPr>
            <a:xfrm>
              <a:off x="0" y="0"/>
              <a:ext cx="13699491" cy="6350000"/>
            </a:xfrm>
            <a:custGeom>
              <a:avLst/>
              <a:gdLst/>
              <a:ahLst/>
              <a:cxnLst/>
              <a:rect l="l" t="t" r="r" b="b"/>
              <a:pathLst>
                <a:path w="13699491" h="6350000">
                  <a:moveTo>
                    <a:pt x="13699489" y="6350000"/>
                  </a:moveTo>
                  <a:lnTo>
                    <a:pt x="0" y="6350000"/>
                  </a:lnTo>
                  <a:lnTo>
                    <a:pt x="0" y="1899920"/>
                  </a:lnTo>
                  <a:cubicBezTo>
                    <a:pt x="0" y="1899920"/>
                    <a:pt x="2849880" y="0"/>
                    <a:pt x="6899910" y="0"/>
                  </a:cubicBezTo>
                  <a:cubicBezTo>
                    <a:pt x="11300460" y="0"/>
                    <a:pt x="13699491" y="1899920"/>
                    <a:pt x="13699491" y="1899920"/>
                  </a:cubicBezTo>
                  <a:lnTo>
                    <a:pt x="13699491" y="6350000"/>
                  </a:lnTo>
                  <a:close/>
                </a:path>
              </a:pathLst>
            </a:custGeom>
            <a:blipFill>
              <a:blip r:embed="rId3"/>
              <a:stretch>
                <a:fillRect t="-21782" b="-21782"/>
              </a:stretch>
            </a:blipFill>
          </p:spPr>
          <p:txBody>
            <a:bodyPr/>
            <a:lstStyle/>
            <a:p>
              <a:endParaRPr lang="en-AU"/>
            </a:p>
          </p:txBody>
        </p:sp>
      </p:grpSp>
      <p:grpSp>
        <p:nvGrpSpPr>
          <p:cNvPr id="5" name="Group 5"/>
          <p:cNvGrpSpPr/>
          <p:nvPr/>
        </p:nvGrpSpPr>
        <p:grpSpPr>
          <a:xfrm>
            <a:off x="9067800" y="0"/>
            <a:ext cx="9220200" cy="10287000"/>
            <a:chOff x="0" y="0"/>
            <a:chExt cx="2428365" cy="2709333"/>
          </a:xfrm>
        </p:grpSpPr>
        <p:sp>
          <p:nvSpPr>
            <p:cNvPr id="6" name="Freeform 6"/>
            <p:cNvSpPr/>
            <p:nvPr/>
          </p:nvSpPr>
          <p:spPr>
            <a:xfrm>
              <a:off x="0" y="0"/>
              <a:ext cx="2428365" cy="2709333"/>
            </a:xfrm>
            <a:custGeom>
              <a:avLst/>
              <a:gdLst/>
              <a:ahLst/>
              <a:cxnLst/>
              <a:rect l="l" t="t" r="r" b="b"/>
              <a:pathLst>
                <a:path w="2428365" h="2709333">
                  <a:moveTo>
                    <a:pt x="0" y="0"/>
                  </a:moveTo>
                  <a:lnTo>
                    <a:pt x="2428365" y="0"/>
                  </a:lnTo>
                  <a:lnTo>
                    <a:pt x="2428365" y="2709333"/>
                  </a:lnTo>
                  <a:lnTo>
                    <a:pt x="0" y="2709333"/>
                  </a:lnTo>
                  <a:close/>
                </a:path>
              </a:pathLst>
            </a:custGeom>
            <a:solidFill>
              <a:srgbClr val="011734"/>
            </a:solidFill>
          </p:spPr>
          <p:txBody>
            <a:bodyPr/>
            <a:lstStyle/>
            <a:p>
              <a:endParaRPr lang="en-AU"/>
            </a:p>
          </p:txBody>
        </p:sp>
        <p:sp>
          <p:nvSpPr>
            <p:cNvPr id="7" name="TextBox 7"/>
            <p:cNvSpPr txBox="1"/>
            <p:nvPr/>
          </p:nvSpPr>
          <p:spPr>
            <a:xfrm>
              <a:off x="0" y="-76200"/>
              <a:ext cx="2428365" cy="2785533"/>
            </a:xfrm>
            <a:prstGeom prst="rect">
              <a:avLst/>
            </a:prstGeom>
          </p:spPr>
          <p:txBody>
            <a:bodyPr lIns="50800" tIns="50800" rIns="50800" bIns="50800" rtlCol="0" anchor="ctr"/>
            <a:lstStyle/>
            <a:p>
              <a:pPr algn="ctr">
                <a:lnSpc>
                  <a:spcPts val="3150"/>
                </a:lnSpc>
              </a:pPr>
              <a:endParaRPr/>
            </a:p>
          </p:txBody>
        </p:sp>
      </p:grpSp>
      <p:grpSp>
        <p:nvGrpSpPr>
          <p:cNvPr id="8" name="Group 8"/>
          <p:cNvGrpSpPr/>
          <p:nvPr/>
        </p:nvGrpSpPr>
        <p:grpSpPr>
          <a:xfrm>
            <a:off x="9863982" y="1028700"/>
            <a:ext cx="6945165" cy="1612847"/>
            <a:chOff x="0" y="0"/>
            <a:chExt cx="9260220" cy="2150462"/>
          </a:xfrm>
        </p:grpSpPr>
        <p:sp>
          <p:nvSpPr>
            <p:cNvPr id="9" name="TextBox 9"/>
            <p:cNvSpPr txBox="1"/>
            <p:nvPr/>
          </p:nvSpPr>
          <p:spPr>
            <a:xfrm>
              <a:off x="0" y="0"/>
              <a:ext cx="9260220" cy="1192445"/>
            </a:xfrm>
            <a:prstGeom prst="rect">
              <a:avLst/>
            </a:prstGeom>
          </p:spPr>
          <p:txBody>
            <a:bodyPr lIns="0" tIns="0" rIns="0" bIns="0" rtlCol="0" anchor="t">
              <a:spAutoFit/>
            </a:bodyPr>
            <a:lstStyle/>
            <a:p>
              <a:pPr marL="0" lvl="0" indent="0" algn="l">
                <a:lnSpc>
                  <a:spcPts val="6512"/>
                </a:lnSpc>
                <a:spcBef>
                  <a:spcPct val="0"/>
                </a:spcBef>
              </a:pPr>
              <a:r>
                <a:rPr lang="en-US" sz="5920" i="1" u="none">
                  <a:solidFill>
                    <a:srgbClr val="FFFFFF"/>
                  </a:solidFill>
                  <a:latin typeface="Poppins Italics"/>
                  <a:ea typeface="Poppins Italics"/>
                  <a:cs typeface="Poppins Italics"/>
                  <a:sym typeface="Poppins Italics"/>
                </a:rPr>
                <a:t>JOIN US!</a:t>
              </a:r>
            </a:p>
          </p:txBody>
        </p:sp>
        <p:sp>
          <p:nvSpPr>
            <p:cNvPr id="10" name="TextBox 10"/>
            <p:cNvSpPr txBox="1"/>
            <p:nvPr/>
          </p:nvSpPr>
          <p:spPr>
            <a:xfrm>
              <a:off x="0" y="1798038"/>
              <a:ext cx="9260220" cy="352424"/>
            </a:xfrm>
            <a:prstGeom prst="rect">
              <a:avLst/>
            </a:prstGeom>
          </p:spPr>
          <p:txBody>
            <a:bodyPr lIns="0" tIns="0" rIns="0" bIns="0" rtlCol="0" anchor="t">
              <a:spAutoFit/>
            </a:bodyPr>
            <a:lstStyle/>
            <a:p>
              <a:pPr marL="0" lvl="0" indent="0" algn="l">
                <a:lnSpc>
                  <a:spcPts val="2100"/>
                </a:lnSpc>
                <a:spcBef>
                  <a:spcPct val="0"/>
                </a:spcBef>
              </a:pPr>
              <a:endParaRPr/>
            </a:p>
          </p:txBody>
        </p:sp>
      </p:grpSp>
      <p:sp>
        <p:nvSpPr>
          <p:cNvPr id="11" name="TextBox 11"/>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12" name="TextBox 12"/>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3" name="TextBox 13"/>
          <p:cNvSpPr txBox="1"/>
          <p:nvPr/>
        </p:nvSpPr>
        <p:spPr>
          <a:xfrm>
            <a:off x="9863982" y="2124403"/>
            <a:ext cx="7562512" cy="8220230"/>
          </a:xfrm>
          <a:prstGeom prst="rect">
            <a:avLst/>
          </a:prstGeom>
        </p:spPr>
        <p:txBody>
          <a:bodyPr lIns="0" tIns="0" rIns="0" bIns="0" rtlCol="0" anchor="t">
            <a:spAutoFit/>
          </a:bodyPr>
          <a:lstStyle/>
          <a:p>
            <a:pPr marL="0" lvl="0" indent="0" algn="l">
              <a:lnSpc>
                <a:spcPts val="2473"/>
              </a:lnSpc>
              <a:spcBef>
                <a:spcPct val="0"/>
              </a:spcBef>
            </a:pPr>
            <a:r>
              <a:rPr lang="en-US" sz="1767" spc="116">
                <a:solidFill>
                  <a:srgbClr val="FFFFFF"/>
                </a:solidFill>
                <a:latin typeface="Canva Sans"/>
                <a:ea typeface="Canva Sans"/>
                <a:cs typeface="Canva Sans"/>
                <a:sym typeface="Canva Sans"/>
              </a:rPr>
              <a:t>York Racing Inc. is built on the strength of its members, volunteers, sponsors, and supporters. </a:t>
            </a:r>
            <a:r>
              <a:rPr lang="en-US" sz="1767" u="none" strike="noStrike" spc="116">
                <a:solidFill>
                  <a:srgbClr val="FFFFFF"/>
                </a:solidFill>
                <a:latin typeface="Canva Sans"/>
                <a:ea typeface="Canva Sans"/>
                <a:cs typeface="Canva Sans"/>
                <a:sym typeface="Canva Sans"/>
              </a:rPr>
              <a:t>As a not-for-profit community organisation, everything we achieve – from delivering memorable race days to maintaining our historic facilities – is only possible through the dedication of people who care about the future of York Racecourse.</a:t>
            </a:r>
          </a:p>
          <a:p>
            <a:pPr marL="0" lvl="0" indent="0" algn="l">
              <a:lnSpc>
                <a:spcPts val="2473"/>
              </a:lnSpc>
              <a:spcBef>
                <a:spcPct val="0"/>
              </a:spcBef>
            </a:pPr>
            <a:endParaRPr lang="en-US" sz="1767" u="none" strike="noStrike" spc="116">
              <a:solidFill>
                <a:srgbClr val="FFFFFF"/>
              </a:solidFill>
              <a:latin typeface="Canva Sans"/>
              <a:ea typeface="Canva Sans"/>
              <a:cs typeface="Canva Sans"/>
              <a:sym typeface="Canva Sans"/>
            </a:endParaRPr>
          </a:p>
          <a:p>
            <a:pPr marL="0" lvl="0" indent="0" algn="l">
              <a:lnSpc>
                <a:spcPts val="2473"/>
              </a:lnSpc>
              <a:spcBef>
                <a:spcPct val="0"/>
              </a:spcBef>
            </a:pPr>
            <a:r>
              <a:rPr lang="en-US" sz="1767" u="none" strike="noStrike" spc="116">
                <a:solidFill>
                  <a:srgbClr val="FFFFFF"/>
                </a:solidFill>
                <a:latin typeface="Canva Sans"/>
                <a:ea typeface="Canva Sans"/>
                <a:cs typeface="Canva Sans"/>
                <a:sym typeface="Canva Sans"/>
              </a:rPr>
              <a:t>There are many ways to get involved:</a:t>
            </a:r>
          </a:p>
          <a:p>
            <a:pPr marL="0" lvl="0" indent="0" algn="l">
              <a:lnSpc>
                <a:spcPts val="2473"/>
              </a:lnSpc>
              <a:spcBef>
                <a:spcPct val="0"/>
              </a:spcBef>
            </a:pPr>
            <a:endParaRPr lang="en-US" sz="1767" u="none" strike="noStrike" spc="116">
              <a:solidFill>
                <a:srgbClr val="FFFFFF"/>
              </a:solidFill>
              <a:latin typeface="Canva Sans"/>
              <a:ea typeface="Canva Sans"/>
              <a:cs typeface="Canva Sans"/>
              <a:sym typeface="Canva Sans"/>
            </a:endParaRPr>
          </a:p>
          <a:p>
            <a:pPr marL="381507" lvl="1" indent="-190753" algn="l">
              <a:lnSpc>
                <a:spcPts val="2473"/>
              </a:lnSpc>
              <a:spcBef>
                <a:spcPct val="0"/>
              </a:spcBef>
              <a:buFont typeface="Arial"/>
              <a:buChar char="•"/>
            </a:pPr>
            <a:r>
              <a:rPr lang="en-US" sz="1767" u="none" strike="noStrike">
                <a:solidFill>
                  <a:srgbClr val="FFFFFF"/>
                </a:solidFill>
                <a:latin typeface="Canva Sans"/>
                <a:ea typeface="Canva Sans"/>
                <a:cs typeface="Canva Sans"/>
                <a:sym typeface="Canva Sans"/>
              </a:rPr>
              <a:t>Membership – enjoy exclusive access to member facilities, discounted entry, and the pride of supporting Australia’s oldest provincial racecourse.</a:t>
            </a:r>
          </a:p>
          <a:p>
            <a:pPr marL="381507" lvl="1" indent="-190753" algn="l">
              <a:lnSpc>
                <a:spcPts val="2473"/>
              </a:lnSpc>
              <a:spcBef>
                <a:spcPct val="0"/>
              </a:spcBef>
              <a:buFont typeface="Arial"/>
              <a:buChar char="•"/>
            </a:pPr>
            <a:r>
              <a:rPr lang="en-US" sz="1767" u="none" strike="noStrike">
                <a:solidFill>
                  <a:srgbClr val="FFFFFF"/>
                </a:solidFill>
                <a:latin typeface="Canva Sans"/>
                <a:ea typeface="Canva Sans"/>
                <a:cs typeface="Canva Sans"/>
                <a:sym typeface="Canva Sans"/>
              </a:rPr>
              <a:t>Volunteering – lend a hand on race days or in the lead-up, whether it’s helping with grounds, hospitality, or events. Every contribution makes a difference.</a:t>
            </a:r>
          </a:p>
          <a:p>
            <a:pPr marL="381507" lvl="1" indent="-190753" algn="l">
              <a:lnSpc>
                <a:spcPts val="2473"/>
              </a:lnSpc>
              <a:spcBef>
                <a:spcPct val="0"/>
              </a:spcBef>
              <a:buFont typeface="Arial"/>
              <a:buChar char="•"/>
            </a:pPr>
            <a:r>
              <a:rPr lang="en-US" sz="1767" u="none" strike="noStrike">
                <a:solidFill>
                  <a:srgbClr val="FFFFFF"/>
                </a:solidFill>
                <a:latin typeface="Canva Sans"/>
                <a:ea typeface="Canva Sans"/>
                <a:cs typeface="Canva Sans"/>
                <a:sym typeface="Canva Sans"/>
              </a:rPr>
              <a:t>Sponsorship – partner with us to promote your business to thousands of visitors while supporting the growth and sustainability of York Racecourse.</a:t>
            </a:r>
          </a:p>
          <a:p>
            <a:pPr marL="381507" lvl="1" indent="-190753" algn="l">
              <a:lnSpc>
                <a:spcPts val="2473"/>
              </a:lnSpc>
              <a:spcBef>
                <a:spcPct val="0"/>
              </a:spcBef>
              <a:buFont typeface="Arial"/>
              <a:buChar char="•"/>
            </a:pPr>
            <a:r>
              <a:rPr lang="en-US" sz="1767" u="none" strike="noStrike">
                <a:solidFill>
                  <a:srgbClr val="FFFFFF"/>
                </a:solidFill>
                <a:latin typeface="Canva Sans"/>
                <a:ea typeface="Canva Sans"/>
                <a:cs typeface="Canva Sans"/>
                <a:sym typeface="Canva Sans"/>
              </a:rPr>
              <a:t>Committee and Subcommittees – join us in shaping the future of racing and equestrian activities in York by contributing your skills and insights.</a:t>
            </a:r>
          </a:p>
          <a:p>
            <a:pPr marL="0" lvl="0" indent="0" algn="l">
              <a:lnSpc>
                <a:spcPts val="2473"/>
              </a:lnSpc>
              <a:spcBef>
                <a:spcPct val="0"/>
              </a:spcBef>
            </a:pPr>
            <a:endParaRPr lang="en-US" sz="1767" u="none" strike="noStrike">
              <a:solidFill>
                <a:srgbClr val="FFFFFF"/>
              </a:solidFill>
              <a:latin typeface="Canva Sans"/>
              <a:ea typeface="Canva Sans"/>
              <a:cs typeface="Canva Sans"/>
              <a:sym typeface="Canva Sans"/>
            </a:endParaRPr>
          </a:p>
          <a:p>
            <a:pPr marL="0" lvl="0" indent="0" algn="l">
              <a:lnSpc>
                <a:spcPts val="2473"/>
              </a:lnSpc>
              <a:spcBef>
                <a:spcPct val="0"/>
              </a:spcBef>
            </a:pPr>
            <a:r>
              <a:rPr lang="en-US" sz="1767" u="none" strike="noStrike" spc="116">
                <a:solidFill>
                  <a:srgbClr val="FFFFFF"/>
                </a:solidFill>
                <a:latin typeface="Canva Sans"/>
                <a:ea typeface="Canva Sans"/>
                <a:cs typeface="Canva Sans"/>
                <a:sym typeface="Canva Sans"/>
              </a:rPr>
              <a:t>We invite everyone with a love of racing, community, and regional tourism to be part of our journey. Together, we can preserve our heritage while building an exciting future for York Racecourse.</a:t>
            </a:r>
          </a:p>
          <a:p>
            <a:pPr marL="0" lvl="0" indent="0" algn="l">
              <a:lnSpc>
                <a:spcPts val="2473"/>
              </a:lnSpc>
              <a:spcBef>
                <a:spcPct val="0"/>
              </a:spcBef>
            </a:pPr>
            <a:endParaRPr lang="en-US" sz="1767" u="none" strike="noStrike" spc="116">
              <a:solidFill>
                <a:srgbClr val="FFFFFF"/>
              </a:solidFill>
              <a:latin typeface="Canva Sans"/>
              <a:ea typeface="Canva Sans"/>
              <a:cs typeface="Canva Sans"/>
              <a:sym typeface="Canv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TextBox 2"/>
          <p:cNvSpPr txBox="1"/>
          <p:nvPr/>
        </p:nvSpPr>
        <p:spPr>
          <a:xfrm>
            <a:off x="3066426" y="7839093"/>
            <a:ext cx="5049498" cy="407591"/>
          </a:xfrm>
          <a:prstGeom prst="rect">
            <a:avLst/>
          </a:prstGeom>
        </p:spPr>
        <p:txBody>
          <a:bodyPr lIns="0" tIns="0" rIns="0" bIns="0" rtlCol="0" anchor="t">
            <a:spAutoFit/>
          </a:bodyPr>
          <a:lstStyle/>
          <a:p>
            <a:pPr marL="0" lvl="0" indent="0" algn="ctr">
              <a:lnSpc>
                <a:spcPts val="3259"/>
              </a:lnSpc>
              <a:spcBef>
                <a:spcPct val="0"/>
              </a:spcBef>
            </a:pPr>
            <a:r>
              <a:rPr lang="en-US" sz="2328">
                <a:solidFill>
                  <a:srgbClr val="FFFFFF"/>
                </a:solidFill>
                <a:latin typeface="Poppins"/>
                <a:ea typeface="Poppins"/>
                <a:cs typeface="Poppins"/>
                <a:sym typeface="Poppins"/>
              </a:rPr>
              <a:t>WWW.YORKRACECOURSE.COM.AU</a:t>
            </a:r>
          </a:p>
        </p:txBody>
      </p:sp>
      <p:sp>
        <p:nvSpPr>
          <p:cNvPr id="3" name="TextBox 3"/>
          <p:cNvSpPr txBox="1"/>
          <p:nvPr/>
        </p:nvSpPr>
        <p:spPr>
          <a:xfrm>
            <a:off x="3175863" y="7140123"/>
            <a:ext cx="4830624" cy="514350"/>
          </a:xfrm>
          <a:prstGeom prst="rect">
            <a:avLst/>
          </a:prstGeom>
        </p:spPr>
        <p:txBody>
          <a:bodyPr lIns="0" tIns="0" rIns="0" bIns="0" rtlCol="0" anchor="t">
            <a:spAutoFit/>
          </a:bodyPr>
          <a:lstStyle/>
          <a:p>
            <a:pPr marL="0" lvl="0" indent="0" algn="ctr">
              <a:lnSpc>
                <a:spcPts val="3840"/>
              </a:lnSpc>
            </a:pPr>
            <a:r>
              <a:rPr lang="en-US" sz="3200" i="1">
                <a:solidFill>
                  <a:srgbClr val="FFFFFF"/>
                </a:solidFill>
                <a:latin typeface="Poppins Italics"/>
                <a:ea typeface="Poppins Italics"/>
                <a:cs typeface="Poppins Italics"/>
                <a:sym typeface="Poppins Italics"/>
              </a:rPr>
              <a:t>THANK YOU FOR</a:t>
            </a:r>
          </a:p>
        </p:txBody>
      </p:sp>
      <p:grpSp>
        <p:nvGrpSpPr>
          <p:cNvPr id="4" name="Group 4"/>
          <p:cNvGrpSpPr/>
          <p:nvPr/>
        </p:nvGrpSpPr>
        <p:grpSpPr>
          <a:xfrm>
            <a:off x="3175863" y="3979484"/>
            <a:ext cx="4830624" cy="2462666"/>
            <a:chOff x="0" y="0"/>
            <a:chExt cx="1594342" cy="812800"/>
          </a:xfrm>
        </p:grpSpPr>
        <p:sp>
          <p:nvSpPr>
            <p:cNvPr id="5" name="Freeform 5"/>
            <p:cNvSpPr/>
            <p:nvPr/>
          </p:nvSpPr>
          <p:spPr>
            <a:xfrm>
              <a:off x="0" y="0"/>
              <a:ext cx="1594342" cy="812800"/>
            </a:xfrm>
            <a:custGeom>
              <a:avLst/>
              <a:gdLst/>
              <a:ahLst/>
              <a:cxnLst/>
              <a:rect l="l" t="t" r="r" b="b"/>
              <a:pathLst>
                <a:path w="1594342" h="812800">
                  <a:moveTo>
                    <a:pt x="0" y="0"/>
                  </a:moveTo>
                  <a:lnTo>
                    <a:pt x="1594342" y="0"/>
                  </a:lnTo>
                  <a:lnTo>
                    <a:pt x="1594342" y="812800"/>
                  </a:lnTo>
                  <a:lnTo>
                    <a:pt x="0" y="812800"/>
                  </a:lnTo>
                  <a:close/>
                </a:path>
              </a:pathLst>
            </a:custGeom>
            <a:blipFill>
              <a:blip r:embed="rId2"/>
              <a:stretch>
                <a:fillRect t="-15265" b="-15265"/>
              </a:stretch>
            </a:blipFill>
          </p:spPr>
          <p:txBody>
            <a:bodyPr/>
            <a:lstStyle/>
            <a:p>
              <a:endParaRPr lang="en-AU"/>
            </a:p>
          </p:txBody>
        </p:sp>
      </p:grpSp>
      <p:sp>
        <p:nvSpPr>
          <p:cNvPr id="6" name="TextBox 6"/>
          <p:cNvSpPr txBox="1"/>
          <p:nvPr/>
        </p:nvSpPr>
        <p:spPr>
          <a:xfrm>
            <a:off x="10281513" y="7805359"/>
            <a:ext cx="4830624" cy="44132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FFFFFF"/>
                </a:solidFill>
                <a:latin typeface="Poppins"/>
                <a:ea typeface="Poppins"/>
                <a:cs typeface="Poppins"/>
                <a:sym typeface="Poppins"/>
              </a:rPr>
              <a:t>YORKRACING@BIGPOND.COM</a:t>
            </a:r>
          </a:p>
        </p:txBody>
      </p:sp>
      <p:sp>
        <p:nvSpPr>
          <p:cNvPr id="7" name="TextBox 7"/>
          <p:cNvSpPr txBox="1"/>
          <p:nvPr/>
        </p:nvSpPr>
        <p:spPr>
          <a:xfrm>
            <a:off x="10281513" y="7140123"/>
            <a:ext cx="4830624" cy="514350"/>
          </a:xfrm>
          <a:prstGeom prst="rect">
            <a:avLst/>
          </a:prstGeom>
        </p:spPr>
        <p:txBody>
          <a:bodyPr lIns="0" tIns="0" rIns="0" bIns="0" rtlCol="0" anchor="t">
            <a:spAutoFit/>
          </a:bodyPr>
          <a:lstStyle/>
          <a:p>
            <a:pPr marL="0" lvl="0" indent="0" algn="ctr">
              <a:lnSpc>
                <a:spcPts val="3840"/>
              </a:lnSpc>
            </a:pPr>
            <a:r>
              <a:rPr lang="en-US" sz="3200">
                <a:solidFill>
                  <a:srgbClr val="FFFFFF"/>
                </a:solidFill>
                <a:latin typeface="Poppins"/>
                <a:ea typeface="Poppins"/>
                <a:cs typeface="Poppins"/>
                <a:sym typeface="Poppins"/>
              </a:rPr>
              <a:t>YOUR SUPPORT!</a:t>
            </a:r>
          </a:p>
        </p:txBody>
      </p:sp>
      <p:sp>
        <p:nvSpPr>
          <p:cNvPr id="8" name="Freeform 8"/>
          <p:cNvSpPr/>
          <p:nvPr/>
        </p:nvSpPr>
        <p:spPr>
          <a:xfrm>
            <a:off x="11461014" y="3979484"/>
            <a:ext cx="2471621" cy="2462666"/>
          </a:xfrm>
          <a:custGeom>
            <a:avLst/>
            <a:gdLst/>
            <a:ahLst/>
            <a:cxnLst/>
            <a:rect l="l" t="t" r="r" b="b"/>
            <a:pathLst>
              <a:path w="2471621" h="2462666">
                <a:moveTo>
                  <a:pt x="0" y="0"/>
                </a:moveTo>
                <a:lnTo>
                  <a:pt x="2471622" y="0"/>
                </a:lnTo>
                <a:lnTo>
                  <a:pt x="2471622" y="2462666"/>
                </a:lnTo>
                <a:lnTo>
                  <a:pt x="0" y="2462666"/>
                </a:lnTo>
                <a:lnTo>
                  <a:pt x="0" y="0"/>
                </a:lnTo>
                <a:close/>
              </a:path>
            </a:pathLst>
          </a:custGeom>
          <a:blipFill>
            <a:blip r:embed="rId3"/>
            <a:stretch>
              <a:fillRect/>
            </a:stretch>
          </a:blipFill>
        </p:spPr>
        <p:txBody>
          <a:bodyPr/>
          <a:lstStyle/>
          <a:p>
            <a:endParaRPr lang="en-AU"/>
          </a:p>
        </p:txBody>
      </p:sp>
      <p:sp>
        <p:nvSpPr>
          <p:cNvPr id="9" name="TextBox 9"/>
          <p:cNvSpPr txBox="1"/>
          <p:nvPr/>
        </p:nvSpPr>
        <p:spPr>
          <a:xfrm>
            <a:off x="1610005" y="1232848"/>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1A2B4B"/>
                </a:solidFill>
                <a:latin typeface="Poppins"/>
                <a:ea typeface="Poppins"/>
                <a:cs typeface="Poppins"/>
                <a:sym typeface="Poppins"/>
              </a:rPr>
              <a:t>YORK RACING INC.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89460"/>
            <a:ext cx="5198947" cy="8878280"/>
            <a:chOff x="0" y="0"/>
            <a:chExt cx="805453" cy="1375478"/>
          </a:xfrm>
        </p:grpSpPr>
        <p:sp>
          <p:nvSpPr>
            <p:cNvPr id="3" name="Freeform 3"/>
            <p:cNvSpPr/>
            <p:nvPr/>
          </p:nvSpPr>
          <p:spPr>
            <a:xfrm>
              <a:off x="0" y="0"/>
              <a:ext cx="805453" cy="1375478"/>
            </a:xfrm>
            <a:custGeom>
              <a:avLst/>
              <a:gdLst/>
              <a:ahLst/>
              <a:cxnLst/>
              <a:rect l="l" t="t" r="r" b="b"/>
              <a:pathLst>
                <a:path w="805453" h="1375478">
                  <a:moveTo>
                    <a:pt x="0" y="0"/>
                  </a:moveTo>
                  <a:lnTo>
                    <a:pt x="805453" y="0"/>
                  </a:lnTo>
                  <a:lnTo>
                    <a:pt x="805453" y="1375478"/>
                  </a:lnTo>
                  <a:lnTo>
                    <a:pt x="0" y="1375478"/>
                  </a:lnTo>
                  <a:close/>
                </a:path>
              </a:pathLst>
            </a:custGeom>
            <a:blipFill>
              <a:blip r:embed="rId2"/>
              <a:stretch>
                <a:fillRect l="-29812" r="-32497" b="-18806"/>
              </a:stretch>
            </a:blipFill>
          </p:spPr>
          <p:txBody>
            <a:bodyPr/>
            <a:lstStyle/>
            <a:p>
              <a:endParaRPr lang="en-AU"/>
            </a:p>
          </p:txBody>
        </p:sp>
      </p:grpSp>
      <p:sp>
        <p:nvSpPr>
          <p:cNvPr id="4" name="AutoShape 4"/>
          <p:cNvSpPr/>
          <p:nvPr/>
        </p:nvSpPr>
        <p:spPr>
          <a:xfrm>
            <a:off x="7227912" y="1537639"/>
            <a:ext cx="10031388"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Freeform 5"/>
          <p:cNvSpPr/>
          <p:nvPr/>
        </p:nvSpPr>
        <p:spPr>
          <a:xfrm>
            <a:off x="7238374" y="889460"/>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3"/>
            <a:stretch>
              <a:fillRect/>
            </a:stretch>
          </a:blipFill>
        </p:spPr>
        <p:txBody>
          <a:bodyPr/>
          <a:lstStyle/>
          <a:p>
            <a:endParaRPr lang="en-AU"/>
          </a:p>
        </p:txBody>
      </p:sp>
      <p:sp>
        <p:nvSpPr>
          <p:cNvPr id="6" name="Freeform 6"/>
          <p:cNvSpPr/>
          <p:nvPr/>
        </p:nvSpPr>
        <p:spPr>
          <a:xfrm>
            <a:off x="15479649" y="409364"/>
            <a:ext cx="2808351" cy="4114800"/>
          </a:xfrm>
          <a:custGeom>
            <a:avLst/>
            <a:gdLst/>
            <a:ahLst/>
            <a:cxnLst/>
            <a:rect l="l" t="t" r="r" b="b"/>
            <a:pathLst>
              <a:path w="2808351" h="4114800">
                <a:moveTo>
                  <a:pt x="0" y="0"/>
                </a:moveTo>
                <a:lnTo>
                  <a:pt x="2808351" y="0"/>
                </a:lnTo>
                <a:lnTo>
                  <a:pt x="28083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7" name="TextBox 7"/>
          <p:cNvSpPr txBox="1"/>
          <p:nvPr/>
        </p:nvSpPr>
        <p:spPr>
          <a:xfrm>
            <a:off x="7227912" y="1836649"/>
            <a:ext cx="10031388" cy="866775"/>
          </a:xfrm>
          <a:prstGeom prst="rect">
            <a:avLst/>
          </a:prstGeom>
        </p:spPr>
        <p:txBody>
          <a:bodyPr lIns="0" tIns="0" rIns="0" bIns="0" rtlCol="0" anchor="t">
            <a:spAutoFit/>
          </a:bodyPr>
          <a:lstStyle/>
          <a:p>
            <a:pPr algn="l">
              <a:lnSpc>
                <a:spcPts val="6000"/>
              </a:lnSpc>
            </a:pPr>
            <a:r>
              <a:rPr lang="en-US" sz="6000" b="1">
                <a:solidFill>
                  <a:srgbClr val="FFFFFF"/>
                </a:solidFill>
                <a:latin typeface="Poppins Bold"/>
                <a:ea typeface="Poppins Bold"/>
                <a:cs typeface="Poppins Bold"/>
                <a:sym typeface="Poppins Bold"/>
              </a:rPr>
              <a:t>CHAIRS INTRODUCTION</a:t>
            </a:r>
          </a:p>
        </p:txBody>
      </p:sp>
      <p:sp>
        <p:nvSpPr>
          <p:cNvPr id="8" name="TextBox 8"/>
          <p:cNvSpPr txBox="1"/>
          <p:nvPr/>
        </p:nvSpPr>
        <p:spPr>
          <a:xfrm>
            <a:off x="7238374" y="2857746"/>
            <a:ext cx="4385587" cy="288825"/>
          </a:xfrm>
          <a:prstGeom prst="rect">
            <a:avLst/>
          </a:prstGeom>
        </p:spPr>
        <p:txBody>
          <a:bodyPr lIns="0" tIns="0" rIns="0" bIns="0" rtlCol="0" anchor="t">
            <a:spAutoFit/>
          </a:bodyPr>
          <a:lstStyle/>
          <a:p>
            <a:pPr marL="0" lvl="0" indent="0" algn="just">
              <a:lnSpc>
                <a:spcPts val="2097"/>
              </a:lnSpc>
              <a:spcBef>
                <a:spcPct val="0"/>
              </a:spcBef>
            </a:pPr>
            <a:r>
              <a:rPr lang="en-US" sz="2330">
                <a:solidFill>
                  <a:srgbClr val="FFFFFF"/>
                </a:solidFill>
                <a:latin typeface="Poppins"/>
                <a:ea typeface="Poppins"/>
                <a:cs typeface="Poppins"/>
                <a:sym typeface="Poppins"/>
              </a:rPr>
              <a:t>NATASHA ATKINSON </a:t>
            </a:r>
          </a:p>
        </p:txBody>
      </p:sp>
      <p:sp>
        <p:nvSpPr>
          <p:cNvPr id="9" name="TextBox 9"/>
          <p:cNvSpPr txBox="1"/>
          <p:nvPr/>
        </p:nvSpPr>
        <p:spPr>
          <a:xfrm>
            <a:off x="7238374" y="3175146"/>
            <a:ext cx="2867162" cy="190316"/>
          </a:xfrm>
          <a:prstGeom prst="rect">
            <a:avLst/>
          </a:prstGeom>
        </p:spPr>
        <p:txBody>
          <a:bodyPr lIns="0" tIns="0" rIns="0" bIns="0" rtlCol="0" anchor="t">
            <a:spAutoFit/>
          </a:bodyPr>
          <a:lstStyle/>
          <a:p>
            <a:pPr marL="0" lvl="0" indent="0" algn="just">
              <a:lnSpc>
                <a:spcPts val="1345"/>
              </a:lnSpc>
              <a:spcBef>
                <a:spcPct val="0"/>
              </a:spcBef>
            </a:pPr>
            <a:r>
              <a:rPr lang="en-US" sz="1495" spc="98">
                <a:solidFill>
                  <a:srgbClr val="FFFFFF"/>
                </a:solidFill>
                <a:latin typeface="Poppins"/>
                <a:ea typeface="Poppins"/>
                <a:cs typeface="Poppins"/>
                <a:sym typeface="Poppins"/>
              </a:rPr>
              <a:t>CHAIR </a:t>
            </a:r>
          </a:p>
        </p:txBody>
      </p:sp>
      <p:sp>
        <p:nvSpPr>
          <p:cNvPr id="10" name="TextBox 10"/>
          <p:cNvSpPr txBox="1"/>
          <p:nvPr/>
        </p:nvSpPr>
        <p:spPr>
          <a:xfrm>
            <a:off x="7864746" y="1230087"/>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1" name="TextBox 11"/>
          <p:cNvSpPr txBox="1"/>
          <p:nvPr/>
        </p:nvSpPr>
        <p:spPr>
          <a:xfrm>
            <a:off x="15816361" y="1230087"/>
            <a:ext cx="1442939" cy="164501"/>
          </a:xfrm>
          <a:prstGeom prst="rect">
            <a:avLst/>
          </a:prstGeom>
        </p:spPr>
        <p:txBody>
          <a:bodyPr lIns="0" tIns="0" rIns="0" bIns="0" rtlCol="0" anchor="t">
            <a:spAutoFit/>
          </a:bodyPr>
          <a:lstStyle/>
          <a:p>
            <a:pPr marL="0" lvl="0" indent="0" algn="just">
              <a:lnSpc>
                <a:spcPts val="1185"/>
              </a:lnSpc>
              <a:spcBef>
                <a:spcPct val="0"/>
              </a:spcBef>
            </a:pPr>
            <a:r>
              <a:rPr lang="en-US" sz="1317" spc="86">
                <a:solidFill>
                  <a:srgbClr val="FFFFFF"/>
                </a:solidFill>
                <a:latin typeface="Poppins"/>
                <a:ea typeface="Poppins"/>
                <a:cs typeface="Poppins"/>
                <a:sym typeface="Poppins"/>
              </a:rPr>
              <a:t>ANNUAL REPORT </a:t>
            </a:r>
          </a:p>
        </p:txBody>
      </p:sp>
      <p:sp>
        <p:nvSpPr>
          <p:cNvPr id="12" name="TextBox 12"/>
          <p:cNvSpPr txBox="1"/>
          <p:nvPr/>
        </p:nvSpPr>
        <p:spPr>
          <a:xfrm>
            <a:off x="7227912" y="3575012"/>
            <a:ext cx="10503475" cy="5640705"/>
          </a:xfrm>
          <a:prstGeom prst="rect">
            <a:avLst/>
          </a:prstGeom>
        </p:spPr>
        <p:txBody>
          <a:bodyPr lIns="0" tIns="0" rIns="0" bIns="0" rtlCol="0" anchor="t">
            <a:spAutoFit/>
          </a:bodyPr>
          <a:lstStyle/>
          <a:p>
            <a:pPr algn="l">
              <a:lnSpc>
                <a:spcPts val="2519"/>
              </a:lnSpc>
            </a:pPr>
            <a:r>
              <a:rPr lang="en-US" sz="1799">
                <a:solidFill>
                  <a:srgbClr val="FFFFFF"/>
                </a:solidFill>
                <a:latin typeface="Canva Sans"/>
                <a:ea typeface="Canva Sans"/>
                <a:cs typeface="Canva Sans"/>
                <a:sym typeface="Canva Sans"/>
              </a:rPr>
              <a:t>A Year of Renewal &amp; Momentum</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Appointed Chair in January 2025 — my first Annual Report in this role</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Proud custodians of Australia’s oldest provincial racecourse (est. 1843)</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Focus: honouring our heritage while building a sustainable, future-ready organisation</a:t>
            </a:r>
          </a:p>
          <a:p>
            <a:pPr algn="l">
              <a:lnSpc>
                <a:spcPts val="2519"/>
              </a:lnSpc>
            </a:pPr>
            <a:endParaRPr lang="en-US" sz="1799">
              <a:solidFill>
                <a:srgbClr val="FFFFFF"/>
              </a:solidFill>
              <a:latin typeface="Canva Sans"/>
              <a:ea typeface="Canva Sans"/>
              <a:cs typeface="Canva Sans"/>
              <a:sym typeface="Canva Sans"/>
            </a:endParaRPr>
          </a:p>
          <a:p>
            <a:pPr algn="l">
              <a:lnSpc>
                <a:spcPts val="2519"/>
              </a:lnSpc>
            </a:pPr>
            <a:r>
              <a:rPr lang="en-US" sz="1799">
                <a:solidFill>
                  <a:srgbClr val="FFFFFF"/>
                </a:solidFill>
                <a:latin typeface="Canva Sans"/>
                <a:ea typeface="Canva Sans"/>
                <a:cs typeface="Canva Sans"/>
                <a:sym typeface="Canva Sans"/>
              </a:rPr>
              <a:t>Over the past 12 months, we have:</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Strengthened governance and management team</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Investigated in bore and irrigation solutions </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Invested in track, facilities and member experience</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Expanded the use of the Racecourse through new events and partnerships</a:t>
            </a:r>
          </a:p>
          <a:p>
            <a:pPr algn="l">
              <a:lnSpc>
                <a:spcPts val="2519"/>
              </a:lnSpc>
            </a:pPr>
            <a:endParaRPr lang="en-US" sz="1799">
              <a:solidFill>
                <a:srgbClr val="FFFFFF"/>
              </a:solidFill>
              <a:latin typeface="Canva Sans"/>
              <a:ea typeface="Canva Sans"/>
              <a:cs typeface="Canva Sans"/>
              <a:sym typeface="Canva Sans"/>
            </a:endParaRPr>
          </a:p>
          <a:p>
            <a:pPr algn="l">
              <a:lnSpc>
                <a:spcPts val="2519"/>
              </a:lnSpc>
            </a:pPr>
            <a:r>
              <a:rPr lang="en-US" sz="1799">
                <a:solidFill>
                  <a:srgbClr val="FFFFFF"/>
                </a:solidFill>
                <a:latin typeface="Canva Sans"/>
                <a:ea typeface="Canva Sans"/>
                <a:cs typeface="Canva Sans"/>
                <a:sym typeface="Canva Sans"/>
              </a:rPr>
              <a:t>Despite challenges, including the loss of two race meets and a damaged track, we adapted, diversified and moved forward with purpose.</a:t>
            </a:r>
          </a:p>
          <a:p>
            <a:pPr algn="l">
              <a:lnSpc>
                <a:spcPts val="2519"/>
              </a:lnSpc>
            </a:pPr>
            <a:endParaRPr lang="en-US" sz="1799">
              <a:solidFill>
                <a:srgbClr val="FFFFFF"/>
              </a:solidFill>
              <a:latin typeface="Canva Sans"/>
              <a:ea typeface="Canva Sans"/>
              <a:cs typeface="Canva Sans"/>
              <a:sym typeface="Canva Sans"/>
            </a:endParaRPr>
          </a:p>
          <a:p>
            <a:pPr algn="l">
              <a:lnSpc>
                <a:spcPts val="2519"/>
              </a:lnSpc>
            </a:pPr>
            <a:r>
              <a:rPr lang="en-US" sz="1799">
                <a:solidFill>
                  <a:srgbClr val="FFFFFF"/>
                </a:solidFill>
                <a:latin typeface="Canva Sans"/>
                <a:ea typeface="Canva Sans"/>
                <a:cs typeface="Canva Sans"/>
                <a:sym typeface="Canva Sans"/>
              </a:rPr>
              <a:t>Our priority is clear:</a:t>
            </a:r>
          </a:p>
          <a:p>
            <a:pPr algn="l">
              <a:lnSpc>
                <a:spcPts val="2519"/>
              </a:lnSpc>
            </a:pPr>
            <a:r>
              <a:rPr lang="en-US" sz="1799">
                <a:solidFill>
                  <a:srgbClr val="FFFFFF"/>
                </a:solidFill>
                <a:latin typeface="Canva Sans"/>
                <a:ea typeface="Canva Sans"/>
                <a:cs typeface="Canva Sans"/>
                <a:sym typeface="Canva Sans"/>
              </a:rPr>
              <a:t>To ensure York Racecourse remains relevant, resilient and a place our community is proud to gather.</a:t>
            </a:r>
          </a:p>
          <a:p>
            <a:pPr marL="0" lvl="0" indent="0" algn="l">
              <a:lnSpc>
                <a:spcPts val="2519"/>
              </a:lnSpc>
              <a:spcBef>
                <a:spcPct val="0"/>
              </a:spcBef>
            </a:pPr>
            <a:endParaRPr lang="en-US" sz="1799">
              <a:solidFill>
                <a:srgbClr val="FFFFFF"/>
              </a:solidFill>
              <a:latin typeface="Canva Sans"/>
              <a:ea typeface="Canva Sans"/>
              <a:cs typeface="Canva Sans"/>
              <a:sym typeface="Canv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AutoShape 2"/>
          <p:cNvSpPr/>
          <p:nvPr/>
        </p:nvSpPr>
        <p:spPr>
          <a:xfrm>
            <a:off x="8033458" y="1537639"/>
            <a:ext cx="9225842" cy="0"/>
          </a:xfrm>
          <a:prstGeom prst="line">
            <a:avLst/>
          </a:prstGeom>
          <a:ln w="19050" cap="flat">
            <a:solidFill>
              <a:srgbClr val="C7AF70"/>
            </a:solidFill>
            <a:prstDash val="solid"/>
            <a:headEnd type="none" w="sm" len="sm"/>
            <a:tailEnd type="none" w="sm" len="sm"/>
          </a:ln>
        </p:spPr>
        <p:txBody>
          <a:bodyPr/>
          <a:lstStyle/>
          <a:p>
            <a:endParaRPr lang="en-AU"/>
          </a:p>
        </p:txBody>
      </p:sp>
      <p:sp>
        <p:nvSpPr>
          <p:cNvPr id="3" name="TextBox 3"/>
          <p:cNvSpPr txBox="1"/>
          <p:nvPr/>
        </p:nvSpPr>
        <p:spPr>
          <a:xfrm>
            <a:off x="4690348" y="1956739"/>
            <a:ext cx="8907305" cy="569343"/>
          </a:xfrm>
          <a:prstGeom prst="rect">
            <a:avLst/>
          </a:prstGeom>
        </p:spPr>
        <p:txBody>
          <a:bodyPr lIns="0" tIns="0" rIns="0" bIns="0" rtlCol="0" anchor="t">
            <a:spAutoFit/>
          </a:bodyPr>
          <a:lstStyle/>
          <a:p>
            <a:pPr algn="l">
              <a:lnSpc>
                <a:spcPts val="3872"/>
              </a:lnSpc>
            </a:pPr>
            <a:r>
              <a:rPr lang="en-US" sz="4400" b="1">
                <a:solidFill>
                  <a:srgbClr val="FFFFFF"/>
                </a:solidFill>
                <a:latin typeface="Poppins Bold"/>
                <a:ea typeface="Poppins Bold"/>
                <a:cs typeface="Poppins Bold"/>
                <a:sym typeface="Poppins Bold"/>
              </a:rPr>
              <a:t>STREGTHENING THE COMMITTEE</a:t>
            </a:r>
          </a:p>
        </p:txBody>
      </p:sp>
      <p:sp>
        <p:nvSpPr>
          <p:cNvPr id="4" name="TextBox 4"/>
          <p:cNvSpPr txBox="1"/>
          <p:nvPr/>
        </p:nvSpPr>
        <p:spPr>
          <a:xfrm>
            <a:off x="15928823" y="1057275"/>
            <a:ext cx="1371801" cy="152009"/>
          </a:xfrm>
          <a:prstGeom prst="rect">
            <a:avLst/>
          </a:prstGeom>
        </p:spPr>
        <p:txBody>
          <a:bodyPr lIns="0" tIns="0" rIns="0" bIns="0" rtlCol="0" anchor="t">
            <a:spAutoFit/>
          </a:bodyPr>
          <a:lstStyle/>
          <a:p>
            <a:pPr marL="0" lvl="0" indent="0" algn="just">
              <a:lnSpc>
                <a:spcPts val="1115"/>
              </a:lnSpc>
              <a:spcBef>
                <a:spcPct val="0"/>
              </a:spcBef>
            </a:pPr>
            <a:r>
              <a:rPr lang="en-US" sz="1239" spc="81">
                <a:solidFill>
                  <a:srgbClr val="FFFFFF"/>
                </a:solidFill>
                <a:latin typeface="Poppins"/>
                <a:ea typeface="Poppins"/>
                <a:cs typeface="Poppins"/>
                <a:sym typeface="Poppins"/>
              </a:rPr>
              <a:t>ANNUAL REPORT </a:t>
            </a:r>
          </a:p>
        </p:txBody>
      </p:sp>
      <p:sp>
        <p:nvSpPr>
          <p:cNvPr id="5" name="Freeform 5"/>
          <p:cNvSpPr/>
          <p:nvPr/>
        </p:nvSpPr>
        <p:spPr>
          <a:xfrm>
            <a:off x="8033458" y="889460"/>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2"/>
            <a:stretch>
              <a:fillRect/>
            </a:stretch>
          </a:blipFill>
        </p:spPr>
        <p:txBody>
          <a:bodyPr/>
          <a:lstStyle/>
          <a:p>
            <a:endParaRPr lang="en-AU"/>
          </a:p>
        </p:txBody>
      </p:sp>
      <p:sp>
        <p:nvSpPr>
          <p:cNvPr id="6" name="TextBox 6"/>
          <p:cNvSpPr txBox="1"/>
          <p:nvPr/>
        </p:nvSpPr>
        <p:spPr>
          <a:xfrm>
            <a:off x="8659830" y="1230087"/>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7" name="TextBox 7"/>
          <p:cNvSpPr txBox="1"/>
          <p:nvPr/>
        </p:nvSpPr>
        <p:spPr>
          <a:xfrm>
            <a:off x="2291545" y="2802306"/>
            <a:ext cx="14323178" cy="6585585"/>
          </a:xfrm>
          <a:prstGeom prst="rect">
            <a:avLst/>
          </a:prstGeom>
        </p:spPr>
        <p:txBody>
          <a:bodyPr lIns="0" tIns="0" rIns="0" bIns="0" rtlCol="0" anchor="t">
            <a:spAutoFit/>
          </a:bodyPr>
          <a:lstStyle/>
          <a:p>
            <a:pPr algn="ctr">
              <a:lnSpc>
                <a:spcPts val="2799"/>
              </a:lnSpc>
            </a:pPr>
            <a:r>
              <a:rPr lang="en-US" sz="1999">
                <a:solidFill>
                  <a:srgbClr val="FFFFFF"/>
                </a:solidFill>
                <a:latin typeface="Canva Sans"/>
                <a:ea typeface="Canva Sans"/>
                <a:cs typeface="Canva Sans"/>
                <a:sym typeface="Canva Sans"/>
              </a:rPr>
              <a:t>York Racing Inc. has a highly capable and aligned committee. We would like to acknowledge and thank; </a:t>
            </a:r>
          </a:p>
          <a:p>
            <a:pPr algn="ctr">
              <a:lnSpc>
                <a:spcPts val="3079"/>
              </a:lnSpc>
            </a:pPr>
            <a:endParaRPr lang="en-US" sz="1999">
              <a:solidFill>
                <a:srgbClr val="FFFFFF"/>
              </a:solidFill>
              <a:latin typeface="Canva Sans"/>
              <a:ea typeface="Canva Sans"/>
              <a:cs typeface="Canva Sans"/>
              <a:sym typeface="Canva Sans"/>
            </a:endParaRPr>
          </a:p>
          <a:p>
            <a:pPr algn="ctr">
              <a:lnSpc>
                <a:spcPts val="3079"/>
              </a:lnSpc>
            </a:pPr>
            <a:r>
              <a:rPr lang="en-US" sz="2199" b="1">
                <a:solidFill>
                  <a:srgbClr val="FFFFFF"/>
                </a:solidFill>
                <a:latin typeface="Canva Sans Bold"/>
                <a:ea typeface="Canva Sans Bold"/>
                <a:cs typeface="Canva Sans Bold"/>
                <a:sym typeface="Canva Sans Bold"/>
              </a:rPr>
              <a:t>Treasurer - </a:t>
            </a:r>
            <a:r>
              <a:rPr lang="en-US" sz="2199">
                <a:solidFill>
                  <a:srgbClr val="FFFFFF"/>
                </a:solidFill>
                <a:latin typeface="Canva Sans"/>
                <a:ea typeface="Canva Sans"/>
                <a:cs typeface="Canva Sans"/>
                <a:sym typeface="Canva Sans"/>
              </a:rPr>
              <a:t> Guy Lehmann</a:t>
            </a:r>
          </a:p>
          <a:p>
            <a:pPr algn="ctr">
              <a:lnSpc>
                <a:spcPts val="3079"/>
              </a:lnSpc>
            </a:pPr>
            <a:r>
              <a:rPr lang="en-US" sz="2199" b="1">
                <a:solidFill>
                  <a:srgbClr val="FFFFFF"/>
                </a:solidFill>
                <a:latin typeface="Canva Sans Bold"/>
                <a:ea typeface="Canva Sans Bold"/>
                <a:cs typeface="Canva Sans Bold"/>
                <a:sym typeface="Canva Sans Bold"/>
              </a:rPr>
              <a:t>Secretary &amp; Club Manager -</a:t>
            </a:r>
            <a:r>
              <a:rPr lang="en-US" sz="2199">
                <a:solidFill>
                  <a:srgbClr val="FFFFFF"/>
                </a:solidFill>
                <a:latin typeface="Canva Sans"/>
                <a:ea typeface="Canva Sans"/>
                <a:cs typeface="Canva Sans"/>
                <a:sym typeface="Canva Sans"/>
              </a:rPr>
              <a:t> Shelly Turner</a:t>
            </a:r>
          </a:p>
          <a:p>
            <a:pPr algn="ctr">
              <a:lnSpc>
                <a:spcPts val="3079"/>
              </a:lnSpc>
            </a:pPr>
            <a:r>
              <a:rPr lang="en-US" sz="2199" b="1">
                <a:solidFill>
                  <a:srgbClr val="FFFFFF"/>
                </a:solidFill>
                <a:latin typeface="Canva Sans Bold"/>
                <a:ea typeface="Canva Sans Bold"/>
                <a:cs typeface="Canva Sans Bold"/>
                <a:sym typeface="Canva Sans Bold"/>
              </a:rPr>
              <a:t>Committee Members</a:t>
            </a:r>
          </a:p>
          <a:p>
            <a:pPr algn="ctr">
              <a:lnSpc>
                <a:spcPts val="3079"/>
              </a:lnSpc>
            </a:pPr>
            <a:r>
              <a:rPr lang="en-US" sz="2199">
                <a:solidFill>
                  <a:srgbClr val="FFFFFF"/>
                </a:solidFill>
                <a:latin typeface="Canva Sans"/>
                <a:ea typeface="Canva Sans"/>
                <a:cs typeface="Canva Sans"/>
                <a:sym typeface="Canva Sans"/>
              </a:rPr>
              <a:t> David McAuliffe,  Paul Tester,  Maryanne White &amp;  Robin Bell</a:t>
            </a:r>
          </a:p>
          <a:p>
            <a:pPr algn="ctr">
              <a:lnSpc>
                <a:spcPts val="3079"/>
              </a:lnSpc>
            </a:pPr>
            <a:endParaRPr lang="en-US" sz="2199">
              <a:solidFill>
                <a:srgbClr val="FFFFFF"/>
              </a:solidFill>
              <a:latin typeface="Canva Sans"/>
              <a:ea typeface="Canva Sans"/>
              <a:cs typeface="Canva Sans"/>
              <a:sym typeface="Canva Sans"/>
            </a:endParaRPr>
          </a:p>
          <a:p>
            <a:pPr algn="ctr">
              <a:lnSpc>
                <a:spcPts val="3079"/>
              </a:lnSpc>
            </a:pPr>
            <a:endParaRPr lang="en-US" sz="2199">
              <a:solidFill>
                <a:srgbClr val="FFFFFF"/>
              </a:solidFill>
              <a:latin typeface="Canva Sans"/>
              <a:ea typeface="Canva Sans"/>
              <a:cs typeface="Canva Sans"/>
              <a:sym typeface="Canva Sans"/>
            </a:endParaRPr>
          </a:p>
          <a:p>
            <a:pPr algn="ctr">
              <a:lnSpc>
                <a:spcPts val="3079"/>
              </a:lnSpc>
            </a:pPr>
            <a:r>
              <a:rPr lang="en-US" sz="2199">
                <a:solidFill>
                  <a:srgbClr val="FFFFFF"/>
                </a:solidFill>
                <a:latin typeface="Canva Sans"/>
                <a:ea typeface="Canva Sans"/>
                <a:cs typeface="Canva Sans"/>
                <a:sym typeface="Canva Sans"/>
              </a:rPr>
              <a:t>Collective focus in 2025:</a:t>
            </a:r>
          </a:p>
          <a:p>
            <a:pPr algn="ctr">
              <a:lnSpc>
                <a:spcPts val="3079"/>
              </a:lnSpc>
            </a:pPr>
            <a:r>
              <a:rPr lang="en-US" sz="2199">
                <a:solidFill>
                  <a:srgbClr val="FFFFFF"/>
                </a:solidFill>
                <a:latin typeface="Canva Sans"/>
                <a:ea typeface="Canva Sans"/>
                <a:cs typeface="Canva Sans"/>
                <a:sym typeface="Canva Sans"/>
              </a:rPr>
              <a:t>Strengthening governance and financial oversight</a:t>
            </a:r>
          </a:p>
          <a:p>
            <a:pPr algn="ctr">
              <a:lnSpc>
                <a:spcPts val="3079"/>
              </a:lnSpc>
            </a:pPr>
            <a:r>
              <a:rPr lang="en-US" sz="2199">
                <a:solidFill>
                  <a:srgbClr val="FFFFFF"/>
                </a:solidFill>
                <a:latin typeface="Canva Sans"/>
                <a:ea typeface="Canva Sans"/>
                <a:cs typeface="Canva Sans"/>
                <a:sym typeface="Canva Sans"/>
              </a:rPr>
              <a:t>Stabilising operations following early-year disruptions</a:t>
            </a:r>
          </a:p>
          <a:p>
            <a:pPr algn="ctr">
              <a:lnSpc>
                <a:spcPts val="3079"/>
              </a:lnSpc>
            </a:pPr>
            <a:r>
              <a:rPr lang="en-US" sz="2199">
                <a:solidFill>
                  <a:srgbClr val="FFFFFF"/>
                </a:solidFill>
                <a:latin typeface="Canva Sans"/>
                <a:ea typeface="Canva Sans"/>
                <a:cs typeface="Canva Sans"/>
                <a:sym typeface="Canva Sans"/>
              </a:rPr>
              <a:t>Diversifying income through events and venue activation</a:t>
            </a:r>
          </a:p>
          <a:p>
            <a:pPr algn="ctr">
              <a:lnSpc>
                <a:spcPts val="3079"/>
              </a:lnSpc>
            </a:pPr>
            <a:r>
              <a:rPr lang="en-US" sz="2199">
                <a:solidFill>
                  <a:srgbClr val="FFFFFF"/>
                </a:solidFill>
                <a:latin typeface="Canva Sans"/>
                <a:ea typeface="Canva Sans"/>
                <a:cs typeface="Canva Sans"/>
                <a:sym typeface="Canva Sans"/>
              </a:rPr>
              <a:t>Investing in infrastructure to support racing, equestrian and event use</a:t>
            </a:r>
          </a:p>
          <a:p>
            <a:pPr algn="ctr">
              <a:lnSpc>
                <a:spcPts val="3079"/>
              </a:lnSpc>
            </a:pPr>
            <a:r>
              <a:rPr lang="en-US" sz="2199">
                <a:solidFill>
                  <a:srgbClr val="FFFFFF"/>
                </a:solidFill>
                <a:latin typeface="Canva Sans"/>
                <a:ea typeface="Canva Sans"/>
                <a:cs typeface="Canva Sans"/>
                <a:sym typeface="Canva Sans"/>
              </a:rPr>
              <a:t>Positioning York Racecourse for long-term sustainability</a:t>
            </a:r>
          </a:p>
          <a:p>
            <a:pPr algn="ctr">
              <a:lnSpc>
                <a:spcPts val="3079"/>
              </a:lnSpc>
            </a:pPr>
            <a:endParaRPr lang="en-US" sz="2199">
              <a:solidFill>
                <a:srgbClr val="FFFFFF"/>
              </a:solidFill>
              <a:latin typeface="Canva Sans"/>
              <a:ea typeface="Canva Sans"/>
              <a:cs typeface="Canva Sans"/>
              <a:sym typeface="Canva Sans"/>
            </a:endParaRPr>
          </a:p>
          <a:p>
            <a:pPr marL="0" lvl="0" indent="0" algn="ctr">
              <a:lnSpc>
                <a:spcPts val="3079"/>
              </a:lnSpc>
              <a:spcBef>
                <a:spcPct val="0"/>
              </a:spcBef>
            </a:pPr>
            <a:r>
              <a:rPr lang="en-US" sz="2199">
                <a:solidFill>
                  <a:srgbClr val="FFFFFF"/>
                </a:solidFill>
                <a:latin typeface="Canva Sans"/>
                <a:ea typeface="Canva Sans"/>
                <a:cs typeface="Canva Sans"/>
                <a:sym typeface="Canva Sans"/>
              </a:rPr>
              <a:t>The Committee extends sincere thanks to all volunteers, staff and supporters who contribute to the success of York Racing Inc.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36869"/>
            <a:ext cx="9502525" cy="1327581"/>
            <a:chOff x="0" y="0"/>
            <a:chExt cx="12670033" cy="1770108"/>
          </a:xfrm>
        </p:grpSpPr>
        <p:sp>
          <p:nvSpPr>
            <p:cNvPr id="3" name="TextBox 3"/>
            <p:cNvSpPr txBox="1"/>
            <p:nvPr/>
          </p:nvSpPr>
          <p:spPr>
            <a:xfrm>
              <a:off x="0" y="-66675"/>
              <a:ext cx="12670033" cy="1222375"/>
            </a:xfrm>
            <a:prstGeom prst="rect">
              <a:avLst/>
            </a:prstGeom>
          </p:spPr>
          <p:txBody>
            <a:bodyPr lIns="0" tIns="0" rIns="0" bIns="0" rtlCol="0" anchor="t">
              <a:spAutoFit/>
            </a:bodyPr>
            <a:lstStyle/>
            <a:p>
              <a:pPr marL="0" lvl="0" indent="0" algn="l">
                <a:lnSpc>
                  <a:spcPts val="6840"/>
                </a:lnSpc>
                <a:spcBef>
                  <a:spcPct val="0"/>
                </a:spcBef>
              </a:pPr>
              <a:r>
                <a:rPr lang="en-US" sz="5700" i="1">
                  <a:solidFill>
                    <a:srgbClr val="FFFFFF"/>
                  </a:solidFill>
                  <a:latin typeface="Poppins Italics"/>
                  <a:ea typeface="Poppins Italics"/>
                  <a:cs typeface="Poppins Italics"/>
                  <a:sym typeface="Poppins Italics"/>
                </a:rPr>
                <a:t>OUR TEAM</a:t>
              </a:r>
            </a:p>
          </p:txBody>
        </p:sp>
        <p:sp>
          <p:nvSpPr>
            <p:cNvPr id="4" name="TextBox 4"/>
            <p:cNvSpPr txBox="1"/>
            <p:nvPr/>
          </p:nvSpPr>
          <p:spPr>
            <a:xfrm>
              <a:off x="0" y="1467006"/>
              <a:ext cx="12670033" cy="303101"/>
            </a:xfrm>
            <a:prstGeom prst="rect">
              <a:avLst/>
            </a:prstGeom>
          </p:spPr>
          <p:txBody>
            <a:bodyPr lIns="0" tIns="0" rIns="0" bIns="0" rtlCol="0" anchor="t">
              <a:spAutoFit/>
            </a:bodyPr>
            <a:lstStyle/>
            <a:p>
              <a:pPr marL="0" lvl="0" indent="0" algn="l">
                <a:lnSpc>
                  <a:spcPts val="1544"/>
                </a:lnSpc>
                <a:spcBef>
                  <a:spcPct val="0"/>
                </a:spcBef>
              </a:pPr>
              <a:endParaRPr/>
            </a:p>
          </p:txBody>
        </p:sp>
      </p:grpSp>
      <p:sp>
        <p:nvSpPr>
          <p:cNvPr id="5" name="TextBox 5"/>
          <p:cNvSpPr txBox="1"/>
          <p:nvPr/>
        </p:nvSpPr>
        <p:spPr>
          <a:xfrm>
            <a:off x="14626109" y="1942808"/>
            <a:ext cx="1457870" cy="164925"/>
          </a:xfrm>
          <a:prstGeom prst="rect">
            <a:avLst/>
          </a:prstGeom>
        </p:spPr>
        <p:txBody>
          <a:bodyPr lIns="0" tIns="0" rIns="0" bIns="0" rtlCol="0" anchor="t">
            <a:spAutoFit/>
          </a:bodyPr>
          <a:lstStyle/>
          <a:p>
            <a:pPr marL="0" lvl="0" indent="0" algn="just">
              <a:lnSpc>
                <a:spcPts val="1195"/>
              </a:lnSpc>
              <a:spcBef>
                <a:spcPct val="0"/>
              </a:spcBef>
            </a:pPr>
            <a:r>
              <a:rPr lang="en-US" sz="1328" spc="87">
                <a:solidFill>
                  <a:srgbClr val="FFFFFF"/>
                </a:solidFill>
                <a:latin typeface="Poppins"/>
                <a:ea typeface="Poppins"/>
                <a:cs typeface="Poppins"/>
                <a:sym typeface="Poppins"/>
              </a:rPr>
              <a:t>ANNUAL REPORT </a:t>
            </a:r>
          </a:p>
        </p:txBody>
      </p:sp>
      <p:sp>
        <p:nvSpPr>
          <p:cNvPr id="6" name="TextBox 6"/>
          <p:cNvSpPr txBox="1"/>
          <p:nvPr/>
        </p:nvSpPr>
        <p:spPr>
          <a:xfrm>
            <a:off x="514350" y="2177125"/>
            <a:ext cx="17259300" cy="869949"/>
          </a:xfrm>
          <a:prstGeom prst="rect">
            <a:avLst/>
          </a:prstGeom>
        </p:spPr>
        <p:txBody>
          <a:bodyPr lIns="0" tIns="0" rIns="0" bIns="0" rtlCol="0" anchor="t">
            <a:spAutoFit/>
          </a:bodyPr>
          <a:lstStyle/>
          <a:p>
            <a:pPr marL="0" lvl="0" indent="0" algn="ctr">
              <a:lnSpc>
                <a:spcPts val="3500"/>
              </a:lnSpc>
              <a:spcBef>
                <a:spcPct val="0"/>
              </a:spcBef>
            </a:pPr>
            <a:r>
              <a:rPr lang="en-US" sz="2500">
                <a:solidFill>
                  <a:srgbClr val="FFFFFF"/>
                </a:solidFill>
                <a:latin typeface="Canva Sans"/>
                <a:ea typeface="Canva Sans"/>
                <a:cs typeface="Canva Sans"/>
                <a:sym typeface="Canva Sans"/>
              </a:rPr>
              <a:t>Our </a:t>
            </a:r>
            <a:r>
              <a:rPr lang="en-US" sz="2500" u="none" strike="noStrike">
                <a:solidFill>
                  <a:srgbClr val="FFFFFF"/>
                </a:solidFill>
                <a:latin typeface="Canva Sans"/>
                <a:ea typeface="Canva Sans"/>
                <a:cs typeface="Canva Sans"/>
                <a:sym typeface="Canva Sans"/>
              </a:rPr>
              <a:t>dedicated team — Shelly and Trevor — bring passion, expertise, and heart to York Racing Inc., ensuring smooth operations, welcoming members, and keeping the spirit of country racing alive.</a:t>
            </a:r>
          </a:p>
        </p:txBody>
      </p:sp>
      <p:grpSp>
        <p:nvGrpSpPr>
          <p:cNvPr id="7" name="Group 7"/>
          <p:cNvGrpSpPr/>
          <p:nvPr/>
        </p:nvGrpSpPr>
        <p:grpSpPr>
          <a:xfrm>
            <a:off x="7633800" y="5585797"/>
            <a:ext cx="157694" cy="4065367"/>
            <a:chOff x="0" y="0"/>
            <a:chExt cx="210259" cy="5420490"/>
          </a:xfrm>
        </p:grpSpPr>
        <p:sp>
          <p:nvSpPr>
            <p:cNvPr id="8" name="Freeform 8"/>
            <p:cNvSpPr/>
            <p:nvPr/>
          </p:nvSpPr>
          <p:spPr>
            <a:xfrm rot="5400000">
              <a:off x="-946164" y="946164"/>
              <a:ext cx="2102586" cy="210259"/>
            </a:xfrm>
            <a:custGeom>
              <a:avLst/>
              <a:gdLst/>
              <a:ahLst/>
              <a:cxnLst/>
              <a:rect l="l" t="t" r="r" b="b"/>
              <a:pathLst>
                <a:path w="2102586" h="210259">
                  <a:moveTo>
                    <a:pt x="0" y="0"/>
                  </a:moveTo>
                  <a:lnTo>
                    <a:pt x="2102586" y="0"/>
                  </a:lnTo>
                  <a:lnTo>
                    <a:pt x="2102586" y="210258"/>
                  </a:lnTo>
                  <a:lnTo>
                    <a:pt x="0" y="210258"/>
                  </a:lnTo>
                  <a:lnTo>
                    <a:pt x="0" y="0"/>
                  </a:lnTo>
                  <a:close/>
                </a:path>
              </a:pathLst>
            </a:custGeom>
            <a:blipFill>
              <a:blip r:embed="rId2">
                <a:extLst>
                  <a:ext uri="{96DAC541-7B7A-43D3-8B79-37D633B846F1}">
                    <asvg:svgBlip xmlns:asvg="http://schemas.microsoft.com/office/drawing/2016/SVG/main" r:embed="rId3"/>
                  </a:ext>
                </a:extLst>
              </a:blip>
              <a:stretch>
                <a:fillRect/>
              </a:stretch>
            </a:blipFill>
            <a:ln w="38100" cap="sq">
              <a:solidFill>
                <a:srgbClr val="FFFFFF"/>
              </a:solidFill>
              <a:prstDash val="sysDot"/>
              <a:miter/>
            </a:ln>
          </p:spPr>
          <p:txBody>
            <a:bodyPr/>
            <a:lstStyle/>
            <a:p>
              <a:endParaRPr lang="en-AU"/>
            </a:p>
          </p:txBody>
        </p:sp>
        <p:sp>
          <p:nvSpPr>
            <p:cNvPr id="9" name="Freeform 9"/>
            <p:cNvSpPr/>
            <p:nvPr/>
          </p:nvSpPr>
          <p:spPr>
            <a:xfrm rot="5400000">
              <a:off x="-946164" y="4264067"/>
              <a:ext cx="2102586" cy="210259"/>
            </a:xfrm>
            <a:custGeom>
              <a:avLst/>
              <a:gdLst/>
              <a:ahLst/>
              <a:cxnLst/>
              <a:rect l="l" t="t" r="r" b="b"/>
              <a:pathLst>
                <a:path w="2102586" h="210259">
                  <a:moveTo>
                    <a:pt x="0" y="0"/>
                  </a:moveTo>
                  <a:lnTo>
                    <a:pt x="2102586" y="0"/>
                  </a:lnTo>
                  <a:lnTo>
                    <a:pt x="2102586" y="210259"/>
                  </a:lnTo>
                  <a:lnTo>
                    <a:pt x="0" y="210259"/>
                  </a:lnTo>
                  <a:lnTo>
                    <a:pt x="0" y="0"/>
                  </a:lnTo>
                  <a:close/>
                </a:path>
              </a:pathLst>
            </a:custGeom>
            <a:blipFill>
              <a:blip r:embed="rId2">
                <a:extLst>
                  <a:ext uri="{96DAC541-7B7A-43D3-8B79-37D633B846F1}">
                    <asvg:svgBlip xmlns:asvg="http://schemas.microsoft.com/office/drawing/2016/SVG/main" r:embed="rId3"/>
                  </a:ext>
                </a:extLst>
              </a:blip>
              <a:stretch>
                <a:fillRect/>
              </a:stretch>
            </a:blipFill>
            <a:ln w="38100" cap="sq">
              <a:solidFill>
                <a:srgbClr val="FFFFFF"/>
              </a:solidFill>
              <a:prstDash val="sysDot"/>
              <a:miter/>
            </a:ln>
          </p:spPr>
          <p:txBody>
            <a:bodyPr/>
            <a:lstStyle/>
            <a:p>
              <a:endParaRPr lang="en-AU"/>
            </a:p>
          </p:txBody>
        </p:sp>
      </p:grpSp>
      <p:grpSp>
        <p:nvGrpSpPr>
          <p:cNvPr id="10" name="Group 10"/>
          <p:cNvGrpSpPr/>
          <p:nvPr/>
        </p:nvGrpSpPr>
        <p:grpSpPr>
          <a:xfrm>
            <a:off x="10409713" y="5876405"/>
            <a:ext cx="146421" cy="3774760"/>
            <a:chOff x="0" y="0"/>
            <a:chExt cx="195229" cy="5033013"/>
          </a:xfrm>
        </p:grpSpPr>
        <p:sp>
          <p:nvSpPr>
            <p:cNvPr id="11" name="Freeform 11"/>
            <p:cNvSpPr/>
            <p:nvPr/>
          </p:nvSpPr>
          <p:spPr>
            <a:xfrm rot="5400000">
              <a:off x="-878528" y="878528"/>
              <a:ext cx="1952286" cy="195229"/>
            </a:xfrm>
            <a:custGeom>
              <a:avLst/>
              <a:gdLst/>
              <a:ahLst/>
              <a:cxnLst/>
              <a:rect l="l" t="t" r="r" b="b"/>
              <a:pathLst>
                <a:path w="1952286" h="195229">
                  <a:moveTo>
                    <a:pt x="0" y="0"/>
                  </a:moveTo>
                  <a:lnTo>
                    <a:pt x="1952285" y="0"/>
                  </a:lnTo>
                  <a:lnTo>
                    <a:pt x="1952285" y="195229"/>
                  </a:lnTo>
                  <a:lnTo>
                    <a:pt x="0" y="195229"/>
                  </a:lnTo>
                  <a:lnTo>
                    <a:pt x="0" y="0"/>
                  </a:lnTo>
                  <a:close/>
                </a:path>
              </a:pathLst>
            </a:custGeom>
            <a:blipFill>
              <a:blip r:embed="rId2">
                <a:extLst>
                  <a:ext uri="{96DAC541-7B7A-43D3-8B79-37D633B846F1}">
                    <asvg:svgBlip xmlns:asvg="http://schemas.microsoft.com/office/drawing/2016/SVG/main" r:embed="rId3"/>
                  </a:ext>
                </a:extLst>
              </a:blip>
              <a:stretch>
                <a:fillRect/>
              </a:stretch>
            </a:blipFill>
            <a:ln w="38100" cap="sq">
              <a:solidFill>
                <a:srgbClr val="FFFFFF"/>
              </a:solidFill>
              <a:prstDash val="sysDot"/>
              <a:miter/>
            </a:ln>
          </p:spPr>
          <p:txBody>
            <a:bodyPr/>
            <a:lstStyle/>
            <a:p>
              <a:endParaRPr lang="en-AU"/>
            </a:p>
          </p:txBody>
        </p:sp>
        <p:sp>
          <p:nvSpPr>
            <p:cNvPr id="12" name="Freeform 12"/>
            <p:cNvSpPr/>
            <p:nvPr/>
          </p:nvSpPr>
          <p:spPr>
            <a:xfrm rot="5400000">
              <a:off x="-878528" y="3959256"/>
              <a:ext cx="1952286" cy="195229"/>
            </a:xfrm>
            <a:custGeom>
              <a:avLst/>
              <a:gdLst/>
              <a:ahLst/>
              <a:cxnLst/>
              <a:rect l="l" t="t" r="r" b="b"/>
              <a:pathLst>
                <a:path w="1952286" h="195229">
                  <a:moveTo>
                    <a:pt x="0" y="0"/>
                  </a:moveTo>
                  <a:lnTo>
                    <a:pt x="1952285" y="0"/>
                  </a:lnTo>
                  <a:lnTo>
                    <a:pt x="1952285" y="195228"/>
                  </a:lnTo>
                  <a:lnTo>
                    <a:pt x="0" y="195228"/>
                  </a:lnTo>
                  <a:lnTo>
                    <a:pt x="0" y="0"/>
                  </a:lnTo>
                  <a:close/>
                </a:path>
              </a:pathLst>
            </a:custGeom>
            <a:blipFill>
              <a:blip r:embed="rId2">
                <a:extLst>
                  <a:ext uri="{96DAC541-7B7A-43D3-8B79-37D633B846F1}">
                    <asvg:svgBlip xmlns:asvg="http://schemas.microsoft.com/office/drawing/2016/SVG/main" r:embed="rId3"/>
                  </a:ext>
                </a:extLst>
              </a:blip>
              <a:stretch>
                <a:fillRect/>
              </a:stretch>
            </a:blipFill>
            <a:ln w="38100" cap="sq">
              <a:solidFill>
                <a:srgbClr val="FFFFFF"/>
              </a:solidFill>
              <a:prstDash val="sysDot"/>
              <a:miter/>
            </a:ln>
          </p:spPr>
          <p:txBody>
            <a:bodyPr/>
            <a:lstStyle/>
            <a:p>
              <a:endParaRPr lang="en-AU"/>
            </a:p>
          </p:txBody>
        </p:sp>
      </p:grpSp>
      <p:sp>
        <p:nvSpPr>
          <p:cNvPr id="13" name="AutoShape 13"/>
          <p:cNvSpPr/>
          <p:nvPr/>
        </p:nvSpPr>
        <p:spPr>
          <a:xfrm>
            <a:off x="4845480" y="5482734"/>
            <a:ext cx="3929802" cy="2927737"/>
          </a:xfrm>
          <a:prstGeom prst="rect">
            <a:avLst/>
          </a:prstGeom>
          <a:solidFill>
            <a:srgbClr val="37C9EF"/>
          </a:solidFill>
        </p:spPr>
        <p:txBody>
          <a:bodyPr/>
          <a:lstStyle/>
          <a:p>
            <a:endParaRPr lang="en-AU"/>
          </a:p>
        </p:txBody>
      </p:sp>
      <p:sp>
        <p:nvSpPr>
          <p:cNvPr id="14" name="AutoShape 14"/>
          <p:cNvSpPr/>
          <p:nvPr/>
        </p:nvSpPr>
        <p:spPr>
          <a:xfrm>
            <a:off x="9280874" y="5482734"/>
            <a:ext cx="3744737" cy="2927737"/>
          </a:xfrm>
          <a:prstGeom prst="rect">
            <a:avLst/>
          </a:prstGeom>
          <a:solidFill>
            <a:srgbClr val="37C9EF"/>
          </a:solidFill>
        </p:spPr>
        <p:txBody>
          <a:bodyPr/>
          <a:lstStyle/>
          <a:p>
            <a:endParaRPr lang="en-AU"/>
          </a:p>
        </p:txBody>
      </p:sp>
      <p:sp>
        <p:nvSpPr>
          <p:cNvPr id="15" name="TextBox 15"/>
          <p:cNvSpPr txBox="1"/>
          <p:nvPr/>
        </p:nvSpPr>
        <p:spPr>
          <a:xfrm>
            <a:off x="5174657" y="5547697"/>
            <a:ext cx="3271447" cy="2759710"/>
          </a:xfrm>
          <a:prstGeom prst="rect">
            <a:avLst/>
          </a:prstGeom>
        </p:spPr>
        <p:txBody>
          <a:bodyPr lIns="0" tIns="0" rIns="0" bIns="0" rtlCol="0" anchor="t">
            <a:spAutoFit/>
          </a:bodyPr>
          <a:lstStyle/>
          <a:p>
            <a:pPr algn="ctr">
              <a:lnSpc>
                <a:spcPts val="2239"/>
              </a:lnSpc>
            </a:pPr>
            <a:r>
              <a:rPr lang="en-US" sz="1599">
                <a:solidFill>
                  <a:srgbClr val="011734"/>
                </a:solidFill>
                <a:latin typeface="Aileron"/>
                <a:ea typeface="Aileron"/>
                <a:cs typeface="Aileron"/>
                <a:sym typeface="Aileron"/>
              </a:rPr>
              <a:t>Shelly Turner</a:t>
            </a:r>
          </a:p>
          <a:p>
            <a:pPr algn="ctr">
              <a:lnSpc>
                <a:spcPts val="2239"/>
              </a:lnSpc>
            </a:pPr>
            <a:r>
              <a:rPr lang="en-US" sz="1599">
                <a:solidFill>
                  <a:srgbClr val="011734"/>
                </a:solidFill>
                <a:latin typeface="Aileron"/>
                <a:ea typeface="Aileron"/>
                <a:cs typeface="Aileron"/>
                <a:sym typeface="Aileron"/>
              </a:rPr>
              <a:t>Club Manager</a:t>
            </a:r>
          </a:p>
          <a:p>
            <a:pPr algn="ctr">
              <a:lnSpc>
                <a:spcPts val="2239"/>
              </a:lnSpc>
            </a:pPr>
            <a:endParaRPr lang="en-US" sz="1599">
              <a:solidFill>
                <a:srgbClr val="011734"/>
              </a:solidFill>
              <a:latin typeface="Aileron"/>
              <a:ea typeface="Aileron"/>
              <a:cs typeface="Aileron"/>
              <a:sym typeface="Aileron"/>
            </a:endParaRPr>
          </a:p>
          <a:p>
            <a:pPr algn="ctr">
              <a:lnSpc>
                <a:spcPts val="2239"/>
              </a:lnSpc>
            </a:pPr>
            <a:r>
              <a:rPr lang="en-US" sz="1599">
                <a:solidFill>
                  <a:srgbClr val="011734"/>
                </a:solidFill>
                <a:latin typeface="Aileron"/>
                <a:ea typeface="Aileron"/>
                <a:cs typeface="Aileron"/>
                <a:sym typeface="Aileron"/>
              </a:rPr>
              <a:t>Day-to-Day Operations</a:t>
            </a:r>
          </a:p>
          <a:p>
            <a:pPr algn="ctr">
              <a:lnSpc>
                <a:spcPts val="2239"/>
              </a:lnSpc>
            </a:pPr>
            <a:r>
              <a:rPr lang="en-US" sz="1599">
                <a:solidFill>
                  <a:srgbClr val="011734"/>
                </a:solidFill>
                <a:latin typeface="Aileron"/>
                <a:ea typeface="Aileron"/>
                <a:cs typeface="Aileron"/>
                <a:sym typeface="Aileron"/>
              </a:rPr>
              <a:t>Staff &amp; Contractor Management</a:t>
            </a:r>
          </a:p>
          <a:p>
            <a:pPr algn="ctr">
              <a:lnSpc>
                <a:spcPts val="2239"/>
              </a:lnSpc>
            </a:pPr>
            <a:r>
              <a:rPr lang="en-US" sz="1599">
                <a:solidFill>
                  <a:srgbClr val="011734"/>
                </a:solidFill>
                <a:latin typeface="Aileron"/>
                <a:ea typeface="Aileron"/>
                <a:cs typeface="Aileron"/>
                <a:sym typeface="Aileron"/>
              </a:rPr>
              <a:t>Race Day &amp; Event Delivery</a:t>
            </a:r>
          </a:p>
          <a:p>
            <a:pPr algn="ctr">
              <a:lnSpc>
                <a:spcPts val="2239"/>
              </a:lnSpc>
            </a:pPr>
            <a:r>
              <a:rPr lang="en-US" sz="1599">
                <a:solidFill>
                  <a:srgbClr val="011734"/>
                </a:solidFill>
                <a:latin typeface="Aileron"/>
                <a:ea typeface="Aileron"/>
                <a:cs typeface="Aileron"/>
                <a:sym typeface="Aileron"/>
              </a:rPr>
              <a:t>Facilities &amp; Asset Oversight</a:t>
            </a:r>
          </a:p>
          <a:p>
            <a:pPr algn="ctr">
              <a:lnSpc>
                <a:spcPts val="2239"/>
              </a:lnSpc>
            </a:pPr>
            <a:r>
              <a:rPr lang="en-US" sz="1599">
                <a:solidFill>
                  <a:srgbClr val="011734"/>
                </a:solidFill>
                <a:latin typeface="Aileron"/>
                <a:ea typeface="Aileron"/>
                <a:cs typeface="Aileron"/>
                <a:sym typeface="Aileron"/>
              </a:rPr>
              <a:t>Compliance &amp; Risk Management</a:t>
            </a:r>
          </a:p>
          <a:p>
            <a:pPr algn="ctr">
              <a:lnSpc>
                <a:spcPts val="2239"/>
              </a:lnSpc>
            </a:pPr>
            <a:r>
              <a:rPr lang="en-US" sz="1599">
                <a:solidFill>
                  <a:srgbClr val="011734"/>
                </a:solidFill>
                <a:latin typeface="Aileron"/>
                <a:ea typeface="Aileron"/>
                <a:cs typeface="Aileron"/>
                <a:sym typeface="Aileron"/>
              </a:rPr>
              <a:t>Stakeholder &amp; Tenant Liaison</a:t>
            </a:r>
          </a:p>
          <a:p>
            <a:pPr algn="ctr">
              <a:lnSpc>
                <a:spcPts val="2239"/>
              </a:lnSpc>
            </a:pPr>
            <a:r>
              <a:rPr lang="en-US" sz="1599">
                <a:solidFill>
                  <a:srgbClr val="011734"/>
                </a:solidFill>
                <a:latin typeface="Aileron"/>
                <a:ea typeface="Aileron"/>
                <a:cs typeface="Aileron"/>
                <a:sym typeface="Aileron"/>
              </a:rPr>
              <a:t>Reporting &amp; Administration</a:t>
            </a:r>
          </a:p>
        </p:txBody>
      </p:sp>
      <p:sp>
        <p:nvSpPr>
          <p:cNvPr id="16" name="TextBox 16"/>
          <p:cNvSpPr txBox="1"/>
          <p:nvPr/>
        </p:nvSpPr>
        <p:spPr>
          <a:xfrm>
            <a:off x="9307620" y="5525232"/>
            <a:ext cx="3691245" cy="2759710"/>
          </a:xfrm>
          <a:prstGeom prst="rect">
            <a:avLst/>
          </a:prstGeom>
        </p:spPr>
        <p:txBody>
          <a:bodyPr lIns="0" tIns="0" rIns="0" bIns="0" rtlCol="0" anchor="t">
            <a:spAutoFit/>
          </a:bodyPr>
          <a:lstStyle/>
          <a:p>
            <a:pPr algn="ctr">
              <a:lnSpc>
                <a:spcPts val="2239"/>
              </a:lnSpc>
            </a:pPr>
            <a:r>
              <a:rPr lang="en-US" sz="1599">
                <a:solidFill>
                  <a:srgbClr val="011734"/>
                </a:solidFill>
                <a:latin typeface="Aileron"/>
                <a:ea typeface="Aileron"/>
                <a:cs typeface="Aileron"/>
                <a:sym typeface="Aileron"/>
              </a:rPr>
              <a:t>Trevor Ness</a:t>
            </a:r>
          </a:p>
          <a:p>
            <a:pPr algn="ctr">
              <a:lnSpc>
                <a:spcPts val="2239"/>
              </a:lnSpc>
            </a:pPr>
            <a:r>
              <a:rPr lang="en-US" sz="1599">
                <a:solidFill>
                  <a:srgbClr val="011734"/>
                </a:solidFill>
                <a:latin typeface="Aileron"/>
                <a:ea typeface="Aileron"/>
                <a:cs typeface="Aileron"/>
                <a:sym typeface="Aileron"/>
              </a:rPr>
              <a:t>Track Manager</a:t>
            </a:r>
          </a:p>
          <a:p>
            <a:pPr algn="ctr">
              <a:lnSpc>
                <a:spcPts val="2239"/>
              </a:lnSpc>
            </a:pPr>
            <a:endParaRPr lang="en-US" sz="1599">
              <a:solidFill>
                <a:srgbClr val="011734"/>
              </a:solidFill>
              <a:latin typeface="Aileron"/>
              <a:ea typeface="Aileron"/>
              <a:cs typeface="Aileron"/>
              <a:sym typeface="Aileron"/>
            </a:endParaRPr>
          </a:p>
          <a:p>
            <a:pPr algn="ctr">
              <a:lnSpc>
                <a:spcPts val="2239"/>
              </a:lnSpc>
            </a:pPr>
            <a:r>
              <a:rPr lang="en-US" sz="1599">
                <a:solidFill>
                  <a:srgbClr val="011734"/>
                </a:solidFill>
                <a:latin typeface="Aileron"/>
                <a:ea typeface="Aileron"/>
                <a:cs typeface="Aileron"/>
                <a:sym typeface="Aileron"/>
              </a:rPr>
              <a:t>Track Preparation &amp; Presentaion </a:t>
            </a:r>
          </a:p>
          <a:p>
            <a:pPr algn="ctr">
              <a:lnSpc>
                <a:spcPts val="2239"/>
              </a:lnSpc>
            </a:pPr>
            <a:r>
              <a:rPr lang="en-US" sz="1599">
                <a:solidFill>
                  <a:srgbClr val="011734"/>
                </a:solidFill>
                <a:latin typeface="Aileron"/>
                <a:ea typeface="Aileron"/>
                <a:cs typeface="Aileron"/>
                <a:sym typeface="Aileron"/>
              </a:rPr>
              <a:t>Grounds &amp; Turf Management </a:t>
            </a:r>
          </a:p>
          <a:p>
            <a:pPr algn="ctr">
              <a:lnSpc>
                <a:spcPts val="2239"/>
              </a:lnSpc>
            </a:pPr>
            <a:r>
              <a:rPr lang="en-US" sz="1599">
                <a:solidFill>
                  <a:srgbClr val="011734"/>
                </a:solidFill>
                <a:latin typeface="Aileron"/>
                <a:ea typeface="Aileron"/>
                <a:cs typeface="Aileron"/>
                <a:sym typeface="Aileron"/>
              </a:rPr>
              <a:t>Maintenace Panning &amp; Logs</a:t>
            </a:r>
          </a:p>
          <a:p>
            <a:pPr algn="ctr">
              <a:lnSpc>
                <a:spcPts val="2239"/>
              </a:lnSpc>
            </a:pPr>
            <a:r>
              <a:rPr lang="en-US" sz="1599">
                <a:solidFill>
                  <a:srgbClr val="011734"/>
                </a:solidFill>
                <a:latin typeface="Aileron"/>
                <a:ea typeface="Aileron"/>
                <a:cs typeface="Aileron"/>
                <a:sym typeface="Aileron"/>
              </a:rPr>
              <a:t>Machinery &amp; Equipment Oversights</a:t>
            </a:r>
          </a:p>
          <a:p>
            <a:pPr algn="ctr">
              <a:lnSpc>
                <a:spcPts val="2239"/>
              </a:lnSpc>
            </a:pPr>
            <a:r>
              <a:rPr lang="en-US" sz="1599">
                <a:solidFill>
                  <a:srgbClr val="011734"/>
                </a:solidFill>
                <a:latin typeface="Aileron"/>
                <a:ea typeface="Aileron"/>
                <a:cs typeface="Aileron"/>
                <a:sym typeface="Aileron"/>
              </a:rPr>
              <a:t>Race Day Readines</a:t>
            </a:r>
          </a:p>
          <a:p>
            <a:pPr algn="ctr">
              <a:lnSpc>
                <a:spcPts val="2239"/>
              </a:lnSpc>
            </a:pPr>
            <a:r>
              <a:rPr lang="en-US" sz="1599">
                <a:solidFill>
                  <a:srgbClr val="011734"/>
                </a:solidFill>
                <a:latin typeface="Aileron"/>
                <a:ea typeface="Aileron"/>
                <a:cs typeface="Aileron"/>
                <a:sym typeface="Aileron"/>
              </a:rPr>
              <a:t>Safety Compliance &amp; Risk </a:t>
            </a:r>
          </a:p>
          <a:p>
            <a:pPr algn="ctr">
              <a:lnSpc>
                <a:spcPts val="2240"/>
              </a:lnSpc>
            </a:pPr>
            <a:r>
              <a:rPr lang="en-US" sz="1600">
                <a:solidFill>
                  <a:srgbClr val="011734"/>
                </a:solidFill>
                <a:latin typeface="Aileron"/>
                <a:ea typeface="Aileron"/>
                <a:cs typeface="Aileron"/>
                <a:sym typeface="Aileron"/>
              </a:rPr>
              <a:t>Advisory Role to Committee </a:t>
            </a:r>
          </a:p>
        </p:txBody>
      </p:sp>
      <p:sp>
        <p:nvSpPr>
          <p:cNvPr id="17" name="AutoShape 17"/>
          <p:cNvSpPr/>
          <p:nvPr/>
        </p:nvSpPr>
        <p:spPr>
          <a:xfrm>
            <a:off x="4845480" y="9001021"/>
            <a:ext cx="4024210" cy="1044138"/>
          </a:xfrm>
          <a:prstGeom prst="rect">
            <a:avLst/>
          </a:prstGeom>
          <a:solidFill>
            <a:srgbClr val="37C9EF"/>
          </a:solidFill>
        </p:spPr>
        <p:txBody>
          <a:bodyPr/>
          <a:lstStyle/>
          <a:p>
            <a:endParaRPr lang="en-AU"/>
          </a:p>
        </p:txBody>
      </p:sp>
      <p:sp>
        <p:nvSpPr>
          <p:cNvPr id="18" name="AutoShape 18"/>
          <p:cNvSpPr/>
          <p:nvPr/>
        </p:nvSpPr>
        <p:spPr>
          <a:xfrm>
            <a:off x="9307620" y="9001021"/>
            <a:ext cx="3717991" cy="1044138"/>
          </a:xfrm>
          <a:prstGeom prst="rect">
            <a:avLst/>
          </a:prstGeom>
          <a:solidFill>
            <a:srgbClr val="37C9EF"/>
          </a:solidFill>
        </p:spPr>
        <p:txBody>
          <a:bodyPr/>
          <a:lstStyle/>
          <a:p>
            <a:endParaRPr lang="en-AU"/>
          </a:p>
        </p:txBody>
      </p:sp>
      <p:sp>
        <p:nvSpPr>
          <p:cNvPr id="19" name="TextBox 19"/>
          <p:cNvSpPr txBox="1"/>
          <p:nvPr/>
        </p:nvSpPr>
        <p:spPr>
          <a:xfrm>
            <a:off x="5387873" y="9229085"/>
            <a:ext cx="3280907" cy="549910"/>
          </a:xfrm>
          <a:prstGeom prst="rect">
            <a:avLst/>
          </a:prstGeom>
        </p:spPr>
        <p:txBody>
          <a:bodyPr lIns="0" tIns="0" rIns="0" bIns="0" rtlCol="0" anchor="t">
            <a:spAutoFit/>
          </a:bodyPr>
          <a:lstStyle/>
          <a:p>
            <a:pPr algn="ctr">
              <a:lnSpc>
                <a:spcPts val="2239"/>
              </a:lnSpc>
            </a:pPr>
            <a:r>
              <a:rPr lang="en-US" sz="1599">
                <a:solidFill>
                  <a:srgbClr val="011734"/>
                </a:solidFill>
                <a:latin typeface="Aileron"/>
                <a:ea typeface="Aileron"/>
                <a:cs typeface="Aileron"/>
                <a:sym typeface="Aileron"/>
              </a:rPr>
              <a:t>Race Day,  Event &amp; Bar Staff </a:t>
            </a:r>
          </a:p>
          <a:p>
            <a:pPr algn="ctr">
              <a:lnSpc>
                <a:spcPts val="2240"/>
              </a:lnSpc>
            </a:pPr>
            <a:r>
              <a:rPr lang="en-US" sz="1600">
                <a:solidFill>
                  <a:srgbClr val="011734"/>
                </a:solidFill>
                <a:latin typeface="Aileron"/>
                <a:ea typeface="Aileron"/>
                <a:cs typeface="Aileron"/>
                <a:sym typeface="Aileron"/>
              </a:rPr>
              <a:t>Contract Gardeners/Cleaners</a:t>
            </a:r>
          </a:p>
        </p:txBody>
      </p:sp>
      <p:sp>
        <p:nvSpPr>
          <p:cNvPr id="20" name="TextBox 20"/>
          <p:cNvSpPr txBox="1"/>
          <p:nvPr/>
        </p:nvSpPr>
        <p:spPr>
          <a:xfrm>
            <a:off x="9546777" y="9220200"/>
            <a:ext cx="3212932" cy="549910"/>
          </a:xfrm>
          <a:prstGeom prst="rect">
            <a:avLst/>
          </a:prstGeom>
        </p:spPr>
        <p:txBody>
          <a:bodyPr lIns="0" tIns="0" rIns="0" bIns="0" rtlCol="0" anchor="t">
            <a:spAutoFit/>
          </a:bodyPr>
          <a:lstStyle/>
          <a:p>
            <a:pPr algn="ctr">
              <a:lnSpc>
                <a:spcPts val="2240"/>
              </a:lnSpc>
            </a:pPr>
            <a:r>
              <a:rPr lang="en-US" sz="1600">
                <a:solidFill>
                  <a:srgbClr val="011734"/>
                </a:solidFill>
                <a:latin typeface="Aileron"/>
                <a:ea typeface="Aileron"/>
                <a:cs typeface="Aileron"/>
                <a:sym typeface="Aileron"/>
              </a:rPr>
              <a:t>Track &amp; Grounds Volunteers/Contractors</a:t>
            </a:r>
          </a:p>
        </p:txBody>
      </p:sp>
      <p:grpSp>
        <p:nvGrpSpPr>
          <p:cNvPr id="21" name="Group 21"/>
          <p:cNvGrpSpPr/>
          <p:nvPr/>
        </p:nvGrpSpPr>
        <p:grpSpPr>
          <a:xfrm>
            <a:off x="8159077" y="3710504"/>
            <a:ext cx="1831140" cy="1772230"/>
            <a:chOff x="0" y="0"/>
            <a:chExt cx="2441520" cy="2362974"/>
          </a:xfrm>
        </p:grpSpPr>
        <p:sp>
          <p:nvSpPr>
            <p:cNvPr id="22" name="Freeform 22"/>
            <p:cNvSpPr/>
            <p:nvPr/>
          </p:nvSpPr>
          <p:spPr>
            <a:xfrm rot="5400000">
              <a:off x="539785" y="612878"/>
              <a:ext cx="1361950" cy="136195"/>
            </a:xfrm>
            <a:custGeom>
              <a:avLst/>
              <a:gdLst/>
              <a:ahLst/>
              <a:cxnLst/>
              <a:rect l="l" t="t" r="r" b="b"/>
              <a:pathLst>
                <a:path w="1361950" h="136195">
                  <a:moveTo>
                    <a:pt x="0" y="0"/>
                  </a:moveTo>
                  <a:lnTo>
                    <a:pt x="1361950" y="0"/>
                  </a:lnTo>
                  <a:lnTo>
                    <a:pt x="1361950" y="136195"/>
                  </a:lnTo>
                  <a:lnTo>
                    <a:pt x="0" y="136195"/>
                  </a:lnTo>
                  <a:lnTo>
                    <a:pt x="0" y="0"/>
                  </a:lnTo>
                  <a:close/>
                </a:path>
              </a:pathLst>
            </a:custGeom>
            <a:blipFill>
              <a:blip r:embed="rId4">
                <a:extLst>
                  <a:ext uri="{96DAC541-7B7A-43D3-8B79-37D633B846F1}">
                    <asvg:svgBlip xmlns:asvg="http://schemas.microsoft.com/office/drawing/2016/SVG/main" r:embed="rId5"/>
                  </a:ext>
                </a:extLst>
              </a:blip>
              <a:stretch>
                <a:fillRect/>
              </a:stretch>
            </a:blipFill>
            <a:ln w="38100" cap="sq">
              <a:solidFill>
                <a:srgbClr val="000000"/>
              </a:solidFill>
              <a:prstDash val="sysDot"/>
              <a:miter/>
            </a:ln>
          </p:spPr>
          <p:txBody>
            <a:bodyPr/>
            <a:lstStyle/>
            <a:p>
              <a:endParaRPr lang="en-AU"/>
            </a:p>
          </p:txBody>
        </p:sp>
        <p:sp>
          <p:nvSpPr>
            <p:cNvPr id="23" name="Freeform 23"/>
            <p:cNvSpPr/>
            <p:nvPr/>
          </p:nvSpPr>
          <p:spPr>
            <a:xfrm>
              <a:off x="0" y="1361950"/>
              <a:ext cx="2441520" cy="1001023"/>
            </a:xfrm>
            <a:custGeom>
              <a:avLst/>
              <a:gdLst/>
              <a:ahLst/>
              <a:cxnLst/>
              <a:rect l="l" t="t" r="r" b="b"/>
              <a:pathLst>
                <a:path w="2441520" h="1001023">
                  <a:moveTo>
                    <a:pt x="0" y="0"/>
                  </a:moveTo>
                  <a:lnTo>
                    <a:pt x="2441520" y="0"/>
                  </a:lnTo>
                  <a:lnTo>
                    <a:pt x="2441520" y="1001024"/>
                  </a:lnTo>
                  <a:lnTo>
                    <a:pt x="0" y="1001024"/>
                  </a:lnTo>
                  <a:lnTo>
                    <a:pt x="0" y="0"/>
                  </a:lnTo>
                  <a:close/>
                </a:path>
              </a:pathLst>
            </a:custGeom>
            <a:blipFill>
              <a:blip r:embed="rId6">
                <a:extLst>
                  <a:ext uri="{96DAC541-7B7A-43D3-8B79-37D633B846F1}">
                    <asvg:svgBlip xmlns:asvg="http://schemas.microsoft.com/office/drawing/2016/SVG/main" r:embed="rId7"/>
                  </a:ext>
                </a:extLst>
              </a:blip>
              <a:stretch>
                <a:fillRect/>
              </a:stretch>
            </a:blipFill>
            <a:ln w="38100" cap="sq">
              <a:solidFill>
                <a:srgbClr val="000000"/>
              </a:solidFill>
              <a:prstDash val="sysDot"/>
              <a:miter/>
            </a:ln>
          </p:spPr>
          <p:txBody>
            <a:bodyPr/>
            <a:lstStyle/>
            <a:p>
              <a:endParaRPr lang="en-AU"/>
            </a:p>
          </p:txBody>
        </p:sp>
      </p:grpSp>
      <p:grpSp>
        <p:nvGrpSpPr>
          <p:cNvPr id="24" name="Group 24"/>
          <p:cNvGrpSpPr/>
          <p:nvPr/>
        </p:nvGrpSpPr>
        <p:grpSpPr>
          <a:xfrm>
            <a:off x="7739580" y="3390658"/>
            <a:ext cx="2670133" cy="946633"/>
            <a:chOff x="0" y="0"/>
            <a:chExt cx="5880012" cy="2084619"/>
          </a:xfrm>
        </p:grpSpPr>
        <p:sp>
          <p:nvSpPr>
            <p:cNvPr id="25" name="Freeform 25"/>
            <p:cNvSpPr/>
            <p:nvPr/>
          </p:nvSpPr>
          <p:spPr>
            <a:xfrm>
              <a:off x="72390" y="72390"/>
              <a:ext cx="5735232" cy="1939840"/>
            </a:xfrm>
            <a:custGeom>
              <a:avLst/>
              <a:gdLst/>
              <a:ahLst/>
              <a:cxnLst/>
              <a:rect l="l" t="t" r="r" b="b"/>
              <a:pathLst>
                <a:path w="5735232" h="1939840">
                  <a:moveTo>
                    <a:pt x="0" y="0"/>
                  </a:moveTo>
                  <a:lnTo>
                    <a:pt x="5735232" y="0"/>
                  </a:lnTo>
                  <a:lnTo>
                    <a:pt x="5735232" y="1939840"/>
                  </a:lnTo>
                  <a:lnTo>
                    <a:pt x="0" y="1939840"/>
                  </a:lnTo>
                  <a:lnTo>
                    <a:pt x="0" y="0"/>
                  </a:lnTo>
                  <a:close/>
                </a:path>
              </a:pathLst>
            </a:custGeom>
            <a:solidFill>
              <a:srgbClr val="FFFFFF"/>
            </a:solidFill>
          </p:spPr>
          <p:txBody>
            <a:bodyPr/>
            <a:lstStyle/>
            <a:p>
              <a:endParaRPr lang="en-AU"/>
            </a:p>
          </p:txBody>
        </p:sp>
        <p:sp>
          <p:nvSpPr>
            <p:cNvPr id="26" name="Freeform 26"/>
            <p:cNvSpPr/>
            <p:nvPr/>
          </p:nvSpPr>
          <p:spPr>
            <a:xfrm>
              <a:off x="0" y="0"/>
              <a:ext cx="5880012" cy="2084619"/>
            </a:xfrm>
            <a:custGeom>
              <a:avLst/>
              <a:gdLst/>
              <a:ahLst/>
              <a:cxnLst/>
              <a:rect l="l" t="t" r="r" b="b"/>
              <a:pathLst>
                <a:path w="5880012" h="2084619">
                  <a:moveTo>
                    <a:pt x="5735232" y="1939839"/>
                  </a:moveTo>
                  <a:lnTo>
                    <a:pt x="5880012" y="1939839"/>
                  </a:lnTo>
                  <a:lnTo>
                    <a:pt x="5880012" y="2084619"/>
                  </a:lnTo>
                  <a:lnTo>
                    <a:pt x="5735232" y="2084619"/>
                  </a:lnTo>
                  <a:lnTo>
                    <a:pt x="5735232" y="1939839"/>
                  </a:lnTo>
                  <a:close/>
                  <a:moveTo>
                    <a:pt x="0" y="144780"/>
                  </a:moveTo>
                  <a:lnTo>
                    <a:pt x="144780" y="144780"/>
                  </a:lnTo>
                  <a:lnTo>
                    <a:pt x="144780" y="1939839"/>
                  </a:lnTo>
                  <a:lnTo>
                    <a:pt x="0" y="1939839"/>
                  </a:lnTo>
                  <a:lnTo>
                    <a:pt x="0" y="144780"/>
                  </a:lnTo>
                  <a:close/>
                  <a:moveTo>
                    <a:pt x="0" y="1939839"/>
                  </a:moveTo>
                  <a:lnTo>
                    <a:pt x="144780" y="1939839"/>
                  </a:lnTo>
                  <a:lnTo>
                    <a:pt x="144780" y="2084619"/>
                  </a:lnTo>
                  <a:lnTo>
                    <a:pt x="0" y="2084619"/>
                  </a:lnTo>
                  <a:lnTo>
                    <a:pt x="0" y="1939839"/>
                  </a:lnTo>
                  <a:close/>
                  <a:moveTo>
                    <a:pt x="5735232" y="144780"/>
                  </a:moveTo>
                  <a:lnTo>
                    <a:pt x="5880012" y="144780"/>
                  </a:lnTo>
                  <a:lnTo>
                    <a:pt x="5880012" y="1939839"/>
                  </a:lnTo>
                  <a:lnTo>
                    <a:pt x="5735232" y="1939839"/>
                  </a:lnTo>
                  <a:lnTo>
                    <a:pt x="5735232" y="144780"/>
                  </a:lnTo>
                  <a:close/>
                  <a:moveTo>
                    <a:pt x="144780" y="1939839"/>
                  </a:moveTo>
                  <a:lnTo>
                    <a:pt x="5735232" y="1939839"/>
                  </a:lnTo>
                  <a:lnTo>
                    <a:pt x="5735232" y="2084619"/>
                  </a:lnTo>
                  <a:lnTo>
                    <a:pt x="144780" y="2084619"/>
                  </a:lnTo>
                  <a:lnTo>
                    <a:pt x="144780" y="1939839"/>
                  </a:lnTo>
                  <a:close/>
                  <a:moveTo>
                    <a:pt x="5735232" y="0"/>
                  </a:moveTo>
                  <a:lnTo>
                    <a:pt x="5880012" y="0"/>
                  </a:lnTo>
                  <a:lnTo>
                    <a:pt x="5880012" y="144780"/>
                  </a:lnTo>
                  <a:lnTo>
                    <a:pt x="5735232" y="144780"/>
                  </a:lnTo>
                  <a:lnTo>
                    <a:pt x="5735232" y="0"/>
                  </a:lnTo>
                  <a:close/>
                  <a:moveTo>
                    <a:pt x="0" y="0"/>
                  </a:moveTo>
                  <a:lnTo>
                    <a:pt x="144780" y="0"/>
                  </a:lnTo>
                  <a:lnTo>
                    <a:pt x="144780" y="144780"/>
                  </a:lnTo>
                  <a:lnTo>
                    <a:pt x="0" y="144780"/>
                  </a:lnTo>
                  <a:lnTo>
                    <a:pt x="0" y="0"/>
                  </a:lnTo>
                  <a:close/>
                  <a:moveTo>
                    <a:pt x="144780" y="0"/>
                  </a:moveTo>
                  <a:lnTo>
                    <a:pt x="5735232" y="0"/>
                  </a:lnTo>
                  <a:lnTo>
                    <a:pt x="5735232" y="144780"/>
                  </a:lnTo>
                  <a:lnTo>
                    <a:pt x="144780" y="144780"/>
                  </a:lnTo>
                  <a:lnTo>
                    <a:pt x="144780" y="0"/>
                  </a:lnTo>
                  <a:close/>
                </a:path>
              </a:pathLst>
            </a:custGeom>
            <a:solidFill>
              <a:srgbClr val="191919"/>
            </a:solidFill>
          </p:spPr>
          <p:txBody>
            <a:bodyPr/>
            <a:lstStyle/>
            <a:p>
              <a:endParaRPr lang="en-AU"/>
            </a:p>
          </p:txBody>
        </p:sp>
      </p:grpSp>
      <p:sp>
        <p:nvSpPr>
          <p:cNvPr id="27" name="TextBox 27"/>
          <p:cNvSpPr txBox="1"/>
          <p:nvPr/>
        </p:nvSpPr>
        <p:spPr>
          <a:xfrm>
            <a:off x="4542594" y="3471545"/>
            <a:ext cx="9064106" cy="737235"/>
          </a:xfrm>
          <a:prstGeom prst="rect">
            <a:avLst/>
          </a:prstGeom>
        </p:spPr>
        <p:txBody>
          <a:bodyPr lIns="0" tIns="0" rIns="0" bIns="0" rtlCol="0" anchor="t">
            <a:spAutoFit/>
          </a:bodyPr>
          <a:lstStyle/>
          <a:p>
            <a:pPr algn="ctr">
              <a:lnSpc>
                <a:spcPts val="2940"/>
              </a:lnSpc>
            </a:pPr>
            <a:r>
              <a:rPr lang="en-US" sz="2100" b="1">
                <a:solidFill>
                  <a:srgbClr val="191919"/>
                </a:solidFill>
                <a:latin typeface="Aileron Bold"/>
                <a:ea typeface="Aileron Bold"/>
                <a:cs typeface="Aileron Bold"/>
                <a:sym typeface="Aileron Bold"/>
              </a:rPr>
              <a:t>York Racing Inc</a:t>
            </a:r>
          </a:p>
          <a:p>
            <a:pPr algn="ctr">
              <a:lnSpc>
                <a:spcPts val="2940"/>
              </a:lnSpc>
            </a:pPr>
            <a:r>
              <a:rPr lang="en-US" sz="2100" b="1">
                <a:solidFill>
                  <a:srgbClr val="191919"/>
                </a:solidFill>
                <a:latin typeface="Aileron Bold"/>
                <a:ea typeface="Aileron Bold"/>
                <a:cs typeface="Aileron Bold"/>
                <a:sym typeface="Aileron Bold"/>
              </a:rPr>
              <a:t>Committee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0305646" y="2180918"/>
            <a:ext cx="6953654" cy="6383959"/>
            <a:chOff x="0" y="0"/>
            <a:chExt cx="1077303" cy="989042"/>
          </a:xfrm>
        </p:grpSpPr>
        <p:sp>
          <p:nvSpPr>
            <p:cNvPr id="3" name="Freeform 3"/>
            <p:cNvSpPr/>
            <p:nvPr/>
          </p:nvSpPr>
          <p:spPr>
            <a:xfrm>
              <a:off x="0" y="0"/>
              <a:ext cx="1077303" cy="989042"/>
            </a:xfrm>
            <a:custGeom>
              <a:avLst/>
              <a:gdLst/>
              <a:ahLst/>
              <a:cxnLst/>
              <a:rect l="l" t="t" r="r" b="b"/>
              <a:pathLst>
                <a:path w="1077303" h="989042">
                  <a:moveTo>
                    <a:pt x="0" y="0"/>
                  </a:moveTo>
                  <a:lnTo>
                    <a:pt x="1077303" y="0"/>
                  </a:lnTo>
                  <a:lnTo>
                    <a:pt x="1077303" y="989042"/>
                  </a:lnTo>
                  <a:lnTo>
                    <a:pt x="0" y="989042"/>
                  </a:lnTo>
                  <a:close/>
                </a:path>
              </a:pathLst>
            </a:custGeom>
            <a:blipFill>
              <a:blip r:embed="rId2"/>
              <a:stretch>
                <a:fillRect l="-18855" r="-18855"/>
              </a:stretch>
            </a:blipFill>
          </p:spPr>
          <p:txBody>
            <a:bodyPr/>
            <a:lstStyle/>
            <a:p>
              <a:endParaRPr lang="en-AU"/>
            </a:p>
          </p:txBody>
        </p:sp>
      </p:grpSp>
      <p:sp>
        <p:nvSpPr>
          <p:cNvPr id="4" name="AutoShape 4"/>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Freeform 5"/>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sp>
        <p:nvSpPr>
          <p:cNvPr id="7" name="TextBox 7"/>
          <p:cNvSpPr txBox="1"/>
          <p:nvPr/>
        </p:nvSpPr>
        <p:spPr>
          <a:xfrm>
            <a:off x="1028700" y="2247593"/>
            <a:ext cx="10695102" cy="388623"/>
          </a:xfrm>
          <a:prstGeom prst="rect">
            <a:avLst/>
          </a:prstGeom>
        </p:spPr>
        <p:txBody>
          <a:bodyPr lIns="0" tIns="0" rIns="0" bIns="0" rtlCol="0" anchor="t">
            <a:spAutoFit/>
          </a:bodyPr>
          <a:lstStyle/>
          <a:p>
            <a:pPr algn="l">
              <a:lnSpc>
                <a:spcPts val="2640"/>
              </a:lnSpc>
            </a:pPr>
            <a:r>
              <a:rPr lang="en-US" sz="3000">
                <a:solidFill>
                  <a:srgbClr val="FFFFFF"/>
                </a:solidFill>
                <a:latin typeface="Poppins"/>
                <a:ea typeface="Poppins"/>
                <a:cs typeface="Poppins"/>
                <a:sym typeface="Poppins"/>
              </a:rPr>
              <a:t>KEY POINTS </a:t>
            </a:r>
          </a:p>
        </p:txBody>
      </p:sp>
      <p:sp>
        <p:nvSpPr>
          <p:cNvPr id="8" name="TextBox 8"/>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9" name="TextBox 9"/>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10" name="TextBox 10"/>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1" name="TextBox 11"/>
          <p:cNvSpPr txBox="1"/>
          <p:nvPr/>
        </p:nvSpPr>
        <p:spPr>
          <a:xfrm>
            <a:off x="1028700" y="3531080"/>
            <a:ext cx="8366181" cy="4921251"/>
          </a:xfrm>
          <a:prstGeom prst="rect">
            <a:avLst/>
          </a:prstGeom>
        </p:spPr>
        <p:txBody>
          <a:bodyPr lIns="0" tIns="0" rIns="0" bIns="0" rtlCol="0" anchor="t">
            <a:spAutoFit/>
          </a:bodyPr>
          <a:lstStyle/>
          <a:p>
            <a:pPr marL="755639" lvl="1" indent="-377820" algn="l">
              <a:lnSpc>
                <a:spcPts val="4899"/>
              </a:lnSpc>
              <a:buFont typeface="Arial"/>
              <a:buChar char="•"/>
            </a:pPr>
            <a:r>
              <a:rPr lang="en-US" sz="3499">
                <a:solidFill>
                  <a:srgbClr val="FFFFFF"/>
                </a:solidFill>
                <a:latin typeface="Canva Sans"/>
                <a:ea typeface="Canva Sans"/>
                <a:cs typeface="Canva Sans"/>
                <a:sym typeface="Canva Sans"/>
              </a:rPr>
              <a:t>Last 12 months - Good and Bad </a:t>
            </a:r>
          </a:p>
          <a:p>
            <a:pPr algn="l">
              <a:lnSpc>
                <a:spcPts val="4899"/>
              </a:lnSpc>
            </a:pPr>
            <a:endParaRPr lang="en-US" sz="3499">
              <a:solidFill>
                <a:srgbClr val="FFFFFF"/>
              </a:solidFill>
              <a:latin typeface="Canva Sans"/>
              <a:ea typeface="Canva Sans"/>
              <a:cs typeface="Canva Sans"/>
              <a:sym typeface="Canva Sans"/>
            </a:endParaRPr>
          </a:p>
          <a:p>
            <a:pPr marL="755639" lvl="1" indent="-377820" algn="l">
              <a:lnSpc>
                <a:spcPts val="4899"/>
              </a:lnSpc>
              <a:buFont typeface="Arial"/>
              <a:buChar char="•"/>
            </a:pPr>
            <a:r>
              <a:rPr lang="en-US" sz="3499">
                <a:solidFill>
                  <a:srgbClr val="FFFFFF"/>
                </a:solidFill>
                <a:latin typeface="Canva Sans"/>
                <a:ea typeface="Canva Sans"/>
                <a:cs typeface="Canva Sans"/>
                <a:sym typeface="Canva Sans"/>
              </a:rPr>
              <a:t>Looking forward - Next 12 months</a:t>
            </a:r>
          </a:p>
          <a:p>
            <a:pPr algn="l">
              <a:lnSpc>
                <a:spcPts val="4899"/>
              </a:lnSpc>
            </a:pPr>
            <a:endParaRPr lang="en-US" sz="3499">
              <a:solidFill>
                <a:srgbClr val="FFFFFF"/>
              </a:solidFill>
              <a:latin typeface="Canva Sans"/>
              <a:ea typeface="Canva Sans"/>
              <a:cs typeface="Canva Sans"/>
              <a:sym typeface="Canva Sans"/>
            </a:endParaRPr>
          </a:p>
          <a:p>
            <a:pPr marL="755639" lvl="1" indent="-377820" algn="l">
              <a:lnSpc>
                <a:spcPts val="4899"/>
              </a:lnSpc>
              <a:buFont typeface="Arial"/>
              <a:buChar char="•"/>
            </a:pPr>
            <a:r>
              <a:rPr lang="en-US" sz="3499">
                <a:solidFill>
                  <a:srgbClr val="FFFFFF"/>
                </a:solidFill>
                <a:latin typeface="Canva Sans"/>
                <a:ea typeface="Canva Sans"/>
                <a:cs typeface="Canva Sans"/>
                <a:sym typeface="Canva Sans"/>
              </a:rPr>
              <a:t>Bore &amp; Irrigation</a:t>
            </a:r>
          </a:p>
          <a:p>
            <a:pPr algn="l">
              <a:lnSpc>
                <a:spcPts val="4899"/>
              </a:lnSpc>
            </a:pPr>
            <a:endParaRPr lang="en-US" sz="3499">
              <a:solidFill>
                <a:srgbClr val="FFFFFF"/>
              </a:solidFill>
              <a:latin typeface="Canva Sans"/>
              <a:ea typeface="Canva Sans"/>
              <a:cs typeface="Canva Sans"/>
              <a:sym typeface="Canva Sans"/>
            </a:endParaRPr>
          </a:p>
          <a:p>
            <a:pPr marL="755639" lvl="1" indent="-377820" algn="l">
              <a:lnSpc>
                <a:spcPts val="4899"/>
              </a:lnSpc>
              <a:buFont typeface="Arial"/>
              <a:buChar char="•"/>
            </a:pPr>
            <a:r>
              <a:rPr lang="en-US" sz="3499">
                <a:solidFill>
                  <a:srgbClr val="FFFFFF"/>
                </a:solidFill>
                <a:latin typeface="Canva Sans"/>
                <a:ea typeface="Canva Sans"/>
                <a:cs typeface="Canva Sans"/>
                <a:sym typeface="Canva Sans"/>
              </a:rPr>
              <a:t>Vision for the future </a:t>
            </a:r>
          </a:p>
          <a:p>
            <a:pPr algn="l">
              <a:lnSpc>
                <a:spcPts val="4899"/>
              </a:lnSpc>
            </a:pPr>
            <a:endParaRPr lang="en-US" sz="3499">
              <a:solidFill>
                <a:srgbClr val="FFFFFF"/>
              </a:solidFill>
              <a:latin typeface="Canva Sans"/>
              <a:ea typeface="Canva Sans"/>
              <a:cs typeface="Canva Sans"/>
              <a:sym typeface="Canv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AutoShape 2"/>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3" name="Freeform 3"/>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028700" y="1919322"/>
            <a:ext cx="10695102" cy="415801"/>
          </a:xfrm>
          <a:prstGeom prst="rect">
            <a:avLst/>
          </a:prstGeom>
        </p:spPr>
        <p:txBody>
          <a:bodyPr lIns="0" tIns="0" rIns="0" bIns="0" rtlCol="0" anchor="t">
            <a:spAutoFit/>
          </a:bodyPr>
          <a:lstStyle/>
          <a:p>
            <a:pPr algn="l">
              <a:lnSpc>
                <a:spcPts val="2816"/>
              </a:lnSpc>
            </a:pPr>
            <a:r>
              <a:rPr lang="en-US" sz="3200">
                <a:solidFill>
                  <a:srgbClr val="FFFFFF"/>
                </a:solidFill>
                <a:latin typeface="Poppins"/>
                <a:ea typeface="Poppins"/>
                <a:cs typeface="Poppins"/>
                <a:sym typeface="Poppins"/>
              </a:rPr>
              <a:t>LAST 12 MONTHS - THE GOOD &amp; THE BAD </a:t>
            </a:r>
          </a:p>
        </p:txBody>
      </p:sp>
      <p:sp>
        <p:nvSpPr>
          <p:cNvPr id="6" name="TextBox 6"/>
          <p:cNvSpPr txBox="1"/>
          <p:nvPr/>
        </p:nvSpPr>
        <p:spPr>
          <a:xfrm>
            <a:off x="1028700" y="4423890"/>
            <a:ext cx="8366181" cy="251270"/>
          </a:xfrm>
          <a:prstGeom prst="rect">
            <a:avLst/>
          </a:prstGeom>
        </p:spPr>
        <p:txBody>
          <a:bodyPr lIns="0" tIns="0" rIns="0" bIns="0" rtlCol="0" anchor="t">
            <a:spAutoFit/>
          </a:bodyPr>
          <a:lstStyle/>
          <a:p>
            <a:pPr algn="l">
              <a:lnSpc>
                <a:spcPts val="1943"/>
              </a:lnSpc>
            </a:pPr>
            <a:endParaRPr/>
          </a:p>
        </p:txBody>
      </p:sp>
      <p:sp>
        <p:nvSpPr>
          <p:cNvPr id="7" name="TextBox 7"/>
          <p:cNvSpPr txBox="1"/>
          <p:nvPr/>
        </p:nvSpPr>
        <p:spPr>
          <a:xfrm>
            <a:off x="14415852" y="1109119"/>
            <a:ext cx="3010642" cy="394587"/>
          </a:xfrm>
          <a:prstGeom prst="rect">
            <a:avLst/>
          </a:prstGeom>
        </p:spPr>
        <p:txBody>
          <a:bodyPr lIns="0" tIns="0" rIns="0" bIns="0" rtlCol="0" anchor="t">
            <a:spAutoFit/>
          </a:bodyPr>
          <a:lstStyle/>
          <a:p>
            <a:pPr marL="0" lvl="0" indent="0" algn="just">
              <a:lnSpc>
                <a:spcPts val="1445"/>
              </a:lnSpc>
              <a:spcBef>
                <a:spcPct val="0"/>
              </a:spcBef>
            </a:pPr>
            <a:r>
              <a:rPr lang="en-US" sz="1606" spc="106">
                <a:solidFill>
                  <a:srgbClr val="FFFFFF"/>
                </a:solidFill>
                <a:latin typeface="Poppins"/>
                <a:ea typeface="Poppins"/>
                <a:cs typeface="Poppins"/>
                <a:sym typeface="Poppins"/>
              </a:rPr>
              <a:t>ANNUAL REPORT PRESENTATION</a:t>
            </a:r>
          </a:p>
        </p:txBody>
      </p:sp>
      <p:sp>
        <p:nvSpPr>
          <p:cNvPr id="8" name="TextBox 8"/>
          <p:cNvSpPr txBox="1"/>
          <p:nvPr/>
        </p:nvSpPr>
        <p:spPr>
          <a:xfrm>
            <a:off x="1655072" y="1254162"/>
            <a:ext cx="3010642" cy="240030"/>
          </a:xfrm>
          <a:prstGeom prst="rect">
            <a:avLst/>
          </a:prstGeom>
        </p:spPr>
        <p:txBody>
          <a:bodyPr lIns="0" tIns="0" rIns="0" bIns="0" rtlCol="0" anchor="t">
            <a:spAutoFit/>
          </a:bodyPr>
          <a:lstStyle/>
          <a:p>
            <a:pPr marL="0" lvl="0" indent="0" algn="just">
              <a:lnSpc>
                <a:spcPts val="1619"/>
              </a:lnSpc>
              <a:spcBef>
                <a:spcPct val="0"/>
              </a:spcBef>
            </a:pPr>
            <a:r>
              <a:rPr lang="en-US" sz="1799" spc="118">
                <a:solidFill>
                  <a:srgbClr val="FFFFFF"/>
                </a:solidFill>
                <a:latin typeface="Poppins"/>
                <a:ea typeface="Poppins"/>
                <a:cs typeface="Poppins"/>
                <a:sym typeface="Poppins"/>
              </a:rPr>
              <a:t>YORK RACING INC. </a:t>
            </a:r>
          </a:p>
        </p:txBody>
      </p:sp>
      <p:sp>
        <p:nvSpPr>
          <p:cNvPr id="9" name="TextBox 9"/>
          <p:cNvSpPr txBox="1"/>
          <p:nvPr/>
        </p:nvSpPr>
        <p:spPr>
          <a:xfrm>
            <a:off x="1028700" y="2668498"/>
            <a:ext cx="11805624" cy="7212330"/>
          </a:xfrm>
          <a:prstGeom prst="rect">
            <a:avLst/>
          </a:prstGeom>
        </p:spPr>
        <p:txBody>
          <a:bodyPr lIns="0" tIns="0" rIns="0" bIns="0" rtlCol="0" anchor="t">
            <a:spAutoFit/>
          </a:bodyPr>
          <a:lstStyle/>
          <a:p>
            <a:pPr algn="l">
              <a:lnSpc>
                <a:spcPts val="2519"/>
              </a:lnSpc>
            </a:pPr>
            <a:r>
              <a:rPr lang="en-US" sz="1799">
                <a:solidFill>
                  <a:srgbClr val="FFFFFF"/>
                </a:solidFill>
                <a:latin typeface="Canva Sans"/>
                <a:ea typeface="Canva Sans"/>
                <a:cs typeface="Canva Sans"/>
                <a:sym typeface="Canva Sans"/>
              </a:rPr>
              <a:t>The Bad </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Early-year setback: damaged track resulting in the loss of two race meets</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Significant unplanned costs to repair the track and damaged machinery</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Resulting financial and operational pressure on the Club</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Long-standing water, bore and irrigation challenges</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Inherited operational and governance gaps, including water infrastructure constraints, asset management systems, and the absence of formal HR frameworks.</a:t>
            </a:r>
          </a:p>
          <a:p>
            <a:pPr algn="l">
              <a:lnSpc>
                <a:spcPts val="2519"/>
              </a:lnSpc>
            </a:pPr>
            <a:endParaRPr lang="en-US" sz="1799">
              <a:solidFill>
                <a:srgbClr val="FFFFFF"/>
              </a:solidFill>
              <a:latin typeface="Canva Sans"/>
              <a:ea typeface="Canva Sans"/>
              <a:cs typeface="Canva Sans"/>
              <a:sym typeface="Canva Sans"/>
            </a:endParaRPr>
          </a:p>
          <a:p>
            <a:pPr algn="l">
              <a:lnSpc>
                <a:spcPts val="2519"/>
              </a:lnSpc>
            </a:pPr>
            <a:r>
              <a:rPr lang="en-US" sz="1799">
                <a:solidFill>
                  <a:srgbClr val="FFFFFF"/>
                </a:solidFill>
                <a:latin typeface="Canva Sans"/>
                <a:ea typeface="Canva Sans"/>
                <a:cs typeface="Canva Sans"/>
                <a:sym typeface="Canva Sans"/>
              </a:rPr>
              <a:t>The Good</a:t>
            </a:r>
          </a:p>
          <a:p>
            <a:pPr algn="l">
              <a:lnSpc>
                <a:spcPts val="2519"/>
              </a:lnSpc>
            </a:pPr>
            <a:r>
              <a:rPr lang="en-US" sz="1799">
                <a:solidFill>
                  <a:srgbClr val="FFFFFF"/>
                </a:solidFill>
                <a:latin typeface="Canva Sans"/>
                <a:ea typeface="Canva Sans"/>
                <a:cs typeface="Canva Sans"/>
                <a:sym typeface="Canva Sans"/>
              </a:rPr>
              <a:t>In addition to what you already have, I’d include:</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Stabilisation of the racetrack following the appointment of Trevor Ness as Track Curator</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Strengthened governance and financial oversight with the appointment of Guy Lehmann as Treasurer</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Improved financial oversight, budgeting discipline and reporting transparency.</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Formal recognition of leadership and continuity through the appointment of Shelly Turner as Club Manager</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Upgrade from Country to Provincial Racecourse status — a major milestone</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Diversification of income through concerts and non-race events</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Significant investment in the racetrack, harness track and broader grounds</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Strategic leasing of 42 acres to the Wheatbelt Regional Carriage Driving Club, expanding the equine precinct</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Commencement of a staged, long-term solution to bore and water security</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Official host location for the Lexus Melbourne Cup </a:t>
            </a:r>
          </a:p>
          <a:p>
            <a:pPr marL="388618" lvl="1" indent="-194309" algn="l">
              <a:lnSpc>
                <a:spcPts val="2519"/>
              </a:lnSpc>
              <a:buFont typeface="Arial"/>
              <a:buChar char="•"/>
            </a:pPr>
            <a:r>
              <a:rPr lang="en-US" sz="1799">
                <a:solidFill>
                  <a:srgbClr val="FFFFFF"/>
                </a:solidFill>
                <a:latin typeface="Canva Sans"/>
                <a:ea typeface="Canva Sans"/>
                <a:cs typeface="Canva Sans"/>
                <a:sym typeface="Canva Sans"/>
              </a:rPr>
              <a:t>Appointment of Lachlan Hunter, MP as Patron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grpSp>
        <p:nvGrpSpPr>
          <p:cNvPr id="2" name="Group 2"/>
          <p:cNvGrpSpPr/>
          <p:nvPr/>
        </p:nvGrpSpPr>
        <p:grpSpPr>
          <a:xfrm>
            <a:off x="14415852" y="1537639"/>
            <a:ext cx="3522934" cy="3234309"/>
            <a:chOff x="0" y="0"/>
            <a:chExt cx="1077303" cy="989042"/>
          </a:xfrm>
        </p:grpSpPr>
        <p:sp>
          <p:nvSpPr>
            <p:cNvPr id="3" name="Freeform 3"/>
            <p:cNvSpPr/>
            <p:nvPr/>
          </p:nvSpPr>
          <p:spPr>
            <a:xfrm>
              <a:off x="0" y="0"/>
              <a:ext cx="1077303" cy="989042"/>
            </a:xfrm>
            <a:custGeom>
              <a:avLst/>
              <a:gdLst/>
              <a:ahLst/>
              <a:cxnLst/>
              <a:rect l="l" t="t" r="r" b="b"/>
              <a:pathLst>
                <a:path w="1077303" h="989042">
                  <a:moveTo>
                    <a:pt x="0" y="0"/>
                  </a:moveTo>
                  <a:lnTo>
                    <a:pt x="1077303" y="0"/>
                  </a:lnTo>
                  <a:lnTo>
                    <a:pt x="1077303" y="989042"/>
                  </a:lnTo>
                  <a:lnTo>
                    <a:pt x="0" y="989042"/>
                  </a:lnTo>
                  <a:close/>
                </a:path>
              </a:pathLst>
            </a:custGeom>
            <a:blipFill>
              <a:blip r:embed="rId2"/>
              <a:stretch>
                <a:fillRect l="-18980" r="-18980"/>
              </a:stretch>
            </a:blipFill>
          </p:spPr>
          <p:txBody>
            <a:bodyPr/>
            <a:lstStyle/>
            <a:p>
              <a:endParaRPr lang="en-AU"/>
            </a:p>
          </p:txBody>
        </p:sp>
      </p:grpSp>
      <p:sp>
        <p:nvSpPr>
          <p:cNvPr id="4" name="AutoShape 4"/>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5" name="Freeform 5"/>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5"/>
            <a:stretch>
              <a:fillRect/>
            </a:stretch>
          </a:blipFill>
        </p:spPr>
        <p:txBody>
          <a:bodyPr/>
          <a:lstStyle/>
          <a:p>
            <a:endParaRPr lang="en-AU"/>
          </a:p>
        </p:txBody>
      </p:sp>
      <p:sp>
        <p:nvSpPr>
          <p:cNvPr id="7" name="TextBox 7"/>
          <p:cNvSpPr txBox="1"/>
          <p:nvPr/>
        </p:nvSpPr>
        <p:spPr>
          <a:xfrm>
            <a:off x="1028700" y="2247593"/>
            <a:ext cx="10695102" cy="388623"/>
          </a:xfrm>
          <a:prstGeom prst="rect">
            <a:avLst/>
          </a:prstGeom>
        </p:spPr>
        <p:txBody>
          <a:bodyPr lIns="0" tIns="0" rIns="0" bIns="0" rtlCol="0" anchor="t">
            <a:spAutoFit/>
          </a:bodyPr>
          <a:lstStyle/>
          <a:p>
            <a:pPr algn="l">
              <a:lnSpc>
                <a:spcPts val="2640"/>
              </a:lnSpc>
            </a:pPr>
            <a:r>
              <a:rPr lang="en-US" sz="3000">
                <a:solidFill>
                  <a:srgbClr val="FFFFFF"/>
                </a:solidFill>
                <a:latin typeface="Poppins"/>
                <a:ea typeface="Poppins"/>
                <a:cs typeface="Poppins"/>
                <a:sym typeface="Poppins"/>
              </a:rPr>
              <a:t>LOOKING AHEAD | NEXT 12 MONTHS</a:t>
            </a:r>
          </a:p>
        </p:txBody>
      </p:sp>
      <p:sp>
        <p:nvSpPr>
          <p:cNvPr id="8" name="TextBox 8"/>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9" name="TextBox 9"/>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10" name="TextBox 10"/>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11" name="TextBox 11"/>
          <p:cNvSpPr txBox="1"/>
          <p:nvPr/>
        </p:nvSpPr>
        <p:spPr>
          <a:xfrm>
            <a:off x="1028700" y="2864816"/>
            <a:ext cx="15771786" cy="6182868"/>
          </a:xfrm>
          <a:prstGeom prst="rect">
            <a:avLst/>
          </a:prstGeom>
        </p:spPr>
        <p:txBody>
          <a:bodyPr lIns="0" tIns="0" rIns="0" bIns="0" rtlCol="0" anchor="t">
            <a:spAutoFit/>
          </a:bodyPr>
          <a:lstStyle/>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Strategic Plan (2025–26):</a:t>
            </a:r>
          </a:p>
          <a:p>
            <a:pPr algn="l">
              <a:lnSpc>
                <a:spcPts val="2375"/>
              </a:lnSpc>
            </a:pPr>
            <a:r>
              <a:rPr lang="en-US" sz="1799">
                <a:solidFill>
                  <a:srgbClr val="FFFFFF"/>
                </a:solidFill>
                <a:latin typeface="Canva Sans"/>
                <a:ea typeface="Canva Sans"/>
                <a:cs typeface="Canva Sans"/>
                <a:sym typeface="Canva Sans"/>
              </a:rPr>
              <a:t>Finalise and implement a clear Strategic &amp; Operational Plan to guide investment, governance and growth.</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Revenue Diversification:</a:t>
            </a:r>
          </a:p>
          <a:p>
            <a:pPr algn="l">
              <a:lnSpc>
                <a:spcPts val="2375"/>
              </a:lnSpc>
            </a:pPr>
            <a:r>
              <a:rPr lang="en-US" sz="1799">
                <a:solidFill>
                  <a:srgbClr val="FFFFFF"/>
                </a:solidFill>
                <a:latin typeface="Canva Sans"/>
                <a:ea typeface="Canva Sans"/>
                <a:cs typeface="Canva Sans"/>
                <a:sym typeface="Canva Sans"/>
              </a:rPr>
              <a:t>Expand non-race revenue through events, concerts, venue hire, equine leasing and tourism-led initiatives.</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Asset &amp; Maintenance Management:</a:t>
            </a:r>
          </a:p>
          <a:p>
            <a:pPr algn="l">
              <a:lnSpc>
                <a:spcPts val="2375"/>
              </a:lnSpc>
            </a:pPr>
            <a:r>
              <a:rPr lang="en-US" sz="1799">
                <a:solidFill>
                  <a:srgbClr val="FFFFFF"/>
                </a:solidFill>
                <a:latin typeface="Canva Sans"/>
                <a:ea typeface="Canva Sans"/>
                <a:cs typeface="Canva Sans"/>
                <a:sym typeface="Canva Sans"/>
              </a:rPr>
              <a:t>Introduce formal asset registers, maintenance plans and logging systems to protect infrastructure and support long-term sustainability.</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Water Security – Stage 1:</a:t>
            </a:r>
          </a:p>
          <a:p>
            <a:pPr algn="l">
              <a:lnSpc>
                <a:spcPts val="2375"/>
              </a:lnSpc>
            </a:pPr>
            <a:r>
              <a:rPr lang="en-US" sz="1799">
                <a:solidFill>
                  <a:srgbClr val="FFFFFF"/>
                </a:solidFill>
                <a:latin typeface="Canva Sans"/>
                <a:ea typeface="Canva Sans"/>
                <a:cs typeface="Canva Sans"/>
                <a:sym typeface="Canva Sans"/>
              </a:rPr>
              <a:t>Deliver Stage 1 of the bore and water solution to address long-standing irrigation and track reliability issues.</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Equine Precinct Development:</a:t>
            </a:r>
          </a:p>
          <a:p>
            <a:pPr algn="l">
              <a:lnSpc>
                <a:spcPts val="2375"/>
              </a:lnSpc>
            </a:pPr>
            <a:r>
              <a:rPr lang="en-US" sz="1799">
                <a:solidFill>
                  <a:srgbClr val="FFFFFF"/>
                </a:solidFill>
                <a:latin typeface="Canva Sans"/>
                <a:ea typeface="Canva Sans"/>
                <a:cs typeface="Canva Sans"/>
                <a:sym typeface="Canva Sans"/>
              </a:rPr>
              <a:t>Establish an Equine Working Group to masterplan and progress a multi-user equine precinct in partnership with key stakeholders.</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Governance &amp; Operations:</a:t>
            </a:r>
          </a:p>
          <a:p>
            <a:pPr algn="l">
              <a:lnSpc>
                <a:spcPts val="2375"/>
              </a:lnSpc>
            </a:pPr>
            <a:r>
              <a:rPr lang="en-US" sz="1799">
                <a:solidFill>
                  <a:srgbClr val="FFFFFF"/>
                </a:solidFill>
                <a:latin typeface="Canva Sans"/>
                <a:ea typeface="Canva Sans"/>
                <a:cs typeface="Canva Sans"/>
                <a:sym typeface="Canva Sans"/>
              </a:rPr>
              <a:t>Continue strengthening governance frameworks, contracts, policies and operational systems.</a:t>
            </a:r>
          </a:p>
          <a:p>
            <a:pPr algn="l">
              <a:lnSpc>
                <a:spcPts val="2375"/>
              </a:lnSpc>
            </a:pPr>
            <a:endParaRPr lang="en-US" sz="1799">
              <a:solidFill>
                <a:srgbClr val="FFFFFF"/>
              </a:solidFill>
              <a:latin typeface="Canva Sans"/>
              <a:ea typeface="Canva Sans"/>
              <a:cs typeface="Canva Sans"/>
              <a:sym typeface="Canva Sans"/>
            </a:endParaRPr>
          </a:p>
          <a:p>
            <a:pPr marL="388618" lvl="1" indent="-194309" algn="l">
              <a:lnSpc>
                <a:spcPts val="2375"/>
              </a:lnSpc>
              <a:buFont typeface="Arial"/>
              <a:buChar char="•"/>
            </a:pPr>
            <a:r>
              <a:rPr lang="en-US" sz="1799">
                <a:solidFill>
                  <a:srgbClr val="FFFFFF"/>
                </a:solidFill>
                <a:latin typeface="Canva Sans"/>
                <a:ea typeface="Canva Sans"/>
                <a:cs typeface="Canva Sans"/>
                <a:sym typeface="Canva Sans"/>
              </a:rPr>
              <a:t>Community &amp; Stakeholder Engagement:</a:t>
            </a:r>
          </a:p>
          <a:p>
            <a:pPr algn="l">
              <a:lnSpc>
                <a:spcPts val="2375"/>
              </a:lnSpc>
            </a:pPr>
            <a:r>
              <a:rPr lang="en-US" sz="1799">
                <a:solidFill>
                  <a:srgbClr val="FFFFFF"/>
                </a:solidFill>
                <a:latin typeface="Canva Sans"/>
                <a:ea typeface="Canva Sans"/>
                <a:cs typeface="Canva Sans"/>
                <a:sym typeface="Canva Sans"/>
              </a:rPr>
              <a:t>Build deeper partnerships across racing, equestrian, tourism and the wider Wheatbelt community.</a:t>
            </a:r>
          </a:p>
          <a:p>
            <a:pPr algn="l">
              <a:lnSpc>
                <a:spcPts val="2375"/>
              </a:lnSpc>
            </a:pPr>
            <a:endParaRPr lang="en-US" sz="1799">
              <a:solidFill>
                <a:srgbClr val="FFFFFF"/>
              </a:solidFill>
              <a:latin typeface="Canva Sans"/>
              <a:ea typeface="Canva Sans"/>
              <a:cs typeface="Canva Sans"/>
              <a:sym typeface="Canva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AutoShape 2"/>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3" name="Freeform 3"/>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028700" y="2247593"/>
            <a:ext cx="10695102" cy="388623"/>
          </a:xfrm>
          <a:prstGeom prst="rect">
            <a:avLst/>
          </a:prstGeom>
        </p:spPr>
        <p:txBody>
          <a:bodyPr lIns="0" tIns="0" rIns="0" bIns="0" rtlCol="0" anchor="t">
            <a:spAutoFit/>
          </a:bodyPr>
          <a:lstStyle/>
          <a:p>
            <a:pPr algn="l">
              <a:lnSpc>
                <a:spcPts val="2640"/>
              </a:lnSpc>
            </a:pPr>
            <a:r>
              <a:rPr lang="en-US" sz="3000">
                <a:solidFill>
                  <a:srgbClr val="FFFFFF"/>
                </a:solidFill>
                <a:latin typeface="Poppins"/>
                <a:ea typeface="Poppins"/>
                <a:cs typeface="Poppins"/>
                <a:sym typeface="Poppins"/>
              </a:rPr>
              <a:t>BORE &amp; IRRIGATION </a:t>
            </a:r>
          </a:p>
        </p:txBody>
      </p:sp>
      <p:sp>
        <p:nvSpPr>
          <p:cNvPr id="6" name="TextBox 6"/>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7" name="TextBox 7"/>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8" name="TextBox 8"/>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9" name="TextBox 9"/>
          <p:cNvSpPr txBox="1"/>
          <p:nvPr/>
        </p:nvSpPr>
        <p:spPr>
          <a:xfrm>
            <a:off x="1028700" y="2702891"/>
            <a:ext cx="15771786" cy="7137656"/>
          </a:xfrm>
          <a:prstGeom prst="rect">
            <a:avLst/>
          </a:prstGeom>
        </p:spPr>
        <p:txBody>
          <a:bodyPr lIns="0" tIns="0" rIns="0" bIns="0" rtlCol="0" anchor="t">
            <a:spAutoFit/>
          </a:bodyPr>
          <a:lstStyle/>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The existing bore is over 45 years old and has experienced declining reliability and performance over time.</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Independent investigations and testing confirmed the bore cannot meet peak irrigation demand during the full season without intervention.</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Water quality presents challenges for turf management, requiring careful management and treatment.</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A staged solution has been adopted to reduce risk and spread cost.</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Stage 1 focuses on improving reliability through water storage, upgraded pumping, filtration and controls.</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Grant funding will be sought however, we can not rely on funding, we need to budget for stages. </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Long-term planning continues for supplementary water sources to secure the racecourse’s future.</a:t>
            </a:r>
          </a:p>
          <a:p>
            <a:pPr marL="518155" lvl="1" indent="-259078" algn="l">
              <a:lnSpc>
                <a:spcPts val="4727"/>
              </a:lnSpc>
              <a:buFont typeface="Arial"/>
              <a:buChar char="•"/>
            </a:pPr>
            <a:r>
              <a:rPr lang="en-US" sz="2399">
                <a:solidFill>
                  <a:srgbClr val="FFFFFF"/>
                </a:solidFill>
                <a:latin typeface="Canva Sans"/>
                <a:ea typeface="Canva Sans"/>
                <a:cs typeface="Canva Sans"/>
                <a:sym typeface="Canva Sans"/>
              </a:rPr>
              <a:t>This staged approach allows the Club to manage risk, cash flow and operational continuity responsibly.</a:t>
            </a:r>
          </a:p>
          <a:p>
            <a:pPr algn="l">
              <a:lnSpc>
                <a:spcPts val="4727"/>
              </a:lnSpc>
            </a:pPr>
            <a:endParaRPr lang="en-US" sz="2399">
              <a:solidFill>
                <a:srgbClr val="FFFFFF"/>
              </a:solidFill>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1734"/>
        </a:solidFill>
        <a:effectLst/>
      </p:bgPr>
    </p:bg>
    <p:spTree>
      <p:nvGrpSpPr>
        <p:cNvPr id="1" name=""/>
        <p:cNvGrpSpPr/>
        <p:nvPr/>
      </p:nvGrpSpPr>
      <p:grpSpPr>
        <a:xfrm>
          <a:off x="0" y="0"/>
          <a:ext cx="0" cy="0"/>
          <a:chOff x="0" y="0"/>
          <a:chExt cx="0" cy="0"/>
        </a:xfrm>
      </p:grpSpPr>
      <p:sp>
        <p:nvSpPr>
          <p:cNvPr id="2" name="AutoShape 2"/>
          <p:cNvSpPr/>
          <p:nvPr/>
        </p:nvSpPr>
        <p:spPr>
          <a:xfrm flipV="1">
            <a:off x="1028700" y="1537639"/>
            <a:ext cx="16230600" cy="0"/>
          </a:xfrm>
          <a:prstGeom prst="line">
            <a:avLst/>
          </a:prstGeom>
          <a:ln w="19050" cap="flat">
            <a:solidFill>
              <a:srgbClr val="C7AF70"/>
            </a:solidFill>
            <a:prstDash val="solid"/>
            <a:headEnd type="none" w="sm" len="sm"/>
            <a:tailEnd type="none" w="sm" len="sm"/>
          </a:ln>
        </p:spPr>
        <p:txBody>
          <a:bodyPr/>
          <a:lstStyle/>
          <a:p>
            <a:endParaRPr lang="en-AU"/>
          </a:p>
        </p:txBody>
      </p:sp>
      <p:sp>
        <p:nvSpPr>
          <p:cNvPr id="3" name="Freeform 3"/>
          <p:cNvSpPr/>
          <p:nvPr/>
        </p:nvSpPr>
        <p:spPr>
          <a:xfrm rot="-5400000">
            <a:off x="13203267" y="10275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1028700" y="913536"/>
            <a:ext cx="626372" cy="624103"/>
          </a:xfrm>
          <a:custGeom>
            <a:avLst/>
            <a:gdLst/>
            <a:ahLst/>
            <a:cxnLst/>
            <a:rect l="l" t="t" r="r" b="b"/>
            <a:pathLst>
              <a:path w="626372" h="624103">
                <a:moveTo>
                  <a:pt x="0" y="0"/>
                </a:moveTo>
                <a:lnTo>
                  <a:pt x="626372" y="0"/>
                </a:lnTo>
                <a:lnTo>
                  <a:pt x="626372" y="624103"/>
                </a:lnTo>
                <a:lnTo>
                  <a:pt x="0" y="624103"/>
                </a:lnTo>
                <a:lnTo>
                  <a:pt x="0" y="0"/>
                </a:lnTo>
                <a:close/>
              </a:path>
            </a:pathLst>
          </a:custGeom>
          <a:blipFill>
            <a:blip r:embed="rId4"/>
            <a:stretch>
              <a:fillRect/>
            </a:stretch>
          </a:blipFill>
        </p:spPr>
        <p:txBody>
          <a:bodyPr/>
          <a:lstStyle/>
          <a:p>
            <a:endParaRPr lang="en-AU"/>
          </a:p>
        </p:txBody>
      </p:sp>
      <p:sp>
        <p:nvSpPr>
          <p:cNvPr id="5" name="TextBox 5"/>
          <p:cNvSpPr txBox="1"/>
          <p:nvPr/>
        </p:nvSpPr>
        <p:spPr>
          <a:xfrm>
            <a:off x="1028700" y="2247593"/>
            <a:ext cx="10695102" cy="388623"/>
          </a:xfrm>
          <a:prstGeom prst="rect">
            <a:avLst/>
          </a:prstGeom>
        </p:spPr>
        <p:txBody>
          <a:bodyPr lIns="0" tIns="0" rIns="0" bIns="0" rtlCol="0" anchor="t">
            <a:spAutoFit/>
          </a:bodyPr>
          <a:lstStyle/>
          <a:p>
            <a:pPr algn="l">
              <a:lnSpc>
                <a:spcPts val="2640"/>
              </a:lnSpc>
            </a:pPr>
            <a:r>
              <a:rPr lang="en-US" sz="3000">
                <a:solidFill>
                  <a:srgbClr val="FFFFFF"/>
                </a:solidFill>
                <a:latin typeface="Poppins"/>
                <a:ea typeface="Poppins"/>
                <a:cs typeface="Poppins"/>
                <a:sym typeface="Poppins"/>
              </a:rPr>
              <a:t>WESTERN IRRIGATION REPORT 2022</a:t>
            </a:r>
          </a:p>
        </p:txBody>
      </p:sp>
      <p:sp>
        <p:nvSpPr>
          <p:cNvPr id="6" name="TextBox 6"/>
          <p:cNvSpPr txBox="1"/>
          <p:nvPr/>
        </p:nvSpPr>
        <p:spPr>
          <a:xfrm>
            <a:off x="1028700" y="4433415"/>
            <a:ext cx="8366181" cy="215202"/>
          </a:xfrm>
          <a:prstGeom prst="rect">
            <a:avLst/>
          </a:prstGeom>
        </p:spPr>
        <p:txBody>
          <a:bodyPr lIns="0" tIns="0" rIns="0" bIns="0" rtlCol="0" anchor="t">
            <a:spAutoFit/>
          </a:bodyPr>
          <a:lstStyle/>
          <a:p>
            <a:pPr algn="l">
              <a:lnSpc>
                <a:spcPts val="1687"/>
              </a:lnSpc>
            </a:pPr>
            <a:endParaRPr/>
          </a:p>
        </p:txBody>
      </p:sp>
      <p:sp>
        <p:nvSpPr>
          <p:cNvPr id="7" name="TextBox 7"/>
          <p:cNvSpPr txBox="1"/>
          <p:nvPr/>
        </p:nvSpPr>
        <p:spPr>
          <a:xfrm>
            <a:off x="14415852" y="1099594"/>
            <a:ext cx="3010642" cy="186942"/>
          </a:xfrm>
          <a:prstGeom prst="rect">
            <a:avLst/>
          </a:prstGeom>
        </p:spPr>
        <p:txBody>
          <a:bodyPr lIns="0" tIns="0" rIns="0" bIns="0" rtlCol="0" anchor="t">
            <a:spAutoFit/>
          </a:bodyPr>
          <a:lstStyle/>
          <a:p>
            <a:pPr marL="0" lvl="0" indent="0" algn="just">
              <a:lnSpc>
                <a:spcPts val="1265"/>
              </a:lnSpc>
              <a:spcBef>
                <a:spcPct val="0"/>
              </a:spcBef>
            </a:pPr>
            <a:r>
              <a:rPr lang="en-US" sz="1406" spc="92">
                <a:solidFill>
                  <a:srgbClr val="FFFFFF"/>
                </a:solidFill>
                <a:latin typeface="Poppins"/>
                <a:ea typeface="Poppins"/>
                <a:cs typeface="Poppins"/>
                <a:sym typeface="Poppins"/>
              </a:rPr>
              <a:t>ANNUAL REPORT PRESENTATION</a:t>
            </a:r>
          </a:p>
        </p:txBody>
      </p:sp>
      <p:sp>
        <p:nvSpPr>
          <p:cNvPr id="8" name="TextBox 8"/>
          <p:cNvSpPr txBox="1"/>
          <p:nvPr/>
        </p:nvSpPr>
        <p:spPr>
          <a:xfrm>
            <a:off x="1655072" y="1254162"/>
            <a:ext cx="3010642" cy="213360"/>
          </a:xfrm>
          <a:prstGeom prst="rect">
            <a:avLst/>
          </a:prstGeom>
        </p:spPr>
        <p:txBody>
          <a:bodyPr lIns="0" tIns="0" rIns="0" bIns="0" rtlCol="0" anchor="t">
            <a:spAutoFit/>
          </a:bodyPr>
          <a:lstStyle/>
          <a:p>
            <a:pPr marL="0" lvl="0" indent="0" algn="just">
              <a:lnSpc>
                <a:spcPts val="1439"/>
              </a:lnSpc>
              <a:spcBef>
                <a:spcPct val="0"/>
              </a:spcBef>
            </a:pPr>
            <a:r>
              <a:rPr lang="en-US" sz="1599" spc="105">
                <a:solidFill>
                  <a:srgbClr val="FFFFFF"/>
                </a:solidFill>
                <a:latin typeface="Poppins"/>
                <a:ea typeface="Poppins"/>
                <a:cs typeface="Poppins"/>
                <a:sym typeface="Poppins"/>
              </a:rPr>
              <a:t>YORK RACING INC. </a:t>
            </a:r>
          </a:p>
        </p:txBody>
      </p:sp>
      <p:sp>
        <p:nvSpPr>
          <p:cNvPr id="9" name="TextBox 9"/>
          <p:cNvSpPr txBox="1"/>
          <p:nvPr/>
        </p:nvSpPr>
        <p:spPr>
          <a:xfrm>
            <a:off x="1028700" y="2683841"/>
            <a:ext cx="15771786" cy="6137277"/>
          </a:xfrm>
          <a:prstGeom prst="rect">
            <a:avLst/>
          </a:prstGeom>
        </p:spPr>
        <p:txBody>
          <a:bodyPr lIns="0" tIns="0" rIns="0" bIns="0" rtlCol="0" anchor="t">
            <a:spAutoFit/>
          </a:bodyPr>
          <a:lstStyle/>
          <a:p>
            <a:pPr algn="l">
              <a:lnSpc>
                <a:spcPts val="4924"/>
              </a:lnSpc>
            </a:pPr>
            <a:endParaRPr/>
          </a:p>
          <a:p>
            <a:pPr algn="l">
              <a:lnSpc>
                <a:spcPts val="4924"/>
              </a:lnSpc>
            </a:pPr>
            <a:r>
              <a:rPr lang="en-US" sz="2499">
                <a:solidFill>
                  <a:srgbClr val="FFFFFF"/>
                </a:solidFill>
                <a:latin typeface="Canva Sans"/>
                <a:ea typeface="Canva Sans"/>
                <a:cs typeface="Canva Sans"/>
                <a:sym typeface="Canva Sans"/>
              </a:rPr>
              <a:t>Way Forward:</a:t>
            </a:r>
          </a:p>
          <a:p>
            <a:pPr algn="l">
              <a:lnSpc>
                <a:spcPts val="4924"/>
              </a:lnSpc>
            </a:pPr>
            <a:endParaRPr lang="en-US" sz="2499">
              <a:solidFill>
                <a:srgbClr val="FFFFFF"/>
              </a:solidFill>
              <a:latin typeface="Canva Sans"/>
              <a:ea typeface="Canva Sans"/>
              <a:cs typeface="Canva Sans"/>
              <a:sym typeface="Canva Sans"/>
            </a:endParaRPr>
          </a:p>
          <a:p>
            <a:pPr algn="l">
              <a:lnSpc>
                <a:spcPts val="4924"/>
              </a:lnSpc>
            </a:pPr>
            <a:r>
              <a:rPr lang="en-US" sz="2499">
                <a:solidFill>
                  <a:srgbClr val="FFFFFF"/>
                </a:solidFill>
                <a:latin typeface="Canva Sans"/>
                <a:ea typeface="Canva Sans"/>
                <a:cs typeface="Canva Sans"/>
                <a:sym typeface="Canva Sans"/>
              </a:rPr>
              <a:t>As the yield from the bore is inadequate to directly supply the existing irrigation system in the latter</a:t>
            </a:r>
          </a:p>
          <a:p>
            <a:pPr algn="l">
              <a:lnSpc>
                <a:spcPts val="4924"/>
              </a:lnSpc>
            </a:pPr>
            <a:r>
              <a:rPr lang="en-US" sz="2499">
                <a:solidFill>
                  <a:srgbClr val="FFFFFF"/>
                </a:solidFill>
                <a:latin typeface="Canva Sans"/>
                <a:ea typeface="Canva Sans"/>
                <a:cs typeface="Canva Sans"/>
                <a:sym typeface="Canva Sans"/>
              </a:rPr>
              <a:t>part of the watering season, it will be necessary to construct a storage facility and booster pump unit</a:t>
            </a:r>
          </a:p>
          <a:p>
            <a:pPr algn="l">
              <a:lnSpc>
                <a:spcPts val="4924"/>
              </a:lnSpc>
            </a:pPr>
            <a:r>
              <a:rPr lang="en-US" sz="2499">
                <a:solidFill>
                  <a:srgbClr val="FFFFFF"/>
                </a:solidFill>
                <a:latin typeface="Canva Sans"/>
                <a:ea typeface="Canva Sans"/>
                <a:cs typeface="Canva Sans"/>
                <a:sym typeface="Canva Sans"/>
              </a:rPr>
              <a:t>for transfer of water from the storage facility to the irrigation system.</a:t>
            </a:r>
          </a:p>
          <a:p>
            <a:pPr algn="l">
              <a:lnSpc>
                <a:spcPts val="4924"/>
              </a:lnSpc>
            </a:pPr>
            <a:endParaRPr lang="en-US" sz="2499">
              <a:solidFill>
                <a:srgbClr val="FFFFFF"/>
              </a:solidFill>
              <a:latin typeface="Canva Sans"/>
              <a:ea typeface="Canva Sans"/>
              <a:cs typeface="Canva Sans"/>
              <a:sym typeface="Canva Sans"/>
            </a:endParaRPr>
          </a:p>
          <a:p>
            <a:pPr algn="l">
              <a:lnSpc>
                <a:spcPts val="4924"/>
              </a:lnSpc>
            </a:pPr>
            <a:r>
              <a:rPr lang="en-US" sz="2499">
                <a:solidFill>
                  <a:srgbClr val="FFFFFF"/>
                </a:solidFill>
                <a:latin typeface="Canva Sans"/>
                <a:ea typeface="Canva Sans"/>
                <a:cs typeface="Canva Sans"/>
                <a:sym typeface="Canva Sans"/>
              </a:rPr>
              <a:t>This would enable pumping from the bore over a longer period of time each day to fill the tanks,</a:t>
            </a:r>
          </a:p>
          <a:p>
            <a:pPr algn="l">
              <a:lnSpc>
                <a:spcPts val="4924"/>
              </a:lnSpc>
            </a:pPr>
            <a:r>
              <a:rPr lang="en-US" sz="2499">
                <a:solidFill>
                  <a:srgbClr val="FFFFFF"/>
                </a:solidFill>
                <a:latin typeface="Canva Sans"/>
                <a:ea typeface="Canva Sans"/>
                <a:cs typeface="Canva Sans"/>
                <a:sym typeface="Canva Sans"/>
              </a:rPr>
              <a:t>while water could also be pumped from the tanks into the irrigation system at the rate required for</a:t>
            </a:r>
          </a:p>
          <a:p>
            <a:pPr algn="l">
              <a:lnSpc>
                <a:spcPts val="4924"/>
              </a:lnSpc>
            </a:pPr>
            <a:r>
              <a:rPr lang="en-US" sz="2499">
                <a:solidFill>
                  <a:srgbClr val="FFFFFF"/>
                </a:solidFill>
                <a:latin typeface="Canva Sans"/>
                <a:ea typeface="Canva Sans"/>
                <a:cs typeface="Canva Sans"/>
                <a:sym typeface="Canva Sans"/>
              </a:rPr>
              <a:t>effective watering. Note that lining of the existing bore wont be possible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2233</Words>
  <Application>Microsoft Office PowerPoint</Application>
  <PresentationFormat>Custom</PresentationFormat>
  <Paragraphs>265</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Aileron</vt:lpstr>
      <vt:lpstr>Canva Sans</vt:lpstr>
      <vt:lpstr>Poppins Bold Italics</vt:lpstr>
      <vt:lpstr>Poppins Bold</vt:lpstr>
      <vt:lpstr>Poppins</vt:lpstr>
      <vt:lpstr>Canva Sans Bold</vt:lpstr>
      <vt:lpstr>Arial</vt:lpstr>
      <vt:lpstr>Poppins Italics</vt:lpstr>
      <vt:lpstr>Calibri</vt:lpstr>
      <vt:lpstr>Aileron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Black and White Corporate Annual Report Presentation</dc:title>
  <dc:creator>Natasha Atkinson</dc:creator>
  <cp:lastModifiedBy>Natasha Atkinson</cp:lastModifiedBy>
  <cp:revision>1</cp:revision>
  <dcterms:created xsi:type="dcterms:W3CDTF">2006-08-16T00:00:00Z</dcterms:created>
  <dcterms:modified xsi:type="dcterms:W3CDTF">2026-02-04T11:51:30Z</dcterms:modified>
  <dc:identifier>DAGxFAsWS8E</dc:identifier>
</cp:coreProperties>
</file>