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57" r:id="rId3"/>
    <p:sldId id="259" r:id="rId4"/>
    <p:sldId id="261" r:id="rId5"/>
    <p:sldId id="260" r:id="rId6"/>
    <p:sldId id="263" r:id="rId7"/>
    <p:sldId id="266" r:id="rId8"/>
    <p:sldId id="258" r:id="rId9"/>
    <p:sldId id="262" r:id="rId10"/>
    <p:sldId id="264" r:id="rId11"/>
    <p:sldId id="267" r:id="rId12"/>
    <p:sldId id="268" r:id="rId13"/>
    <p:sldId id="270" r:id="rId14"/>
    <p:sldId id="269" r:id="rId15"/>
    <p:sldId id="286" r:id="rId16"/>
    <p:sldId id="271" r:id="rId17"/>
    <p:sldId id="272" r:id="rId18"/>
    <p:sldId id="277" r:id="rId19"/>
    <p:sldId id="273" r:id="rId20"/>
    <p:sldId id="274" r:id="rId21"/>
    <p:sldId id="275" r:id="rId22"/>
    <p:sldId id="278" r:id="rId23"/>
    <p:sldId id="279" r:id="rId24"/>
    <p:sldId id="287" r:id="rId25"/>
    <p:sldId id="280" r:id="rId26"/>
    <p:sldId id="281" r:id="rId27"/>
    <p:sldId id="282" r:id="rId28"/>
    <p:sldId id="285" r:id="rId29"/>
    <p:sldId id="284" r:id="rId30"/>
    <p:sldId id="288" r:id="rId31"/>
    <p:sldId id="276"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cy, Jonathan" initials="JP" lastIdx="2" clrIdx="0"/>
  <p:cmAuthor id="1" name="Aud, Joel" initials="A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77" autoAdjust="0"/>
  </p:normalViewPr>
  <p:slideViewPr>
    <p:cSldViewPr>
      <p:cViewPr varScale="1">
        <p:scale>
          <a:sx n="64" d="100"/>
          <a:sy n="64" d="100"/>
        </p:scale>
        <p:origin x="1340" y="2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07"/>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Aud" userId="a6fd8cd50733628e" providerId="LiveId" clId="{5BD88227-823C-4EDD-827B-7A5E3D8C3D74}"/>
    <pc:docChg chg="modSld">
      <pc:chgData name="Joel Aud" userId="a6fd8cd50733628e" providerId="LiveId" clId="{5BD88227-823C-4EDD-827B-7A5E3D8C3D74}" dt="2025-10-28T16:18:45.570" v="2" actId="14100"/>
      <pc:docMkLst>
        <pc:docMk/>
      </pc:docMkLst>
      <pc:sldChg chg="modSp mod">
        <pc:chgData name="Joel Aud" userId="a6fd8cd50733628e" providerId="LiveId" clId="{5BD88227-823C-4EDD-827B-7A5E3D8C3D74}" dt="2025-10-28T16:18:45.570" v="2" actId="14100"/>
        <pc:sldMkLst>
          <pc:docMk/>
          <pc:sldMk cId="1754416741" sldId="267"/>
        </pc:sldMkLst>
        <pc:spChg chg="mod">
          <ac:chgData name="Joel Aud" userId="a6fd8cd50733628e" providerId="LiveId" clId="{5BD88227-823C-4EDD-827B-7A5E3D8C3D74}" dt="2025-10-28T16:18:45.570" v="2" actId="14100"/>
          <ac:spMkLst>
            <pc:docMk/>
            <pc:sldMk cId="1754416741" sldId="267"/>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250449-B61F-4156-AEE7-55AC86E96081}" type="datetimeFigureOut">
              <a:rPr lang="en-US" smtClean="0"/>
              <a:t>10/28/2025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771EF1-F0FF-4DAB-AAC8-CE57B4CF7F55}" type="slidenum">
              <a:rPr lang="en-US" smtClean="0"/>
              <a:t>‹#›</a:t>
            </a:fld>
            <a:endParaRPr lang="en-US"/>
          </a:p>
        </p:txBody>
      </p:sp>
    </p:spTree>
    <p:extLst>
      <p:ext uri="{BB962C8B-B14F-4D97-AF65-F5344CB8AC3E}">
        <p14:creationId xmlns:p14="http://schemas.microsoft.com/office/powerpoint/2010/main" val="4161006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7C58B-DD02-4C11-BF35-E79C99EBB179}" type="datetimeFigureOut">
              <a:rPr lang="en-US" smtClean="0"/>
              <a:t>10/28/2025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3ED7D-A909-4D50-8849-8BE66A2801AB}" type="slidenum">
              <a:rPr lang="en-US" smtClean="0"/>
              <a:t>‹#›</a:t>
            </a:fld>
            <a:endParaRPr lang="en-US"/>
          </a:p>
        </p:txBody>
      </p:sp>
    </p:spTree>
    <p:extLst>
      <p:ext uri="{BB962C8B-B14F-4D97-AF65-F5344CB8AC3E}">
        <p14:creationId xmlns:p14="http://schemas.microsoft.com/office/powerpoint/2010/main" val="3922073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discussion of an event that revealed a hidden critical infrastructure / key resource, and the means to discover “surprise events.”</a:t>
            </a:r>
          </a:p>
        </p:txBody>
      </p:sp>
      <p:sp>
        <p:nvSpPr>
          <p:cNvPr id="4" name="Slide Number Placeholder 3"/>
          <p:cNvSpPr>
            <a:spLocks noGrp="1"/>
          </p:cNvSpPr>
          <p:nvPr>
            <p:ph type="sldNum" sz="quarter" idx="10"/>
          </p:nvPr>
        </p:nvSpPr>
        <p:spPr/>
        <p:txBody>
          <a:bodyPr/>
          <a:lstStyle/>
          <a:p>
            <a:fld id="{72D3ED7D-A909-4D50-8849-8BE66A2801AB}" type="slidenum">
              <a:rPr lang="en-US" smtClean="0"/>
              <a:t>1</a:t>
            </a:fld>
            <a:endParaRPr lang="en-US"/>
          </a:p>
        </p:txBody>
      </p:sp>
    </p:spTree>
    <p:extLst>
      <p:ext uri="{BB962C8B-B14F-4D97-AF65-F5344CB8AC3E}">
        <p14:creationId xmlns:p14="http://schemas.microsoft.com/office/powerpoint/2010/main" val="26250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context of risk assessment it was across multiple locations, readily accessed vulnerabilities, was highly visible to the public, was of critical impact, with subsequent dependencies. It was bad, and could have been terrible.</a:t>
            </a:r>
            <a:endParaRPr lang="en-US" dirty="0"/>
          </a:p>
        </p:txBody>
      </p:sp>
      <p:sp>
        <p:nvSpPr>
          <p:cNvPr id="4" name="Slide Number Placeholder 3"/>
          <p:cNvSpPr>
            <a:spLocks noGrp="1"/>
          </p:cNvSpPr>
          <p:nvPr>
            <p:ph type="sldNum" sz="quarter" idx="10"/>
          </p:nvPr>
        </p:nvSpPr>
        <p:spPr/>
        <p:txBody>
          <a:bodyPr/>
          <a:lstStyle/>
          <a:p>
            <a:fld id="{72D3ED7D-A909-4D50-8849-8BE66A2801AB}" type="slidenum">
              <a:rPr lang="en-US" smtClean="0"/>
              <a:t>10</a:t>
            </a:fld>
            <a:endParaRPr lang="en-US"/>
          </a:p>
        </p:txBody>
      </p:sp>
    </p:spTree>
    <p:extLst>
      <p:ext uri="{BB962C8B-B14F-4D97-AF65-F5344CB8AC3E}">
        <p14:creationId xmlns:p14="http://schemas.microsoft.com/office/powerpoint/2010/main" val="401837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was a tiny blip on the news. It happened on a Friday and Saturday, and the focus of the nation was on the government shutdown. In fact, some initial reactions blamed the government shutdown.</a:t>
            </a:r>
            <a:endParaRPr lang="en-US" dirty="0"/>
          </a:p>
        </p:txBody>
      </p:sp>
      <p:sp>
        <p:nvSpPr>
          <p:cNvPr id="4" name="Slide Number Placeholder 3"/>
          <p:cNvSpPr>
            <a:spLocks noGrp="1"/>
          </p:cNvSpPr>
          <p:nvPr>
            <p:ph type="sldNum" sz="quarter" idx="10"/>
          </p:nvPr>
        </p:nvSpPr>
        <p:spPr/>
        <p:txBody>
          <a:bodyPr/>
          <a:lstStyle/>
          <a:p>
            <a:fld id="{A18944E1-3AD3-4CAA-87E3-A5E28F1D1CAE}" type="slidenum">
              <a:rPr lang="en-US" smtClean="0"/>
              <a:t>11</a:t>
            </a:fld>
            <a:endParaRPr lang="en-US"/>
          </a:p>
        </p:txBody>
      </p:sp>
    </p:spTree>
    <p:extLst>
      <p:ext uri="{BB962C8B-B14F-4D97-AF65-F5344CB8AC3E}">
        <p14:creationId xmlns:p14="http://schemas.microsoft.com/office/powerpoint/2010/main" val="891705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happened</a:t>
            </a:r>
            <a:r>
              <a:rPr lang="en-US" baseline="0" dirty="0"/>
              <a:t> in just 6 hours.</a:t>
            </a:r>
            <a:endParaRPr lang="en-US" dirty="0"/>
          </a:p>
        </p:txBody>
      </p:sp>
      <p:sp>
        <p:nvSpPr>
          <p:cNvPr id="4" name="Slide Number Placeholder 3"/>
          <p:cNvSpPr>
            <a:spLocks noGrp="1"/>
          </p:cNvSpPr>
          <p:nvPr>
            <p:ph type="sldNum" sz="quarter" idx="10"/>
          </p:nvPr>
        </p:nvSpPr>
        <p:spPr/>
        <p:txBody>
          <a:bodyPr/>
          <a:lstStyle/>
          <a:p>
            <a:fld id="{A18944E1-3AD3-4CAA-87E3-A5E28F1D1CAE}" type="slidenum">
              <a:rPr lang="en-US" smtClean="0"/>
              <a:t>12</a:t>
            </a:fld>
            <a:endParaRPr lang="en-US"/>
          </a:p>
        </p:txBody>
      </p:sp>
    </p:spTree>
    <p:extLst>
      <p:ext uri="{BB962C8B-B14F-4D97-AF65-F5344CB8AC3E}">
        <p14:creationId xmlns:p14="http://schemas.microsoft.com/office/powerpoint/2010/main" val="891705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Conventional</a:t>
            </a:r>
            <a:r>
              <a:rPr lang="en-US" baseline="0" dirty="0"/>
              <a:t> cyber attacks in which data is stolen or IDs are compromised represent an initial attack with subsequent criminal exploitation. SCADA attacks have potential immediate impact. Power shuts down, trains are rerouted or derailed, centrifuges spin out of control, etc. This failure is more like a SCADA attack. Within 6 hours there were significant events triggered by the loss of EBT accessibility.</a:t>
            </a:r>
          </a:p>
        </p:txBody>
      </p:sp>
      <p:sp>
        <p:nvSpPr>
          <p:cNvPr id="4" name="Slide Number Placeholder 3"/>
          <p:cNvSpPr>
            <a:spLocks noGrp="1"/>
          </p:cNvSpPr>
          <p:nvPr>
            <p:ph type="sldNum" sz="quarter" idx="10"/>
          </p:nvPr>
        </p:nvSpPr>
        <p:spPr/>
        <p:txBody>
          <a:bodyPr/>
          <a:lstStyle/>
          <a:p>
            <a:fld id="{A18944E1-3AD3-4CAA-87E3-A5E28F1D1CAE}" type="slidenum">
              <a:rPr lang="en-US" smtClean="0"/>
              <a:t>13</a:t>
            </a:fld>
            <a:endParaRPr lang="en-US"/>
          </a:p>
        </p:txBody>
      </p:sp>
    </p:spTree>
    <p:extLst>
      <p:ext uri="{BB962C8B-B14F-4D97-AF65-F5344CB8AC3E}">
        <p14:creationId xmlns:p14="http://schemas.microsoft.com/office/powerpoint/2010/main" val="532659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did</a:t>
            </a:r>
            <a:r>
              <a:rPr lang="en-US" baseline="0" dirty="0"/>
              <a:t> it have an immediate SCADA-like effect, the effect impacted approximately one out of every seven people in seventeen states.</a:t>
            </a:r>
            <a:endParaRPr lang="en-US" dirty="0"/>
          </a:p>
        </p:txBody>
      </p:sp>
      <p:sp>
        <p:nvSpPr>
          <p:cNvPr id="4" name="Slide Number Placeholder 3"/>
          <p:cNvSpPr>
            <a:spLocks noGrp="1"/>
          </p:cNvSpPr>
          <p:nvPr>
            <p:ph type="sldNum" sz="quarter" idx="10"/>
          </p:nvPr>
        </p:nvSpPr>
        <p:spPr/>
        <p:txBody>
          <a:bodyPr/>
          <a:lstStyle/>
          <a:p>
            <a:fld id="{A18944E1-3AD3-4CAA-87E3-A5E28F1D1CAE}" type="slidenum">
              <a:rPr lang="en-US" smtClean="0"/>
              <a:t>14</a:t>
            </a:fld>
            <a:endParaRPr lang="en-US"/>
          </a:p>
        </p:txBody>
      </p:sp>
    </p:spTree>
    <p:extLst>
      <p:ext uri="{BB962C8B-B14F-4D97-AF65-F5344CB8AC3E}">
        <p14:creationId xmlns:p14="http://schemas.microsoft.com/office/powerpoint/2010/main" val="257161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Nassim</a:t>
            </a:r>
            <a:r>
              <a:rPr lang="en-US" sz="1200" b="0" i="0" kern="1200" dirty="0">
                <a:solidFill>
                  <a:schemeClr val="tx1"/>
                </a:solidFill>
                <a:effectLst/>
                <a:latin typeface="+mn-lt"/>
                <a:ea typeface="+mn-ea"/>
                <a:cs typeface="+mn-cs"/>
              </a:rPr>
              <a:t> Nicholas </a:t>
            </a:r>
            <a:r>
              <a:rPr lang="en-US" sz="1200" b="0" i="0" kern="1200" dirty="0" err="1">
                <a:solidFill>
                  <a:schemeClr val="tx1"/>
                </a:solidFill>
                <a:effectLst/>
                <a:latin typeface="+mn-lt"/>
                <a:ea typeface="+mn-ea"/>
                <a:cs typeface="+mn-cs"/>
              </a:rPr>
              <a:t>Taleb</a:t>
            </a:r>
            <a:r>
              <a:rPr lang="en-US" sz="1200" b="0" i="0" kern="120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 - Black Swan theory: </a:t>
            </a:r>
            <a:r>
              <a:rPr lang="en-US" sz="1200" b="0" i="0" kern="1200" dirty="0">
                <a:solidFill>
                  <a:schemeClr val="tx1"/>
                </a:solidFill>
                <a:effectLst/>
                <a:latin typeface="+mn-lt"/>
                <a:ea typeface="+mn-ea"/>
                <a:cs typeface="+mn-cs"/>
              </a:rPr>
              <a:t>"we humans, facing limits of knowledge, and things we do not observe, the unseen and the unknown, resolve the tension by squeezing life and the world into crisp commoditized ideas".</a:t>
            </a:r>
          </a:p>
          <a:p>
            <a:endParaRPr lang="en-US" dirty="0"/>
          </a:p>
          <a:p>
            <a:r>
              <a:rPr lang="en-US" sz="1200" b="0" i="0" kern="1200" dirty="0" err="1">
                <a:solidFill>
                  <a:schemeClr val="tx1"/>
                </a:solidFill>
                <a:effectLst/>
                <a:latin typeface="+mn-lt"/>
                <a:ea typeface="+mn-ea"/>
                <a:cs typeface="+mn-cs"/>
              </a:rPr>
              <a:t>Bak</a:t>
            </a:r>
            <a:r>
              <a:rPr lang="en-US" sz="1200" b="0" i="0" kern="1200" dirty="0">
                <a:solidFill>
                  <a:schemeClr val="tx1"/>
                </a:solidFill>
                <a:effectLst/>
                <a:latin typeface="+mn-lt"/>
                <a:ea typeface="+mn-ea"/>
                <a:cs typeface="+mn-cs"/>
              </a:rPr>
              <a:t>, Tang, and </a:t>
            </a:r>
            <a:r>
              <a:rPr lang="en-US" sz="1200" b="0" i="0" kern="1200" dirty="0" err="1">
                <a:solidFill>
                  <a:schemeClr val="tx1"/>
                </a:solidFill>
                <a:effectLst/>
                <a:latin typeface="+mn-lt"/>
                <a:ea typeface="+mn-ea"/>
                <a:cs typeface="+mn-cs"/>
              </a:rPr>
              <a:t>Wiesenfeld’s</a:t>
            </a:r>
            <a:r>
              <a:rPr lang="en-US" sz="1200" b="0" i="0" kern="1200" dirty="0">
                <a:solidFill>
                  <a:schemeClr val="tx1"/>
                </a:solidFill>
                <a:effectLst/>
                <a:latin typeface="+mn-lt"/>
                <a:ea typeface="+mn-ea"/>
                <a:cs typeface="+mn-cs"/>
              </a:rPr>
              <a:t> 1987 paper of </a:t>
            </a:r>
            <a:r>
              <a:rPr lang="en-US" dirty="0"/>
              <a:t>the Abelian sand pile model argues</a:t>
            </a:r>
            <a:r>
              <a:rPr lang="en-US" baseline="0" dirty="0"/>
              <a:t> that things push to a point of criticality – and then anything can happen.</a:t>
            </a:r>
            <a:endParaRPr lang="en-US" dirty="0"/>
          </a:p>
          <a:p>
            <a:r>
              <a:rPr lang="en-US" dirty="0"/>
              <a:t>It is</a:t>
            </a:r>
            <a:r>
              <a:rPr lang="en-US" baseline="0" dirty="0"/>
              <a:t> more efficient to deliver EBT resources via an electronic format – it doesn’t need to be sent by snail mail. Most people prefer using a credit card-like device.</a:t>
            </a:r>
          </a:p>
          <a:p>
            <a:r>
              <a:rPr lang="en-US" baseline="0" dirty="0"/>
              <a:t>The more efficient a system is, the less likely it will have an equivalent reliable alternative – at some point the “inherent depth” of a solution may not be deep enough for a recovery. </a:t>
            </a:r>
            <a:endParaRPr lang="en-US" dirty="0"/>
          </a:p>
        </p:txBody>
      </p:sp>
      <p:sp>
        <p:nvSpPr>
          <p:cNvPr id="4" name="Slide Number Placeholder 3"/>
          <p:cNvSpPr>
            <a:spLocks noGrp="1"/>
          </p:cNvSpPr>
          <p:nvPr>
            <p:ph type="sldNum" sz="quarter" idx="10"/>
          </p:nvPr>
        </p:nvSpPr>
        <p:spPr/>
        <p:txBody>
          <a:bodyPr/>
          <a:lstStyle/>
          <a:p>
            <a:fld id="{72D3ED7D-A909-4D50-8849-8BE66A2801AB}" type="slidenum">
              <a:rPr lang="en-US" smtClean="0"/>
              <a:t>15</a:t>
            </a:fld>
            <a:endParaRPr lang="en-US"/>
          </a:p>
        </p:txBody>
      </p:sp>
    </p:spTree>
    <p:extLst>
      <p:ext uri="{BB962C8B-B14F-4D97-AF65-F5344CB8AC3E}">
        <p14:creationId xmlns:p14="http://schemas.microsoft.com/office/powerpoint/2010/main" val="4099983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examining a new tool (</a:t>
            </a:r>
            <a:r>
              <a:rPr lang="en-US" baseline="0" dirty="0" err="1"/>
              <a:t>Topsy</a:t>
            </a:r>
            <a:r>
              <a:rPr lang="en-US" baseline="0" dirty="0"/>
              <a:t>) about a week after the Oct 11</a:t>
            </a:r>
            <a:r>
              <a:rPr lang="en-US" baseline="30000" dirty="0"/>
              <a:t>th</a:t>
            </a:r>
            <a:r>
              <a:rPr lang="en-US" baseline="0" dirty="0"/>
              <a:t> event, we examined the tweets regarding the EBT. Predictably, we saw a spike in the tweets about EBT. </a:t>
            </a:r>
            <a:endParaRPr lang="en-US" dirty="0"/>
          </a:p>
        </p:txBody>
      </p:sp>
      <p:sp>
        <p:nvSpPr>
          <p:cNvPr id="4" name="Slide Number Placeholder 3"/>
          <p:cNvSpPr>
            <a:spLocks noGrp="1"/>
          </p:cNvSpPr>
          <p:nvPr>
            <p:ph type="sldNum" sz="quarter" idx="10"/>
          </p:nvPr>
        </p:nvSpPr>
        <p:spPr/>
        <p:txBody>
          <a:bodyPr/>
          <a:lstStyle/>
          <a:p>
            <a:fld id="{A18944E1-3AD3-4CAA-87E3-A5E28F1D1CAE}" type="slidenum">
              <a:rPr lang="en-US" smtClean="0"/>
              <a:t>16</a:t>
            </a:fld>
            <a:endParaRPr lang="en-US"/>
          </a:p>
        </p:txBody>
      </p:sp>
    </p:spTree>
    <p:extLst>
      <p:ext uri="{BB962C8B-B14F-4D97-AF65-F5344CB8AC3E}">
        <p14:creationId xmlns:p14="http://schemas.microsoft.com/office/powerpoint/2010/main" val="3135787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did not really know what we were looking at when we first</a:t>
            </a:r>
            <a:r>
              <a:rPr lang="en-US" baseline="0" dirty="0"/>
              <a:t> saw it. We just saw a spike, but then we dug a little deeper.</a:t>
            </a:r>
            <a:endParaRPr lang="en-US" dirty="0"/>
          </a:p>
        </p:txBody>
      </p:sp>
      <p:sp>
        <p:nvSpPr>
          <p:cNvPr id="4" name="Slide Number Placeholder 3"/>
          <p:cNvSpPr>
            <a:spLocks noGrp="1"/>
          </p:cNvSpPr>
          <p:nvPr>
            <p:ph type="sldNum" sz="quarter" idx="10"/>
          </p:nvPr>
        </p:nvSpPr>
        <p:spPr/>
        <p:txBody>
          <a:bodyPr/>
          <a:lstStyle/>
          <a:p>
            <a:fld id="{A18944E1-3AD3-4CAA-87E3-A5E28F1D1CAE}" type="slidenum">
              <a:rPr lang="en-US" smtClean="0"/>
              <a:t>17</a:t>
            </a:fld>
            <a:endParaRPr lang="en-US"/>
          </a:p>
        </p:txBody>
      </p:sp>
    </p:spTree>
    <p:extLst>
      <p:ext uri="{BB962C8B-B14F-4D97-AF65-F5344CB8AC3E}">
        <p14:creationId xmlns:p14="http://schemas.microsoft.com/office/powerpoint/2010/main" val="3135787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a:t>
            </a:r>
            <a:r>
              <a:rPr lang="en-US" baseline="0" dirty="0"/>
              <a:t> provided an excellent means to compare the surprise factor by the Oct 11</a:t>
            </a:r>
            <a:r>
              <a:rPr lang="en-US" baseline="30000" dirty="0"/>
              <a:t>th</a:t>
            </a:r>
            <a:r>
              <a:rPr lang="en-US" baseline="0" dirty="0"/>
              <a:t> event being followed by a change to EBT funding on Nov 1</a:t>
            </a:r>
            <a:r>
              <a:rPr lang="en-US" baseline="30000" dirty="0"/>
              <a:t>st</a:t>
            </a:r>
            <a:r>
              <a:rPr lang="en-US" baseline="0" dirty="0"/>
              <a:t>.  That is a short enough time span, and tweets dealing the same subject to make reasonable comparison. </a:t>
            </a:r>
            <a:r>
              <a:rPr lang="en-US" dirty="0"/>
              <a:t>To understand the power of the rate of change to indicate the level of surprise,</a:t>
            </a:r>
            <a:r>
              <a:rPr lang="en-US" baseline="0" dirty="0"/>
              <a:t> the event on the 11</a:t>
            </a:r>
            <a:r>
              <a:rPr lang="en-US" baseline="30000" dirty="0"/>
              <a:t>th</a:t>
            </a:r>
            <a:r>
              <a:rPr lang="en-US" baseline="0" dirty="0"/>
              <a:t> was not expected. The event on November 1</a:t>
            </a:r>
            <a:r>
              <a:rPr lang="en-US" baseline="30000" dirty="0"/>
              <a:t>st</a:t>
            </a:r>
            <a:r>
              <a:rPr lang="en-US" baseline="0" dirty="0"/>
              <a:t> was expected. Both events deal with the same topic and probably are closely paralleled in the tweeting population.</a:t>
            </a:r>
            <a:endParaRPr lang="en-US" dirty="0"/>
          </a:p>
        </p:txBody>
      </p:sp>
      <p:sp>
        <p:nvSpPr>
          <p:cNvPr id="4" name="Slide Number Placeholder 3"/>
          <p:cNvSpPr>
            <a:spLocks noGrp="1"/>
          </p:cNvSpPr>
          <p:nvPr>
            <p:ph type="sldNum" sz="quarter" idx="10"/>
          </p:nvPr>
        </p:nvSpPr>
        <p:spPr/>
        <p:txBody>
          <a:bodyPr/>
          <a:lstStyle/>
          <a:p>
            <a:fld id="{A18944E1-3AD3-4CAA-87E3-A5E28F1D1CAE}" type="slidenum">
              <a:rPr lang="en-US" smtClean="0"/>
              <a:t>18</a:t>
            </a:fld>
            <a:endParaRPr lang="en-US"/>
          </a:p>
        </p:txBody>
      </p:sp>
    </p:spTree>
    <p:extLst>
      <p:ext uri="{BB962C8B-B14F-4D97-AF65-F5344CB8AC3E}">
        <p14:creationId xmlns:p14="http://schemas.microsoft.com/office/powerpoint/2010/main" val="4236888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began to examine other words closely associated</a:t>
            </a:r>
            <a:r>
              <a:rPr lang="en-US" baseline="0" dirty="0"/>
              <a:t> with the word “EBT” such as riot, we noticed a sharp parallel in the angles of the words, and that pointed to an idea. BTW, the unexpected volume of the word “riot” was due to a Russian all-female, topless rock group with the word “riot” in their name.</a:t>
            </a:r>
            <a:endParaRPr lang="en-US" dirty="0"/>
          </a:p>
        </p:txBody>
      </p:sp>
      <p:sp>
        <p:nvSpPr>
          <p:cNvPr id="4" name="Slide Number Placeholder 3"/>
          <p:cNvSpPr>
            <a:spLocks noGrp="1"/>
          </p:cNvSpPr>
          <p:nvPr>
            <p:ph type="sldNum" sz="quarter" idx="10"/>
          </p:nvPr>
        </p:nvSpPr>
        <p:spPr/>
        <p:txBody>
          <a:bodyPr/>
          <a:lstStyle/>
          <a:p>
            <a:fld id="{A18944E1-3AD3-4CAA-87E3-A5E28F1D1CAE}" type="slidenum">
              <a:rPr lang="en-US" smtClean="0"/>
              <a:t>19</a:t>
            </a:fld>
            <a:endParaRPr lang="en-US"/>
          </a:p>
        </p:txBody>
      </p:sp>
    </p:spTree>
    <p:extLst>
      <p:ext uri="{BB962C8B-B14F-4D97-AF65-F5344CB8AC3E}">
        <p14:creationId xmlns:p14="http://schemas.microsoft.com/office/powerpoint/2010/main" val="2523816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DHS</a:t>
            </a:r>
            <a:r>
              <a:rPr lang="en-US" baseline="0" dirty="0"/>
              <a:t> groups CI/KR into 16 major sectors.</a:t>
            </a:r>
            <a:endParaRPr lang="en-US" dirty="0"/>
          </a:p>
        </p:txBody>
      </p:sp>
      <p:sp>
        <p:nvSpPr>
          <p:cNvPr id="4" name="Slide Number Placeholder 3"/>
          <p:cNvSpPr>
            <a:spLocks noGrp="1"/>
          </p:cNvSpPr>
          <p:nvPr>
            <p:ph type="sldNum" sz="quarter" idx="10"/>
          </p:nvPr>
        </p:nvSpPr>
        <p:spPr/>
        <p:txBody>
          <a:bodyPr/>
          <a:lstStyle/>
          <a:p>
            <a:fld id="{72D3ED7D-A909-4D50-8849-8BE66A2801AB}" type="slidenum">
              <a:rPr lang="en-US" smtClean="0"/>
              <a:t>2</a:t>
            </a:fld>
            <a:endParaRPr lang="en-US"/>
          </a:p>
        </p:txBody>
      </p:sp>
    </p:spTree>
    <p:extLst>
      <p:ext uri="{BB962C8B-B14F-4D97-AF65-F5344CB8AC3E}">
        <p14:creationId xmlns:p14="http://schemas.microsoft.com/office/powerpoint/2010/main" val="4224179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added</a:t>
            </a:r>
            <a:r>
              <a:rPr lang="en-US" baseline="0" dirty="0"/>
              <a:t> words to the lexicon we clarified the nature of the angle. As an example, the words “food stamp” are relatively old-fashioned, and that was reflected in both the scale of the response and the angle of the slope. Had we a means to read the phone use of the words “food stamp” it might have reflected the same change.</a:t>
            </a:r>
            <a:endParaRPr lang="en-US" dirty="0"/>
          </a:p>
        </p:txBody>
      </p:sp>
      <p:sp>
        <p:nvSpPr>
          <p:cNvPr id="4" name="Slide Number Placeholder 3"/>
          <p:cNvSpPr>
            <a:spLocks noGrp="1"/>
          </p:cNvSpPr>
          <p:nvPr>
            <p:ph type="sldNum" sz="quarter" idx="10"/>
          </p:nvPr>
        </p:nvSpPr>
        <p:spPr/>
        <p:txBody>
          <a:bodyPr/>
          <a:lstStyle/>
          <a:p>
            <a:fld id="{A18944E1-3AD3-4CAA-87E3-A5E28F1D1CAE}" type="slidenum">
              <a:rPr lang="en-US" smtClean="0"/>
              <a:t>20</a:t>
            </a:fld>
            <a:endParaRPr lang="en-US"/>
          </a:p>
        </p:txBody>
      </p:sp>
    </p:spTree>
    <p:extLst>
      <p:ext uri="{BB962C8B-B14F-4D97-AF65-F5344CB8AC3E}">
        <p14:creationId xmlns:p14="http://schemas.microsoft.com/office/powerpoint/2010/main" val="2063191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 word cloud means you don’t have to read every tweet or email, but only watch</a:t>
            </a:r>
            <a:r>
              <a:rPr lang="en-US" baseline="0" dirty="0"/>
              <a:t> the ebb and flow of words. The larger the word, the higher the volume of use, the brighter the word, the more recent.</a:t>
            </a:r>
            <a:r>
              <a:rPr lang="en-US" dirty="0"/>
              <a:t> </a:t>
            </a:r>
          </a:p>
        </p:txBody>
      </p:sp>
      <p:sp>
        <p:nvSpPr>
          <p:cNvPr id="4" name="Slide Number Placeholder 3"/>
          <p:cNvSpPr>
            <a:spLocks noGrp="1"/>
          </p:cNvSpPr>
          <p:nvPr>
            <p:ph type="sldNum" sz="quarter" idx="10"/>
          </p:nvPr>
        </p:nvSpPr>
        <p:spPr/>
        <p:txBody>
          <a:bodyPr/>
          <a:lstStyle/>
          <a:p>
            <a:fld id="{A18944E1-3AD3-4CAA-87E3-A5E28F1D1CAE}" type="slidenum">
              <a:rPr lang="en-US" smtClean="0"/>
              <a:t>21</a:t>
            </a:fld>
            <a:endParaRPr lang="en-US"/>
          </a:p>
        </p:txBody>
      </p:sp>
    </p:spTree>
    <p:extLst>
      <p:ext uri="{BB962C8B-B14F-4D97-AF65-F5344CB8AC3E}">
        <p14:creationId xmlns:p14="http://schemas.microsoft.com/office/powerpoint/2010/main" val="2063191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the tweets dealing with the Onion Creek flood on Halloween night. The angle clearly shows the degree of surprise at the event.</a:t>
            </a:r>
            <a:endParaRPr lang="en-US" dirty="0"/>
          </a:p>
        </p:txBody>
      </p:sp>
      <p:sp>
        <p:nvSpPr>
          <p:cNvPr id="4" name="Slide Number Placeholder 3"/>
          <p:cNvSpPr>
            <a:spLocks noGrp="1"/>
          </p:cNvSpPr>
          <p:nvPr>
            <p:ph type="sldNum" sz="quarter" idx="10"/>
          </p:nvPr>
        </p:nvSpPr>
        <p:spPr/>
        <p:txBody>
          <a:bodyPr/>
          <a:lstStyle/>
          <a:p>
            <a:fld id="{A18944E1-3AD3-4CAA-87E3-A5E28F1D1CAE}" type="slidenum">
              <a:rPr lang="en-US" smtClean="0"/>
              <a:t>22</a:t>
            </a:fld>
            <a:endParaRPr lang="en-US"/>
          </a:p>
        </p:txBody>
      </p:sp>
    </p:spTree>
    <p:extLst>
      <p:ext uri="{BB962C8B-B14F-4D97-AF65-F5344CB8AC3E}">
        <p14:creationId xmlns:p14="http://schemas.microsoft.com/office/powerpoint/2010/main" val="3908880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tweets reflect two distinct “surprise” events.</a:t>
            </a:r>
            <a:endParaRPr lang="en-US" dirty="0"/>
          </a:p>
        </p:txBody>
      </p:sp>
      <p:sp>
        <p:nvSpPr>
          <p:cNvPr id="4" name="Slide Number Placeholder 3"/>
          <p:cNvSpPr>
            <a:spLocks noGrp="1"/>
          </p:cNvSpPr>
          <p:nvPr>
            <p:ph type="sldNum" sz="quarter" idx="10"/>
          </p:nvPr>
        </p:nvSpPr>
        <p:spPr/>
        <p:txBody>
          <a:bodyPr/>
          <a:lstStyle/>
          <a:p>
            <a:fld id="{71FA8015-3683-4A78-BF81-010D914B09A8}"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587767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events on the 3</a:t>
            </a:r>
            <a:r>
              <a:rPr lang="en-US" baseline="30000" dirty="0"/>
              <a:t>rd</a:t>
            </a:r>
            <a:r>
              <a:rPr lang="en-US" dirty="0"/>
              <a:t> of January were discussed in the news and weather reports in advance, so the slope reflects less surprise. The events on the 27</a:t>
            </a:r>
            <a:r>
              <a:rPr lang="en-US" baseline="30000" dirty="0"/>
              <a:t>th</a:t>
            </a:r>
            <a:r>
              <a:rPr lang="en-US" dirty="0"/>
              <a:t> and 28</a:t>
            </a:r>
            <a:r>
              <a:rPr lang="en-US" baseline="30000" dirty="0"/>
              <a:t>th</a:t>
            </a:r>
            <a:r>
              <a:rPr lang="en-US" dirty="0"/>
              <a:t> were the surprise</a:t>
            </a:r>
            <a:r>
              <a:rPr lang="en-US" baseline="0" dirty="0"/>
              <a:t> events that paralyzed the city.</a:t>
            </a:r>
            <a:endParaRPr lang="en-US" dirty="0"/>
          </a:p>
        </p:txBody>
      </p:sp>
      <p:sp>
        <p:nvSpPr>
          <p:cNvPr id="4" name="Slide Number Placeholder 3"/>
          <p:cNvSpPr>
            <a:spLocks noGrp="1"/>
          </p:cNvSpPr>
          <p:nvPr>
            <p:ph type="sldNum" sz="quarter" idx="10"/>
          </p:nvPr>
        </p:nvSpPr>
        <p:spPr/>
        <p:txBody>
          <a:bodyPr/>
          <a:lstStyle/>
          <a:p>
            <a:fld id="{71FA8015-3683-4A78-BF81-010D914B09A8}"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587767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points to the possibility of using the content of the tweets or other social media to determine the geospatial location of events.</a:t>
            </a:r>
            <a:endParaRPr lang="en-US" dirty="0"/>
          </a:p>
        </p:txBody>
      </p:sp>
      <p:sp>
        <p:nvSpPr>
          <p:cNvPr id="4" name="Slide Number Placeholder 3"/>
          <p:cNvSpPr>
            <a:spLocks noGrp="1"/>
          </p:cNvSpPr>
          <p:nvPr>
            <p:ph type="sldNum" sz="quarter" idx="10"/>
          </p:nvPr>
        </p:nvSpPr>
        <p:spPr/>
        <p:txBody>
          <a:bodyPr/>
          <a:lstStyle/>
          <a:p>
            <a:fld id="{71FA8015-3683-4A78-BF81-010D914B09A8}"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060383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compared against “icy</a:t>
            </a:r>
            <a:r>
              <a:rPr lang="en-US" baseline="0" dirty="0"/>
              <a:t> road and “wrecks” the word “Atlanta” stuck out.</a:t>
            </a:r>
            <a:endParaRPr lang="en-US" dirty="0"/>
          </a:p>
        </p:txBody>
      </p:sp>
      <p:sp>
        <p:nvSpPr>
          <p:cNvPr id="4" name="Slide Number Placeholder 3"/>
          <p:cNvSpPr>
            <a:spLocks noGrp="1"/>
          </p:cNvSpPr>
          <p:nvPr>
            <p:ph type="sldNum" sz="quarter" idx="10"/>
          </p:nvPr>
        </p:nvSpPr>
        <p:spPr/>
        <p:txBody>
          <a:bodyPr/>
          <a:lstStyle/>
          <a:p>
            <a:fld id="{71FA8015-3683-4A78-BF81-010D914B09A8}"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214492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a:t>
            </a:r>
            <a:r>
              <a:rPr lang="en-US" baseline="0" dirty="0"/>
              <a:t> </a:t>
            </a:r>
            <a:r>
              <a:rPr lang="en-US" dirty="0"/>
              <a:t>the close</a:t>
            </a:r>
            <a:r>
              <a:rPr lang="en-US" baseline="0" dirty="0"/>
              <a:t> parallel of the angles indicated surprise.</a:t>
            </a:r>
            <a:endParaRPr lang="en-US" dirty="0"/>
          </a:p>
        </p:txBody>
      </p:sp>
      <p:sp>
        <p:nvSpPr>
          <p:cNvPr id="4" name="Slide Number Placeholder 3"/>
          <p:cNvSpPr>
            <a:spLocks noGrp="1"/>
          </p:cNvSpPr>
          <p:nvPr>
            <p:ph type="sldNum" sz="quarter" idx="10"/>
          </p:nvPr>
        </p:nvSpPr>
        <p:spPr/>
        <p:txBody>
          <a:bodyPr/>
          <a:lstStyle/>
          <a:p>
            <a:fld id="{71FA8015-3683-4A78-BF81-010D914B09A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087093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reflection</a:t>
            </a:r>
            <a:r>
              <a:rPr lang="en-US" baseline="0" dirty="0"/>
              <a:t> of various snow events as reflected in social media. Only one event, the Atlanta winter snow, showed a degree of surprise.</a:t>
            </a:r>
            <a:endParaRPr lang="en-US" dirty="0"/>
          </a:p>
        </p:txBody>
      </p:sp>
      <p:sp>
        <p:nvSpPr>
          <p:cNvPr id="4" name="Slide Number Placeholder 3"/>
          <p:cNvSpPr>
            <a:spLocks noGrp="1"/>
          </p:cNvSpPr>
          <p:nvPr>
            <p:ph type="sldNum" sz="quarter" idx="10"/>
          </p:nvPr>
        </p:nvSpPr>
        <p:spPr/>
        <p:txBody>
          <a:bodyPr/>
          <a:lstStyle/>
          <a:p>
            <a:fld id="{71FA8015-3683-4A78-BF81-010D914B09A8}"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215835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reflects</a:t>
            </a:r>
            <a:r>
              <a:rPr lang="en-US" baseline="0" dirty="0"/>
              <a:t> both the surprise and the geospatial nature of the event.</a:t>
            </a:r>
            <a:endParaRPr lang="en-US" dirty="0"/>
          </a:p>
        </p:txBody>
      </p:sp>
      <p:sp>
        <p:nvSpPr>
          <p:cNvPr id="4" name="Slide Number Placeholder 3"/>
          <p:cNvSpPr>
            <a:spLocks noGrp="1"/>
          </p:cNvSpPr>
          <p:nvPr>
            <p:ph type="sldNum" sz="quarter" idx="10"/>
          </p:nvPr>
        </p:nvSpPr>
        <p:spPr/>
        <p:txBody>
          <a:bodyPr/>
          <a:lstStyle/>
          <a:p>
            <a:fld id="{71FA8015-3683-4A78-BF81-010D914B09A8}"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64894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responsibility for those sectors</a:t>
            </a:r>
            <a:r>
              <a:rPr lang="en-US" baseline="0" dirty="0"/>
              <a:t> is divided among 7 federal departments with DHS responsible for 9 of the 16.</a:t>
            </a:r>
            <a:endParaRPr lang="en-US" dirty="0"/>
          </a:p>
        </p:txBody>
      </p:sp>
      <p:sp>
        <p:nvSpPr>
          <p:cNvPr id="4" name="Slide Number Placeholder 3"/>
          <p:cNvSpPr>
            <a:spLocks noGrp="1"/>
          </p:cNvSpPr>
          <p:nvPr>
            <p:ph type="sldNum" sz="quarter" idx="10"/>
          </p:nvPr>
        </p:nvSpPr>
        <p:spPr/>
        <p:txBody>
          <a:bodyPr/>
          <a:lstStyle/>
          <a:p>
            <a:fld id="{72D3ED7D-A909-4D50-8849-8BE66A2801AB}" type="slidenum">
              <a:rPr lang="en-US" smtClean="0"/>
              <a:t>3</a:t>
            </a:fld>
            <a:endParaRPr lang="en-US"/>
          </a:p>
        </p:txBody>
      </p:sp>
    </p:spTree>
    <p:extLst>
      <p:ext uri="{BB962C8B-B14F-4D97-AF65-F5344CB8AC3E}">
        <p14:creationId xmlns:p14="http://schemas.microsoft.com/office/powerpoint/2010/main" val="42241790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Addressing</a:t>
            </a:r>
            <a:r>
              <a:rPr lang="en-US" baseline="0" dirty="0"/>
              <a:t> risk is most often done by reversing the risk formula. What is the worst thing that could happen? How do we reduce our vulnerability to that, and then how do we detect the threat? …this works for identified CI/KRs, but not for hidden CI/KRs. We can’t see the vulnerability or understand the threat if we don’t recognize the CI/KR systems. … but by the nature of social media, we may be able to detect that which we do not know.</a:t>
            </a:r>
            <a:endParaRPr lang="en-US" dirty="0"/>
          </a:p>
        </p:txBody>
      </p:sp>
      <p:sp>
        <p:nvSpPr>
          <p:cNvPr id="4" name="Slide Number Placeholder 3"/>
          <p:cNvSpPr>
            <a:spLocks noGrp="1"/>
          </p:cNvSpPr>
          <p:nvPr>
            <p:ph type="sldNum" sz="quarter" idx="10"/>
          </p:nvPr>
        </p:nvSpPr>
        <p:spPr/>
        <p:txBody>
          <a:bodyPr/>
          <a:lstStyle/>
          <a:p>
            <a:fld id="{72D3ED7D-A909-4D50-8849-8BE66A2801AB}" type="slidenum">
              <a:rPr lang="en-US" smtClean="0"/>
              <a:t>30</a:t>
            </a:fld>
            <a:endParaRPr lang="en-US"/>
          </a:p>
        </p:txBody>
      </p:sp>
    </p:spTree>
    <p:extLst>
      <p:ext uri="{BB962C8B-B14F-4D97-AF65-F5344CB8AC3E}">
        <p14:creationId xmlns:p14="http://schemas.microsoft.com/office/powerpoint/2010/main" val="1507483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outlier words from the Boston</a:t>
            </a:r>
            <a:r>
              <a:rPr lang="en-US" baseline="0" dirty="0"/>
              <a:t> bombing were “limbs, bodies, and blood.”</a:t>
            </a:r>
          </a:p>
          <a:p>
            <a:r>
              <a:rPr lang="en-US" baseline="0" dirty="0"/>
              <a:t>The amplifier words of OMG and WTF in combination with select lexicons point to the potential to tap these words to further refine the </a:t>
            </a:r>
            <a:r>
              <a:rPr lang="en-US" baseline="0"/>
              <a:t>detection process.</a:t>
            </a:r>
            <a:endParaRPr lang="en-US" dirty="0"/>
          </a:p>
        </p:txBody>
      </p:sp>
      <p:sp>
        <p:nvSpPr>
          <p:cNvPr id="4" name="Slide Number Placeholder 3"/>
          <p:cNvSpPr>
            <a:spLocks noGrp="1"/>
          </p:cNvSpPr>
          <p:nvPr>
            <p:ph type="sldNum" sz="quarter" idx="10"/>
          </p:nvPr>
        </p:nvSpPr>
        <p:spPr/>
        <p:txBody>
          <a:bodyPr/>
          <a:lstStyle/>
          <a:p>
            <a:fld id="{A18944E1-3AD3-4CAA-87E3-A5E28F1D1CAE}" type="slidenum">
              <a:rPr lang="en-US" smtClean="0"/>
              <a:t>31</a:t>
            </a:fld>
            <a:endParaRPr lang="en-US"/>
          </a:p>
        </p:txBody>
      </p:sp>
    </p:spTree>
    <p:extLst>
      <p:ext uri="{BB962C8B-B14F-4D97-AF65-F5344CB8AC3E}">
        <p14:creationId xmlns:p14="http://schemas.microsoft.com/office/powerpoint/2010/main" val="13508870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D3ED7D-A909-4D50-8849-8BE66A2801AB}" type="slidenum">
              <a:rPr lang="en-US" smtClean="0"/>
              <a:t>32</a:t>
            </a:fld>
            <a:endParaRPr lang="en-US"/>
          </a:p>
        </p:txBody>
      </p:sp>
    </p:spTree>
    <p:extLst>
      <p:ext uri="{BB962C8B-B14F-4D97-AF65-F5344CB8AC3E}">
        <p14:creationId xmlns:p14="http://schemas.microsoft.com/office/powerpoint/2010/main" val="3651783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several schools of assessment for CI/KR including the CARVER, CARVER + shock, and ASCOPE. The assessments form the basis for the identification of CI/KR.</a:t>
            </a:r>
          </a:p>
        </p:txBody>
      </p:sp>
      <p:sp>
        <p:nvSpPr>
          <p:cNvPr id="4" name="Slide Number Placeholder 3"/>
          <p:cNvSpPr>
            <a:spLocks noGrp="1"/>
          </p:cNvSpPr>
          <p:nvPr>
            <p:ph type="sldNum" sz="quarter" idx="10"/>
          </p:nvPr>
        </p:nvSpPr>
        <p:spPr/>
        <p:txBody>
          <a:bodyPr/>
          <a:lstStyle/>
          <a:p>
            <a:fld id="{72D3ED7D-A909-4D50-8849-8BE66A2801AB}" type="slidenum">
              <a:rPr lang="en-US" smtClean="0"/>
              <a:t>4</a:t>
            </a:fld>
            <a:endParaRPr lang="en-US"/>
          </a:p>
        </p:txBody>
      </p:sp>
    </p:spTree>
    <p:extLst>
      <p:ext uri="{BB962C8B-B14F-4D97-AF65-F5344CB8AC3E}">
        <p14:creationId xmlns:p14="http://schemas.microsoft.com/office/powerpoint/2010/main" val="100855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CI/KRs are identified,</a:t>
            </a:r>
            <a:r>
              <a:rPr lang="en-US" baseline="0" dirty="0"/>
              <a:t> a formula can be used to calculate potential risk to the asset. </a:t>
            </a:r>
            <a:r>
              <a:rPr lang="en-US" dirty="0"/>
              <a:t>The basic R=V*T*I, can also be evaluated for commonality</a:t>
            </a:r>
            <a:r>
              <a:rPr lang="en-US" baseline="0" dirty="0"/>
              <a:t>, the environment, and the changes in the environment. It can get very complex very quickly.</a:t>
            </a:r>
            <a:endParaRPr lang="en-US" dirty="0"/>
          </a:p>
        </p:txBody>
      </p:sp>
      <p:sp>
        <p:nvSpPr>
          <p:cNvPr id="4" name="Slide Number Placeholder 3"/>
          <p:cNvSpPr>
            <a:spLocks noGrp="1"/>
          </p:cNvSpPr>
          <p:nvPr>
            <p:ph type="sldNum" sz="quarter" idx="10"/>
          </p:nvPr>
        </p:nvSpPr>
        <p:spPr/>
        <p:txBody>
          <a:bodyPr/>
          <a:lstStyle/>
          <a:p>
            <a:fld id="{72D3ED7D-A909-4D50-8849-8BE66A2801AB}" type="slidenum">
              <a:rPr lang="en-US" smtClean="0"/>
              <a:t>5</a:t>
            </a:fld>
            <a:endParaRPr lang="en-US"/>
          </a:p>
        </p:txBody>
      </p:sp>
    </p:spTree>
    <p:extLst>
      <p:ext uri="{BB962C8B-B14F-4D97-AF65-F5344CB8AC3E}">
        <p14:creationId xmlns:p14="http://schemas.microsoft.com/office/powerpoint/2010/main" val="401837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possible questions for immediate analysis and decisions include (</a:t>
            </a:r>
            <a:r>
              <a:rPr lang="en-US" sz="1200" i="1" kern="1200" dirty="0">
                <a:solidFill>
                  <a:schemeClr val="tx1"/>
                </a:solidFill>
                <a:effectLst/>
                <a:latin typeface="+mn-lt"/>
                <a:ea typeface="+mn-ea"/>
                <a:cs typeface="+mn-cs"/>
              </a:rPr>
              <a:t>Italicized text are examples of possible questions.</a:t>
            </a:r>
            <a:r>
              <a:rPr lang="en-US" sz="1200" kern="1200" dirty="0">
                <a:solidFill>
                  <a:schemeClr val="tx1"/>
                </a:solidFill>
                <a:effectLst/>
                <a:latin typeface="+mn-lt"/>
                <a:ea typeface="+mn-ea"/>
                <a:cs typeface="+mn-cs"/>
              </a:rPr>
              <a:t>):</a:t>
            </a:r>
          </a:p>
          <a:p>
            <a:pPr lvl="0"/>
            <a:r>
              <a:rPr lang="en-US" sz="1200" b="1" kern="1200" dirty="0">
                <a:solidFill>
                  <a:schemeClr val="tx1"/>
                </a:solidFill>
                <a:effectLst/>
                <a:latin typeface="+mn-lt"/>
                <a:ea typeface="+mn-ea"/>
                <a:cs typeface="+mn-cs"/>
              </a:rPr>
              <a:t>Time of the incident</a:t>
            </a:r>
            <a:r>
              <a:rPr lang="en-US" sz="1200" kern="1200" dirty="0">
                <a:solidFill>
                  <a:schemeClr val="tx1"/>
                </a:solidFill>
                <a:effectLst/>
                <a:latin typeface="+mn-lt"/>
                <a:ea typeface="+mn-ea"/>
                <a:cs typeface="+mn-cs"/>
              </a:rPr>
              <a:t> – How long ago did this happen, and are there more attacks on the way? </a:t>
            </a:r>
            <a:r>
              <a:rPr lang="en-US" sz="1200" i="1" kern="1200" dirty="0">
                <a:solidFill>
                  <a:schemeClr val="tx1"/>
                </a:solidFill>
                <a:effectLst/>
                <a:latin typeface="+mn-lt"/>
                <a:ea typeface="+mn-ea"/>
                <a:cs typeface="+mn-cs"/>
              </a:rPr>
              <a:t>Are we running the risk of a</a:t>
            </a:r>
            <a:r>
              <a:rPr lang="en-US" sz="1200" i="1" kern="1200" baseline="0" dirty="0">
                <a:solidFill>
                  <a:schemeClr val="tx1"/>
                </a:solidFill>
                <a:effectLst/>
                <a:latin typeface="+mn-lt"/>
                <a:ea typeface="+mn-ea"/>
                <a:cs typeface="+mn-cs"/>
              </a:rPr>
              <a:t> subsequent bomb </a:t>
            </a:r>
            <a:r>
              <a:rPr lang="en-US" sz="1200" i="1" kern="1200" dirty="0">
                <a:solidFill>
                  <a:schemeClr val="tx1"/>
                </a:solidFill>
                <a:effectLst/>
                <a:latin typeface="+mn-lt"/>
                <a:ea typeface="+mn-ea"/>
                <a:cs typeface="+mn-cs"/>
              </a:rPr>
              <a:t>endangering other first responders?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Distance from other potential targets</a:t>
            </a:r>
            <a:r>
              <a:rPr lang="en-US" sz="1200" kern="1200" dirty="0">
                <a:solidFill>
                  <a:schemeClr val="tx1"/>
                </a:solidFill>
                <a:effectLst/>
                <a:latin typeface="+mn-lt"/>
                <a:ea typeface="+mn-ea"/>
                <a:cs typeface="+mn-cs"/>
              </a:rPr>
              <a:t> – How close are other similar targets? </a:t>
            </a:r>
            <a:r>
              <a:rPr lang="en-US" sz="1200" i="1" kern="1200" dirty="0">
                <a:solidFill>
                  <a:schemeClr val="tx1"/>
                </a:solidFill>
                <a:effectLst/>
                <a:latin typeface="+mn-lt"/>
                <a:ea typeface="+mn-ea"/>
                <a:cs typeface="+mn-cs"/>
              </a:rPr>
              <a:t>This is the third nursing home fire tonight in that part of town. Where are the other nursing homes near these locations?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Ethnicity of the target</a:t>
            </a:r>
            <a:r>
              <a:rPr lang="en-US" sz="1200" kern="1200" dirty="0">
                <a:solidFill>
                  <a:schemeClr val="tx1"/>
                </a:solidFill>
                <a:effectLst/>
                <a:latin typeface="+mn-lt"/>
                <a:ea typeface="+mn-ea"/>
                <a:cs typeface="+mn-cs"/>
              </a:rPr>
              <a:t> – What element could link this incident to other targets? </a:t>
            </a:r>
            <a:r>
              <a:rPr lang="en-US" sz="1200" i="1" kern="1200" dirty="0">
                <a:solidFill>
                  <a:schemeClr val="tx1"/>
                </a:solidFill>
                <a:effectLst/>
                <a:latin typeface="+mn-lt"/>
                <a:ea typeface="+mn-ea"/>
                <a:cs typeface="+mn-cs"/>
              </a:rPr>
              <a:t>The poisoned hand soap has been delivered to only Synagogues, should we release a statement to that effect?</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Age of the attendees or victims</a:t>
            </a:r>
            <a:r>
              <a:rPr lang="en-US" sz="1200" kern="1200" dirty="0">
                <a:solidFill>
                  <a:schemeClr val="tx1"/>
                </a:solidFill>
                <a:effectLst/>
                <a:latin typeface="+mn-lt"/>
                <a:ea typeface="+mn-ea"/>
                <a:cs typeface="+mn-cs"/>
              </a:rPr>
              <a:t> – Is the age of the victims the deciding factor? </a:t>
            </a:r>
            <a:r>
              <a:rPr lang="en-US" sz="1200" i="1" kern="1200" dirty="0">
                <a:solidFill>
                  <a:schemeClr val="tx1"/>
                </a:solidFill>
                <a:effectLst/>
                <a:latin typeface="+mn-lt"/>
                <a:ea typeface="+mn-ea"/>
                <a:cs typeface="+mn-cs"/>
              </a:rPr>
              <a:t>The shootings have been confined to high schools, should we include the middle schools in our immediate response?</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Facility type</a:t>
            </a:r>
            <a:r>
              <a:rPr lang="en-US" sz="1200" kern="1200" dirty="0">
                <a:solidFill>
                  <a:schemeClr val="tx1"/>
                </a:solidFill>
                <a:effectLst/>
                <a:latin typeface="+mn-lt"/>
                <a:ea typeface="+mn-ea"/>
                <a:cs typeface="+mn-cs"/>
              </a:rPr>
              <a:t> – Does the facility matter? </a:t>
            </a:r>
            <a:r>
              <a:rPr lang="en-US" sz="1200" i="1" kern="1200" dirty="0">
                <a:solidFill>
                  <a:schemeClr val="tx1"/>
                </a:solidFill>
                <a:effectLst/>
                <a:latin typeface="+mn-lt"/>
                <a:ea typeface="+mn-ea"/>
                <a:cs typeface="+mn-cs"/>
              </a:rPr>
              <a:t>Is every major grain silo in the county at risk?</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Agency or organization</a:t>
            </a:r>
            <a:r>
              <a:rPr lang="en-US" sz="1200" kern="1200" dirty="0">
                <a:solidFill>
                  <a:schemeClr val="tx1"/>
                </a:solidFill>
                <a:effectLst/>
                <a:latin typeface="+mn-lt"/>
                <a:ea typeface="+mn-ea"/>
                <a:cs typeface="+mn-cs"/>
              </a:rPr>
              <a:t> – Is this agency or organization specific? </a:t>
            </a:r>
            <a:r>
              <a:rPr lang="en-US" sz="1200" i="1" kern="1200" dirty="0">
                <a:solidFill>
                  <a:schemeClr val="tx1"/>
                </a:solidFill>
                <a:effectLst/>
                <a:latin typeface="+mn-lt"/>
                <a:ea typeface="+mn-ea"/>
                <a:cs typeface="+mn-cs"/>
              </a:rPr>
              <a:t>Is this an attack on the IRS or did they just happen to be in the building?</a:t>
            </a:r>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Availability</a:t>
            </a:r>
            <a:r>
              <a:rPr lang="en-US" sz="1200" kern="1200" dirty="0">
                <a:solidFill>
                  <a:schemeClr val="tx1"/>
                </a:solidFill>
                <a:effectLst/>
                <a:latin typeface="+mn-lt"/>
                <a:ea typeface="+mn-ea"/>
                <a:cs typeface="+mn-cs"/>
              </a:rPr>
              <a:t> – How important was the availability of the site to the attack? </a:t>
            </a:r>
            <a:r>
              <a:rPr lang="en-US" sz="1200" i="1" kern="1200" dirty="0">
                <a:solidFill>
                  <a:schemeClr val="tx1"/>
                </a:solidFill>
                <a:effectLst/>
                <a:latin typeface="+mn-lt"/>
                <a:ea typeface="+mn-ea"/>
                <a:cs typeface="+mn-cs"/>
              </a:rPr>
              <a:t>Was the firebombing of one church and not another next door simply a matter of one being occupied?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Method</a:t>
            </a:r>
            <a:r>
              <a:rPr lang="en-US" sz="1200" kern="1200" dirty="0">
                <a:solidFill>
                  <a:schemeClr val="tx1"/>
                </a:solidFill>
                <a:effectLst/>
                <a:latin typeface="+mn-lt"/>
                <a:ea typeface="+mn-ea"/>
                <a:cs typeface="+mn-cs"/>
              </a:rPr>
              <a:t> – Will subsequent attacks be limited to this method? </a:t>
            </a:r>
            <a:r>
              <a:rPr lang="en-US" sz="1200" i="1" kern="1200" dirty="0">
                <a:solidFill>
                  <a:schemeClr val="tx1"/>
                </a:solidFill>
                <a:effectLst/>
                <a:latin typeface="+mn-lt"/>
                <a:ea typeface="+mn-ea"/>
                <a:cs typeface="+mn-cs"/>
              </a:rPr>
              <a:t>Do we have to defend against just </a:t>
            </a:r>
            <a:r>
              <a:rPr lang="en-US" sz="1200" i="1" kern="1200" dirty="0" err="1">
                <a:solidFill>
                  <a:schemeClr val="tx1"/>
                </a:solidFill>
                <a:effectLst/>
                <a:latin typeface="+mn-lt"/>
                <a:ea typeface="+mn-ea"/>
                <a:cs typeface="+mn-cs"/>
              </a:rPr>
              <a:t>Molotovs</a:t>
            </a:r>
            <a:r>
              <a:rPr lang="en-US" sz="1200" i="1" kern="1200" dirty="0">
                <a:solidFill>
                  <a:schemeClr val="tx1"/>
                </a:solidFill>
                <a:effectLst/>
                <a:latin typeface="+mn-lt"/>
                <a:ea typeface="+mn-ea"/>
                <a:cs typeface="+mn-cs"/>
              </a:rPr>
              <a:t> or any kind of arson?</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Criticality of the target</a:t>
            </a:r>
            <a:r>
              <a:rPr lang="en-US" sz="1200" kern="1200" dirty="0">
                <a:solidFill>
                  <a:schemeClr val="tx1"/>
                </a:solidFill>
                <a:effectLst/>
                <a:latin typeface="+mn-lt"/>
                <a:ea typeface="+mn-ea"/>
                <a:cs typeface="+mn-cs"/>
              </a:rPr>
              <a:t> – Was the attack attempting to target more than just that site? </a:t>
            </a:r>
            <a:r>
              <a:rPr lang="en-US" sz="1200" i="1" kern="1200" dirty="0">
                <a:solidFill>
                  <a:schemeClr val="tx1"/>
                </a:solidFill>
                <a:effectLst/>
                <a:latin typeface="+mn-lt"/>
                <a:ea typeface="+mn-ea"/>
                <a:cs typeface="+mn-cs"/>
              </a:rPr>
              <a:t>What do we need to protect first,</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the refineries or the storage facilities?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Public visibility</a:t>
            </a:r>
            <a:r>
              <a:rPr lang="en-US" sz="1200" kern="1200" dirty="0">
                <a:solidFill>
                  <a:schemeClr val="tx1"/>
                </a:solidFill>
                <a:effectLst/>
                <a:latin typeface="+mn-lt"/>
                <a:ea typeface="+mn-ea"/>
                <a:cs typeface="+mn-cs"/>
              </a:rPr>
              <a:t> – Was the attack on that building because of its visibility? </a:t>
            </a:r>
            <a:r>
              <a:rPr lang="en-US" sz="1200" i="1" kern="1200" dirty="0">
                <a:solidFill>
                  <a:schemeClr val="tx1"/>
                </a:solidFill>
                <a:effectLst/>
                <a:latin typeface="+mn-lt"/>
                <a:ea typeface="+mn-ea"/>
                <a:cs typeface="+mn-cs"/>
              </a:rPr>
              <a:t>Are all our historic landmarks at risk?</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Symbolic value</a:t>
            </a:r>
            <a:r>
              <a:rPr lang="en-US" sz="1200" kern="1200" dirty="0">
                <a:solidFill>
                  <a:schemeClr val="tx1"/>
                </a:solidFill>
                <a:effectLst/>
                <a:latin typeface="+mn-lt"/>
                <a:ea typeface="+mn-ea"/>
                <a:cs typeface="+mn-cs"/>
              </a:rPr>
              <a:t> – Was the motive of the attack symbolic? </a:t>
            </a:r>
            <a:r>
              <a:rPr lang="en-US" sz="1200" i="1" kern="1200" dirty="0">
                <a:solidFill>
                  <a:schemeClr val="tx1"/>
                </a:solidFill>
                <a:effectLst/>
                <a:latin typeface="+mn-lt"/>
                <a:ea typeface="+mn-ea"/>
                <a:cs typeface="+mn-cs"/>
              </a:rPr>
              <a:t>Is it just historic cemeteries, or any cemeteries?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Bodies</a:t>
            </a:r>
            <a:r>
              <a:rPr lang="en-US" sz="1200" kern="1200" dirty="0">
                <a:solidFill>
                  <a:schemeClr val="tx1"/>
                </a:solidFill>
                <a:effectLst/>
                <a:latin typeface="+mn-lt"/>
                <a:ea typeface="+mn-ea"/>
                <a:cs typeface="+mn-cs"/>
              </a:rPr>
              <a:t> – Was the point of the attack simply how many people would die? </a:t>
            </a:r>
            <a:r>
              <a:rPr lang="en-US" sz="1200" i="1" kern="1200" dirty="0">
                <a:solidFill>
                  <a:schemeClr val="tx1"/>
                </a:solidFill>
                <a:effectLst/>
                <a:latin typeface="+mn-lt"/>
                <a:ea typeface="+mn-ea"/>
                <a:cs typeface="+mn-cs"/>
              </a:rPr>
              <a:t>Is it just flea markets or any gathering of large numbers?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VIP</a:t>
            </a:r>
            <a:r>
              <a:rPr lang="en-US" sz="1200" kern="1200" dirty="0">
                <a:solidFill>
                  <a:schemeClr val="tx1"/>
                </a:solidFill>
                <a:effectLst/>
                <a:latin typeface="+mn-lt"/>
                <a:ea typeface="+mn-ea"/>
                <a:cs typeface="+mn-cs"/>
              </a:rPr>
              <a:t> – Was the attack against specific people-targets or the site? </a:t>
            </a:r>
            <a:r>
              <a:rPr lang="en-US" sz="1200" i="1" kern="1200" dirty="0">
                <a:solidFill>
                  <a:schemeClr val="tx1"/>
                </a:solidFill>
                <a:effectLst/>
                <a:latin typeface="+mn-lt"/>
                <a:ea typeface="+mn-ea"/>
                <a:cs typeface="+mn-cs"/>
              </a:rPr>
              <a:t>Was this an attack against the Governor or the Mansion?</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Dependencies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are the consequences of this attack and does it point to a subsequent attack? </a:t>
            </a:r>
            <a:r>
              <a:rPr lang="en-US" sz="1200" i="1" kern="1200" dirty="0">
                <a:solidFill>
                  <a:schemeClr val="tx1"/>
                </a:solidFill>
                <a:effectLst/>
                <a:latin typeface="+mn-lt"/>
                <a:ea typeface="+mn-ea"/>
                <a:cs typeface="+mn-cs"/>
              </a:rPr>
              <a:t>Were the power substations fired upon deliberately, or is it just deer season?</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Location</a:t>
            </a:r>
            <a:r>
              <a:rPr lang="en-US" sz="1200" kern="1200" dirty="0">
                <a:solidFill>
                  <a:schemeClr val="tx1"/>
                </a:solidFill>
                <a:effectLst/>
                <a:latin typeface="+mn-lt"/>
                <a:ea typeface="+mn-ea"/>
                <a:cs typeface="+mn-cs"/>
              </a:rPr>
              <a:t> – How important was the location to the attacker? </a:t>
            </a:r>
            <a:r>
              <a:rPr lang="en-US" sz="1200" i="1" kern="1200" dirty="0">
                <a:solidFill>
                  <a:schemeClr val="tx1"/>
                </a:solidFill>
                <a:effectLst/>
                <a:latin typeface="+mn-lt"/>
                <a:ea typeface="+mn-ea"/>
                <a:cs typeface="+mn-cs"/>
              </a:rPr>
              <a:t>Are they just burning rural churches because they can’t be caught?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2D3ED7D-A909-4D50-8849-8BE66A2801AB}" type="slidenum">
              <a:rPr lang="en-US" smtClean="0"/>
              <a:t>6</a:t>
            </a:fld>
            <a:endParaRPr lang="en-US"/>
          </a:p>
        </p:txBody>
      </p:sp>
    </p:spTree>
    <p:extLst>
      <p:ext uri="{BB962C8B-B14F-4D97-AF65-F5344CB8AC3E}">
        <p14:creationId xmlns:p14="http://schemas.microsoft.com/office/powerpoint/2010/main" val="150485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2013 we encountered a hidden CI/KR. It was an out-of-the-blue surprise. If it was not on anyone’s radar, it was not discussed with any degree of urgency.</a:t>
            </a:r>
            <a:endParaRPr lang="en-US" dirty="0"/>
          </a:p>
        </p:txBody>
      </p:sp>
      <p:sp>
        <p:nvSpPr>
          <p:cNvPr id="4" name="Slide Number Placeholder 3"/>
          <p:cNvSpPr>
            <a:spLocks noGrp="1"/>
          </p:cNvSpPr>
          <p:nvPr>
            <p:ph type="sldNum" sz="quarter" idx="10"/>
          </p:nvPr>
        </p:nvSpPr>
        <p:spPr/>
        <p:txBody>
          <a:bodyPr/>
          <a:lstStyle/>
          <a:p>
            <a:fld id="{72D3ED7D-A909-4D50-8849-8BE66A2801AB}" type="slidenum">
              <a:rPr lang="en-US" smtClean="0"/>
              <a:t>7</a:t>
            </a:fld>
            <a:endParaRPr lang="en-US"/>
          </a:p>
        </p:txBody>
      </p:sp>
    </p:spTree>
    <p:extLst>
      <p:ext uri="{BB962C8B-B14F-4D97-AF65-F5344CB8AC3E}">
        <p14:creationId xmlns:p14="http://schemas.microsoft.com/office/powerpoint/2010/main" val="1180168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“hidden” CI/KR system touched 4 critical infrastructure sectors and three federal departments.</a:t>
            </a:r>
          </a:p>
        </p:txBody>
      </p:sp>
      <p:sp>
        <p:nvSpPr>
          <p:cNvPr id="4" name="Slide Number Placeholder 3"/>
          <p:cNvSpPr>
            <a:spLocks noGrp="1"/>
          </p:cNvSpPr>
          <p:nvPr>
            <p:ph type="sldNum" sz="quarter" idx="10"/>
          </p:nvPr>
        </p:nvSpPr>
        <p:spPr/>
        <p:txBody>
          <a:bodyPr/>
          <a:lstStyle/>
          <a:p>
            <a:fld id="{72D3ED7D-A909-4D50-8849-8BE66A2801AB}" type="slidenum">
              <a:rPr lang="en-US" smtClean="0"/>
              <a:t>8</a:t>
            </a:fld>
            <a:endParaRPr lang="en-US"/>
          </a:p>
        </p:txBody>
      </p:sp>
    </p:spTree>
    <p:extLst>
      <p:ext uri="{BB962C8B-B14F-4D97-AF65-F5344CB8AC3E}">
        <p14:creationId xmlns:p14="http://schemas.microsoft.com/office/powerpoint/2010/main" val="4224179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terms of Carver or ASCOPE it was critical in impact, and addressed an unrealized vulnerability with significant effects.</a:t>
            </a:r>
            <a:endParaRPr lang="en-US" dirty="0"/>
          </a:p>
        </p:txBody>
      </p:sp>
      <p:sp>
        <p:nvSpPr>
          <p:cNvPr id="4" name="Slide Number Placeholder 3"/>
          <p:cNvSpPr>
            <a:spLocks noGrp="1"/>
          </p:cNvSpPr>
          <p:nvPr>
            <p:ph type="sldNum" sz="quarter" idx="10"/>
          </p:nvPr>
        </p:nvSpPr>
        <p:spPr/>
        <p:txBody>
          <a:bodyPr/>
          <a:lstStyle/>
          <a:p>
            <a:fld id="{72D3ED7D-A909-4D50-8849-8BE66A2801AB}" type="slidenum">
              <a:rPr lang="en-US" smtClean="0"/>
              <a:t>9</a:t>
            </a:fld>
            <a:endParaRPr lang="en-US"/>
          </a:p>
        </p:txBody>
      </p:sp>
    </p:spTree>
    <p:extLst>
      <p:ext uri="{BB962C8B-B14F-4D97-AF65-F5344CB8AC3E}">
        <p14:creationId xmlns:p14="http://schemas.microsoft.com/office/powerpoint/2010/main" val="1008551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F604AB-91D5-4377-845B-A73EA59DEF79}"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5EDFF-2221-4AF6-A0C9-3A36372E27F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604AB-91D5-4377-845B-A73EA59DEF79}"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5EDFF-2221-4AF6-A0C9-3A36372E27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F604AB-91D5-4377-845B-A73EA59DEF79}"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5EDFF-2221-4AF6-A0C9-3A36372E27F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604AB-91D5-4377-845B-A73EA59DEF79}"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5EDFF-2221-4AF6-A0C9-3A36372E27F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F604AB-91D5-4377-845B-A73EA59DEF79}"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5EDFF-2221-4AF6-A0C9-3A36372E27F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F604AB-91D5-4377-845B-A73EA59DEF79}"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5EDFF-2221-4AF6-A0C9-3A36372E27F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F604AB-91D5-4377-845B-A73EA59DEF79}" type="datetimeFigureOut">
              <a:rPr lang="en-US" smtClean="0"/>
              <a:t>10/28/2025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75EDFF-2221-4AF6-A0C9-3A36372E27F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F604AB-91D5-4377-845B-A73EA59DEF79}" type="datetimeFigureOut">
              <a:rPr lang="en-US" smtClean="0"/>
              <a:t>10/28/2025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75EDFF-2221-4AF6-A0C9-3A36372E27F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604AB-91D5-4377-845B-A73EA59DEF79}" type="datetimeFigureOut">
              <a:rPr lang="en-US" smtClean="0"/>
              <a:t>10/28/2025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75EDFF-2221-4AF6-A0C9-3A36372E27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F604AB-91D5-4377-845B-A73EA59DEF79}"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5EDFF-2221-4AF6-A0C9-3A36372E27F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F604AB-91D5-4377-845B-A73EA59DEF79}"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5EDFF-2221-4AF6-A0C9-3A36372E27F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4F604AB-91D5-4377-845B-A73EA59DEF79}" type="datetimeFigureOut">
              <a:rPr lang="en-US" smtClean="0"/>
              <a:t>10/28/2025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375EDFF-2221-4AF6-A0C9-3A36372E27F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sites.google.com/site/miningtwitter/questions/talking-about/wordclouds/wordcloud" TargetMode="External"/><Relationship Id="rId5" Type="http://schemas.openxmlformats.org/officeDocument/2006/relationships/image" Target="../media/image33.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8.xml"/><Relationship Id="rId16" Type="http://schemas.openxmlformats.org/officeDocument/2006/relationships/image" Target="../media/image16.png"/><Relationship Id="rId20"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27.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lstStyle/>
          <a:p>
            <a:r>
              <a:rPr lang="en-US" dirty="0"/>
              <a:t>Hidden CI/KR Systems and Social Media</a:t>
            </a:r>
          </a:p>
        </p:txBody>
      </p:sp>
      <p:sp>
        <p:nvSpPr>
          <p:cNvPr id="3" name="Subtitle 2"/>
          <p:cNvSpPr>
            <a:spLocks noGrp="1"/>
          </p:cNvSpPr>
          <p:nvPr>
            <p:ph type="subTitle" idx="1"/>
          </p:nvPr>
        </p:nvSpPr>
        <p:spPr>
          <a:xfrm>
            <a:off x="923525" y="3886200"/>
            <a:ext cx="7258545" cy="1752600"/>
          </a:xfrm>
        </p:spPr>
        <p:txBody>
          <a:bodyPr/>
          <a:lstStyle/>
          <a:p>
            <a:r>
              <a:rPr lang="en-US" dirty="0"/>
              <a:t>Detecting hidden CI/KR system events using social media</a:t>
            </a:r>
          </a:p>
        </p:txBody>
      </p:sp>
    </p:spTree>
    <p:extLst>
      <p:ext uri="{BB962C8B-B14F-4D97-AF65-F5344CB8AC3E}">
        <p14:creationId xmlns:p14="http://schemas.microsoft.com/office/powerpoint/2010/main" val="768062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Formulas</a:t>
            </a:r>
          </a:p>
        </p:txBody>
      </p:sp>
      <p:sp>
        <p:nvSpPr>
          <p:cNvPr id="3" name="Content Placeholder 2"/>
          <p:cNvSpPr>
            <a:spLocks noGrp="1"/>
          </p:cNvSpPr>
          <p:nvPr>
            <p:ph idx="1"/>
          </p:nvPr>
        </p:nvSpPr>
        <p:spPr>
          <a:xfrm>
            <a:off x="232235" y="1600200"/>
            <a:ext cx="8679530" cy="4525963"/>
          </a:xfrm>
        </p:spPr>
        <p:txBody>
          <a:bodyPr>
            <a:normAutofit lnSpcReduction="10000"/>
          </a:bodyPr>
          <a:lstStyle/>
          <a:p>
            <a:r>
              <a:rPr lang="en-US" sz="2000" dirty="0"/>
              <a:t>Risk = (</a:t>
            </a:r>
            <a:r>
              <a:rPr lang="en-US" sz="2000" b="1" dirty="0">
                <a:solidFill>
                  <a:srgbClr val="FFC000"/>
                </a:solidFill>
              </a:rPr>
              <a:t>Vulnerability</a:t>
            </a:r>
            <a:r>
              <a:rPr lang="en-US" sz="2000" dirty="0"/>
              <a:t> * </a:t>
            </a:r>
            <a:r>
              <a:rPr lang="en-US" sz="2000" b="1" dirty="0">
                <a:solidFill>
                  <a:srgbClr val="92D050"/>
                </a:solidFill>
              </a:rPr>
              <a:t>Threat</a:t>
            </a:r>
            <a:r>
              <a:rPr lang="en-US" sz="2000" dirty="0"/>
              <a:t> * </a:t>
            </a:r>
            <a:r>
              <a:rPr lang="en-US" sz="2000" b="1" dirty="0">
                <a:solidFill>
                  <a:schemeClr val="accent5">
                    <a:lumMod val="75000"/>
                  </a:schemeClr>
                </a:solidFill>
              </a:rPr>
              <a:t>Impact</a:t>
            </a:r>
            <a:r>
              <a:rPr lang="en-US" sz="2000" dirty="0"/>
              <a:t>)</a:t>
            </a:r>
          </a:p>
          <a:p>
            <a:r>
              <a:rPr lang="en-US" sz="2000" dirty="0"/>
              <a:t>Risk = ((</a:t>
            </a:r>
            <a:r>
              <a:rPr lang="en-US" sz="2000" b="1" dirty="0">
                <a:solidFill>
                  <a:srgbClr val="FFC000"/>
                </a:solidFill>
              </a:rPr>
              <a:t>Vulnerability</a:t>
            </a:r>
            <a:r>
              <a:rPr lang="en-US" sz="2000" dirty="0"/>
              <a:t> * </a:t>
            </a:r>
            <a:r>
              <a:rPr lang="en-US" sz="2000" b="1" dirty="0">
                <a:solidFill>
                  <a:srgbClr val="92D050"/>
                </a:solidFill>
              </a:rPr>
              <a:t>Threat </a:t>
            </a:r>
            <a:r>
              <a:rPr lang="en-US" sz="2000" dirty="0"/>
              <a:t>* </a:t>
            </a:r>
            <a:r>
              <a:rPr lang="en-US" sz="2000" b="1" dirty="0">
                <a:solidFill>
                  <a:schemeClr val="accent5">
                    <a:lumMod val="75000"/>
                  </a:schemeClr>
                </a:solidFill>
              </a:rPr>
              <a:t>Impact</a:t>
            </a:r>
            <a:r>
              <a:rPr lang="en-US" sz="2000" dirty="0"/>
              <a:t>) * </a:t>
            </a:r>
            <a:r>
              <a:rPr lang="en-US" sz="2000" b="1" dirty="0">
                <a:solidFill>
                  <a:schemeClr val="tx2">
                    <a:lumMod val="60000"/>
                    <a:lumOff val="40000"/>
                  </a:schemeClr>
                </a:solidFill>
              </a:rPr>
              <a:t>Commonality</a:t>
            </a:r>
            <a:r>
              <a:rPr lang="en-US" sz="2000" dirty="0"/>
              <a:t>))</a:t>
            </a:r>
          </a:p>
          <a:p>
            <a:r>
              <a:rPr lang="en-US" sz="2000" dirty="0"/>
              <a:t>Risk = (((</a:t>
            </a:r>
            <a:r>
              <a:rPr lang="en-US" sz="2000" b="1" dirty="0">
                <a:solidFill>
                  <a:srgbClr val="FFC000"/>
                </a:solidFill>
              </a:rPr>
              <a:t>Vulnerability</a:t>
            </a:r>
            <a:r>
              <a:rPr lang="en-US" sz="2000" dirty="0"/>
              <a:t> * </a:t>
            </a:r>
            <a:r>
              <a:rPr lang="en-US" sz="2000" b="1" dirty="0">
                <a:solidFill>
                  <a:srgbClr val="92D050"/>
                </a:solidFill>
              </a:rPr>
              <a:t>Threat</a:t>
            </a:r>
            <a:r>
              <a:rPr lang="en-US" sz="2000" dirty="0"/>
              <a:t> * </a:t>
            </a:r>
            <a:r>
              <a:rPr lang="en-US" sz="2000" b="1" dirty="0">
                <a:solidFill>
                  <a:schemeClr val="accent5">
                    <a:lumMod val="75000"/>
                  </a:schemeClr>
                </a:solidFill>
              </a:rPr>
              <a:t>Impact</a:t>
            </a:r>
            <a:r>
              <a:rPr lang="en-US" sz="2000" dirty="0"/>
              <a:t>) * </a:t>
            </a:r>
            <a:r>
              <a:rPr lang="en-US" sz="2000" b="1" dirty="0">
                <a:solidFill>
                  <a:schemeClr val="tx2">
                    <a:lumMod val="60000"/>
                    <a:lumOff val="40000"/>
                  </a:schemeClr>
                </a:solidFill>
              </a:rPr>
              <a:t>Commonality</a:t>
            </a:r>
            <a:r>
              <a:rPr lang="en-US" sz="2000" dirty="0"/>
              <a:t>)) / </a:t>
            </a:r>
            <a:r>
              <a:rPr lang="en-US" sz="2000" b="1" dirty="0">
                <a:solidFill>
                  <a:srgbClr val="7030A0"/>
                </a:solidFill>
              </a:rPr>
              <a:t>Environment</a:t>
            </a:r>
            <a:r>
              <a:rPr lang="en-US" sz="2000" dirty="0"/>
              <a:t>)</a:t>
            </a:r>
          </a:p>
          <a:p>
            <a:endParaRPr lang="en-US" sz="2000" dirty="0"/>
          </a:p>
          <a:p>
            <a:r>
              <a:rPr lang="en-US" sz="2000" b="1" dirty="0">
                <a:solidFill>
                  <a:srgbClr val="FFC000"/>
                </a:solidFill>
              </a:rPr>
              <a:t>Vulnerability</a:t>
            </a:r>
            <a:r>
              <a:rPr lang="en-US" sz="2000" dirty="0"/>
              <a:t> = ((</a:t>
            </a:r>
            <a:r>
              <a:rPr lang="en-US" sz="2000" b="1" dirty="0">
                <a:solidFill>
                  <a:srgbClr val="FF0000"/>
                </a:solidFill>
              </a:rPr>
              <a:t>location</a:t>
            </a:r>
            <a:r>
              <a:rPr lang="en-US" sz="2000" dirty="0"/>
              <a:t> * </a:t>
            </a:r>
            <a:r>
              <a:rPr lang="en-US" sz="2000" b="1" dirty="0">
                <a:solidFill>
                  <a:srgbClr val="FF0000"/>
                </a:solidFill>
              </a:rPr>
              <a:t>accessibility</a:t>
            </a:r>
            <a:r>
              <a:rPr lang="en-US" sz="2000" dirty="0"/>
              <a:t> * </a:t>
            </a:r>
            <a:r>
              <a:rPr lang="en-US" sz="2000" b="1" dirty="0">
                <a:solidFill>
                  <a:srgbClr val="FF0000"/>
                </a:solidFill>
              </a:rPr>
              <a:t>site visibility</a:t>
            </a:r>
            <a:r>
              <a:rPr lang="en-US" sz="2000" dirty="0"/>
              <a:t>)/hardness)</a:t>
            </a:r>
          </a:p>
          <a:p>
            <a:r>
              <a:rPr lang="en-US" sz="2000" b="1" dirty="0">
                <a:solidFill>
                  <a:srgbClr val="92D050"/>
                </a:solidFill>
              </a:rPr>
              <a:t>Threat</a:t>
            </a:r>
            <a:r>
              <a:rPr lang="en-US" sz="2000" dirty="0"/>
              <a:t> = ((notifications * bulletins * </a:t>
            </a:r>
            <a:r>
              <a:rPr lang="en-US" sz="2000" b="1" dirty="0">
                <a:solidFill>
                  <a:srgbClr val="FF0000"/>
                </a:solidFill>
              </a:rPr>
              <a:t>precedents</a:t>
            </a:r>
            <a:r>
              <a:rPr lang="en-US" sz="2000" dirty="0"/>
              <a:t> * calendar * weather) * (</a:t>
            </a:r>
            <a:r>
              <a:rPr lang="en-US" sz="2000" b="1" dirty="0">
                <a:solidFill>
                  <a:srgbClr val="FF0000"/>
                </a:solidFill>
              </a:rPr>
              <a:t>ability</a:t>
            </a:r>
            <a:r>
              <a:rPr lang="en-US" sz="2000" dirty="0"/>
              <a:t> * intent * </a:t>
            </a:r>
            <a:r>
              <a:rPr lang="en-US" sz="2000" b="1" dirty="0">
                <a:solidFill>
                  <a:srgbClr val="FF0000"/>
                </a:solidFill>
              </a:rPr>
              <a:t>opportunity</a:t>
            </a:r>
            <a:r>
              <a:rPr lang="en-US" sz="2000" dirty="0"/>
              <a:t>))</a:t>
            </a:r>
          </a:p>
          <a:p>
            <a:r>
              <a:rPr lang="en-US" sz="2000" b="1" dirty="0">
                <a:solidFill>
                  <a:schemeClr val="accent5">
                    <a:lumMod val="75000"/>
                  </a:schemeClr>
                </a:solidFill>
              </a:rPr>
              <a:t>Impact</a:t>
            </a:r>
            <a:r>
              <a:rPr lang="en-US" sz="2000" dirty="0"/>
              <a:t> = (</a:t>
            </a:r>
            <a:r>
              <a:rPr lang="en-US" sz="2000" b="1" dirty="0">
                <a:solidFill>
                  <a:srgbClr val="FF0000"/>
                </a:solidFill>
              </a:rPr>
              <a:t>criticality</a:t>
            </a:r>
            <a:r>
              <a:rPr lang="en-US" sz="2000" dirty="0"/>
              <a:t> * </a:t>
            </a:r>
            <a:r>
              <a:rPr lang="en-US" sz="2000" b="1" dirty="0">
                <a:solidFill>
                  <a:srgbClr val="FF0000"/>
                </a:solidFill>
              </a:rPr>
              <a:t>dependencies</a:t>
            </a:r>
            <a:r>
              <a:rPr lang="en-US" sz="2000" dirty="0"/>
              <a:t> * </a:t>
            </a:r>
            <a:r>
              <a:rPr lang="en-US" sz="2000" b="1" dirty="0">
                <a:solidFill>
                  <a:srgbClr val="FF0000"/>
                </a:solidFill>
              </a:rPr>
              <a:t>visibility</a:t>
            </a:r>
            <a:r>
              <a:rPr lang="en-US" sz="2000" dirty="0"/>
              <a:t> * </a:t>
            </a:r>
            <a:r>
              <a:rPr lang="en-US" sz="2000" b="1" dirty="0">
                <a:solidFill>
                  <a:srgbClr val="FF0000"/>
                </a:solidFill>
              </a:rPr>
              <a:t>symbolism</a:t>
            </a:r>
            <a:r>
              <a:rPr lang="en-US" sz="2000" dirty="0"/>
              <a:t> * </a:t>
            </a:r>
            <a:r>
              <a:rPr lang="en-US" sz="2000" b="1" dirty="0">
                <a:solidFill>
                  <a:srgbClr val="FF0000"/>
                </a:solidFill>
              </a:rPr>
              <a:t>bodies</a:t>
            </a:r>
            <a:r>
              <a:rPr lang="en-US" sz="2000" dirty="0"/>
              <a:t> * VIPs)</a:t>
            </a:r>
          </a:p>
          <a:p>
            <a:r>
              <a:rPr lang="en-US" sz="2000" b="1" dirty="0">
                <a:solidFill>
                  <a:schemeClr val="tx2">
                    <a:lumMod val="60000"/>
                    <a:lumOff val="40000"/>
                  </a:schemeClr>
                </a:solidFill>
              </a:rPr>
              <a:t>Commonality</a:t>
            </a:r>
            <a:r>
              <a:rPr lang="en-US" sz="2000" dirty="0"/>
              <a:t> = (</a:t>
            </a:r>
            <a:r>
              <a:rPr lang="en-US" sz="2000" b="1" dirty="0">
                <a:solidFill>
                  <a:srgbClr val="FF0000"/>
                </a:solidFill>
              </a:rPr>
              <a:t>ethnicity</a:t>
            </a:r>
            <a:r>
              <a:rPr lang="en-US" sz="2000" dirty="0"/>
              <a:t> * </a:t>
            </a:r>
            <a:r>
              <a:rPr lang="en-US" sz="2000" b="1" dirty="0">
                <a:solidFill>
                  <a:srgbClr val="FF0000"/>
                </a:solidFill>
              </a:rPr>
              <a:t>age</a:t>
            </a:r>
            <a:r>
              <a:rPr lang="en-US" sz="2000" dirty="0"/>
              <a:t> * facility type * agency/organization * availability * method)</a:t>
            </a:r>
          </a:p>
          <a:p>
            <a:r>
              <a:rPr lang="en-US" sz="2000" b="1" dirty="0">
                <a:solidFill>
                  <a:srgbClr val="7030A0"/>
                </a:solidFill>
              </a:rPr>
              <a:t>Environment</a:t>
            </a:r>
            <a:r>
              <a:rPr lang="en-US" sz="2000" dirty="0"/>
              <a:t> = (date &lt;&gt;/= calendar date) / (time from incident) / (distance from incident) </a:t>
            </a:r>
          </a:p>
          <a:p>
            <a:endParaRPr lang="en-US" sz="2000" dirty="0"/>
          </a:p>
          <a:p>
            <a:endParaRPr lang="en-US" sz="2000" dirty="0"/>
          </a:p>
        </p:txBody>
      </p:sp>
      <p:cxnSp>
        <p:nvCxnSpPr>
          <p:cNvPr id="5" name="Straight Connector 4"/>
          <p:cNvCxnSpPr/>
          <p:nvPr/>
        </p:nvCxnSpPr>
        <p:spPr>
          <a:xfrm flipH="1">
            <a:off x="155425" y="2852925"/>
            <a:ext cx="87947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344510" y="5310845"/>
            <a:ext cx="5952775" cy="384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54690" y="5656490"/>
            <a:ext cx="1420985"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730030" y="3659430"/>
            <a:ext cx="2457920"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67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817" y="2660900"/>
            <a:ext cx="4172183" cy="264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57200" y="0"/>
            <a:ext cx="8229600" cy="1143000"/>
          </a:xfrm>
        </p:spPr>
        <p:txBody>
          <a:bodyPr/>
          <a:lstStyle/>
          <a:p>
            <a:r>
              <a:rPr lang="en-US" dirty="0"/>
              <a:t>EBT event</a:t>
            </a:r>
          </a:p>
        </p:txBody>
      </p:sp>
      <p:sp>
        <p:nvSpPr>
          <p:cNvPr id="4" name="Content Placeholder 3"/>
          <p:cNvSpPr>
            <a:spLocks noGrp="1"/>
          </p:cNvSpPr>
          <p:nvPr>
            <p:ph idx="1"/>
          </p:nvPr>
        </p:nvSpPr>
        <p:spPr>
          <a:xfrm>
            <a:off x="270640" y="932675"/>
            <a:ext cx="5146270" cy="5760750"/>
          </a:xfrm>
        </p:spPr>
        <p:txBody>
          <a:bodyPr>
            <a:noAutofit/>
          </a:bodyPr>
          <a:lstStyle/>
          <a:p>
            <a:pPr marL="0" indent="0">
              <a:buNone/>
            </a:pPr>
            <a:r>
              <a:rPr lang="en-US" sz="2800" dirty="0"/>
              <a:t>On the 11</a:t>
            </a:r>
            <a:r>
              <a:rPr lang="en-US" sz="2800" baseline="30000" dirty="0"/>
              <a:t>th</a:t>
            </a:r>
            <a:r>
              <a:rPr lang="en-US" sz="2800" dirty="0"/>
              <a:t> of October, 2013 a test of the Xerox backup software for the electronic balance transfer (EBT) card system shut down the EBT service for 17 states for a period of 9 hours.</a:t>
            </a:r>
          </a:p>
          <a:p>
            <a:pPr marL="0" indent="0">
              <a:buNone/>
            </a:pPr>
            <a:r>
              <a:rPr lang="en-US" sz="2800" dirty="0"/>
              <a:t>In at least two states (FL and GA), within 6 hours the failure of the EBT system resulted in threats of violence and confrontations between store personnel and EBT users.</a:t>
            </a:r>
          </a:p>
        </p:txBody>
      </p:sp>
    </p:spTree>
    <p:extLst>
      <p:ext uri="{BB962C8B-B14F-4D97-AF65-F5344CB8AC3E}">
        <p14:creationId xmlns:p14="http://schemas.microsoft.com/office/powerpoint/2010/main" val="1754416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a:t>EBT event</a:t>
            </a:r>
          </a:p>
        </p:txBody>
      </p:sp>
      <p:sp>
        <p:nvSpPr>
          <p:cNvPr id="4" name="Content Placeholder 3"/>
          <p:cNvSpPr>
            <a:spLocks noGrp="1"/>
          </p:cNvSpPr>
          <p:nvPr>
            <p:ph idx="1"/>
          </p:nvPr>
        </p:nvSpPr>
        <p:spPr>
          <a:xfrm>
            <a:off x="457200" y="930415"/>
            <a:ext cx="8229600" cy="2727185"/>
          </a:xfrm>
        </p:spPr>
        <p:txBody>
          <a:bodyPr>
            <a:noAutofit/>
          </a:bodyPr>
          <a:lstStyle/>
          <a:p>
            <a:pPr marL="0" indent="0">
              <a:buNone/>
            </a:pPr>
            <a:r>
              <a:rPr lang="en-US" sz="2800" dirty="0"/>
              <a:t>In two Louisiana </a:t>
            </a:r>
            <a:r>
              <a:rPr lang="en-US" sz="2800" dirty="0" err="1"/>
              <a:t>Wal</a:t>
            </a:r>
            <a:r>
              <a:rPr lang="en-US" sz="2800" dirty="0"/>
              <a:t>-Marts, when the cards showed no limit on charges, managers at the </a:t>
            </a:r>
            <a:r>
              <a:rPr lang="en-US" sz="2800" dirty="0" err="1"/>
              <a:t>Wal</a:t>
            </a:r>
            <a:r>
              <a:rPr lang="en-US" sz="2800" dirty="0"/>
              <a:t>-Marts allowed customers to purchase groceries. This triggered a run on the stores with EBT card users purchasing massive amounts of groceries, electronics, and other goods. Police had to be called to manage the situation.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412309"/>
            <a:ext cx="4087719" cy="2369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43480"/>
            <a:ext cx="3453933" cy="259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5094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a:t>A hidden CI/KR with SCADA-like effect </a:t>
            </a:r>
          </a:p>
        </p:txBody>
      </p:sp>
      <p:sp>
        <p:nvSpPr>
          <p:cNvPr id="3" name="Content Placeholder 2"/>
          <p:cNvSpPr>
            <a:spLocks noGrp="1"/>
          </p:cNvSpPr>
          <p:nvPr>
            <p:ph idx="1"/>
          </p:nvPr>
        </p:nvSpPr>
        <p:spPr>
          <a:xfrm>
            <a:off x="304800" y="1600200"/>
            <a:ext cx="8534400" cy="4824390"/>
          </a:xfrm>
        </p:spPr>
        <p:txBody>
          <a:bodyPr>
            <a:normAutofit/>
          </a:bodyPr>
          <a:lstStyle/>
          <a:p>
            <a:r>
              <a:rPr lang="en-US" sz="2800" dirty="0"/>
              <a:t>Many EBT/food stamp recipients have no financial resources and no alternatives – they are vulnerable</a:t>
            </a:r>
          </a:p>
          <a:p>
            <a:r>
              <a:rPr lang="en-US" sz="2800" dirty="0"/>
              <a:t>The EBT failure was caused by the failure of a single server group – a single point of failure</a:t>
            </a:r>
          </a:p>
          <a:p>
            <a:r>
              <a:rPr lang="en-US" sz="2800" dirty="0"/>
              <a:t>The failure of the EBT system triggered crime and threats of violence within 6 hours</a:t>
            </a:r>
          </a:p>
          <a:p>
            <a:pPr marL="0" indent="0">
              <a:buNone/>
            </a:pPr>
            <a:r>
              <a:rPr lang="en-US" sz="2800" dirty="0"/>
              <a:t>Social support systems represent a hidden and vulnerable critical infrastructure/key resource system. </a:t>
            </a:r>
            <a:r>
              <a:rPr lang="en-US" sz="2800" u="sng" dirty="0"/>
              <a:t>This is a direct cyber to real world impact with SCADA-like effect.</a:t>
            </a:r>
          </a:p>
          <a:p>
            <a:endParaRPr lang="en-US" dirty="0"/>
          </a:p>
        </p:txBody>
      </p:sp>
    </p:spTree>
    <p:extLst>
      <p:ext uri="{BB962C8B-B14F-4D97-AF65-F5344CB8AC3E}">
        <p14:creationId xmlns:p14="http://schemas.microsoft.com/office/powerpoint/2010/main" val="4247824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88575" cy="1143000"/>
          </a:xfrm>
        </p:spPr>
        <p:txBody>
          <a:bodyPr>
            <a:normAutofit/>
          </a:bodyPr>
          <a:lstStyle/>
          <a:p>
            <a:r>
              <a:rPr lang="en-US" dirty="0"/>
              <a:t>Scale and Scope of EBT/Food stamps </a:t>
            </a:r>
          </a:p>
        </p:txBody>
      </p:sp>
      <p:sp>
        <p:nvSpPr>
          <p:cNvPr id="3" name="Content Placeholder 2"/>
          <p:cNvSpPr>
            <a:spLocks noGrp="1"/>
          </p:cNvSpPr>
          <p:nvPr>
            <p:ph idx="1"/>
          </p:nvPr>
        </p:nvSpPr>
        <p:spPr>
          <a:xfrm>
            <a:off x="193830" y="1163105"/>
            <a:ext cx="8717935" cy="4871608"/>
          </a:xfrm>
        </p:spPr>
        <p:txBody>
          <a:bodyPr>
            <a:normAutofit/>
          </a:bodyPr>
          <a:lstStyle/>
          <a:p>
            <a:r>
              <a:rPr lang="en-US" sz="2800" dirty="0"/>
              <a:t>More than 46 million Americans (approximately 1 in 7) are on food stamps</a:t>
            </a:r>
          </a:p>
          <a:p>
            <a:r>
              <a:rPr lang="en-US" sz="2800" dirty="0"/>
              <a:t>In fiscal year 2012, more than 70 billion dollars in benefits were paid out</a:t>
            </a:r>
          </a:p>
          <a:p>
            <a:r>
              <a:rPr lang="en-US" sz="2800" dirty="0"/>
              <a:t>In at least 3 states (TN, MS, and NM) over 20% of the population received food stamps</a:t>
            </a:r>
          </a:p>
          <a:p>
            <a:pPr marL="0" indent="0">
              <a:buNone/>
            </a:pPr>
            <a:r>
              <a:rPr lang="en-US" sz="2800" dirty="0"/>
              <a:t>The immediate effect combined with a scale impacting over 14% of the population in 17 states potentially put every food vendor or restaurant accepting EBT cards at risk.</a:t>
            </a:r>
          </a:p>
          <a:p>
            <a:endParaRPr lang="en-US" dirty="0"/>
          </a:p>
        </p:txBody>
      </p:sp>
    </p:spTree>
    <p:extLst>
      <p:ext uri="{BB962C8B-B14F-4D97-AF65-F5344CB8AC3E}">
        <p14:creationId xmlns:p14="http://schemas.microsoft.com/office/powerpoint/2010/main" val="3506920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1" y="-18300"/>
            <a:ext cx="9144001" cy="1143000"/>
          </a:xfrm>
        </p:spPr>
        <p:txBody>
          <a:bodyPr>
            <a:normAutofit/>
          </a:bodyPr>
          <a:lstStyle/>
          <a:p>
            <a:r>
              <a:rPr lang="en-US" dirty="0"/>
              <a:t>Why we didn’t see it coming…</a:t>
            </a:r>
          </a:p>
        </p:txBody>
      </p:sp>
      <p:sp>
        <p:nvSpPr>
          <p:cNvPr id="3" name="Content Placeholder 2"/>
          <p:cNvSpPr>
            <a:spLocks noGrp="1"/>
          </p:cNvSpPr>
          <p:nvPr>
            <p:ph idx="1"/>
          </p:nvPr>
        </p:nvSpPr>
        <p:spPr>
          <a:xfrm>
            <a:off x="270639" y="1163105"/>
            <a:ext cx="8641126" cy="5069460"/>
          </a:xfrm>
        </p:spPr>
        <p:txBody>
          <a:bodyPr>
            <a:normAutofit fontScale="92500" lnSpcReduction="10000"/>
          </a:bodyPr>
          <a:lstStyle/>
          <a:p>
            <a:r>
              <a:rPr lang="en-US" dirty="0"/>
              <a:t>Black swans – the world is not more unpredictable than we think, it is more unpredictable than we can think</a:t>
            </a:r>
          </a:p>
          <a:p>
            <a:r>
              <a:rPr lang="en-US" dirty="0" err="1"/>
              <a:t>Bak’s</a:t>
            </a:r>
            <a:r>
              <a:rPr lang="en-US" dirty="0"/>
              <a:t> sand pile  model – self organizing states of criticality/instability</a:t>
            </a:r>
          </a:p>
          <a:p>
            <a:pPr lvl="1"/>
            <a:r>
              <a:rPr lang="en-US" dirty="0"/>
              <a:t>Once the sand pile model reaches its critical state, there is no correlation between the system's response to a perturbation and the details of a perturbation. Generally this means that dropping another grain of sand onto the pile may cause nothing to happen, or it may cause the entire pile to collapse in a massive slide</a:t>
            </a:r>
          </a:p>
          <a:p>
            <a:pPr lvl="1"/>
            <a:r>
              <a:rPr lang="en-US" dirty="0"/>
              <a:t>Efficiency – pushes against redundancy, serves the majority, and pushes to a critical state</a:t>
            </a:r>
          </a:p>
          <a:p>
            <a:pPr lvl="1"/>
            <a:r>
              <a:rPr lang="en-US" dirty="0"/>
              <a:t>Cost – pushes against redundancy, does not reward in-depth resources, and pushes to a critical state</a:t>
            </a:r>
          </a:p>
          <a:p>
            <a:pPr marL="57150" indent="0">
              <a:buNone/>
            </a:pPr>
            <a:endParaRPr lang="en-US" dirty="0"/>
          </a:p>
          <a:p>
            <a:pPr marL="57150" indent="0">
              <a:buNone/>
            </a:pPr>
            <a:r>
              <a:rPr lang="en-US" dirty="0"/>
              <a:t>So how do we detect what is critical but we don’t know and may not be able to know?</a:t>
            </a:r>
          </a:p>
          <a:p>
            <a:pPr marL="0" indent="0">
              <a:buNone/>
            </a:pPr>
            <a:endParaRPr lang="en-US" dirty="0"/>
          </a:p>
        </p:txBody>
      </p:sp>
    </p:spTree>
    <p:extLst>
      <p:ext uri="{BB962C8B-B14F-4D97-AF65-F5344CB8AC3E}">
        <p14:creationId xmlns:p14="http://schemas.microsoft.com/office/powerpoint/2010/main" val="1707213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292" y="-19493"/>
            <a:ext cx="8229600" cy="1143000"/>
          </a:xfrm>
        </p:spPr>
        <p:txBody>
          <a:bodyPr>
            <a:normAutofit/>
          </a:bodyPr>
          <a:lstStyle/>
          <a:p>
            <a:r>
              <a:rPr lang="en-US" dirty="0"/>
              <a:t>At first by accident…</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3756113"/>
            <a:ext cx="9143999" cy="310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83696" y="1219200"/>
            <a:ext cx="7315200" cy="1815882"/>
          </a:xfrm>
          <a:prstGeom prst="rect">
            <a:avLst/>
          </a:prstGeom>
          <a:noFill/>
        </p:spPr>
        <p:txBody>
          <a:bodyPr wrap="square" rtlCol="0">
            <a:spAutoFit/>
          </a:bodyPr>
          <a:lstStyle/>
          <a:p>
            <a:r>
              <a:rPr lang="en-US" sz="2800" dirty="0"/>
              <a:t>Twitter traffic about EBT cards made a sudden spike late on the night of the 10</a:t>
            </a:r>
            <a:r>
              <a:rPr lang="en-US" sz="2800" baseline="30000" dirty="0"/>
              <a:t>th</a:t>
            </a:r>
            <a:r>
              <a:rPr lang="en-US" sz="2800" dirty="0"/>
              <a:t> and peaked on the 12</a:t>
            </a:r>
            <a:r>
              <a:rPr lang="en-US" sz="2800" baseline="30000" dirty="0"/>
              <a:t>th</a:t>
            </a:r>
            <a:r>
              <a:rPr lang="en-US" sz="2800" dirty="0"/>
              <a:t> with over 25,000 tweets dealing with the failure of the EBT system.</a:t>
            </a:r>
          </a:p>
        </p:txBody>
      </p:sp>
      <p:sp>
        <p:nvSpPr>
          <p:cNvPr id="5" name="Oval 4"/>
          <p:cNvSpPr/>
          <p:nvPr/>
        </p:nvSpPr>
        <p:spPr>
          <a:xfrm>
            <a:off x="5029200" y="4267200"/>
            <a:ext cx="1447800" cy="21336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3475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Volume and volume change</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3756113"/>
            <a:ext cx="9143999" cy="310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08110" y="1498937"/>
            <a:ext cx="7315200" cy="1815882"/>
          </a:xfrm>
          <a:prstGeom prst="rect">
            <a:avLst/>
          </a:prstGeom>
          <a:noFill/>
        </p:spPr>
        <p:txBody>
          <a:bodyPr wrap="square" rtlCol="0">
            <a:spAutoFit/>
          </a:bodyPr>
          <a:lstStyle/>
          <a:p>
            <a:r>
              <a:rPr lang="en-US" sz="2800" dirty="0"/>
              <a:t>The volume of traffic reflects the level of interest. The amount of increase in a period of time reflects the degree of surprise. The sharper the angle, the higher the degree of surprise.</a:t>
            </a:r>
          </a:p>
        </p:txBody>
      </p:sp>
      <p:sp>
        <p:nvSpPr>
          <p:cNvPr id="5" name="Oval 4"/>
          <p:cNvSpPr/>
          <p:nvPr/>
        </p:nvSpPr>
        <p:spPr>
          <a:xfrm>
            <a:off x="5181600" y="4267200"/>
            <a:ext cx="609600" cy="21336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480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Traffic volume change</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787" b="24584"/>
          <a:stretch/>
        </p:blipFill>
        <p:spPr bwMode="auto">
          <a:xfrm>
            <a:off x="0" y="4309111"/>
            <a:ext cx="9138082" cy="2548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flipH="1">
            <a:off x="1981200" y="4572000"/>
            <a:ext cx="304800" cy="1295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315200" y="4953000"/>
            <a:ext cx="914400" cy="533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4513" y="4362290"/>
            <a:ext cx="1244940" cy="1821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698735">
            <a:off x="7149930" y="4309111"/>
            <a:ext cx="1244940" cy="1821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914400" y="1622770"/>
            <a:ext cx="3581400" cy="1200329"/>
          </a:xfrm>
          <a:prstGeom prst="rect">
            <a:avLst/>
          </a:prstGeom>
          <a:noFill/>
        </p:spPr>
        <p:txBody>
          <a:bodyPr wrap="square" rtlCol="0">
            <a:spAutoFit/>
          </a:bodyPr>
          <a:lstStyle/>
          <a:p>
            <a:r>
              <a:rPr lang="en-US" dirty="0"/>
              <a:t>The social media traffic volume change on Oct 11</a:t>
            </a:r>
            <a:r>
              <a:rPr lang="en-US" baseline="30000" dirty="0"/>
              <a:t>th</a:t>
            </a:r>
            <a:r>
              <a:rPr lang="en-US" dirty="0"/>
              <a:t> reflects an unanticipated event with a sudden and wide-spread response. </a:t>
            </a:r>
          </a:p>
        </p:txBody>
      </p:sp>
      <p:sp>
        <p:nvSpPr>
          <p:cNvPr id="14" name="TextBox 13"/>
          <p:cNvSpPr txBox="1"/>
          <p:nvPr/>
        </p:nvSpPr>
        <p:spPr>
          <a:xfrm>
            <a:off x="4267201" y="1600200"/>
            <a:ext cx="4602168" cy="2031325"/>
          </a:xfrm>
          <a:prstGeom prst="rect">
            <a:avLst/>
          </a:prstGeom>
          <a:noFill/>
        </p:spPr>
        <p:txBody>
          <a:bodyPr wrap="square" rtlCol="0">
            <a:spAutoFit/>
          </a:bodyPr>
          <a:lstStyle/>
          <a:p>
            <a:r>
              <a:rPr lang="en-US" dirty="0"/>
              <a:t>On the basis of the end of the supplemental stimulus package, EBT/food stamp/SNAP benefits were reduced on November 1</a:t>
            </a:r>
            <a:r>
              <a:rPr lang="en-US" baseline="30000" dirty="0"/>
              <a:t>st..</a:t>
            </a:r>
            <a:endParaRPr lang="en-US" dirty="0"/>
          </a:p>
          <a:p>
            <a:r>
              <a:rPr lang="en-US" dirty="0"/>
              <a:t>The Nov 1</a:t>
            </a:r>
            <a:r>
              <a:rPr lang="en-US" baseline="30000" dirty="0"/>
              <a:t>st</a:t>
            </a:r>
            <a:r>
              <a:rPr lang="en-US" dirty="0"/>
              <a:t> social media traffic volume change reflects a growing awareness of an anticipated event. </a:t>
            </a:r>
          </a:p>
          <a:p>
            <a:endParaRPr lang="en-US" dirty="0"/>
          </a:p>
        </p:txBody>
      </p:sp>
      <p:cxnSp>
        <p:nvCxnSpPr>
          <p:cNvPr id="16" name="Straight Arrow Connector 15"/>
          <p:cNvCxnSpPr/>
          <p:nvPr/>
        </p:nvCxnSpPr>
        <p:spPr>
          <a:xfrm>
            <a:off x="2286000" y="2819400"/>
            <a:ext cx="0" cy="148971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282004" y="4239449"/>
            <a:ext cx="0" cy="6030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48000" y="4572000"/>
            <a:ext cx="3808890" cy="1200329"/>
          </a:xfrm>
          <a:prstGeom prst="rect">
            <a:avLst/>
          </a:prstGeom>
          <a:noFill/>
        </p:spPr>
        <p:txBody>
          <a:bodyPr wrap="square" rtlCol="0">
            <a:spAutoFit/>
          </a:bodyPr>
          <a:lstStyle/>
          <a:p>
            <a:r>
              <a:rPr lang="en-US" dirty="0"/>
              <a:t>The differences in the volume change indicates that an algorithm to detect sudden and wide spread responses should be possible. </a:t>
            </a:r>
          </a:p>
        </p:txBody>
      </p:sp>
    </p:spTree>
    <p:extLst>
      <p:ext uri="{BB962C8B-B14F-4D97-AF65-F5344CB8AC3E}">
        <p14:creationId xmlns:p14="http://schemas.microsoft.com/office/powerpoint/2010/main" val="3623735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Linking words – detecting patterns</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027"/>
          <a:stretch/>
        </p:blipFill>
        <p:spPr bwMode="auto">
          <a:xfrm>
            <a:off x="0" y="4327451"/>
            <a:ext cx="9144000" cy="2530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235765"/>
            <a:ext cx="1474787"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06630" y="1371600"/>
            <a:ext cx="7315200" cy="1815882"/>
          </a:xfrm>
          <a:prstGeom prst="rect">
            <a:avLst/>
          </a:prstGeom>
          <a:noFill/>
        </p:spPr>
        <p:txBody>
          <a:bodyPr wrap="square" rtlCol="0">
            <a:spAutoFit/>
          </a:bodyPr>
          <a:lstStyle/>
          <a:p>
            <a:r>
              <a:rPr lang="en-US" sz="2800" dirty="0"/>
              <a:t>Patterns of word use in tweets confirms the relationship of the event to social media traffic. In this example, </a:t>
            </a:r>
            <a:r>
              <a:rPr lang="en-US" sz="2800" b="1" dirty="0">
                <a:solidFill>
                  <a:srgbClr val="00B0F0"/>
                </a:solidFill>
              </a:rPr>
              <a:t>EBT</a:t>
            </a:r>
            <a:r>
              <a:rPr lang="en-US" sz="2800" dirty="0"/>
              <a:t> is closely mirrored by </a:t>
            </a:r>
            <a:r>
              <a:rPr lang="en-US" sz="2800" b="1" dirty="0">
                <a:solidFill>
                  <a:srgbClr val="FFC000"/>
                </a:solidFill>
              </a:rPr>
              <a:t>riot</a:t>
            </a:r>
            <a:r>
              <a:rPr lang="en-US" sz="2800" dirty="0"/>
              <a:t> in both traffic volume and volume change.</a:t>
            </a:r>
          </a:p>
        </p:txBody>
      </p:sp>
    </p:spTree>
    <p:extLst>
      <p:ext uri="{BB962C8B-B14F-4D97-AF65-F5344CB8AC3E}">
        <p14:creationId xmlns:p14="http://schemas.microsoft.com/office/powerpoint/2010/main" val="292755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0" y="0"/>
            <a:ext cx="894273" cy="89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69829" y="0"/>
            <a:ext cx="7315200" cy="1143000"/>
          </a:xfrm>
        </p:spPr>
        <p:txBody>
          <a:bodyPr>
            <a:normAutofit/>
          </a:bodyPr>
          <a:lstStyle/>
          <a:p>
            <a:r>
              <a:rPr lang="en-US" dirty="0"/>
              <a:t>Critical Infrastructure Sectors</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945" y="2315255"/>
            <a:ext cx="9048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945" y="894273"/>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945" y="3760873"/>
            <a:ext cx="904875" cy="925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945" y="5287842"/>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6065" y="894272"/>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6065" y="2335471"/>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5179" y="3760873"/>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6065" y="5275790"/>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09375" y="894271"/>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09374" y="2324779"/>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9373" y="3753097"/>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09372" y="5287841"/>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19175" y="894270"/>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19174" y="2315255"/>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19173" y="3760873"/>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6" name="Picture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22285" y="5287842"/>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77945" y="1799148"/>
            <a:ext cx="851643" cy="307777"/>
          </a:xfrm>
          <a:prstGeom prst="rect">
            <a:avLst/>
          </a:prstGeom>
          <a:noFill/>
        </p:spPr>
        <p:txBody>
          <a:bodyPr wrap="none" rtlCol="0">
            <a:spAutoFit/>
          </a:bodyPr>
          <a:lstStyle/>
          <a:p>
            <a:r>
              <a:rPr lang="en-US" sz="1400" dirty="0"/>
              <a:t>Chemical</a:t>
            </a:r>
          </a:p>
        </p:txBody>
      </p:sp>
      <p:sp>
        <p:nvSpPr>
          <p:cNvPr id="22" name="TextBox 21"/>
          <p:cNvSpPr txBox="1"/>
          <p:nvPr/>
        </p:nvSpPr>
        <p:spPr>
          <a:xfrm>
            <a:off x="777945" y="3229654"/>
            <a:ext cx="1722523" cy="307777"/>
          </a:xfrm>
          <a:prstGeom prst="rect">
            <a:avLst/>
          </a:prstGeom>
          <a:noFill/>
        </p:spPr>
        <p:txBody>
          <a:bodyPr wrap="none" rtlCol="0">
            <a:spAutoFit/>
          </a:bodyPr>
          <a:lstStyle/>
          <a:p>
            <a:r>
              <a:rPr lang="en-US" sz="1400" dirty="0"/>
              <a:t>Commercial Facilities</a:t>
            </a:r>
          </a:p>
        </p:txBody>
      </p:sp>
      <p:sp>
        <p:nvSpPr>
          <p:cNvPr id="23" name="TextBox 22"/>
          <p:cNvSpPr txBox="1"/>
          <p:nvPr/>
        </p:nvSpPr>
        <p:spPr>
          <a:xfrm>
            <a:off x="752586" y="4685964"/>
            <a:ext cx="1412631" cy="307777"/>
          </a:xfrm>
          <a:prstGeom prst="rect">
            <a:avLst/>
          </a:prstGeom>
          <a:noFill/>
        </p:spPr>
        <p:txBody>
          <a:bodyPr wrap="none" rtlCol="0">
            <a:spAutoFit/>
          </a:bodyPr>
          <a:lstStyle/>
          <a:p>
            <a:r>
              <a:rPr lang="en-US" sz="1400" dirty="0"/>
              <a:t>Communications</a:t>
            </a:r>
          </a:p>
        </p:txBody>
      </p:sp>
      <p:sp>
        <p:nvSpPr>
          <p:cNvPr id="24" name="TextBox 23"/>
          <p:cNvSpPr txBox="1"/>
          <p:nvPr/>
        </p:nvSpPr>
        <p:spPr>
          <a:xfrm>
            <a:off x="777945" y="6193623"/>
            <a:ext cx="1811522" cy="307777"/>
          </a:xfrm>
          <a:prstGeom prst="rect">
            <a:avLst/>
          </a:prstGeom>
          <a:noFill/>
        </p:spPr>
        <p:txBody>
          <a:bodyPr wrap="none" rtlCol="0">
            <a:spAutoFit/>
          </a:bodyPr>
          <a:lstStyle/>
          <a:p>
            <a:r>
              <a:rPr lang="en-US" sz="1400" dirty="0"/>
              <a:t>Critical Manufacturing</a:t>
            </a:r>
          </a:p>
        </p:txBody>
      </p:sp>
      <p:sp>
        <p:nvSpPr>
          <p:cNvPr id="25" name="TextBox 24"/>
          <p:cNvSpPr txBox="1"/>
          <p:nvPr/>
        </p:nvSpPr>
        <p:spPr>
          <a:xfrm>
            <a:off x="2926065" y="1799148"/>
            <a:ext cx="595035" cy="307777"/>
          </a:xfrm>
          <a:prstGeom prst="rect">
            <a:avLst/>
          </a:prstGeom>
          <a:noFill/>
        </p:spPr>
        <p:txBody>
          <a:bodyPr wrap="none" rtlCol="0">
            <a:spAutoFit/>
          </a:bodyPr>
          <a:lstStyle/>
          <a:p>
            <a:r>
              <a:rPr lang="en-US" sz="1400" dirty="0"/>
              <a:t>Dams</a:t>
            </a:r>
          </a:p>
        </p:txBody>
      </p:sp>
      <p:sp>
        <p:nvSpPr>
          <p:cNvPr id="26" name="TextBox 25"/>
          <p:cNvSpPr txBox="1"/>
          <p:nvPr/>
        </p:nvSpPr>
        <p:spPr>
          <a:xfrm>
            <a:off x="2926065" y="3232308"/>
            <a:ext cx="1421415" cy="307777"/>
          </a:xfrm>
          <a:prstGeom prst="rect">
            <a:avLst/>
          </a:prstGeom>
          <a:noFill/>
        </p:spPr>
        <p:txBody>
          <a:bodyPr wrap="none" rtlCol="0">
            <a:spAutoFit/>
          </a:bodyPr>
          <a:lstStyle/>
          <a:p>
            <a:r>
              <a:rPr lang="en-US" sz="1400" dirty="0"/>
              <a:t>Defense Industry</a:t>
            </a:r>
          </a:p>
        </p:txBody>
      </p:sp>
      <p:sp>
        <p:nvSpPr>
          <p:cNvPr id="27" name="TextBox 26"/>
          <p:cNvSpPr txBox="1"/>
          <p:nvPr/>
        </p:nvSpPr>
        <p:spPr>
          <a:xfrm>
            <a:off x="2915179" y="4669957"/>
            <a:ext cx="1625125" cy="307777"/>
          </a:xfrm>
          <a:prstGeom prst="rect">
            <a:avLst/>
          </a:prstGeom>
          <a:noFill/>
        </p:spPr>
        <p:txBody>
          <a:bodyPr wrap="none" rtlCol="0">
            <a:spAutoFit/>
          </a:bodyPr>
          <a:lstStyle/>
          <a:p>
            <a:r>
              <a:rPr lang="en-US" sz="1400" dirty="0"/>
              <a:t>Emergency Services</a:t>
            </a:r>
          </a:p>
        </p:txBody>
      </p:sp>
      <p:sp>
        <p:nvSpPr>
          <p:cNvPr id="28" name="TextBox 27"/>
          <p:cNvSpPr txBox="1"/>
          <p:nvPr/>
        </p:nvSpPr>
        <p:spPr>
          <a:xfrm>
            <a:off x="2915179" y="6180665"/>
            <a:ext cx="683970" cy="307777"/>
          </a:xfrm>
          <a:prstGeom prst="rect">
            <a:avLst/>
          </a:prstGeom>
          <a:noFill/>
        </p:spPr>
        <p:txBody>
          <a:bodyPr wrap="none" rtlCol="0">
            <a:spAutoFit/>
          </a:bodyPr>
          <a:lstStyle/>
          <a:p>
            <a:r>
              <a:rPr lang="en-US" sz="1400" dirty="0"/>
              <a:t>Energy</a:t>
            </a:r>
          </a:p>
        </p:txBody>
      </p:sp>
      <p:sp>
        <p:nvSpPr>
          <p:cNvPr id="29" name="TextBox 28"/>
          <p:cNvSpPr txBox="1"/>
          <p:nvPr/>
        </p:nvSpPr>
        <p:spPr>
          <a:xfrm>
            <a:off x="5009375" y="1799145"/>
            <a:ext cx="1463927" cy="307777"/>
          </a:xfrm>
          <a:prstGeom prst="rect">
            <a:avLst/>
          </a:prstGeom>
          <a:noFill/>
        </p:spPr>
        <p:txBody>
          <a:bodyPr wrap="none" rtlCol="0">
            <a:spAutoFit/>
          </a:bodyPr>
          <a:lstStyle/>
          <a:p>
            <a:r>
              <a:rPr lang="en-US" sz="1400" dirty="0"/>
              <a:t>Financial Services</a:t>
            </a:r>
          </a:p>
        </p:txBody>
      </p:sp>
      <p:sp>
        <p:nvSpPr>
          <p:cNvPr id="30" name="TextBox 29"/>
          <p:cNvSpPr txBox="1"/>
          <p:nvPr/>
        </p:nvSpPr>
        <p:spPr>
          <a:xfrm>
            <a:off x="5009372" y="3232308"/>
            <a:ext cx="1713931" cy="307777"/>
          </a:xfrm>
          <a:prstGeom prst="rect">
            <a:avLst/>
          </a:prstGeom>
          <a:noFill/>
        </p:spPr>
        <p:txBody>
          <a:bodyPr wrap="none" rtlCol="0">
            <a:spAutoFit/>
          </a:bodyPr>
          <a:lstStyle/>
          <a:p>
            <a:r>
              <a:rPr lang="en-US" sz="1400" dirty="0"/>
              <a:t>Food and Agriculture</a:t>
            </a:r>
          </a:p>
        </p:txBody>
      </p:sp>
      <p:sp>
        <p:nvSpPr>
          <p:cNvPr id="31" name="TextBox 30"/>
          <p:cNvSpPr txBox="1"/>
          <p:nvPr/>
        </p:nvSpPr>
        <p:spPr>
          <a:xfrm>
            <a:off x="5009375" y="4669957"/>
            <a:ext cx="1105431" cy="523220"/>
          </a:xfrm>
          <a:prstGeom prst="rect">
            <a:avLst/>
          </a:prstGeom>
          <a:noFill/>
        </p:spPr>
        <p:txBody>
          <a:bodyPr wrap="none" rtlCol="0">
            <a:spAutoFit/>
          </a:bodyPr>
          <a:lstStyle/>
          <a:p>
            <a:r>
              <a:rPr lang="en-US" sz="1400" dirty="0"/>
              <a:t>Government</a:t>
            </a:r>
          </a:p>
          <a:p>
            <a:r>
              <a:rPr lang="en-US" sz="1400" dirty="0"/>
              <a:t>Facilities</a:t>
            </a:r>
          </a:p>
        </p:txBody>
      </p:sp>
      <p:sp>
        <p:nvSpPr>
          <p:cNvPr id="32" name="TextBox 31"/>
          <p:cNvSpPr txBox="1"/>
          <p:nvPr/>
        </p:nvSpPr>
        <p:spPr>
          <a:xfrm>
            <a:off x="5009375" y="6192716"/>
            <a:ext cx="1191352" cy="523220"/>
          </a:xfrm>
          <a:prstGeom prst="rect">
            <a:avLst/>
          </a:prstGeom>
          <a:noFill/>
        </p:spPr>
        <p:txBody>
          <a:bodyPr wrap="none" rtlCol="0">
            <a:spAutoFit/>
          </a:bodyPr>
          <a:lstStyle/>
          <a:p>
            <a:r>
              <a:rPr lang="en-US" sz="1400" dirty="0"/>
              <a:t>Healthcare</a:t>
            </a:r>
          </a:p>
          <a:p>
            <a:r>
              <a:rPr lang="en-US" sz="1400" dirty="0"/>
              <a:t>Public Health</a:t>
            </a:r>
          </a:p>
        </p:txBody>
      </p:sp>
      <p:sp>
        <p:nvSpPr>
          <p:cNvPr id="33" name="TextBox 32"/>
          <p:cNvSpPr txBox="1"/>
          <p:nvPr/>
        </p:nvSpPr>
        <p:spPr>
          <a:xfrm>
            <a:off x="7222285" y="1799145"/>
            <a:ext cx="1050224" cy="523220"/>
          </a:xfrm>
          <a:prstGeom prst="rect">
            <a:avLst/>
          </a:prstGeom>
          <a:noFill/>
        </p:spPr>
        <p:txBody>
          <a:bodyPr wrap="none" rtlCol="0">
            <a:spAutoFit/>
          </a:bodyPr>
          <a:lstStyle/>
          <a:p>
            <a:r>
              <a:rPr lang="en-US" sz="1400" dirty="0"/>
              <a:t>Information</a:t>
            </a:r>
          </a:p>
          <a:p>
            <a:r>
              <a:rPr lang="en-US" sz="1400" dirty="0"/>
              <a:t>Technology</a:t>
            </a:r>
          </a:p>
        </p:txBody>
      </p:sp>
      <p:sp>
        <p:nvSpPr>
          <p:cNvPr id="34" name="TextBox 33"/>
          <p:cNvSpPr txBox="1"/>
          <p:nvPr/>
        </p:nvSpPr>
        <p:spPr>
          <a:xfrm>
            <a:off x="7222285" y="3212777"/>
            <a:ext cx="1420645" cy="523220"/>
          </a:xfrm>
          <a:prstGeom prst="rect">
            <a:avLst/>
          </a:prstGeom>
          <a:noFill/>
        </p:spPr>
        <p:txBody>
          <a:bodyPr wrap="none" rtlCol="0">
            <a:spAutoFit/>
          </a:bodyPr>
          <a:lstStyle/>
          <a:p>
            <a:r>
              <a:rPr lang="en-US" sz="1400" dirty="0"/>
              <a:t>Nuclear Reactors</a:t>
            </a:r>
          </a:p>
          <a:p>
            <a:r>
              <a:rPr lang="en-US" sz="1400" dirty="0"/>
              <a:t>Material/Waste</a:t>
            </a:r>
          </a:p>
        </p:txBody>
      </p:sp>
      <p:sp>
        <p:nvSpPr>
          <p:cNvPr id="35" name="TextBox 34"/>
          <p:cNvSpPr txBox="1"/>
          <p:nvPr/>
        </p:nvSpPr>
        <p:spPr>
          <a:xfrm>
            <a:off x="7222285" y="4657972"/>
            <a:ext cx="1259255" cy="307777"/>
          </a:xfrm>
          <a:prstGeom prst="rect">
            <a:avLst/>
          </a:prstGeom>
          <a:noFill/>
        </p:spPr>
        <p:txBody>
          <a:bodyPr wrap="none" rtlCol="0">
            <a:spAutoFit/>
          </a:bodyPr>
          <a:lstStyle/>
          <a:p>
            <a:r>
              <a:rPr lang="en-US" sz="1400" dirty="0"/>
              <a:t>Transportation</a:t>
            </a:r>
          </a:p>
        </p:txBody>
      </p:sp>
      <p:sp>
        <p:nvSpPr>
          <p:cNvPr id="36" name="TextBox 35"/>
          <p:cNvSpPr txBox="1"/>
          <p:nvPr/>
        </p:nvSpPr>
        <p:spPr>
          <a:xfrm>
            <a:off x="7208985" y="6192716"/>
            <a:ext cx="1064137" cy="523220"/>
          </a:xfrm>
          <a:prstGeom prst="rect">
            <a:avLst/>
          </a:prstGeom>
          <a:noFill/>
        </p:spPr>
        <p:txBody>
          <a:bodyPr wrap="none" rtlCol="0">
            <a:spAutoFit/>
          </a:bodyPr>
          <a:lstStyle/>
          <a:p>
            <a:r>
              <a:rPr lang="en-US" sz="1400" dirty="0"/>
              <a:t>Water</a:t>
            </a:r>
          </a:p>
          <a:p>
            <a:r>
              <a:rPr lang="en-US" sz="1400" dirty="0"/>
              <a:t>Wastewater</a:t>
            </a:r>
          </a:p>
        </p:txBody>
      </p:sp>
    </p:spTree>
    <p:extLst>
      <p:ext uri="{BB962C8B-B14F-4D97-AF65-F5344CB8AC3E}">
        <p14:creationId xmlns:p14="http://schemas.microsoft.com/office/powerpoint/2010/main" val="2403744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3756740"/>
            <a:ext cx="9142491" cy="3087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Deeper lexicon = more accurate detection of the pattern</a:t>
            </a: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235765"/>
            <a:ext cx="1474787"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08110" y="1498937"/>
            <a:ext cx="7315200" cy="1384995"/>
          </a:xfrm>
          <a:prstGeom prst="rect">
            <a:avLst/>
          </a:prstGeom>
          <a:noFill/>
        </p:spPr>
        <p:txBody>
          <a:bodyPr wrap="square" rtlCol="0">
            <a:spAutoFit/>
          </a:bodyPr>
          <a:lstStyle/>
          <a:p>
            <a:r>
              <a:rPr lang="en-US" sz="2800" dirty="0"/>
              <a:t>The more words available for comparison, the more accurate the detection. – Adding </a:t>
            </a:r>
            <a:r>
              <a:rPr lang="en-US" sz="2800" b="1" dirty="0">
                <a:solidFill>
                  <a:srgbClr val="92D050"/>
                </a:solidFill>
              </a:rPr>
              <a:t>food stamp </a:t>
            </a:r>
            <a:r>
              <a:rPr lang="en-US" sz="2800" dirty="0"/>
              <a:t>to </a:t>
            </a:r>
            <a:r>
              <a:rPr lang="en-US" sz="2800" b="1" dirty="0">
                <a:solidFill>
                  <a:srgbClr val="00B0F0"/>
                </a:solidFill>
              </a:rPr>
              <a:t>EBT</a:t>
            </a:r>
            <a:r>
              <a:rPr lang="en-US" sz="2800" dirty="0"/>
              <a:t> and </a:t>
            </a:r>
            <a:r>
              <a:rPr lang="en-US" sz="2800" b="1" dirty="0">
                <a:solidFill>
                  <a:srgbClr val="FFC000"/>
                </a:solidFill>
              </a:rPr>
              <a:t>riot</a:t>
            </a:r>
            <a:r>
              <a:rPr lang="en-US" sz="2800" dirty="0"/>
              <a:t> confirms the pattern.</a:t>
            </a:r>
          </a:p>
        </p:txBody>
      </p:sp>
    </p:spTree>
    <p:extLst>
      <p:ext uri="{BB962C8B-B14F-4D97-AF65-F5344CB8AC3E}">
        <p14:creationId xmlns:p14="http://schemas.microsoft.com/office/powerpoint/2010/main" val="2811975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759968"/>
            <a:ext cx="2648712" cy="1745232"/>
          </a:xfrm>
          <a:prstGeom prst="rect">
            <a:avLst/>
          </a:prstGeom>
        </p:spPr>
      </p:pic>
      <p:pic>
        <p:nvPicPr>
          <p:cNvPr id="410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3756740"/>
            <a:ext cx="9142491" cy="3087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a:t>Mining a lexicon for detection</a:t>
            </a:r>
          </a:p>
        </p:txBody>
      </p:sp>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235765"/>
            <a:ext cx="1474787"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V="1">
            <a:off x="6477000" y="3385084"/>
            <a:ext cx="0" cy="17203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2400" y="1295400"/>
            <a:ext cx="5786549" cy="2308324"/>
          </a:xfrm>
          <a:prstGeom prst="rect">
            <a:avLst/>
          </a:prstGeom>
          <a:noFill/>
        </p:spPr>
        <p:txBody>
          <a:bodyPr wrap="square" rtlCol="0">
            <a:spAutoFit/>
          </a:bodyPr>
          <a:lstStyle/>
          <a:p>
            <a:r>
              <a:rPr lang="en-US" sz="2400" dirty="0"/>
              <a:t>By scanning tweets for key words, a word cloud could be created that would be sensitive to sudden shifts in both the volume and the change in volume of the key words</a:t>
            </a:r>
            <a:r>
              <a:rPr lang="en-US" sz="2400" baseline="30000" dirty="0"/>
              <a:t>1</a:t>
            </a:r>
            <a:r>
              <a:rPr lang="en-US" sz="2400" dirty="0"/>
              <a:t>. Monitoring the word cloud would provide an early detection/warning system.</a:t>
            </a:r>
          </a:p>
        </p:txBody>
      </p:sp>
      <p:sp>
        <p:nvSpPr>
          <p:cNvPr id="12" name="TextBox 11"/>
          <p:cNvSpPr txBox="1"/>
          <p:nvPr/>
        </p:nvSpPr>
        <p:spPr>
          <a:xfrm>
            <a:off x="304800" y="6598462"/>
            <a:ext cx="5147563" cy="246221"/>
          </a:xfrm>
          <a:prstGeom prst="rect">
            <a:avLst/>
          </a:prstGeom>
          <a:noFill/>
        </p:spPr>
        <p:txBody>
          <a:bodyPr wrap="none" rtlCol="0">
            <a:spAutoFit/>
          </a:bodyPr>
          <a:lstStyle/>
          <a:p>
            <a:r>
              <a:rPr lang="en-US" sz="1000" dirty="0">
                <a:hlinkClick r:id="rId6"/>
              </a:rPr>
              <a:t>https://sites.google.com/site/miningtwitter/questions/talking-about/wordclouds/wordcloud</a:t>
            </a:r>
            <a:endParaRPr lang="en-US" sz="1000" dirty="0"/>
          </a:p>
        </p:txBody>
      </p:sp>
      <p:sp>
        <p:nvSpPr>
          <p:cNvPr id="13" name="TextBox 12"/>
          <p:cNvSpPr txBox="1"/>
          <p:nvPr/>
        </p:nvSpPr>
        <p:spPr>
          <a:xfrm>
            <a:off x="87375" y="6598461"/>
            <a:ext cx="282450" cy="246221"/>
          </a:xfrm>
          <a:prstGeom prst="rect">
            <a:avLst/>
          </a:prstGeom>
          <a:noFill/>
        </p:spPr>
        <p:txBody>
          <a:bodyPr wrap="none" rtlCol="0">
            <a:spAutoFit/>
          </a:bodyPr>
          <a:lstStyle/>
          <a:p>
            <a:r>
              <a:rPr lang="en-US" sz="1000" dirty="0"/>
              <a:t>1.</a:t>
            </a:r>
          </a:p>
        </p:txBody>
      </p:sp>
    </p:spTree>
    <p:extLst>
      <p:ext uri="{BB962C8B-B14F-4D97-AF65-F5344CB8AC3E}">
        <p14:creationId xmlns:p14="http://schemas.microsoft.com/office/powerpoint/2010/main" val="73345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a:t>Volume change in the Onion Creek flood</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3750815"/>
            <a:ext cx="9164370" cy="3107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flipH="1">
            <a:off x="6642270" y="4574959"/>
            <a:ext cx="304800" cy="14448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393818"/>
            <a:ext cx="1244940" cy="1821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02505" y="967770"/>
            <a:ext cx="7315201" cy="1569660"/>
          </a:xfrm>
          <a:prstGeom prst="rect">
            <a:avLst/>
          </a:prstGeom>
          <a:noFill/>
        </p:spPr>
        <p:txBody>
          <a:bodyPr wrap="square" rtlCol="0">
            <a:spAutoFit/>
          </a:bodyPr>
          <a:lstStyle/>
          <a:p>
            <a:r>
              <a:rPr lang="en-US" sz="2400" dirty="0"/>
              <a:t>The combination of volume and the rate of volume change function as a reliable indicator of an event of concern to the public. This is the response to the </a:t>
            </a:r>
            <a:r>
              <a:rPr lang="en-US" sz="2400" dirty="0">
                <a:solidFill>
                  <a:srgbClr val="00B0F0"/>
                </a:solidFill>
              </a:rPr>
              <a:t>flooding in Austin </a:t>
            </a:r>
            <a:r>
              <a:rPr lang="en-US" sz="2400" dirty="0"/>
              <a:t>and on </a:t>
            </a:r>
            <a:r>
              <a:rPr lang="en-US" sz="2400" dirty="0">
                <a:solidFill>
                  <a:srgbClr val="FFC000"/>
                </a:solidFill>
              </a:rPr>
              <a:t>Onion Creek.</a:t>
            </a:r>
          </a:p>
        </p:txBody>
      </p:sp>
      <p:cxnSp>
        <p:nvCxnSpPr>
          <p:cNvPr id="10" name="Straight Arrow Connector 9"/>
          <p:cNvCxnSpPr/>
          <p:nvPr/>
        </p:nvCxnSpPr>
        <p:spPr>
          <a:xfrm>
            <a:off x="6642270" y="2739259"/>
            <a:ext cx="0" cy="160414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715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3900246"/>
            <a:ext cx="9144000" cy="2950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1" y="13090"/>
            <a:ext cx="8229600" cy="1143000"/>
          </a:xfrm>
        </p:spPr>
        <p:txBody>
          <a:bodyPr/>
          <a:lstStyle/>
          <a:p>
            <a:r>
              <a:rPr lang="en-US" dirty="0"/>
              <a:t>Atlanta – icy roads</a:t>
            </a:r>
          </a:p>
        </p:txBody>
      </p:sp>
      <p:sp>
        <p:nvSpPr>
          <p:cNvPr id="4" name="TextBox 3"/>
          <p:cNvSpPr txBox="1"/>
          <p:nvPr/>
        </p:nvSpPr>
        <p:spPr>
          <a:xfrm>
            <a:off x="895185" y="1623965"/>
            <a:ext cx="7315201" cy="830997"/>
          </a:xfrm>
          <a:prstGeom prst="rect">
            <a:avLst/>
          </a:prstGeom>
          <a:noFill/>
        </p:spPr>
        <p:txBody>
          <a:bodyPr wrap="square" rtlCol="0">
            <a:spAutoFit/>
          </a:bodyPr>
          <a:lstStyle/>
          <a:p>
            <a:r>
              <a:rPr lang="en-US" sz="2400" dirty="0"/>
              <a:t>These are the tweets regarding the words “icy roads.” Can you spot the surprise events in this chart?</a:t>
            </a:r>
            <a:endParaRPr lang="en-US" sz="2400" dirty="0">
              <a:solidFill>
                <a:srgbClr val="FFC000"/>
              </a:solidFill>
            </a:endParaRPr>
          </a:p>
        </p:txBody>
      </p:sp>
    </p:spTree>
    <p:extLst>
      <p:ext uri="{BB962C8B-B14F-4D97-AF65-F5344CB8AC3E}">
        <p14:creationId xmlns:p14="http://schemas.microsoft.com/office/powerpoint/2010/main" val="2483653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3900246"/>
            <a:ext cx="9144000" cy="2950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1" y="13090"/>
            <a:ext cx="8229600" cy="1143000"/>
          </a:xfrm>
        </p:spPr>
        <p:txBody>
          <a:bodyPr/>
          <a:lstStyle/>
          <a:p>
            <a:r>
              <a:rPr lang="en-US" dirty="0"/>
              <a:t>Atlanta – icy roads</a:t>
            </a:r>
          </a:p>
        </p:txBody>
      </p:sp>
      <p:sp>
        <p:nvSpPr>
          <p:cNvPr id="4" name="TextBox 3"/>
          <p:cNvSpPr txBox="1"/>
          <p:nvPr/>
        </p:nvSpPr>
        <p:spPr>
          <a:xfrm>
            <a:off x="895185" y="1623965"/>
            <a:ext cx="7315201" cy="830997"/>
          </a:xfrm>
          <a:prstGeom prst="rect">
            <a:avLst/>
          </a:prstGeom>
          <a:noFill/>
        </p:spPr>
        <p:txBody>
          <a:bodyPr wrap="square" rtlCol="0">
            <a:spAutoFit/>
          </a:bodyPr>
          <a:lstStyle/>
          <a:p>
            <a:r>
              <a:rPr lang="en-US" sz="2400" dirty="0"/>
              <a:t>The events of January 3</a:t>
            </a:r>
            <a:r>
              <a:rPr lang="en-US" sz="2400" baseline="30000" dirty="0"/>
              <a:t>rd</a:t>
            </a:r>
            <a:r>
              <a:rPr lang="en-US" sz="2400" dirty="0"/>
              <a:t> were anticipated to an extent, but the events of the 27</a:t>
            </a:r>
            <a:r>
              <a:rPr lang="en-US" sz="2400" baseline="30000" dirty="0"/>
              <a:t>th</a:t>
            </a:r>
            <a:r>
              <a:rPr lang="en-US" sz="2400" dirty="0"/>
              <a:t> and 28</a:t>
            </a:r>
            <a:r>
              <a:rPr lang="en-US" sz="2400" baseline="30000" dirty="0"/>
              <a:t>th</a:t>
            </a:r>
            <a:r>
              <a:rPr lang="en-US" sz="2400" dirty="0"/>
              <a:t> were a surprise.</a:t>
            </a:r>
            <a:endParaRPr lang="en-US" sz="2400" dirty="0">
              <a:solidFill>
                <a:srgbClr val="FFC000"/>
              </a:solidFill>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2805" y="4657960"/>
            <a:ext cx="857445" cy="162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3955" y="5375313"/>
            <a:ext cx="576075" cy="93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269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3903204"/>
            <a:ext cx="9144000" cy="2947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3913980"/>
            <a:ext cx="9144000" cy="2951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1143000"/>
          </a:xfrm>
        </p:spPr>
        <p:txBody>
          <a:bodyPr/>
          <a:lstStyle/>
          <a:p>
            <a:r>
              <a:rPr lang="en-US" dirty="0"/>
              <a:t>The word Atlanta</a:t>
            </a:r>
          </a:p>
        </p:txBody>
      </p:sp>
      <p:sp>
        <p:nvSpPr>
          <p:cNvPr id="5" name="TextBox 4"/>
          <p:cNvSpPr txBox="1"/>
          <p:nvPr/>
        </p:nvSpPr>
        <p:spPr>
          <a:xfrm>
            <a:off x="895185" y="1623965"/>
            <a:ext cx="7315201" cy="1569660"/>
          </a:xfrm>
          <a:prstGeom prst="rect">
            <a:avLst/>
          </a:prstGeom>
          <a:noFill/>
        </p:spPr>
        <p:txBody>
          <a:bodyPr wrap="square" rtlCol="0">
            <a:spAutoFit/>
          </a:bodyPr>
          <a:lstStyle/>
          <a:p>
            <a:r>
              <a:rPr lang="en-US" sz="2400" dirty="0"/>
              <a:t>This is just the tweets that contain the word “Atlanta,” but it reflects the level of surprise surrounding the winter storm event in Atlanta. The sudden change in volume dealing with a word can reveal location.</a:t>
            </a:r>
            <a:endParaRPr lang="en-US" sz="2400" dirty="0">
              <a:solidFill>
                <a:srgbClr val="FFC000"/>
              </a:solidFill>
            </a:endParaRPr>
          </a:p>
        </p:txBody>
      </p:sp>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2805" y="4657960"/>
            <a:ext cx="857445" cy="162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292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3897216"/>
            <a:ext cx="9144000" cy="2960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3090"/>
            <a:ext cx="8229600" cy="1143000"/>
          </a:xfrm>
        </p:spPr>
        <p:txBody>
          <a:bodyPr/>
          <a:lstStyle/>
          <a:p>
            <a:r>
              <a:rPr lang="en-US" dirty="0"/>
              <a:t>Icy roads, wrecks, Atlanta</a:t>
            </a:r>
          </a:p>
        </p:txBody>
      </p:sp>
      <p:sp>
        <p:nvSpPr>
          <p:cNvPr id="4" name="TextBox 3"/>
          <p:cNvSpPr txBox="1"/>
          <p:nvPr/>
        </p:nvSpPr>
        <p:spPr>
          <a:xfrm>
            <a:off x="895185" y="1623965"/>
            <a:ext cx="7315201" cy="830997"/>
          </a:xfrm>
          <a:prstGeom prst="rect">
            <a:avLst/>
          </a:prstGeom>
          <a:noFill/>
        </p:spPr>
        <p:txBody>
          <a:bodyPr wrap="square" rtlCol="0">
            <a:spAutoFit/>
          </a:bodyPr>
          <a:lstStyle/>
          <a:p>
            <a:r>
              <a:rPr lang="en-US" sz="2400" b="1" dirty="0">
                <a:solidFill>
                  <a:srgbClr val="FFC000"/>
                </a:solidFill>
              </a:rPr>
              <a:t>“Icy road” </a:t>
            </a:r>
            <a:r>
              <a:rPr lang="en-US" sz="2400" dirty="0"/>
              <a:t>is in orange, </a:t>
            </a:r>
            <a:r>
              <a:rPr lang="en-US" sz="2400" b="1" dirty="0">
                <a:solidFill>
                  <a:srgbClr val="0070C0"/>
                </a:solidFill>
              </a:rPr>
              <a:t>“wrecks”</a:t>
            </a:r>
            <a:r>
              <a:rPr lang="en-US" sz="2400" dirty="0"/>
              <a:t> is in blue, and </a:t>
            </a:r>
            <a:r>
              <a:rPr lang="en-US" sz="2400" b="1" dirty="0">
                <a:solidFill>
                  <a:srgbClr val="00B050"/>
                </a:solidFill>
              </a:rPr>
              <a:t>“Atlanta” </a:t>
            </a:r>
            <a:r>
              <a:rPr lang="en-US" sz="2400" dirty="0"/>
              <a:t>is green. Notice the dominance of the word </a:t>
            </a:r>
            <a:r>
              <a:rPr lang="en-US" sz="2400" b="1" dirty="0">
                <a:solidFill>
                  <a:srgbClr val="00B050"/>
                </a:solidFill>
              </a:rPr>
              <a:t>“Atlanta.”</a:t>
            </a: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2805" y="4657960"/>
            <a:ext cx="857445" cy="162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448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3913980"/>
            <a:ext cx="9144000" cy="2951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961992"/>
            <a:ext cx="9144000" cy="2944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9475" y="-15790"/>
            <a:ext cx="8229600" cy="1143000"/>
          </a:xfrm>
        </p:spPr>
        <p:txBody>
          <a:bodyPr/>
          <a:lstStyle/>
          <a:p>
            <a:r>
              <a:rPr lang="en-US" dirty="0"/>
              <a:t>“Atlanta icy road” vs. “Atlanta” </a:t>
            </a:r>
          </a:p>
        </p:txBody>
      </p:sp>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2805" y="4657960"/>
            <a:ext cx="857445" cy="162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1210" y="1662370"/>
            <a:ext cx="857445" cy="162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5474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615" y="3906792"/>
            <a:ext cx="9144000" cy="2951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9475" y="0"/>
            <a:ext cx="8229600" cy="1143000"/>
          </a:xfrm>
        </p:spPr>
        <p:txBody>
          <a:bodyPr/>
          <a:lstStyle/>
          <a:p>
            <a:r>
              <a:rPr lang="en-US" dirty="0"/>
              <a:t>The word “snow”</a:t>
            </a:r>
          </a:p>
        </p:txBody>
      </p:sp>
      <p:sp>
        <p:nvSpPr>
          <p:cNvPr id="4" name="TextBox 3"/>
          <p:cNvSpPr txBox="1"/>
          <p:nvPr/>
        </p:nvSpPr>
        <p:spPr>
          <a:xfrm>
            <a:off x="895185" y="1623965"/>
            <a:ext cx="7315201" cy="830997"/>
          </a:xfrm>
          <a:prstGeom prst="rect">
            <a:avLst/>
          </a:prstGeom>
          <a:noFill/>
        </p:spPr>
        <p:txBody>
          <a:bodyPr wrap="square" rtlCol="0">
            <a:spAutoFit/>
          </a:bodyPr>
          <a:lstStyle/>
          <a:p>
            <a:r>
              <a:rPr lang="en-US" sz="2400" dirty="0"/>
              <a:t>This is the word </a:t>
            </a:r>
            <a:r>
              <a:rPr lang="en-US" sz="2400" b="1" dirty="0"/>
              <a:t>“snow”</a:t>
            </a:r>
            <a:r>
              <a:rPr lang="en-US" sz="2400" dirty="0"/>
              <a:t> and it reflects several snow events with varying degrees of surprise.</a:t>
            </a:r>
            <a:r>
              <a:rPr lang="en-US" sz="2400" b="1" dirty="0"/>
              <a:t> </a:t>
            </a:r>
            <a:r>
              <a:rPr lang="en-US" sz="2400" b="1" dirty="0">
                <a:solidFill>
                  <a:srgbClr val="FFC000"/>
                </a:solidFill>
              </a:rPr>
              <a:t> </a:t>
            </a:r>
            <a:endParaRPr lang="en-US" sz="2400" b="1" dirty="0">
              <a:solidFill>
                <a:srgbClr val="00B050"/>
              </a:solidFill>
            </a:endParaRPr>
          </a:p>
        </p:txBody>
      </p:sp>
    </p:spTree>
    <p:extLst>
      <p:ext uri="{BB962C8B-B14F-4D97-AF65-F5344CB8AC3E}">
        <p14:creationId xmlns:p14="http://schemas.microsoft.com/office/powerpoint/2010/main" val="526916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3905781"/>
            <a:ext cx="9144000" cy="2952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49580" y="0"/>
            <a:ext cx="8229600" cy="1143000"/>
          </a:xfrm>
        </p:spPr>
        <p:txBody>
          <a:bodyPr/>
          <a:lstStyle/>
          <a:p>
            <a:r>
              <a:rPr lang="en-US" dirty="0"/>
              <a:t>“Atlanta snow”</a:t>
            </a:r>
          </a:p>
        </p:txBody>
      </p:sp>
      <p:sp>
        <p:nvSpPr>
          <p:cNvPr id="4" name="TextBox 3"/>
          <p:cNvSpPr txBox="1"/>
          <p:nvPr/>
        </p:nvSpPr>
        <p:spPr>
          <a:xfrm>
            <a:off x="895185" y="1623965"/>
            <a:ext cx="7315201" cy="830997"/>
          </a:xfrm>
          <a:prstGeom prst="rect">
            <a:avLst/>
          </a:prstGeom>
          <a:noFill/>
        </p:spPr>
        <p:txBody>
          <a:bodyPr wrap="square" rtlCol="0">
            <a:spAutoFit/>
          </a:bodyPr>
          <a:lstStyle/>
          <a:p>
            <a:r>
              <a:rPr lang="en-US" sz="2400" dirty="0"/>
              <a:t>These are the tweets including the words </a:t>
            </a:r>
            <a:r>
              <a:rPr lang="en-US" sz="2400" b="1" dirty="0"/>
              <a:t>“Atlanta snow”</a:t>
            </a:r>
            <a:r>
              <a:rPr lang="en-US" sz="2400" dirty="0"/>
              <a:t> and they reflect a significant degree of surprise.</a:t>
            </a:r>
            <a:r>
              <a:rPr lang="en-US" sz="2400" b="1" dirty="0"/>
              <a:t> </a:t>
            </a:r>
            <a:r>
              <a:rPr lang="en-US" sz="2400" b="1" dirty="0">
                <a:solidFill>
                  <a:srgbClr val="FFC000"/>
                </a:solidFill>
              </a:rPr>
              <a:t> </a:t>
            </a:r>
            <a:endParaRPr lang="en-US" sz="2400" b="1" dirty="0">
              <a:solidFill>
                <a:srgbClr val="00B050"/>
              </a:solidFill>
            </a:endParaRPr>
          </a:p>
        </p:txBody>
      </p:sp>
    </p:spTree>
    <p:extLst>
      <p:ext uri="{BB962C8B-B14F-4D97-AF65-F5344CB8AC3E}">
        <p14:creationId xmlns:p14="http://schemas.microsoft.com/office/powerpoint/2010/main" val="3182796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828" y="0"/>
            <a:ext cx="8274171" cy="1143000"/>
          </a:xfrm>
        </p:spPr>
        <p:txBody>
          <a:bodyPr>
            <a:normAutofit/>
          </a:bodyPr>
          <a:lstStyle/>
          <a:p>
            <a:r>
              <a:rPr lang="en-US" dirty="0"/>
              <a:t>Critical Infrastructure Responsibilities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945" y="2315255"/>
            <a:ext cx="9048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945" y="894273"/>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945" y="3760873"/>
            <a:ext cx="904875" cy="925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945" y="5287842"/>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6065" y="894272"/>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6065" y="2335471"/>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5179" y="3760873"/>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6065" y="5275790"/>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09375" y="894271"/>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09374" y="2324779"/>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09373" y="3753097"/>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9372" y="5287841"/>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19175" y="894270"/>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19174" y="2315255"/>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19173" y="3760873"/>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6" name="Picture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22285" y="5287842"/>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77945" y="1799148"/>
            <a:ext cx="851643" cy="307777"/>
          </a:xfrm>
          <a:prstGeom prst="rect">
            <a:avLst/>
          </a:prstGeom>
          <a:noFill/>
        </p:spPr>
        <p:txBody>
          <a:bodyPr wrap="none" rtlCol="0">
            <a:spAutoFit/>
          </a:bodyPr>
          <a:lstStyle/>
          <a:p>
            <a:r>
              <a:rPr lang="en-US" sz="1400" dirty="0"/>
              <a:t>Chemical</a:t>
            </a:r>
          </a:p>
        </p:txBody>
      </p:sp>
      <p:sp>
        <p:nvSpPr>
          <p:cNvPr id="22" name="TextBox 21"/>
          <p:cNvSpPr txBox="1"/>
          <p:nvPr/>
        </p:nvSpPr>
        <p:spPr>
          <a:xfrm>
            <a:off x="777945" y="3229654"/>
            <a:ext cx="1722523" cy="307777"/>
          </a:xfrm>
          <a:prstGeom prst="rect">
            <a:avLst/>
          </a:prstGeom>
          <a:noFill/>
        </p:spPr>
        <p:txBody>
          <a:bodyPr wrap="none" rtlCol="0">
            <a:spAutoFit/>
          </a:bodyPr>
          <a:lstStyle/>
          <a:p>
            <a:r>
              <a:rPr lang="en-US" sz="1400" dirty="0"/>
              <a:t>Commercial Facilities</a:t>
            </a:r>
          </a:p>
        </p:txBody>
      </p:sp>
      <p:sp>
        <p:nvSpPr>
          <p:cNvPr id="23" name="TextBox 22"/>
          <p:cNvSpPr txBox="1"/>
          <p:nvPr/>
        </p:nvSpPr>
        <p:spPr>
          <a:xfrm>
            <a:off x="752586" y="4685964"/>
            <a:ext cx="1412631" cy="307777"/>
          </a:xfrm>
          <a:prstGeom prst="rect">
            <a:avLst/>
          </a:prstGeom>
          <a:noFill/>
        </p:spPr>
        <p:txBody>
          <a:bodyPr wrap="none" rtlCol="0">
            <a:spAutoFit/>
          </a:bodyPr>
          <a:lstStyle/>
          <a:p>
            <a:r>
              <a:rPr lang="en-US" sz="1400" dirty="0"/>
              <a:t>Communications</a:t>
            </a:r>
          </a:p>
        </p:txBody>
      </p:sp>
      <p:sp>
        <p:nvSpPr>
          <p:cNvPr id="24" name="TextBox 23"/>
          <p:cNvSpPr txBox="1"/>
          <p:nvPr/>
        </p:nvSpPr>
        <p:spPr>
          <a:xfrm>
            <a:off x="777945" y="6193623"/>
            <a:ext cx="1811522" cy="307777"/>
          </a:xfrm>
          <a:prstGeom prst="rect">
            <a:avLst/>
          </a:prstGeom>
          <a:noFill/>
        </p:spPr>
        <p:txBody>
          <a:bodyPr wrap="none" rtlCol="0">
            <a:spAutoFit/>
          </a:bodyPr>
          <a:lstStyle/>
          <a:p>
            <a:r>
              <a:rPr lang="en-US" sz="1400" dirty="0"/>
              <a:t>Critical Manufacturing</a:t>
            </a:r>
          </a:p>
        </p:txBody>
      </p:sp>
      <p:sp>
        <p:nvSpPr>
          <p:cNvPr id="25" name="TextBox 24"/>
          <p:cNvSpPr txBox="1"/>
          <p:nvPr/>
        </p:nvSpPr>
        <p:spPr>
          <a:xfrm>
            <a:off x="2926065" y="1799148"/>
            <a:ext cx="595035" cy="307777"/>
          </a:xfrm>
          <a:prstGeom prst="rect">
            <a:avLst/>
          </a:prstGeom>
          <a:noFill/>
        </p:spPr>
        <p:txBody>
          <a:bodyPr wrap="none" rtlCol="0">
            <a:spAutoFit/>
          </a:bodyPr>
          <a:lstStyle/>
          <a:p>
            <a:r>
              <a:rPr lang="en-US" sz="1400" dirty="0"/>
              <a:t>Dams</a:t>
            </a:r>
          </a:p>
        </p:txBody>
      </p:sp>
      <p:sp>
        <p:nvSpPr>
          <p:cNvPr id="26" name="TextBox 25"/>
          <p:cNvSpPr txBox="1"/>
          <p:nvPr/>
        </p:nvSpPr>
        <p:spPr>
          <a:xfrm>
            <a:off x="2926065" y="3232308"/>
            <a:ext cx="1421415" cy="307777"/>
          </a:xfrm>
          <a:prstGeom prst="rect">
            <a:avLst/>
          </a:prstGeom>
          <a:noFill/>
        </p:spPr>
        <p:txBody>
          <a:bodyPr wrap="none" rtlCol="0">
            <a:spAutoFit/>
          </a:bodyPr>
          <a:lstStyle/>
          <a:p>
            <a:r>
              <a:rPr lang="en-US" sz="1400" dirty="0"/>
              <a:t>Defense Industry</a:t>
            </a:r>
          </a:p>
        </p:txBody>
      </p:sp>
      <p:sp>
        <p:nvSpPr>
          <p:cNvPr id="27" name="TextBox 26"/>
          <p:cNvSpPr txBox="1"/>
          <p:nvPr/>
        </p:nvSpPr>
        <p:spPr>
          <a:xfrm>
            <a:off x="2915179" y="4669957"/>
            <a:ext cx="1625125" cy="307777"/>
          </a:xfrm>
          <a:prstGeom prst="rect">
            <a:avLst/>
          </a:prstGeom>
          <a:noFill/>
        </p:spPr>
        <p:txBody>
          <a:bodyPr wrap="none" rtlCol="0">
            <a:spAutoFit/>
          </a:bodyPr>
          <a:lstStyle/>
          <a:p>
            <a:r>
              <a:rPr lang="en-US" sz="1400" dirty="0"/>
              <a:t>Emergency Services</a:t>
            </a:r>
          </a:p>
        </p:txBody>
      </p:sp>
      <p:sp>
        <p:nvSpPr>
          <p:cNvPr id="28" name="TextBox 27"/>
          <p:cNvSpPr txBox="1"/>
          <p:nvPr/>
        </p:nvSpPr>
        <p:spPr>
          <a:xfrm>
            <a:off x="2915179" y="6180665"/>
            <a:ext cx="683970" cy="307777"/>
          </a:xfrm>
          <a:prstGeom prst="rect">
            <a:avLst/>
          </a:prstGeom>
          <a:noFill/>
        </p:spPr>
        <p:txBody>
          <a:bodyPr wrap="none" rtlCol="0">
            <a:spAutoFit/>
          </a:bodyPr>
          <a:lstStyle/>
          <a:p>
            <a:r>
              <a:rPr lang="en-US" sz="1400" dirty="0"/>
              <a:t>Energy</a:t>
            </a:r>
          </a:p>
        </p:txBody>
      </p:sp>
      <p:sp>
        <p:nvSpPr>
          <p:cNvPr id="29" name="TextBox 28"/>
          <p:cNvSpPr txBox="1"/>
          <p:nvPr/>
        </p:nvSpPr>
        <p:spPr>
          <a:xfrm>
            <a:off x="5009375" y="1799145"/>
            <a:ext cx="1463927" cy="307777"/>
          </a:xfrm>
          <a:prstGeom prst="rect">
            <a:avLst/>
          </a:prstGeom>
          <a:noFill/>
        </p:spPr>
        <p:txBody>
          <a:bodyPr wrap="none" rtlCol="0">
            <a:spAutoFit/>
          </a:bodyPr>
          <a:lstStyle/>
          <a:p>
            <a:r>
              <a:rPr lang="en-US" sz="1400" dirty="0"/>
              <a:t>Financial Services</a:t>
            </a:r>
          </a:p>
        </p:txBody>
      </p:sp>
      <p:sp>
        <p:nvSpPr>
          <p:cNvPr id="30" name="TextBox 29"/>
          <p:cNvSpPr txBox="1"/>
          <p:nvPr/>
        </p:nvSpPr>
        <p:spPr>
          <a:xfrm>
            <a:off x="5009372" y="3232308"/>
            <a:ext cx="1713931" cy="307777"/>
          </a:xfrm>
          <a:prstGeom prst="rect">
            <a:avLst/>
          </a:prstGeom>
          <a:noFill/>
        </p:spPr>
        <p:txBody>
          <a:bodyPr wrap="none" rtlCol="0">
            <a:spAutoFit/>
          </a:bodyPr>
          <a:lstStyle/>
          <a:p>
            <a:r>
              <a:rPr lang="en-US" sz="1400" dirty="0"/>
              <a:t>Food and Agriculture</a:t>
            </a:r>
          </a:p>
        </p:txBody>
      </p:sp>
      <p:sp>
        <p:nvSpPr>
          <p:cNvPr id="31" name="TextBox 30"/>
          <p:cNvSpPr txBox="1"/>
          <p:nvPr/>
        </p:nvSpPr>
        <p:spPr>
          <a:xfrm>
            <a:off x="5009375" y="4669957"/>
            <a:ext cx="1105431" cy="523220"/>
          </a:xfrm>
          <a:prstGeom prst="rect">
            <a:avLst/>
          </a:prstGeom>
          <a:noFill/>
        </p:spPr>
        <p:txBody>
          <a:bodyPr wrap="none" rtlCol="0">
            <a:spAutoFit/>
          </a:bodyPr>
          <a:lstStyle/>
          <a:p>
            <a:r>
              <a:rPr lang="en-US" sz="1400" dirty="0"/>
              <a:t>Government</a:t>
            </a:r>
          </a:p>
          <a:p>
            <a:r>
              <a:rPr lang="en-US" sz="1400" dirty="0"/>
              <a:t>Facilities</a:t>
            </a:r>
          </a:p>
        </p:txBody>
      </p:sp>
      <p:sp>
        <p:nvSpPr>
          <p:cNvPr id="32" name="TextBox 31"/>
          <p:cNvSpPr txBox="1"/>
          <p:nvPr/>
        </p:nvSpPr>
        <p:spPr>
          <a:xfrm>
            <a:off x="5009375" y="6192716"/>
            <a:ext cx="1191352" cy="523220"/>
          </a:xfrm>
          <a:prstGeom prst="rect">
            <a:avLst/>
          </a:prstGeom>
          <a:noFill/>
        </p:spPr>
        <p:txBody>
          <a:bodyPr wrap="none" rtlCol="0">
            <a:spAutoFit/>
          </a:bodyPr>
          <a:lstStyle/>
          <a:p>
            <a:r>
              <a:rPr lang="en-US" sz="1400" dirty="0"/>
              <a:t>Healthcare</a:t>
            </a:r>
          </a:p>
          <a:p>
            <a:r>
              <a:rPr lang="en-US" sz="1400" dirty="0"/>
              <a:t>Public Health</a:t>
            </a:r>
          </a:p>
        </p:txBody>
      </p:sp>
      <p:sp>
        <p:nvSpPr>
          <p:cNvPr id="33" name="TextBox 32"/>
          <p:cNvSpPr txBox="1"/>
          <p:nvPr/>
        </p:nvSpPr>
        <p:spPr>
          <a:xfrm>
            <a:off x="7222285" y="1799145"/>
            <a:ext cx="1050224" cy="523220"/>
          </a:xfrm>
          <a:prstGeom prst="rect">
            <a:avLst/>
          </a:prstGeom>
          <a:noFill/>
        </p:spPr>
        <p:txBody>
          <a:bodyPr wrap="none" rtlCol="0">
            <a:spAutoFit/>
          </a:bodyPr>
          <a:lstStyle/>
          <a:p>
            <a:r>
              <a:rPr lang="en-US" sz="1400" dirty="0"/>
              <a:t>Information</a:t>
            </a:r>
          </a:p>
          <a:p>
            <a:r>
              <a:rPr lang="en-US" sz="1400" dirty="0"/>
              <a:t>Technology</a:t>
            </a:r>
          </a:p>
        </p:txBody>
      </p:sp>
      <p:sp>
        <p:nvSpPr>
          <p:cNvPr id="34" name="TextBox 33"/>
          <p:cNvSpPr txBox="1"/>
          <p:nvPr/>
        </p:nvSpPr>
        <p:spPr>
          <a:xfrm>
            <a:off x="7222285" y="3212777"/>
            <a:ext cx="1420645" cy="523220"/>
          </a:xfrm>
          <a:prstGeom prst="rect">
            <a:avLst/>
          </a:prstGeom>
          <a:noFill/>
        </p:spPr>
        <p:txBody>
          <a:bodyPr wrap="none" rtlCol="0">
            <a:spAutoFit/>
          </a:bodyPr>
          <a:lstStyle/>
          <a:p>
            <a:r>
              <a:rPr lang="en-US" sz="1400" dirty="0"/>
              <a:t>Nuclear Reactors</a:t>
            </a:r>
          </a:p>
          <a:p>
            <a:r>
              <a:rPr lang="en-US" sz="1400" dirty="0"/>
              <a:t>Material/Waste</a:t>
            </a:r>
          </a:p>
        </p:txBody>
      </p:sp>
      <p:sp>
        <p:nvSpPr>
          <p:cNvPr id="35" name="TextBox 34"/>
          <p:cNvSpPr txBox="1"/>
          <p:nvPr/>
        </p:nvSpPr>
        <p:spPr>
          <a:xfrm>
            <a:off x="7222285" y="4657972"/>
            <a:ext cx="1259255" cy="307777"/>
          </a:xfrm>
          <a:prstGeom prst="rect">
            <a:avLst/>
          </a:prstGeom>
          <a:noFill/>
        </p:spPr>
        <p:txBody>
          <a:bodyPr wrap="none" rtlCol="0">
            <a:spAutoFit/>
          </a:bodyPr>
          <a:lstStyle/>
          <a:p>
            <a:r>
              <a:rPr lang="en-US" sz="1400" dirty="0"/>
              <a:t>Transportation</a:t>
            </a:r>
          </a:p>
        </p:txBody>
      </p:sp>
      <p:sp>
        <p:nvSpPr>
          <p:cNvPr id="36" name="TextBox 35"/>
          <p:cNvSpPr txBox="1"/>
          <p:nvPr/>
        </p:nvSpPr>
        <p:spPr>
          <a:xfrm>
            <a:off x="7208985" y="6192716"/>
            <a:ext cx="1064137" cy="523220"/>
          </a:xfrm>
          <a:prstGeom prst="rect">
            <a:avLst/>
          </a:prstGeom>
          <a:noFill/>
        </p:spPr>
        <p:txBody>
          <a:bodyPr wrap="none" rtlCol="0">
            <a:spAutoFit/>
          </a:bodyPr>
          <a:lstStyle/>
          <a:p>
            <a:r>
              <a:rPr lang="en-US" sz="1400" dirty="0"/>
              <a:t>Water</a:t>
            </a:r>
          </a:p>
          <a:p>
            <a:r>
              <a:rPr lang="en-US" sz="1400" dirty="0"/>
              <a:t>Wastewater</a:t>
            </a:r>
          </a:p>
        </p:txBody>
      </p:sp>
      <p:pic>
        <p:nvPicPr>
          <p:cNvPr id="3078" name="Picture 6"/>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926065" y="2335471"/>
            <a:ext cx="576075" cy="57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208985" y="3775714"/>
            <a:ext cx="577511" cy="57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09372" y="2328867"/>
            <a:ext cx="582679" cy="582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012673" y="903857"/>
            <a:ext cx="576075" cy="57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04766" y="894273"/>
            <a:ext cx="577511" cy="57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77945" y="2315255"/>
            <a:ext cx="577511" cy="57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08603" y="3760873"/>
            <a:ext cx="577511" cy="57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71221" y="5275790"/>
            <a:ext cx="577511" cy="57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943589" y="894273"/>
            <a:ext cx="577511" cy="57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915179" y="3775715"/>
            <a:ext cx="577511" cy="57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12"/>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943589" y="5275790"/>
            <a:ext cx="568554" cy="56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009372" y="3760873"/>
            <a:ext cx="577511" cy="57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5" name="Picture 13"/>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011068" y="5293193"/>
            <a:ext cx="593983" cy="593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222285" y="905309"/>
            <a:ext cx="577511" cy="57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6" name="Picture 14"/>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219173" y="5287841"/>
            <a:ext cx="579795" cy="575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226071" y="2336923"/>
            <a:ext cx="577511" cy="57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20"/>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910" y="0"/>
            <a:ext cx="894273" cy="89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2205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143000"/>
          </a:xfrm>
        </p:spPr>
        <p:txBody>
          <a:bodyPr>
            <a:normAutofit/>
          </a:bodyPr>
          <a:lstStyle/>
          <a:p>
            <a:r>
              <a:rPr lang="en-US" dirty="0"/>
              <a:t>…and then what?</a:t>
            </a:r>
          </a:p>
        </p:txBody>
      </p:sp>
      <p:sp>
        <p:nvSpPr>
          <p:cNvPr id="3" name="Content Placeholder 2"/>
          <p:cNvSpPr>
            <a:spLocks noGrp="1"/>
          </p:cNvSpPr>
          <p:nvPr>
            <p:ph idx="1"/>
          </p:nvPr>
        </p:nvSpPr>
        <p:spPr>
          <a:xfrm>
            <a:off x="193830" y="1124700"/>
            <a:ext cx="8756339" cy="5261485"/>
          </a:xfrm>
        </p:spPr>
        <p:txBody>
          <a:bodyPr>
            <a:normAutofit/>
          </a:bodyPr>
          <a:lstStyle/>
          <a:p>
            <a:pPr marL="0" indent="0">
              <a:buNone/>
            </a:pPr>
            <a:r>
              <a:rPr lang="en-US" dirty="0"/>
              <a:t>Risk = (</a:t>
            </a:r>
            <a:r>
              <a:rPr lang="en-US" b="1" dirty="0">
                <a:solidFill>
                  <a:srgbClr val="FFC000"/>
                </a:solidFill>
              </a:rPr>
              <a:t>Vulnerability</a:t>
            </a:r>
            <a:r>
              <a:rPr lang="en-US" dirty="0"/>
              <a:t> * </a:t>
            </a:r>
            <a:r>
              <a:rPr lang="en-US" b="1" dirty="0">
                <a:solidFill>
                  <a:srgbClr val="92D050"/>
                </a:solidFill>
              </a:rPr>
              <a:t>Threat</a:t>
            </a:r>
            <a:r>
              <a:rPr lang="en-US" dirty="0"/>
              <a:t> * </a:t>
            </a:r>
            <a:r>
              <a:rPr lang="en-US" b="1" dirty="0">
                <a:solidFill>
                  <a:schemeClr val="accent5">
                    <a:lumMod val="75000"/>
                  </a:schemeClr>
                </a:solidFill>
              </a:rPr>
              <a:t>Impact</a:t>
            </a:r>
            <a:r>
              <a:rPr lang="en-US" dirty="0"/>
              <a:t>)</a:t>
            </a:r>
          </a:p>
          <a:p>
            <a:r>
              <a:rPr lang="en-US" dirty="0"/>
              <a:t>We focus on reducing vulnerability</a:t>
            </a:r>
          </a:p>
          <a:p>
            <a:r>
              <a:rPr lang="en-US" dirty="0"/>
              <a:t>We focus on detecting threat</a:t>
            </a:r>
          </a:p>
          <a:p>
            <a:r>
              <a:rPr lang="en-US" dirty="0"/>
              <a:t>We believe with these two we can eliminate/mitigate impact</a:t>
            </a:r>
          </a:p>
          <a:p>
            <a:r>
              <a:rPr lang="en-US" dirty="0"/>
              <a:t>“Hidden” CI/KR systems do not provide us those luxuries, but social media may provide us the means to detect hidden CI/KR system events.</a:t>
            </a:r>
          </a:p>
          <a:p>
            <a:endParaRPr lang="en-US" dirty="0"/>
          </a:p>
        </p:txBody>
      </p:sp>
    </p:spTree>
    <p:extLst>
      <p:ext uri="{BB962C8B-B14F-4D97-AF65-F5344CB8AC3E}">
        <p14:creationId xmlns:p14="http://schemas.microsoft.com/office/powerpoint/2010/main" val="2274685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a:t>Next steps</a:t>
            </a:r>
          </a:p>
        </p:txBody>
      </p:sp>
      <p:sp>
        <p:nvSpPr>
          <p:cNvPr id="4" name="Content Placeholder 3"/>
          <p:cNvSpPr>
            <a:spLocks noGrp="1"/>
          </p:cNvSpPr>
          <p:nvPr>
            <p:ph idx="1"/>
          </p:nvPr>
        </p:nvSpPr>
        <p:spPr>
          <a:xfrm>
            <a:off x="457200" y="1219200"/>
            <a:ext cx="8229600" cy="5410200"/>
          </a:xfrm>
        </p:spPr>
        <p:txBody>
          <a:bodyPr>
            <a:normAutofit/>
          </a:bodyPr>
          <a:lstStyle/>
          <a:p>
            <a:r>
              <a:rPr lang="en-US" dirty="0"/>
              <a:t>Collect lexicon of early indicator words</a:t>
            </a:r>
          </a:p>
          <a:p>
            <a:pPr lvl="1"/>
            <a:r>
              <a:rPr lang="en-US" dirty="0"/>
              <a:t>Social &amp; physical infrastructure: roads, water, electricity, food stamps, welfare checks, etc.</a:t>
            </a:r>
          </a:p>
          <a:p>
            <a:pPr lvl="1"/>
            <a:r>
              <a:rPr lang="en-US" dirty="0"/>
              <a:t>Events: marches, rallies, concerts, parades, etc.</a:t>
            </a:r>
          </a:p>
          <a:p>
            <a:pPr lvl="1"/>
            <a:r>
              <a:rPr lang="en-US" dirty="0"/>
              <a:t>Threats: bomb, active shooter, gas, etc.</a:t>
            </a:r>
          </a:p>
          <a:p>
            <a:r>
              <a:rPr lang="en-US" dirty="0"/>
              <a:t>Research the importance of “outlier” words</a:t>
            </a:r>
          </a:p>
          <a:p>
            <a:r>
              <a:rPr lang="en-US" dirty="0"/>
              <a:t>Research the use of amplifier words such as “OMG” and “WTF”</a:t>
            </a:r>
          </a:p>
          <a:p>
            <a:r>
              <a:rPr lang="en-US" dirty="0"/>
              <a:t>Establish a dedicated Twitter word cloud monitoring computer </a:t>
            </a:r>
          </a:p>
          <a:p>
            <a:r>
              <a:rPr lang="en-US" dirty="0"/>
              <a:t>Display the word cloud in the watch center</a:t>
            </a:r>
          </a:p>
          <a:p>
            <a:r>
              <a:rPr lang="en-US" dirty="0"/>
              <a:t>Train the watch center staff in the monitoring of the word cloud</a:t>
            </a:r>
          </a:p>
          <a:p>
            <a:pPr lvl="1"/>
            <a:endParaRPr lang="en-US" dirty="0"/>
          </a:p>
        </p:txBody>
      </p:sp>
    </p:spTree>
    <p:extLst>
      <p:ext uri="{BB962C8B-B14F-4D97-AF65-F5344CB8AC3E}">
        <p14:creationId xmlns:p14="http://schemas.microsoft.com/office/powerpoint/2010/main" val="103075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98680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60" y="0"/>
            <a:ext cx="8229600" cy="1143000"/>
          </a:xfrm>
        </p:spPr>
        <p:txBody>
          <a:bodyPr>
            <a:normAutofit fontScale="90000"/>
          </a:bodyPr>
          <a:lstStyle/>
          <a:p>
            <a:r>
              <a:rPr lang="en-US" dirty="0"/>
              <a:t>CARVER / CARVER + Shock / ASCOPE</a:t>
            </a:r>
          </a:p>
        </p:txBody>
      </p:sp>
      <p:sp>
        <p:nvSpPr>
          <p:cNvPr id="3" name="Content Placeholder 2"/>
          <p:cNvSpPr>
            <a:spLocks noGrp="1"/>
          </p:cNvSpPr>
          <p:nvPr>
            <p:ph idx="1"/>
          </p:nvPr>
        </p:nvSpPr>
        <p:spPr>
          <a:xfrm>
            <a:off x="232235" y="1163104"/>
            <a:ext cx="8717935" cy="5491916"/>
          </a:xfrm>
        </p:spPr>
        <p:txBody>
          <a:bodyPr>
            <a:normAutofit fontScale="77500" lnSpcReduction="20000"/>
          </a:bodyPr>
          <a:lstStyle/>
          <a:p>
            <a:pPr marL="0" indent="0">
              <a:buNone/>
            </a:pPr>
            <a:r>
              <a:rPr lang="en-US" sz="2000" b="1" dirty="0"/>
              <a:t>C.A.R.V.E.R. – Special Operations Forces, Department of Energy, Department of State, and Department of Homeland Security</a:t>
            </a:r>
          </a:p>
          <a:p>
            <a:r>
              <a:rPr lang="en-US" sz="2000" dirty="0"/>
              <a:t>Criticality - measure of public health and economic impacts of an attack </a:t>
            </a:r>
          </a:p>
          <a:p>
            <a:r>
              <a:rPr lang="en-US" sz="2000" dirty="0"/>
              <a:t>Accessibility - ability to physically access and egress from target </a:t>
            </a:r>
          </a:p>
          <a:p>
            <a:r>
              <a:rPr lang="en-US" sz="2000" dirty="0" err="1"/>
              <a:t>Recuperability</a:t>
            </a:r>
            <a:r>
              <a:rPr lang="en-US" sz="2000" dirty="0"/>
              <a:t> - ability of system to recover from an attack </a:t>
            </a:r>
          </a:p>
          <a:p>
            <a:r>
              <a:rPr lang="en-US" sz="2000" dirty="0"/>
              <a:t>Vulnerability - ease of accomplishing attack </a:t>
            </a:r>
          </a:p>
          <a:p>
            <a:r>
              <a:rPr lang="en-US" sz="2000" dirty="0"/>
              <a:t>Effect - amount of direct loss from an attack as measured by loss in production </a:t>
            </a:r>
          </a:p>
          <a:p>
            <a:r>
              <a:rPr lang="en-US" sz="2000" dirty="0" err="1"/>
              <a:t>Recognizability</a:t>
            </a:r>
            <a:r>
              <a:rPr lang="en-US" sz="2000" dirty="0"/>
              <a:t> - ease of identifying target</a:t>
            </a:r>
          </a:p>
          <a:p>
            <a:pPr marL="0" indent="0">
              <a:buNone/>
            </a:pPr>
            <a:r>
              <a:rPr lang="en-US" sz="2000" b="1" dirty="0"/>
              <a:t>C.A.R.V.E.R. + Shock – Department of Agriculture</a:t>
            </a:r>
          </a:p>
          <a:p>
            <a:r>
              <a:rPr lang="en-US" sz="2000" dirty="0"/>
              <a:t>Shock – impact on food supply using Risk = Exposure x Hazard</a:t>
            </a:r>
          </a:p>
          <a:p>
            <a:pPr marL="0" indent="0">
              <a:buNone/>
            </a:pPr>
            <a:r>
              <a:rPr lang="en-US" sz="2000" b="1" dirty="0"/>
              <a:t>ASCOPE – Department of Defense</a:t>
            </a:r>
          </a:p>
          <a:p>
            <a:r>
              <a:rPr lang="en-US" sz="2000" dirty="0"/>
              <a:t>Area – addresses terrain analysis from a civilian perspective </a:t>
            </a:r>
          </a:p>
          <a:p>
            <a:r>
              <a:rPr lang="en-US" sz="2000" dirty="0"/>
              <a:t>Structures – structures include traditional high-payoff targets, protected cultural sites, and facilities with practical applications</a:t>
            </a:r>
          </a:p>
          <a:p>
            <a:r>
              <a:rPr lang="en-US" sz="2000" dirty="0"/>
              <a:t>Capabilities – assess capabilities in terms of those required to save, sustain, or enhance life, in that order</a:t>
            </a:r>
          </a:p>
          <a:p>
            <a:r>
              <a:rPr lang="en-US" sz="2000" dirty="0"/>
              <a:t>Organizations -</a:t>
            </a:r>
            <a:r>
              <a:rPr lang="en-US" sz="2000" b="1" dirty="0"/>
              <a:t> </a:t>
            </a:r>
            <a:r>
              <a:rPr lang="en-US" sz="2000" dirty="0"/>
              <a:t>consider all nonmilitary groups or institutions in the AO (area of operations)</a:t>
            </a:r>
          </a:p>
          <a:p>
            <a:r>
              <a:rPr lang="en-US" sz="2000" dirty="0"/>
              <a:t>People - people is a general term describing all nonmilitary personnel whom military forces encounter in the AO</a:t>
            </a:r>
          </a:p>
          <a:p>
            <a:r>
              <a:rPr lang="en-US" sz="2000" dirty="0"/>
              <a:t>Events - events are routine, cyclical, planned, or spontaneous activities that significantly affect organizations, people, and military operations, such as seasons, festivals, holidays, funerals, political rallies, and agricultural crop/livestock and market cycles and paydays</a:t>
            </a:r>
          </a:p>
          <a:p>
            <a:endParaRPr lang="en-US" sz="2000" dirty="0"/>
          </a:p>
          <a:p>
            <a:endParaRPr lang="en-US" dirty="0"/>
          </a:p>
        </p:txBody>
      </p:sp>
    </p:spTree>
    <p:extLst>
      <p:ext uri="{BB962C8B-B14F-4D97-AF65-F5344CB8AC3E}">
        <p14:creationId xmlns:p14="http://schemas.microsoft.com/office/powerpoint/2010/main" val="1388307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Formulas</a:t>
            </a:r>
          </a:p>
        </p:txBody>
      </p:sp>
      <p:sp>
        <p:nvSpPr>
          <p:cNvPr id="3" name="Content Placeholder 2"/>
          <p:cNvSpPr>
            <a:spLocks noGrp="1"/>
          </p:cNvSpPr>
          <p:nvPr>
            <p:ph idx="1"/>
          </p:nvPr>
        </p:nvSpPr>
        <p:spPr>
          <a:xfrm>
            <a:off x="232235" y="1600200"/>
            <a:ext cx="8679530" cy="4525963"/>
          </a:xfrm>
        </p:spPr>
        <p:txBody>
          <a:bodyPr>
            <a:normAutofit fontScale="92500" lnSpcReduction="10000"/>
          </a:bodyPr>
          <a:lstStyle/>
          <a:p>
            <a:r>
              <a:rPr lang="en-US" sz="2000" dirty="0"/>
              <a:t>Risk = (</a:t>
            </a:r>
            <a:r>
              <a:rPr lang="en-US" sz="2000" b="1" dirty="0">
                <a:solidFill>
                  <a:srgbClr val="FFC000"/>
                </a:solidFill>
              </a:rPr>
              <a:t>Vulnerability</a:t>
            </a:r>
            <a:r>
              <a:rPr lang="en-US" sz="2000" dirty="0"/>
              <a:t> * </a:t>
            </a:r>
            <a:r>
              <a:rPr lang="en-US" sz="2000" b="1" dirty="0">
                <a:solidFill>
                  <a:srgbClr val="92D050"/>
                </a:solidFill>
              </a:rPr>
              <a:t>Threat</a:t>
            </a:r>
            <a:r>
              <a:rPr lang="en-US" sz="2000" dirty="0"/>
              <a:t> * </a:t>
            </a:r>
            <a:r>
              <a:rPr lang="en-US" sz="2000" b="1" dirty="0">
                <a:solidFill>
                  <a:schemeClr val="accent5">
                    <a:lumMod val="75000"/>
                  </a:schemeClr>
                </a:solidFill>
              </a:rPr>
              <a:t>Impact</a:t>
            </a:r>
            <a:r>
              <a:rPr lang="en-US" sz="2000" dirty="0"/>
              <a:t>)</a:t>
            </a:r>
          </a:p>
          <a:p>
            <a:r>
              <a:rPr lang="en-US" sz="2000" dirty="0"/>
              <a:t>Risk = ((</a:t>
            </a:r>
            <a:r>
              <a:rPr lang="en-US" sz="2000" b="1" dirty="0">
                <a:solidFill>
                  <a:srgbClr val="FFC000"/>
                </a:solidFill>
              </a:rPr>
              <a:t>Vulnerability</a:t>
            </a:r>
            <a:r>
              <a:rPr lang="en-US" sz="2000" dirty="0"/>
              <a:t> * </a:t>
            </a:r>
            <a:r>
              <a:rPr lang="en-US" sz="2000" b="1" dirty="0">
                <a:solidFill>
                  <a:srgbClr val="92D050"/>
                </a:solidFill>
              </a:rPr>
              <a:t>Threat </a:t>
            </a:r>
            <a:r>
              <a:rPr lang="en-US" sz="2000" dirty="0"/>
              <a:t>* </a:t>
            </a:r>
            <a:r>
              <a:rPr lang="en-US" sz="2000" b="1" dirty="0">
                <a:solidFill>
                  <a:schemeClr val="accent5">
                    <a:lumMod val="75000"/>
                  </a:schemeClr>
                </a:solidFill>
              </a:rPr>
              <a:t>Impact</a:t>
            </a:r>
            <a:r>
              <a:rPr lang="en-US" sz="2000" dirty="0"/>
              <a:t>) * </a:t>
            </a:r>
            <a:r>
              <a:rPr lang="en-US" sz="2000" b="1" dirty="0">
                <a:solidFill>
                  <a:schemeClr val="tx2">
                    <a:lumMod val="60000"/>
                    <a:lumOff val="40000"/>
                  </a:schemeClr>
                </a:solidFill>
              </a:rPr>
              <a:t>Commonality</a:t>
            </a:r>
            <a:r>
              <a:rPr lang="en-US" sz="2000" dirty="0"/>
              <a:t>))</a:t>
            </a:r>
          </a:p>
          <a:p>
            <a:r>
              <a:rPr lang="en-US" sz="2000" dirty="0"/>
              <a:t>Risk = (((</a:t>
            </a:r>
            <a:r>
              <a:rPr lang="en-US" sz="2000" b="1" dirty="0">
                <a:solidFill>
                  <a:srgbClr val="FFC000"/>
                </a:solidFill>
              </a:rPr>
              <a:t>Vulnerability</a:t>
            </a:r>
            <a:r>
              <a:rPr lang="en-US" sz="2000" dirty="0"/>
              <a:t> * </a:t>
            </a:r>
            <a:r>
              <a:rPr lang="en-US" sz="2000" b="1" dirty="0">
                <a:solidFill>
                  <a:srgbClr val="92D050"/>
                </a:solidFill>
              </a:rPr>
              <a:t>Threat</a:t>
            </a:r>
            <a:r>
              <a:rPr lang="en-US" sz="2000" dirty="0"/>
              <a:t> * </a:t>
            </a:r>
            <a:r>
              <a:rPr lang="en-US" sz="2000" b="1" dirty="0">
                <a:solidFill>
                  <a:schemeClr val="accent5">
                    <a:lumMod val="75000"/>
                  </a:schemeClr>
                </a:solidFill>
              </a:rPr>
              <a:t>Impact</a:t>
            </a:r>
            <a:r>
              <a:rPr lang="en-US" sz="2000" dirty="0"/>
              <a:t>) * </a:t>
            </a:r>
            <a:r>
              <a:rPr lang="en-US" sz="2000" b="1" dirty="0">
                <a:solidFill>
                  <a:schemeClr val="tx2">
                    <a:lumMod val="60000"/>
                    <a:lumOff val="40000"/>
                  </a:schemeClr>
                </a:solidFill>
              </a:rPr>
              <a:t>Commonality</a:t>
            </a:r>
            <a:r>
              <a:rPr lang="en-US" sz="2000" dirty="0"/>
              <a:t>)) / </a:t>
            </a:r>
            <a:r>
              <a:rPr lang="en-US" sz="2000" b="1" dirty="0">
                <a:solidFill>
                  <a:srgbClr val="7030A0"/>
                </a:solidFill>
              </a:rPr>
              <a:t>Environment</a:t>
            </a:r>
            <a:r>
              <a:rPr lang="en-US" sz="2000" dirty="0"/>
              <a:t>)</a:t>
            </a:r>
          </a:p>
          <a:p>
            <a:endParaRPr lang="en-US" sz="2000" dirty="0"/>
          </a:p>
          <a:p>
            <a:r>
              <a:rPr lang="en-US" sz="2000" b="1" dirty="0">
                <a:solidFill>
                  <a:srgbClr val="FFC000"/>
                </a:solidFill>
              </a:rPr>
              <a:t>Vulnerability</a:t>
            </a:r>
            <a:r>
              <a:rPr lang="en-US" sz="2000" dirty="0"/>
              <a:t> = ((location * accessibility * site visibility)/hardness)</a:t>
            </a:r>
          </a:p>
          <a:p>
            <a:r>
              <a:rPr lang="en-US" sz="2000" b="1" dirty="0">
                <a:solidFill>
                  <a:srgbClr val="92D050"/>
                </a:solidFill>
              </a:rPr>
              <a:t>Threat</a:t>
            </a:r>
            <a:r>
              <a:rPr lang="en-US" sz="2000" dirty="0"/>
              <a:t> = ((notifications * bulletins * precedents * calendar * weather) * (ability * intent * opportunity))</a:t>
            </a:r>
          </a:p>
          <a:p>
            <a:r>
              <a:rPr lang="en-US" sz="2000" b="1" dirty="0">
                <a:solidFill>
                  <a:schemeClr val="accent5">
                    <a:lumMod val="75000"/>
                  </a:schemeClr>
                </a:solidFill>
              </a:rPr>
              <a:t>Impact</a:t>
            </a:r>
            <a:r>
              <a:rPr lang="en-US" sz="2000" dirty="0"/>
              <a:t> = (criticality * dependencies * visibility * symbolism * bodies * VIPs)</a:t>
            </a:r>
          </a:p>
          <a:p>
            <a:r>
              <a:rPr lang="en-US" sz="2000" b="1" dirty="0">
                <a:solidFill>
                  <a:schemeClr val="tx2">
                    <a:lumMod val="60000"/>
                    <a:lumOff val="40000"/>
                  </a:schemeClr>
                </a:solidFill>
              </a:rPr>
              <a:t>Commonality</a:t>
            </a:r>
            <a:r>
              <a:rPr lang="en-US" sz="2000" dirty="0"/>
              <a:t> = (ethnicity * age * facility type * agency/organization * availability * method)</a:t>
            </a:r>
          </a:p>
          <a:p>
            <a:r>
              <a:rPr lang="en-US" sz="2000" b="1" dirty="0">
                <a:solidFill>
                  <a:srgbClr val="7030A0"/>
                </a:solidFill>
              </a:rPr>
              <a:t>Environment</a:t>
            </a:r>
            <a:r>
              <a:rPr lang="en-US" sz="2000" dirty="0"/>
              <a:t> = (date &lt;&gt;/= calendar date) / (time from incident) / (distance from incident) </a:t>
            </a:r>
          </a:p>
          <a:p>
            <a:pPr marL="0" indent="0">
              <a:buNone/>
            </a:pPr>
            <a:r>
              <a:rPr lang="en-US" sz="2000" dirty="0"/>
              <a:t>This relatively simple risk formula has 27 variables, with 4 dynamic variables subject to constant change.</a:t>
            </a:r>
          </a:p>
        </p:txBody>
      </p:sp>
      <p:cxnSp>
        <p:nvCxnSpPr>
          <p:cNvPr id="5" name="Straight Connector 4"/>
          <p:cNvCxnSpPr/>
          <p:nvPr/>
        </p:nvCxnSpPr>
        <p:spPr>
          <a:xfrm flipH="1">
            <a:off x="155425" y="2852925"/>
            <a:ext cx="879474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35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Risk Formulas “Simplified”</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5980" y="1471613"/>
            <a:ext cx="6972667" cy="5145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19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 Hidden CI/KR System failure…</a:t>
            </a:r>
          </a:p>
        </p:txBody>
      </p:sp>
      <p:sp>
        <p:nvSpPr>
          <p:cNvPr id="4" name="Content Placeholder 3"/>
          <p:cNvSpPr>
            <a:spLocks noGrp="1"/>
          </p:cNvSpPr>
          <p:nvPr>
            <p:ph idx="1"/>
          </p:nvPr>
        </p:nvSpPr>
        <p:spPr/>
        <p:txBody>
          <a:bodyPr/>
          <a:lstStyle/>
          <a:p>
            <a:r>
              <a:rPr lang="en-US" dirty="0"/>
              <a:t>No warning</a:t>
            </a:r>
          </a:p>
          <a:p>
            <a:r>
              <a:rPr lang="en-US" dirty="0"/>
              <a:t>Within 6 hours resulted in threats of arson, assault, and riots</a:t>
            </a:r>
          </a:p>
          <a:p>
            <a:r>
              <a:rPr lang="en-US" dirty="0"/>
              <a:t>In at least 2 cases resulting in police action</a:t>
            </a:r>
          </a:p>
          <a:p>
            <a:r>
              <a:rPr lang="en-US" dirty="0"/>
              <a:t>Touched 17 states and 1 out of every 7 people in those states</a:t>
            </a:r>
          </a:p>
          <a:p>
            <a:r>
              <a:rPr lang="en-US" dirty="0"/>
              <a:t>Could happen again in the next minute</a:t>
            </a:r>
          </a:p>
          <a:p>
            <a:endParaRPr lang="en-US" dirty="0"/>
          </a:p>
        </p:txBody>
      </p:sp>
    </p:spTree>
    <p:extLst>
      <p:ext uri="{BB962C8B-B14F-4D97-AF65-F5344CB8AC3E}">
        <p14:creationId xmlns:p14="http://schemas.microsoft.com/office/powerpoint/2010/main" val="4092213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829" y="0"/>
            <a:ext cx="7315200" cy="1143000"/>
          </a:xfrm>
        </p:spPr>
        <p:txBody>
          <a:bodyPr>
            <a:normAutofit/>
          </a:bodyPr>
          <a:lstStyle/>
          <a:p>
            <a:r>
              <a:rPr lang="en-US" dirty="0"/>
              <a:t>Critical Infrastructure Sectors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945" y="2315255"/>
            <a:ext cx="904875" cy="923925"/>
          </a:xfrm>
          <a:prstGeom prst="rect">
            <a:avLst/>
          </a:prstGeom>
          <a:noFill/>
          <a:ln w="95250" cap="rnd">
            <a:solidFill>
              <a:srgbClr val="FF0000"/>
            </a:solidFill>
            <a:round/>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945" y="894273"/>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945" y="3760873"/>
            <a:ext cx="904875" cy="925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945" y="5287842"/>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6065" y="894272"/>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6065" y="2335471"/>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5179" y="3760873"/>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6065" y="5275790"/>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09375" y="894271"/>
            <a:ext cx="904875" cy="904875"/>
          </a:xfrm>
          <a:prstGeom prst="rect">
            <a:avLst/>
          </a:prstGeom>
          <a:noFill/>
          <a:ln w="95250" cap="rnd">
            <a:solidFill>
              <a:srgbClr val="FF0000"/>
            </a:solidFill>
            <a:round/>
            <a:headEnd/>
            <a:tailEnd/>
          </a:ln>
          <a:extLst>
            <a:ext uri="{909E8E84-426E-40DD-AFC4-6F175D3DCCD1}">
              <a14:hiddenFill xmlns:a14="http://schemas.microsoft.com/office/drawing/2010/main">
                <a:solidFill>
                  <a:schemeClr val="accent1"/>
                </a:solidFill>
              </a14:hiddenFill>
            </a:ext>
          </a:extLst>
        </p:spPr>
      </p:pic>
      <p:pic>
        <p:nvPicPr>
          <p:cNvPr id="206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09374" y="2324779"/>
            <a:ext cx="904875" cy="904875"/>
          </a:xfrm>
          <a:prstGeom prst="rect">
            <a:avLst/>
          </a:prstGeom>
          <a:noFill/>
          <a:ln w="95250" cap="rnd">
            <a:solidFill>
              <a:srgbClr val="FF0000"/>
            </a:solidFill>
            <a:round/>
            <a:headEnd/>
            <a:tailEnd/>
          </a:ln>
          <a:extLst>
            <a:ext uri="{909E8E84-426E-40DD-AFC4-6F175D3DCCD1}">
              <a14:hiddenFill xmlns:a14="http://schemas.microsoft.com/office/drawing/2010/main">
                <a:solidFill>
                  <a:schemeClr val="accent1"/>
                </a:solidFill>
              </a14:hiddenFill>
            </a:ext>
          </a:extLst>
        </p:spPr>
      </p:pic>
      <p:pic>
        <p:nvPicPr>
          <p:cNvPr id="2061"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09373" y="3753097"/>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9372" y="5287841"/>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19175" y="894270"/>
            <a:ext cx="904875" cy="904875"/>
          </a:xfrm>
          <a:prstGeom prst="rect">
            <a:avLst/>
          </a:prstGeom>
          <a:noFill/>
          <a:ln w="95250" cap="rnd">
            <a:solidFill>
              <a:srgbClr val="FF0000"/>
            </a:solidFill>
            <a:round/>
            <a:headEnd/>
            <a:tailEnd/>
          </a:ln>
          <a:extLst>
            <a:ext uri="{909E8E84-426E-40DD-AFC4-6F175D3DCCD1}">
              <a14:hiddenFill xmlns:a14="http://schemas.microsoft.com/office/drawing/2010/main">
                <a:solidFill>
                  <a:schemeClr val="accent1"/>
                </a:solidFill>
              </a14:hiddenFill>
            </a:ext>
          </a:extLst>
        </p:spPr>
      </p:pic>
      <p:pic>
        <p:nvPicPr>
          <p:cNvPr id="2064"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19174" y="2315255"/>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19173" y="3760873"/>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6" name="Picture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22285" y="5287842"/>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77945" y="1799148"/>
            <a:ext cx="851643" cy="307777"/>
          </a:xfrm>
          <a:prstGeom prst="rect">
            <a:avLst/>
          </a:prstGeom>
          <a:noFill/>
        </p:spPr>
        <p:txBody>
          <a:bodyPr wrap="none" rtlCol="0">
            <a:spAutoFit/>
          </a:bodyPr>
          <a:lstStyle/>
          <a:p>
            <a:r>
              <a:rPr lang="en-US" sz="1400" dirty="0"/>
              <a:t>Chemical</a:t>
            </a:r>
          </a:p>
        </p:txBody>
      </p:sp>
      <p:sp>
        <p:nvSpPr>
          <p:cNvPr id="22" name="TextBox 21"/>
          <p:cNvSpPr txBox="1"/>
          <p:nvPr/>
        </p:nvSpPr>
        <p:spPr>
          <a:xfrm>
            <a:off x="777945" y="3229654"/>
            <a:ext cx="1722523" cy="307777"/>
          </a:xfrm>
          <a:prstGeom prst="rect">
            <a:avLst/>
          </a:prstGeom>
          <a:noFill/>
        </p:spPr>
        <p:txBody>
          <a:bodyPr wrap="none" rtlCol="0">
            <a:spAutoFit/>
          </a:bodyPr>
          <a:lstStyle/>
          <a:p>
            <a:r>
              <a:rPr lang="en-US" sz="1400" dirty="0"/>
              <a:t>Commercial Facilities</a:t>
            </a:r>
          </a:p>
        </p:txBody>
      </p:sp>
      <p:sp>
        <p:nvSpPr>
          <p:cNvPr id="23" name="TextBox 22"/>
          <p:cNvSpPr txBox="1"/>
          <p:nvPr/>
        </p:nvSpPr>
        <p:spPr>
          <a:xfrm>
            <a:off x="752586" y="4685964"/>
            <a:ext cx="1412631" cy="307777"/>
          </a:xfrm>
          <a:prstGeom prst="rect">
            <a:avLst/>
          </a:prstGeom>
          <a:noFill/>
        </p:spPr>
        <p:txBody>
          <a:bodyPr wrap="none" rtlCol="0">
            <a:spAutoFit/>
          </a:bodyPr>
          <a:lstStyle/>
          <a:p>
            <a:r>
              <a:rPr lang="en-US" sz="1400" dirty="0"/>
              <a:t>Communications</a:t>
            </a:r>
          </a:p>
        </p:txBody>
      </p:sp>
      <p:sp>
        <p:nvSpPr>
          <p:cNvPr id="24" name="TextBox 23"/>
          <p:cNvSpPr txBox="1"/>
          <p:nvPr/>
        </p:nvSpPr>
        <p:spPr>
          <a:xfrm>
            <a:off x="777945" y="6193623"/>
            <a:ext cx="1811522" cy="307777"/>
          </a:xfrm>
          <a:prstGeom prst="rect">
            <a:avLst/>
          </a:prstGeom>
          <a:noFill/>
        </p:spPr>
        <p:txBody>
          <a:bodyPr wrap="none" rtlCol="0">
            <a:spAutoFit/>
          </a:bodyPr>
          <a:lstStyle/>
          <a:p>
            <a:r>
              <a:rPr lang="en-US" sz="1400" dirty="0"/>
              <a:t>Critical Manufacturing</a:t>
            </a:r>
          </a:p>
        </p:txBody>
      </p:sp>
      <p:sp>
        <p:nvSpPr>
          <p:cNvPr id="25" name="TextBox 24"/>
          <p:cNvSpPr txBox="1"/>
          <p:nvPr/>
        </p:nvSpPr>
        <p:spPr>
          <a:xfrm>
            <a:off x="2926065" y="1799148"/>
            <a:ext cx="595035" cy="307777"/>
          </a:xfrm>
          <a:prstGeom prst="rect">
            <a:avLst/>
          </a:prstGeom>
          <a:noFill/>
        </p:spPr>
        <p:txBody>
          <a:bodyPr wrap="none" rtlCol="0">
            <a:spAutoFit/>
          </a:bodyPr>
          <a:lstStyle/>
          <a:p>
            <a:r>
              <a:rPr lang="en-US" sz="1400" dirty="0"/>
              <a:t>Dams</a:t>
            </a:r>
          </a:p>
        </p:txBody>
      </p:sp>
      <p:sp>
        <p:nvSpPr>
          <p:cNvPr id="26" name="TextBox 25"/>
          <p:cNvSpPr txBox="1"/>
          <p:nvPr/>
        </p:nvSpPr>
        <p:spPr>
          <a:xfrm>
            <a:off x="2926065" y="3232308"/>
            <a:ext cx="1421415" cy="307777"/>
          </a:xfrm>
          <a:prstGeom prst="rect">
            <a:avLst/>
          </a:prstGeom>
          <a:noFill/>
        </p:spPr>
        <p:txBody>
          <a:bodyPr wrap="none" rtlCol="0">
            <a:spAutoFit/>
          </a:bodyPr>
          <a:lstStyle/>
          <a:p>
            <a:r>
              <a:rPr lang="en-US" sz="1400" dirty="0"/>
              <a:t>Defense Industry</a:t>
            </a:r>
          </a:p>
        </p:txBody>
      </p:sp>
      <p:sp>
        <p:nvSpPr>
          <p:cNvPr id="27" name="TextBox 26"/>
          <p:cNvSpPr txBox="1"/>
          <p:nvPr/>
        </p:nvSpPr>
        <p:spPr>
          <a:xfrm>
            <a:off x="2915179" y="4669957"/>
            <a:ext cx="1625125" cy="307777"/>
          </a:xfrm>
          <a:prstGeom prst="rect">
            <a:avLst/>
          </a:prstGeom>
          <a:noFill/>
        </p:spPr>
        <p:txBody>
          <a:bodyPr wrap="none" rtlCol="0">
            <a:spAutoFit/>
          </a:bodyPr>
          <a:lstStyle/>
          <a:p>
            <a:r>
              <a:rPr lang="en-US" sz="1400" dirty="0"/>
              <a:t>Emergency Services</a:t>
            </a:r>
          </a:p>
        </p:txBody>
      </p:sp>
      <p:sp>
        <p:nvSpPr>
          <p:cNvPr id="28" name="TextBox 27"/>
          <p:cNvSpPr txBox="1"/>
          <p:nvPr/>
        </p:nvSpPr>
        <p:spPr>
          <a:xfrm>
            <a:off x="2915179" y="6180665"/>
            <a:ext cx="683970" cy="307777"/>
          </a:xfrm>
          <a:prstGeom prst="rect">
            <a:avLst/>
          </a:prstGeom>
          <a:noFill/>
        </p:spPr>
        <p:txBody>
          <a:bodyPr wrap="none" rtlCol="0">
            <a:spAutoFit/>
          </a:bodyPr>
          <a:lstStyle/>
          <a:p>
            <a:r>
              <a:rPr lang="en-US" sz="1400" dirty="0"/>
              <a:t>Energy</a:t>
            </a:r>
          </a:p>
        </p:txBody>
      </p:sp>
      <p:sp>
        <p:nvSpPr>
          <p:cNvPr id="29" name="TextBox 28"/>
          <p:cNvSpPr txBox="1"/>
          <p:nvPr/>
        </p:nvSpPr>
        <p:spPr>
          <a:xfrm>
            <a:off x="5009375" y="1799145"/>
            <a:ext cx="1463927" cy="307777"/>
          </a:xfrm>
          <a:prstGeom prst="rect">
            <a:avLst/>
          </a:prstGeom>
          <a:noFill/>
        </p:spPr>
        <p:txBody>
          <a:bodyPr wrap="none" rtlCol="0">
            <a:spAutoFit/>
          </a:bodyPr>
          <a:lstStyle/>
          <a:p>
            <a:r>
              <a:rPr lang="en-US" sz="1400" dirty="0"/>
              <a:t>Financial Services</a:t>
            </a:r>
          </a:p>
        </p:txBody>
      </p:sp>
      <p:sp>
        <p:nvSpPr>
          <p:cNvPr id="30" name="TextBox 29"/>
          <p:cNvSpPr txBox="1"/>
          <p:nvPr/>
        </p:nvSpPr>
        <p:spPr>
          <a:xfrm>
            <a:off x="5009372" y="3232308"/>
            <a:ext cx="1713931" cy="307777"/>
          </a:xfrm>
          <a:prstGeom prst="rect">
            <a:avLst/>
          </a:prstGeom>
          <a:noFill/>
        </p:spPr>
        <p:txBody>
          <a:bodyPr wrap="none" rtlCol="0">
            <a:spAutoFit/>
          </a:bodyPr>
          <a:lstStyle/>
          <a:p>
            <a:r>
              <a:rPr lang="en-US" sz="1400" dirty="0"/>
              <a:t>Food and Agriculture</a:t>
            </a:r>
          </a:p>
        </p:txBody>
      </p:sp>
      <p:sp>
        <p:nvSpPr>
          <p:cNvPr id="31" name="TextBox 30"/>
          <p:cNvSpPr txBox="1"/>
          <p:nvPr/>
        </p:nvSpPr>
        <p:spPr>
          <a:xfrm>
            <a:off x="5009375" y="4669957"/>
            <a:ext cx="1105431" cy="523220"/>
          </a:xfrm>
          <a:prstGeom prst="rect">
            <a:avLst/>
          </a:prstGeom>
          <a:noFill/>
        </p:spPr>
        <p:txBody>
          <a:bodyPr wrap="none" rtlCol="0">
            <a:spAutoFit/>
          </a:bodyPr>
          <a:lstStyle/>
          <a:p>
            <a:r>
              <a:rPr lang="en-US" sz="1400" dirty="0"/>
              <a:t>Government</a:t>
            </a:r>
          </a:p>
          <a:p>
            <a:r>
              <a:rPr lang="en-US" sz="1400" dirty="0"/>
              <a:t>Facilities</a:t>
            </a:r>
          </a:p>
        </p:txBody>
      </p:sp>
      <p:sp>
        <p:nvSpPr>
          <p:cNvPr id="32" name="TextBox 31"/>
          <p:cNvSpPr txBox="1"/>
          <p:nvPr/>
        </p:nvSpPr>
        <p:spPr>
          <a:xfrm>
            <a:off x="5009375" y="6192716"/>
            <a:ext cx="1191352" cy="523220"/>
          </a:xfrm>
          <a:prstGeom prst="rect">
            <a:avLst/>
          </a:prstGeom>
          <a:noFill/>
        </p:spPr>
        <p:txBody>
          <a:bodyPr wrap="none" rtlCol="0">
            <a:spAutoFit/>
          </a:bodyPr>
          <a:lstStyle/>
          <a:p>
            <a:r>
              <a:rPr lang="en-US" sz="1400" dirty="0"/>
              <a:t>Healthcare</a:t>
            </a:r>
          </a:p>
          <a:p>
            <a:r>
              <a:rPr lang="en-US" sz="1400" dirty="0"/>
              <a:t>Public Health</a:t>
            </a:r>
          </a:p>
        </p:txBody>
      </p:sp>
      <p:sp>
        <p:nvSpPr>
          <p:cNvPr id="33" name="TextBox 32"/>
          <p:cNvSpPr txBox="1"/>
          <p:nvPr/>
        </p:nvSpPr>
        <p:spPr>
          <a:xfrm>
            <a:off x="7222285" y="1799145"/>
            <a:ext cx="1050224" cy="523220"/>
          </a:xfrm>
          <a:prstGeom prst="rect">
            <a:avLst/>
          </a:prstGeom>
          <a:noFill/>
        </p:spPr>
        <p:txBody>
          <a:bodyPr wrap="none" rtlCol="0">
            <a:spAutoFit/>
          </a:bodyPr>
          <a:lstStyle/>
          <a:p>
            <a:r>
              <a:rPr lang="en-US" sz="1400" dirty="0"/>
              <a:t>Information</a:t>
            </a:r>
          </a:p>
          <a:p>
            <a:r>
              <a:rPr lang="en-US" sz="1400" dirty="0"/>
              <a:t>Technology</a:t>
            </a:r>
          </a:p>
        </p:txBody>
      </p:sp>
      <p:sp>
        <p:nvSpPr>
          <p:cNvPr id="34" name="TextBox 33"/>
          <p:cNvSpPr txBox="1"/>
          <p:nvPr/>
        </p:nvSpPr>
        <p:spPr>
          <a:xfrm>
            <a:off x="7222285" y="3212777"/>
            <a:ext cx="1420645" cy="523220"/>
          </a:xfrm>
          <a:prstGeom prst="rect">
            <a:avLst/>
          </a:prstGeom>
          <a:noFill/>
        </p:spPr>
        <p:txBody>
          <a:bodyPr wrap="none" rtlCol="0">
            <a:spAutoFit/>
          </a:bodyPr>
          <a:lstStyle/>
          <a:p>
            <a:r>
              <a:rPr lang="en-US" sz="1400" dirty="0"/>
              <a:t>Nuclear Reactors</a:t>
            </a:r>
          </a:p>
          <a:p>
            <a:r>
              <a:rPr lang="en-US" sz="1400" dirty="0"/>
              <a:t>Material/Waste</a:t>
            </a:r>
          </a:p>
        </p:txBody>
      </p:sp>
      <p:sp>
        <p:nvSpPr>
          <p:cNvPr id="35" name="TextBox 34"/>
          <p:cNvSpPr txBox="1"/>
          <p:nvPr/>
        </p:nvSpPr>
        <p:spPr>
          <a:xfrm>
            <a:off x="7222285" y="4657972"/>
            <a:ext cx="1259255" cy="307777"/>
          </a:xfrm>
          <a:prstGeom prst="rect">
            <a:avLst/>
          </a:prstGeom>
          <a:noFill/>
        </p:spPr>
        <p:txBody>
          <a:bodyPr wrap="none" rtlCol="0">
            <a:spAutoFit/>
          </a:bodyPr>
          <a:lstStyle/>
          <a:p>
            <a:r>
              <a:rPr lang="en-US" sz="1400" dirty="0"/>
              <a:t>Transportation</a:t>
            </a:r>
          </a:p>
        </p:txBody>
      </p:sp>
      <p:sp>
        <p:nvSpPr>
          <p:cNvPr id="36" name="TextBox 35"/>
          <p:cNvSpPr txBox="1"/>
          <p:nvPr/>
        </p:nvSpPr>
        <p:spPr>
          <a:xfrm>
            <a:off x="7208985" y="6192716"/>
            <a:ext cx="1064137" cy="523220"/>
          </a:xfrm>
          <a:prstGeom prst="rect">
            <a:avLst/>
          </a:prstGeom>
          <a:noFill/>
        </p:spPr>
        <p:txBody>
          <a:bodyPr wrap="none" rtlCol="0">
            <a:spAutoFit/>
          </a:bodyPr>
          <a:lstStyle/>
          <a:p>
            <a:r>
              <a:rPr lang="en-US" sz="1400" dirty="0"/>
              <a:t>Water</a:t>
            </a:r>
          </a:p>
          <a:p>
            <a:r>
              <a:rPr lang="en-US" sz="1400" dirty="0"/>
              <a:t>Wastewater</a:t>
            </a:r>
          </a:p>
        </p:txBody>
      </p:sp>
      <p:pic>
        <p:nvPicPr>
          <p:cNvPr id="4097" name="Picture 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9905" y="894270"/>
            <a:ext cx="7016750" cy="201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910" y="0"/>
            <a:ext cx="894273" cy="89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439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60" y="0"/>
            <a:ext cx="8229600" cy="1143000"/>
          </a:xfrm>
        </p:spPr>
        <p:txBody>
          <a:bodyPr>
            <a:normAutofit fontScale="90000"/>
          </a:bodyPr>
          <a:lstStyle/>
          <a:p>
            <a:r>
              <a:rPr lang="en-US" dirty="0"/>
              <a:t>CARVER / CARVER + Shock / ASCOPE</a:t>
            </a:r>
          </a:p>
        </p:txBody>
      </p:sp>
      <p:sp>
        <p:nvSpPr>
          <p:cNvPr id="3" name="Content Placeholder 2"/>
          <p:cNvSpPr>
            <a:spLocks noGrp="1"/>
          </p:cNvSpPr>
          <p:nvPr>
            <p:ph idx="1"/>
          </p:nvPr>
        </p:nvSpPr>
        <p:spPr>
          <a:xfrm>
            <a:off x="232235" y="1163104"/>
            <a:ext cx="8717935" cy="5491916"/>
          </a:xfrm>
        </p:spPr>
        <p:txBody>
          <a:bodyPr>
            <a:normAutofit fontScale="77500" lnSpcReduction="20000"/>
          </a:bodyPr>
          <a:lstStyle/>
          <a:p>
            <a:pPr marL="0" indent="0">
              <a:buNone/>
            </a:pPr>
            <a:r>
              <a:rPr lang="en-US" sz="2000" b="1" dirty="0"/>
              <a:t>C.A.R.V.E.R. – Special Operations Forces, Department of Energy, Department of State, and Department of Homeland Security</a:t>
            </a:r>
          </a:p>
          <a:p>
            <a:r>
              <a:rPr lang="en-US" sz="2000" b="1" dirty="0">
                <a:solidFill>
                  <a:srgbClr val="FF0000"/>
                </a:solidFill>
              </a:rPr>
              <a:t>Criticality</a:t>
            </a:r>
            <a:r>
              <a:rPr lang="en-US" sz="2000" dirty="0"/>
              <a:t> - measure of public health and economic impacts of an attack </a:t>
            </a:r>
          </a:p>
          <a:p>
            <a:r>
              <a:rPr lang="en-US" sz="2000" dirty="0"/>
              <a:t>Accessibility - ability to physically access and egress from target </a:t>
            </a:r>
          </a:p>
          <a:p>
            <a:r>
              <a:rPr lang="en-US" sz="2000" dirty="0" err="1"/>
              <a:t>Recuperability</a:t>
            </a:r>
            <a:r>
              <a:rPr lang="en-US" sz="2000" dirty="0"/>
              <a:t> - ability of system to recover from an attack </a:t>
            </a:r>
          </a:p>
          <a:p>
            <a:r>
              <a:rPr lang="en-US" sz="2000" b="1" dirty="0">
                <a:solidFill>
                  <a:srgbClr val="FF0000"/>
                </a:solidFill>
              </a:rPr>
              <a:t>Vulnerability</a:t>
            </a:r>
            <a:r>
              <a:rPr lang="en-US" sz="2000" dirty="0"/>
              <a:t> - ease of accomplishing attack </a:t>
            </a:r>
          </a:p>
          <a:p>
            <a:r>
              <a:rPr lang="en-US" sz="2000" b="1" dirty="0">
                <a:solidFill>
                  <a:srgbClr val="FF0000"/>
                </a:solidFill>
              </a:rPr>
              <a:t>Effect </a:t>
            </a:r>
            <a:r>
              <a:rPr lang="en-US" sz="2000" dirty="0"/>
              <a:t>- amount of direct loss from an attack as measured by loss in production </a:t>
            </a:r>
          </a:p>
          <a:p>
            <a:r>
              <a:rPr lang="en-US" sz="2000" dirty="0" err="1"/>
              <a:t>Recognizability</a:t>
            </a:r>
            <a:r>
              <a:rPr lang="en-US" sz="2000" dirty="0"/>
              <a:t> - ease of identifying target</a:t>
            </a:r>
          </a:p>
          <a:p>
            <a:pPr marL="0" indent="0">
              <a:buNone/>
            </a:pPr>
            <a:r>
              <a:rPr lang="en-US" sz="2000" b="1" dirty="0"/>
              <a:t>C.A.R.V.E.R. + Shock – Department of Agriculture</a:t>
            </a:r>
          </a:p>
          <a:p>
            <a:r>
              <a:rPr lang="en-US" sz="2000" dirty="0"/>
              <a:t>Shock – impact on food supply using Risk = </a:t>
            </a:r>
            <a:r>
              <a:rPr lang="en-US" sz="2000" b="1" dirty="0">
                <a:solidFill>
                  <a:srgbClr val="FF0000"/>
                </a:solidFill>
              </a:rPr>
              <a:t>Exposure</a:t>
            </a:r>
            <a:r>
              <a:rPr lang="en-US" sz="2000" dirty="0"/>
              <a:t> X Hazard</a:t>
            </a:r>
          </a:p>
          <a:p>
            <a:pPr marL="0" indent="0">
              <a:buNone/>
            </a:pPr>
            <a:r>
              <a:rPr lang="en-US" sz="2000" b="1" dirty="0"/>
              <a:t>ASCOPE – Department of Defense</a:t>
            </a:r>
          </a:p>
          <a:p>
            <a:r>
              <a:rPr lang="en-US" sz="2000" dirty="0"/>
              <a:t>Area – addresses terrain analysis from a civilian perspective </a:t>
            </a:r>
          </a:p>
          <a:p>
            <a:r>
              <a:rPr lang="en-US" sz="2000" dirty="0"/>
              <a:t>Structures – structures include traditional high-payoff targets, protected cultural sites, and facilities with practical applications</a:t>
            </a:r>
          </a:p>
          <a:p>
            <a:r>
              <a:rPr lang="en-US" sz="2000" dirty="0"/>
              <a:t>Capabilities – assess capabilities in terms of those required to save, </a:t>
            </a:r>
            <a:r>
              <a:rPr lang="en-US" sz="2000" b="1" dirty="0">
                <a:solidFill>
                  <a:srgbClr val="FF0000"/>
                </a:solidFill>
              </a:rPr>
              <a:t>sustain</a:t>
            </a:r>
            <a:r>
              <a:rPr lang="en-US" sz="2000" dirty="0"/>
              <a:t>, or enhance life, in that order</a:t>
            </a:r>
          </a:p>
          <a:p>
            <a:r>
              <a:rPr lang="en-US" sz="2000" dirty="0"/>
              <a:t>Organizations -</a:t>
            </a:r>
            <a:r>
              <a:rPr lang="en-US" sz="2000" b="1" dirty="0"/>
              <a:t> </a:t>
            </a:r>
            <a:r>
              <a:rPr lang="en-US" sz="2000" dirty="0"/>
              <a:t>consider all nonmilitary groups or institutions in the AO (area of operations)</a:t>
            </a:r>
          </a:p>
          <a:p>
            <a:r>
              <a:rPr lang="en-US" sz="2000" dirty="0"/>
              <a:t>People - people is a general term describing all nonmilitary personnel whom military forces encounter in the AO</a:t>
            </a:r>
          </a:p>
          <a:p>
            <a:r>
              <a:rPr lang="en-US" sz="2000" dirty="0"/>
              <a:t>Events - events are routine, cyclical, planned, or </a:t>
            </a:r>
            <a:r>
              <a:rPr lang="en-US" sz="2000" b="1" dirty="0">
                <a:solidFill>
                  <a:srgbClr val="FF0000"/>
                </a:solidFill>
              </a:rPr>
              <a:t>spontaneous activities </a:t>
            </a:r>
            <a:r>
              <a:rPr lang="en-US" sz="2000" dirty="0"/>
              <a:t>that significantly affect organizations, people, and military operations, such as seasons, festivals, holidays, funerals, political rallies, and agricultural crop/livestock and market cycles and </a:t>
            </a:r>
            <a:r>
              <a:rPr lang="en-US" sz="2000" b="1" dirty="0">
                <a:solidFill>
                  <a:srgbClr val="FF0000"/>
                </a:solidFill>
              </a:rPr>
              <a:t>paydays</a:t>
            </a:r>
            <a:endParaRPr lang="en-US" sz="2000" dirty="0"/>
          </a:p>
          <a:p>
            <a:endParaRPr lang="en-US" sz="2000" dirty="0"/>
          </a:p>
          <a:p>
            <a:endParaRPr lang="en-US" dirty="0"/>
          </a:p>
        </p:txBody>
      </p:sp>
    </p:spTree>
    <p:extLst>
      <p:ext uri="{BB962C8B-B14F-4D97-AF65-F5344CB8AC3E}">
        <p14:creationId xmlns:p14="http://schemas.microsoft.com/office/powerpoint/2010/main" val="6805539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3189</TotalTime>
  <Words>3835</Words>
  <Application>Microsoft Office PowerPoint</Application>
  <PresentationFormat>On-screen Show (4:3)</PresentationFormat>
  <Paragraphs>285</Paragraphs>
  <Slides>32</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Clarity</vt:lpstr>
      <vt:lpstr>Hidden CI/KR Systems and Social Media</vt:lpstr>
      <vt:lpstr>Critical Infrastructure Sectors</vt:lpstr>
      <vt:lpstr>Critical Infrastructure Responsibilities</vt:lpstr>
      <vt:lpstr>CARVER / CARVER + Shock / ASCOPE</vt:lpstr>
      <vt:lpstr>Risk Formulas</vt:lpstr>
      <vt:lpstr>Risk Formulas “Simplified”</vt:lpstr>
      <vt:lpstr>A Hidden CI/KR System failure…</vt:lpstr>
      <vt:lpstr>Critical Infrastructure Sectors</vt:lpstr>
      <vt:lpstr>CARVER / CARVER + Shock / ASCOPE</vt:lpstr>
      <vt:lpstr>Risk Formulas</vt:lpstr>
      <vt:lpstr>EBT event</vt:lpstr>
      <vt:lpstr>EBT event</vt:lpstr>
      <vt:lpstr>A hidden CI/KR with SCADA-like effect </vt:lpstr>
      <vt:lpstr>Scale and Scope of EBT/Food stamps </vt:lpstr>
      <vt:lpstr>Why we didn’t see it coming…</vt:lpstr>
      <vt:lpstr>At first by accident…</vt:lpstr>
      <vt:lpstr>Volume and volume change</vt:lpstr>
      <vt:lpstr>Traffic volume change</vt:lpstr>
      <vt:lpstr>Linking words – detecting patterns</vt:lpstr>
      <vt:lpstr>Deeper lexicon = more accurate detection of the pattern</vt:lpstr>
      <vt:lpstr>Mining a lexicon for detection</vt:lpstr>
      <vt:lpstr>Volume change in the Onion Creek flood</vt:lpstr>
      <vt:lpstr>Atlanta – icy roads</vt:lpstr>
      <vt:lpstr>Atlanta – icy roads</vt:lpstr>
      <vt:lpstr>The word Atlanta</vt:lpstr>
      <vt:lpstr>Icy roads, wrecks, Atlanta</vt:lpstr>
      <vt:lpstr>“Atlanta icy road” vs. “Atlanta” </vt:lpstr>
      <vt:lpstr>The word “snow”</vt:lpstr>
      <vt:lpstr>“Atlanta snow”</vt:lpstr>
      <vt:lpstr>…and then what?</vt:lpstr>
      <vt:lpstr>Next steps</vt:lpstr>
      <vt:lpstr>Questions?</vt:lpstr>
    </vt:vector>
  </TitlesOfParts>
  <Company>Texas DPS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Hidden CI/KR and Social Media</dc:title>
  <dc:creator>Aud, Joel</dc:creator>
  <cp:lastModifiedBy>Joel Aud</cp:lastModifiedBy>
  <cp:revision>85</cp:revision>
  <dcterms:created xsi:type="dcterms:W3CDTF">2014-02-04T17:03:39Z</dcterms:created>
  <dcterms:modified xsi:type="dcterms:W3CDTF">2025-10-28T16:18:47Z</dcterms:modified>
</cp:coreProperties>
</file>