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66" r:id="rId5"/>
    <p:sldId id="264" r:id="rId6"/>
    <p:sldId id="267" r:id="rId7"/>
    <p:sldId id="268" r:id="rId8"/>
    <p:sldId id="269" r:id="rId9"/>
    <p:sldId id="271" r:id="rId10"/>
    <p:sldId id="272" r:id="rId11"/>
    <p:sldId id="259" r:id="rId12"/>
    <p:sldId id="260" r:id="rId13"/>
    <p:sldId id="261" r:id="rId14"/>
    <p:sldId id="263"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750" y="1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5211D-7743-46AD-8E6C-A83F486D69EE}"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DA03E-D047-482C-9DA6-9FBDD9E32A0F}" type="slidenum">
              <a:rPr lang="en-US" smtClean="0"/>
              <a:t>‹#›</a:t>
            </a:fld>
            <a:endParaRPr lang="en-US"/>
          </a:p>
        </p:txBody>
      </p:sp>
    </p:spTree>
    <p:extLst>
      <p:ext uri="{BB962C8B-B14F-4D97-AF65-F5344CB8AC3E}">
        <p14:creationId xmlns:p14="http://schemas.microsoft.com/office/powerpoint/2010/main" val="290151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18BAF-E110-4E8F-90AD-6FC9880F4A3A}" type="slidenum">
              <a:rPr lang="en-US" smtClean="0"/>
              <a:t>11</a:t>
            </a:fld>
            <a:endParaRPr lang="en-US"/>
          </a:p>
        </p:txBody>
      </p:sp>
    </p:spTree>
    <p:extLst>
      <p:ext uri="{BB962C8B-B14F-4D97-AF65-F5344CB8AC3E}">
        <p14:creationId xmlns:p14="http://schemas.microsoft.com/office/powerpoint/2010/main" val="33490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18BAF-E110-4E8F-90AD-6FC9880F4A3A}" type="slidenum">
              <a:rPr lang="en-US" smtClean="0"/>
              <a:t>12</a:t>
            </a:fld>
            <a:endParaRPr lang="en-US"/>
          </a:p>
        </p:txBody>
      </p:sp>
    </p:spTree>
    <p:extLst>
      <p:ext uri="{BB962C8B-B14F-4D97-AF65-F5344CB8AC3E}">
        <p14:creationId xmlns:p14="http://schemas.microsoft.com/office/powerpoint/2010/main" val="78026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18BAF-E110-4E8F-90AD-6FC9880F4A3A}" type="slidenum">
              <a:rPr lang="en-US" smtClean="0"/>
              <a:t>13</a:t>
            </a:fld>
            <a:endParaRPr lang="en-US"/>
          </a:p>
        </p:txBody>
      </p:sp>
    </p:spTree>
    <p:extLst>
      <p:ext uri="{BB962C8B-B14F-4D97-AF65-F5344CB8AC3E}">
        <p14:creationId xmlns:p14="http://schemas.microsoft.com/office/powerpoint/2010/main" val="78026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18BAF-E110-4E8F-90AD-6FC9880F4A3A}" type="slidenum">
              <a:rPr lang="en-US" smtClean="0"/>
              <a:t>14</a:t>
            </a:fld>
            <a:endParaRPr lang="en-US"/>
          </a:p>
        </p:txBody>
      </p:sp>
    </p:spTree>
    <p:extLst>
      <p:ext uri="{BB962C8B-B14F-4D97-AF65-F5344CB8AC3E}">
        <p14:creationId xmlns:p14="http://schemas.microsoft.com/office/powerpoint/2010/main" val="220576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5/21/2021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5/21/2021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5/21/2021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eantaillab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heatworld.org/wp-content/uploads/Wheat-101.pdf"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roboticsandautomationnews.com/2016/10/01/sewbots-prepare-to-take-millions-of-jobs-off-humans-in-clothes-manufacturing-sector/7566/"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9D5A-8B9D-4F3B-B41D-0455080CB523}"/>
              </a:ext>
            </a:extLst>
          </p:cNvPr>
          <p:cNvSpPr>
            <a:spLocks noGrp="1"/>
          </p:cNvSpPr>
          <p:nvPr>
            <p:ph type="ctrTitle"/>
          </p:nvPr>
        </p:nvSpPr>
        <p:spPr>
          <a:xfrm>
            <a:off x="1915128" y="2507530"/>
            <a:ext cx="8361229" cy="1338606"/>
          </a:xfrm>
        </p:spPr>
        <p:txBody>
          <a:bodyPr/>
          <a:lstStyle/>
          <a:p>
            <a:r>
              <a:rPr lang="en-US" dirty="0"/>
              <a:t>The border crisis</a:t>
            </a:r>
          </a:p>
        </p:txBody>
      </p:sp>
      <p:sp>
        <p:nvSpPr>
          <p:cNvPr id="3" name="Subtitle 2">
            <a:extLst>
              <a:ext uri="{FF2B5EF4-FFF2-40B4-BE49-F238E27FC236}">
                <a16:creationId xmlns:a16="http://schemas.microsoft.com/office/drawing/2014/main" id="{F1AA4320-9E1A-4C46-A9AA-1022B0EBC111}"/>
              </a:ext>
            </a:extLst>
          </p:cNvPr>
          <p:cNvSpPr>
            <a:spLocks noGrp="1"/>
          </p:cNvSpPr>
          <p:nvPr>
            <p:ph type="subTitle" idx="1"/>
          </p:nvPr>
        </p:nvSpPr>
        <p:spPr>
          <a:xfrm>
            <a:off x="1499616" y="4700016"/>
            <a:ext cx="9180575" cy="987552"/>
          </a:xfrm>
        </p:spPr>
        <p:txBody>
          <a:bodyPr>
            <a:normAutofit/>
          </a:bodyPr>
          <a:lstStyle/>
          <a:p>
            <a:r>
              <a:rPr lang="en-US" sz="3600" dirty="0"/>
              <a:t>Local/State/Federal/Commercial solutions</a:t>
            </a:r>
          </a:p>
        </p:txBody>
      </p:sp>
      <p:pic>
        <p:nvPicPr>
          <p:cNvPr id="10" name="Picture 9" descr="A picture containing chart&#10;&#10;Description automatically generated">
            <a:extLst>
              <a:ext uri="{FF2B5EF4-FFF2-40B4-BE49-F238E27FC236}">
                <a16:creationId xmlns:a16="http://schemas.microsoft.com/office/drawing/2014/main" id="{D448CE3F-4D12-4E3E-A23F-C12FD0C094F8}"/>
              </a:ext>
            </a:extLst>
          </p:cNvPr>
          <p:cNvPicPr>
            <a:picLocks noChangeAspect="1"/>
          </p:cNvPicPr>
          <p:nvPr/>
        </p:nvPicPr>
        <p:blipFill>
          <a:blip r:embed="rId2"/>
          <a:stretch>
            <a:fillRect/>
          </a:stretch>
        </p:blipFill>
        <p:spPr>
          <a:xfrm>
            <a:off x="1121791" y="1170432"/>
            <a:ext cx="2121031" cy="1161889"/>
          </a:xfrm>
          <a:prstGeom prst="rect">
            <a:avLst/>
          </a:prstGeom>
        </p:spPr>
      </p:pic>
    </p:spTree>
    <p:extLst>
      <p:ext uri="{BB962C8B-B14F-4D97-AF65-F5344CB8AC3E}">
        <p14:creationId xmlns:p14="http://schemas.microsoft.com/office/powerpoint/2010/main" val="402753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7552-9D8F-4255-BBA5-05EFCCE3E9DC}"/>
              </a:ext>
            </a:extLst>
          </p:cNvPr>
          <p:cNvSpPr>
            <a:spLocks noGrp="1"/>
          </p:cNvSpPr>
          <p:nvPr>
            <p:ph type="title"/>
          </p:nvPr>
        </p:nvSpPr>
        <p:spPr>
          <a:xfrm>
            <a:off x="694944" y="0"/>
            <a:ext cx="11497056" cy="1627632"/>
          </a:xfrm>
        </p:spPr>
        <p:txBody>
          <a:bodyPr>
            <a:normAutofit/>
          </a:bodyPr>
          <a:lstStyle/>
          <a:p>
            <a:r>
              <a:rPr lang="en-US" dirty="0"/>
              <a:t>What can be done – Commercial/Federal</a:t>
            </a:r>
          </a:p>
        </p:txBody>
      </p:sp>
      <p:sp>
        <p:nvSpPr>
          <p:cNvPr id="3" name="Content Placeholder 2">
            <a:extLst>
              <a:ext uri="{FF2B5EF4-FFF2-40B4-BE49-F238E27FC236}">
                <a16:creationId xmlns:a16="http://schemas.microsoft.com/office/drawing/2014/main" id="{7A54ADF7-1568-4C5E-BA4E-45AE773B08F1}"/>
              </a:ext>
            </a:extLst>
          </p:cNvPr>
          <p:cNvSpPr>
            <a:spLocks noGrp="1"/>
          </p:cNvSpPr>
          <p:nvPr>
            <p:ph idx="1"/>
          </p:nvPr>
        </p:nvSpPr>
        <p:spPr>
          <a:xfrm>
            <a:off x="859536" y="1627632"/>
            <a:ext cx="11155680" cy="5084064"/>
          </a:xfrm>
        </p:spPr>
        <p:txBody>
          <a:bodyPr>
            <a:normAutofit/>
          </a:bodyPr>
          <a:lstStyle/>
          <a:p>
            <a:r>
              <a:rPr lang="en-US" i="0" dirty="0"/>
              <a:t>Destroy the economic incentive of cheap illegal labor</a:t>
            </a:r>
          </a:p>
          <a:p>
            <a:pPr lvl="1"/>
            <a:r>
              <a:rPr lang="en-US" i="0" dirty="0"/>
              <a:t>Establish a Manhattan scope/scale, warp-speed tempo federal award program for agricultural, construction, and landscape training in community colleges and vo-tech schools</a:t>
            </a:r>
          </a:p>
          <a:p>
            <a:pPr lvl="2"/>
            <a:r>
              <a:rPr lang="en-US" dirty="0"/>
              <a:t>In parallel, establish infrastructure programs that cancel student debt within a fixed number of years in the programs</a:t>
            </a:r>
            <a:endParaRPr lang="en-US" i="0" dirty="0"/>
          </a:p>
          <a:p>
            <a:pPr lvl="1"/>
            <a:r>
              <a:rPr lang="en-US" i="0" dirty="0"/>
              <a:t>Establish a Manhattan scope/scale, warp-speed tempo federal award program for agricultural, construction, and landscape robotics – for reasons of an aging and limited work force and xenophobia, Japan is already pursuing this solution</a:t>
            </a:r>
          </a:p>
          <a:p>
            <a:pPr lvl="2"/>
            <a:r>
              <a:rPr lang="en-US" dirty="0"/>
              <a:t>In parallel, provide incentives for the migration robot/human workforces, and full robot workforces</a:t>
            </a:r>
          </a:p>
        </p:txBody>
      </p:sp>
    </p:spTree>
    <p:extLst>
      <p:ext uri="{BB962C8B-B14F-4D97-AF65-F5344CB8AC3E}">
        <p14:creationId xmlns:p14="http://schemas.microsoft.com/office/powerpoint/2010/main" val="366945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48" y="0"/>
            <a:ext cx="11459851" cy="990600"/>
          </a:xfrm>
        </p:spPr>
        <p:txBody>
          <a:bodyPr>
            <a:normAutofit/>
          </a:bodyPr>
          <a:lstStyle/>
          <a:p>
            <a:r>
              <a:rPr lang="en-US" dirty="0"/>
              <a:t>Cartels are the single greatest threat to Texas</a:t>
            </a:r>
          </a:p>
        </p:txBody>
      </p:sp>
      <p:sp>
        <p:nvSpPr>
          <p:cNvPr id="3" name="Content Placeholder 2"/>
          <p:cNvSpPr>
            <a:spLocks noGrp="1"/>
          </p:cNvSpPr>
          <p:nvPr>
            <p:ph idx="1"/>
          </p:nvPr>
        </p:nvSpPr>
        <p:spPr>
          <a:xfrm>
            <a:off x="1536569" y="1591056"/>
            <a:ext cx="8674231" cy="5038344"/>
          </a:xfrm>
        </p:spPr>
        <p:txBody>
          <a:bodyPr/>
          <a:lstStyle/>
          <a:p>
            <a:r>
              <a:rPr lang="en-US" dirty="0"/>
              <a:t>The cartels have a budget in excess of 70 billion.</a:t>
            </a:r>
          </a:p>
          <a:p>
            <a:r>
              <a:rPr lang="en-US" dirty="0"/>
              <a:t>The cartels have a nearly unlimited personnel pool.</a:t>
            </a:r>
          </a:p>
          <a:p>
            <a:r>
              <a:rPr lang="en-US" dirty="0"/>
              <a:t>The cartels have superior on-the-ground intelligence.</a:t>
            </a:r>
          </a:p>
          <a:p>
            <a:r>
              <a:rPr lang="en-US" dirty="0"/>
              <a:t>The cartels are not limited by bureaucratic strictures.</a:t>
            </a:r>
          </a:p>
          <a:p>
            <a:r>
              <a:rPr lang="en-US" dirty="0"/>
              <a:t>It is not a question of whether a cartel will rule Mexico, but which cartel will rule Mexico.</a:t>
            </a:r>
          </a:p>
          <a:p>
            <a:pPr lvl="1"/>
            <a:r>
              <a:rPr lang="en-US" i="0" dirty="0"/>
              <a:t>Any U.S. resources provided to the government of Mexico will simply strengthen the ruling cartel.</a:t>
            </a:r>
          </a:p>
          <a:p>
            <a:pPr lvl="1"/>
            <a:r>
              <a:rPr lang="en-US" i="0" dirty="0"/>
              <a:t>The financial advantage of drug trade and expatriate remittance is of such a scale that it deters Mexico from any effective border security effort. </a:t>
            </a:r>
          </a:p>
          <a:p>
            <a:r>
              <a:rPr lang="en-US" dirty="0"/>
              <a:t>Given a realistic assessment of Mexico, policing or arresting the cartels out of existence may not be possible.</a:t>
            </a:r>
          </a:p>
          <a:p>
            <a:pPr marL="0" indent="0">
              <a:buNone/>
            </a:pPr>
            <a:endParaRPr lang="en-US" dirty="0"/>
          </a:p>
        </p:txBody>
      </p:sp>
    </p:spTree>
    <p:extLst>
      <p:ext uri="{BB962C8B-B14F-4D97-AF65-F5344CB8AC3E}">
        <p14:creationId xmlns:p14="http://schemas.microsoft.com/office/powerpoint/2010/main" val="273433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3868" y="0"/>
            <a:ext cx="11488132" cy="990600"/>
          </a:xfrm>
        </p:spPr>
        <p:txBody>
          <a:bodyPr>
            <a:normAutofit/>
          </a:bodyPr>
          <a:lstStyle/>
          <a:p>
            <a:r>
              <a:rPr lang="en-US" sz="3600" dirty="0"/>
              <a:t>Cartel functionality</a:t>
            </a:r>
          </a:p>
        </p:txBody>
      </p:sp>
      <p:sp>
        <p:nvSpPr>
          <p:cNvPr id="5" name="Content Placeholder 4"/>
          <p:cNvSpPr>
            <a:spLocks noGrp="1"/>
          </p:cNvSpPr>
          <p:nvPr>
            <p:ph sz="half" idx="1"/>
          </p:nvPr>
        </p:nvSpPr>
        <p:spPr>
          <a:xfrm>
            <a:off x="1524000" y="1219200"/>
            <a:ext cx="9067800" cy="838200"/>
          </a:xfrm>
        </p:spPr>
        <p:txBody>
          <a:bodyPr>
            <a:normAutofit fontScale="92500" lnSpcReduction="10000"/>
          </a:bodyPr>
          <a:lstStyle/>
          <a:p>
            <a:pPr marL="0" indent="0">
              <a:buNone/>
            </a:pPr>
            <a:r>
              <a:rPr lang="en-US" dirty="0"/>
              <a:t>Cartels are vertically integrated organizations – the legalization-driven shift from marijuana to meth, heroin, and cocaine is testimony to the agile business model of the cartels.</a:t>
            </a:r>
          </a:p>
        </p:txBody>
      </p:sp>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431454" y="2057400"/>
            <a:ext cx="732214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77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3294" y="0"/>
            <a:ext cx="11478705" cy="990600"/>
          </a:xfrm>
        </p:spPr>
        <p:txBody>
          <a:bodyPr>
            <a:normAutofit/>
          </a:bodyPr>
          <a:lstStyle/>
          <a:p>
            <a:r>
              <a:rPr lang="en-US" sz="3600" dirty="0"/>
              <a:t>Cartel vulnerabilities</a:t>
            </a:r>
          </a:p>
        </p:txBody>
      </p:sp>
      <p:sp>
        <p:nvSpPr>
          <p:cNvPr id="5" name="Content Placeholder 4"/>
          <p:cNvSpPr>
            <a:spLocks noGrp="1"/>
          </p:cNvSpPr>
          <p:nvPr>
            <p:ph sz="half" idx="1"/>
          </p:nvPr>
        </p:nvSpPr>
        <p:spPr>
          <a:xfrm>
            <a:off x="1524000" y="841248"/>
            <a:ext cx="9144000" cy="1219200"/>
          </a:xfrm>
        </p:spPr>
        <p:txBody>
          <a:bodyPr>
            <a:normAutofit/>
          </a:bodyPr>
          <a:lstStyle/>
          <a:p>
            <a:pPr marL="0" indent="0">
              <a:buNone/>
            </a:pPr>
            <a:r>
              <a:rPr lang="en-US" dirty="0"/>
              <a:t>Although the majority of the cartels’ criminal enterprise is beyond the reach of Texas enforcement, there are areas of vulnerability:</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505200" y="1477860"/>
            <a:ext cx="7086600" cy="457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0200" y="1503999"/>
            <a:ext cx="1905000" cy="4801314"/>
          </a:xfrm>
          <a:prstGeom prst="rect">
            <a:avLst/>
          </a:prstGeom>
          <a:noFill/>
        </p:spPr>
        <p:txBody>
          <a:bodyPr wrap="square" rtlCol="0">
            <a:spAutoFit/>
          </a:bodyPr>
          <a:lstStyle/>
          <a:p>
            <a:pPr marL="342900" indent="-342900">
              <a:buAutoNum type="arabicParenBoth"/>
            </a:pPr>
            <a:r>
              <a:rPr lang="en-US" dirty="0"/>
              <a:t>Mules and vehicles from the river</a:t>
            </a:r>
          </a:p>
          <a:p>
            <a:pPr marL="342900" indent="-342900">
              <a:buAutoNum type="arabicParenBoth"/>
            </a:pPr>
            <a:r>
              <a:rPr lang="en-US" dirty="0"/>
              <a:t>Stash houses</a:t>
            </a:r>
          </a:p>
          <a:p>
            <a:pPr marL="342900" indent="-342900">
              <a:buAutoNum type="arabicParenBoth"/>
            </a:pPr>
            <a:r>
              <a:rPr lang="en-US" dirty="0"/>
              <a:t>Safe vehicles</a:t>
            </a:r>
          </a:p>
          <a:p>
            <a:pPr marL="342900" indent="-342900">
              <a:buAutoNum type="arabicParenBoth"/>
            </a:pPr>
            <a:r>
              <a:rPr lang="en-US" dirty="0"/>
              <a:t>Mules and vehicles flanking checkpoints</a:t>
            </a:r>
          </a:p>
          <a:p>
            <a:pPr marL="342900" indent="-342900">
              <a:buAutoNum type="arabicParenBoth"/>
            </a:pPr>
            <a:r>
              <a:rPr lang="en-US" dirty="0"/>
              <a:t>Mules and vehicles after checkpoints</a:t>
            </a:r>
          </a:p>
          <a:p>
            <a:pPr marL="342900" indent="-342900">
              <a:buAutoNum type="arabicParenBoth"/>
            </a:pPr>
            <a:r>
              <a:rPr lang="en-US" dirty="0"/>
              <a:t>Safe vehicles in country</a:t>
            </a:r>
          </a:p>
          <a:p>
            <a:pPr marL="342900" indent="-342900">
              <a:buAutoNum type="arabicParenBoth"/>
            </a:pPr>
            <a:r>
              <a:rPr lang="en-US" dirty="0"/>
              <a:t>Southbound cash and cards</a:t>
            </a:r>
          </a:p>
        </p:txBody>
      </p:sp>
      <p:sp>
        <p:nvSpPr>
          <p:cNvPr id="2" name="TextBox 1">
            <a:extLst>
              <a:ext uri="{FF2B5EF4-FFF2-40B4-BE49-F238E27FC236}">
                <a16:creationId xmlns:a16="http://schemas.microsoft.com/office/drawing/2014/main" id="{1A63E649-E00A-451E-8985-C5A49CA9896B}"/>
              </a:ext>
            </a:extLst>
          </p:cNvPr>
          <p:cNvSpPr txBox="1"/>
          <p:nvPr/>
        </p:nvSpPr>
        <p:spPr>
          <a:xfrm>
            <a:off x="1600200" y="6172381"/>
            <a:ext cx="9310819" cy="646331"/>
          </a:xfrm>
          <a:prstGeom prst="rect">
            <a:avLst/>
          </a:prstGeom>
          <a:noFill/>
        </p:spPr>
        <p:txBody>
          <a:bodyPr wrap="none" rtlCol="0">
            <a:spAutoFit/>
          </a:bodyPr>
          <a:lstStyle/>
          <a:p>
            <a:r>
              <a:rPr lang="en-US" dirty="0"/>
              <a:t>Taking away or denying these elements will disrupt the vertical structure of the cartels’ efforts.</a:t>
            </a:r>
          </a:p>
          <a:p>
            <a:endParaRPr lang="en-US" dirty="0"/>
          </a:p>
        </p:txBody>
      </p:sp>
    </p:spTree>
    <p:extLst>
      <p:ext uri="{BB962C8B-B14F-4D97-AF65-F5344CB8AC3E}">
        <p14:creationId xmlns:p14="http://schemas.microsoft.com/office/powerpoint/2010/main" val="360749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26" y="0"/>
            <a:ext cx="11502273" cy="1581912"/>
          </a:xfrm>
        </p:spPr>
        <p:txBody>
          <a:bodyPr>
            <a:normAutofit/>
          </a:bodyPr>
          <a:lstStyle/>
          <a:p>
            <a:r>
              <a:rPr lang="en-US" dirty="0"/>
              <a:t>The cartels can be beaten by hitting their critical infrastructure and key resources (CI/KR)</a:t>
            </a:r>
          </a:p>
        </p:txBody>
      </p:sp>
      <p:sp>
        <p:nvSpPr>
          <p:cNvPr id="3" name="Content Placeholder 2"/>
          <p:cNvSpPr>
            <a:spLocks noGrp="1"/>
          </p:cNvSpPr>
          <p:nvPr>
            <p:ph idx="1"/>
          </p:nvPr>
        </p:nvSpPr>
        <p:spPr>
          <a:xfrm>
            <a:off x="1981200" y="1956816"/>
            <a:ext cx="8229600" cy="4757928"/>
          </a:xfrm>
        </p:spPr>
        <p:txBody>
          <a:bodyPr>
            <a:normAutofit lnSpcReduction="10000"/>
          </a:bodyPr>
          <a:lstStyle/>
          <a:p>
            <a:pPr marL="0" indent="0">
              <a:buNone/>
            </a:pPr>
            <a:r>
              <a:rPr lang="en-US" sz="2400" dirty="0"/>
              <a:t>By a deliberate policy that targets the accessible critical infrastructure and key resource (CI/KR) elements of the cartels, their criminal enterprises can be disrupted.</a:t>
            </a:r>
          </a:p>
          <a:p>
            <a:pPr marL="0" indent="0">
              <a:buNone/>
            </a:pPr>
            <a:r>
              <a:rPr lang="en-US" sz="2400" dirty="0"/>
              <a:t>Regardless of how well other elements of their efforts may work, if one or more CI/KR elements are denied to the cartels, they will be forced into a reactive posture to compensate for the loss of the CI/KR.</a:t>
            </a:r>
          </a:p>
          <a:p>
            <a:pPr marL="0" indent="0">
              <a:buNone/>
            </a:pPr>
            <a:r>
              <a:rPr lang="en-US" sz="2400" dirty="0"/>
              <a:t>Forcing them into a reactive posture provides the opportunity to move inside their decision cycle and further disrupt their efforts. For example, if we take away their access to safe overland transport, we should be prepared for a shift to water and/or air transport, before they perfect their methodology.</a:t>
            </a:r>
          </a:p>
          <a:p>
            <a:pPr marL="0" indent="0">
              <a:buNone/>
            </a:pPr>
            <a:r>
              <a:rPr lang="en-US" sz="2400" dirty="0"/>
              <a:t> </a:t>
            </a:r>
          </a:p>
        </p:txBody>
      </p:sp>
    </p:spTree>
    <p:extLst>
      <p:ext uri="{BB962C8B-B14F-4D97-AF65-F5344CB8AC3E}">
        <p14:creationId xmlns:p14="http://schemas.microsoft.com/office/powerpoint/2010/main" val="93352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5957-CFEE-4BD3-AC56-BEE444ED2A24}"/>
              </a:ext>
            </a:extLst>
          </p:cNvPr>
          <p:cNvSpPr>
            <a:spLocks noGrp="1"/>
          </p:cNvSpPr>
          <p:nvPr>
            <p:ph type="title"/>
          </p:nvPr>
        </p:nvSpPr>
        <p:spPr>
          <a:xfrm>
            <a:off x="676656" y="0"/>
            <a:ext cx="9601200" cy="1485900"/>
          </a:xfrm>
        </p:spPr>
        <p:txBody>
          <a:bodyPr/>
          <a:lstStyle/>
          <a:p>
            <a:r>
              <a:rPr lang="en-US" dirty="0"/>
              <a:t>Material</a:t>
            </a:r>
          </a:p>
        </p:txBody>
      </p:sp>
      <p:sp>
        <p:nvSpPr>
          <p:cNvPr id="3" name="Content Placeholder 2">
            <a:extLst>
              <a:ext uri="{FF2B5EF4-FFF2-40B4-BE49-F238E27FC236}">
                <a16:creationId xmlns:a16="http://schemas.microsoft.com/office/drawing/2014/main" id="{4BBCE7B9-B3DF-480A-9FFA-ABC4D45A61DE}"/>
              </a:ext>
            </a:extLst>
          </p:cNvPr>
          <p:cNvSpPr>
            <a:spLocks noGrp="1"/>
          </p:cNvSpPr>
          <p:nvPr>
            <p:ph idx="1"/>
          </p:nvPr>
        </p:nvSpPr>
        <p:spPr>
          <a:xfrm>
            <a:off x="850392" y="1609344"/>
            <a:ext cx="10122408" cy="4258056"/>
          </a:xfrm>
        </p:spPr>
        <p:txBody>
          <a:bodyPr/>
          <a:lstStyle/>
          <a:p>
            <a:pPr marL="0" indent="0">
              <a:buNone/>
            </a:pPr>
            <a:r>
              <a:rPr lang="en-US" sz="3600" dirty="0"/>
              <a:t>This presentation, the Rural security document, the Church security document, and the ASP instruction document are all available at: </a:t>
            </a:r>
          </a:p>
          <a:p>
            <a:pPr marL="0" indent="0">
              <a:buNone/>
            </a:pPr>
            <a:r>
              <a:rPr lang="en-US" sz="3600" dirty="0">
                <a:hlinkClick r:id="rId2"/>
              </a:rPr>
              <a:t>https://leantaillabs.com/</a:t>
            </a:r>
            <a:r>
              <a:rPr lang="en-US" sz="3600" dirty="0"/>
              <a:t> </a:t>
            </a:r>
          </a:p>
          <a:p>
            <a:pPr marL="0" indent="0">
              <a:buNone/>
            </a:pPr>
            <a:endParaRPr lang="en-US" dirty="0"/>
          </a:p>
        </p:txBody>
      </p:sp>
    </p:spTree>
    <p:extLst>
      <p:ext uri="{BB962C8B-B14F-4D97-AF65-F5344CB8AC3E}">
        <p14:creationId xmlns:p14="http://schemas.microsoft.com/office/powerpoint/2010/main" val="124978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5395-F907-4CEC-81C5-3BAB8825EFAE}"/>
              </a:ext>
            </a:extLst>
          </p:cNvPr>
          <p:cNvSpPr>
            <a:spLocks noGrp="1"/>
          </p:cNvSpPr>
          <p:nvPr>
            <p:ph type="title"/>
          </p:nvPr>
        </p:nvSpPr>
        <p:spPr>
          <a:xfrm>
            <a:off x="711724" y="0"/>
            <a:ext cx="9601200" cy="1485900"/>
          </a:xfrm>
        </p:spPr>
        <p:txBody>
          <a:bodyPr/>
          <a:lstStyle/>
          <a:p>
            <a:r>
              <a:rPr lang="en-US" dirty="0"/>
              <a:t>A nightmare - Ug99</a:t>
            </a:r>
          </a:p>
        </p:txBody>
      </p:sp>
      <p:sp>
        <p:nvSpPr>
          <p:cNvPr id="4" name="Content Placeholder 3">
            <a:extLst>
              <a:ext uri="{FF2B5EF4-FFF2-40B4-BE49-F238E27FC236}">
                <a16:creationId xmlns:a16="http://schemas.microsoft.com/office/drawing/2014/main" id="{0ABAE098-C093-4889-96EB-F1F3D3FF49BC}"/>
              </a:ext>
            </a:extLst>
          </p:cNvPr>
          <p:cNvSpPr>
            <a:spLocks noGrp="1"/>
          </p:cNvSpPr>
          <p:nvPr>
            <p:ph sz="half" idx="1"/>
          </p:nvPr>
        </p:nvSpPr>
        <p:spPr>
          <a:xfrm>
            <a:off x="850392" y="1591056"/>
            <a:ext cx="4968994" cy="5093207"/>
          </a:xfrm>
        </p:spPr>
        <p:txBody>
          <a:bodyPr>
            <a:normAutofit/>
          </a:bodyPr>
          <a:lstStyle/>
          <a:p>
            <a:pPr marL="274320" lvl="1" indent="0">
              <a:buNone/>
            </a:pPr>
            <a:r>
              <a:rPr lang="en-US" sz="1800" i="0" dirty="0"/>
              <a:t>Ug99</a:t>
            </a:r>
          </a:p>
          <a:p>
            <a:pPr lvl="1"/>
            <a:r>
              <a:rPr lang="en-US" sz="1800" i="0" dirty="0"/>
              <a:t>95% of the wheat commercially grown in the world is vulnerable to Ug99</a:t>
            </a:r>
          </a:p>
          <a:p>
            <a:pPr lvl="1"/>
            <a:r>
              <a:rPr lang="en-US" sz="1800" i="0" dirty="0"/>
              <a:t>As a result of the “green revolution” we have a relatively small gene pool for wheat</a:t>
            </a:r>
          </a:p>
          <a:p>
            <a:pPr lvl="1"/>
            <a:r>
              <a:rPr lang="en-US" sz="1800" i="0" dirty="0"/>
              <a:t>Spores do not recognize borders</a:t>
            </a:r>
          </a:p>
          <a:p>
            <a:pPr lvl="2"/>
            <a:r>
              <a:rPr lang="en-US" sz="1400" dirty="0"/>
              <a:t>It is in Western Kazakhstan</a:t>
            </a:r>
          </a:p>
          <a:p>
            <a:pPr lvl="2"/>
            <a:r>
              <a:rPr lang="en-US" sz="1400" dirty="0"/>
              <a:t>It is in China</a:t>
            </a:r>
          </a:p>
          <a:p>
            <a:pPr lvl="1"/>
            <a:r>
              <a:rPr lang="en-US" sz="1800" i="0" dirty="0"/>
              <a:t>It takes 7 to 12 years for a new wheat strain to migrate from research to the farm.</a:t>
            </a:r>
          </a:p>
          <a:p>
            <a:pPr lvl="1"/>
            <a:r>
              <a:rPr lang="en-US" sz="1800" i="0" dirty="0"/>
              <a:t>20% of the calories consumed by humans come from wheat</a:t>
            </a:r>
          </a:p>
          <a:p>
            <a:r>
              <a:rPr lang="en-US" sz="1300" u="sng" dirty="0">
                <a:hlinkClick r:id="rId2"/>
              </a:rPr>
              <a:t>http://www.wheatworld.org/wp-content/uploads/Wheat-101.pdf</a:t>
            </a:r>
            <a:r>
              <a:rPr lang="en-US" sz="1300" dirty="0"/>
              <a:t> </a:t>
            </a:r>
          </a:p>
          <a:p>
            <a:endParaRPr lang="en-US" dirty="0"/>
          </a:p>
        </p:txBody>
      </p:sp>
      <p:sp>
        <p:nvSpPr>
          <p:cNvPr id="5" name="Content Placeholder 4">
            <a:extLst>
              <a:ext uri="{FF2B5EF4-FFF2-40B4-BE49-F238E27FC236}">
                <a16:creationId xmlns:a16="http://schemas.microsoft.com/office/drawing/2014/main" id="{1DDCEDEE-71F4-4380-8F1D-262703132DF7}"/>
              </a:ext>
            </a:extLst>
          </p:cNvPr>
          <p:cNvSpPr>
            <a:spLocks noGrp="1"/>
          </p:cNvSpPr>
          <p:nvPr>
            <p:ph sz="half" idx="2"/>
          </p:nvPr>
        </p:nvSpPr>
        <p:spPr/>
        <p:txBody>
          <a:bodyPr>
            <a:normAutofit/>
          </a:bodyPr>
          <a:lstStyle/>
          <a:p>
            <a:endParaRPr lang="en-US" dirty="0"/>
          </a:p>
        </p:txBody>
      </p:sp>
      <p:pic>
        <p:nvPicPr>
          <p:cNvPr id="6" name="Picture 2">
            <a:extLst>
              <a:ext uri="{FF2B5EF4-FFF2-40B4-BE49-F238E27FC236}">
                <a16:creationId xmlns:a16="http://schemas.microsoft.com/office/drawing/2014/main" id="{38EDC088-0C5E-4306-8440-AED34708C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31079"/>
            <a:ext cx="4267200" cy="271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8D35773C-BF20-4FFF-8B64-ADAF0736D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672" y="3056114"/>
            <a:ext cx="4267200" cy="372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36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0B1B-1B72-4547-9860-7B254786CCC5}"/>
              </a:ext>
            </a:extLst>
          </p:cNvPr>
          <p:cNvSpPr>
            <a:spLocks noGrp="1"/>
          </p:cNvSpPr>
          <p:nvPr>
            <p:ph type="title"/>
          </p:nvPr>
        </p:nvSpPr>
        <p:spPr>
          <a:xfrm>
            <a:off x="711724" y="0"/>
            <a:ext cx="9601200" cy="1485900"/>
          </a:xfrm>
        </p:spPr>
        <p:txBody>
          <a:bodyPr/>
          <a:lstStyle/>
          <a:p>
            <a:r>
              <a:rPr lang="en-US" dirty="0"/>
              <a:t>Nightmare - </a:t>
            </a:r>
            <a:r>
              <a:rPr lang="en-US" dirty="0" err="1"/>
              <a:t>Sewbot</a:t>
            </a:r>
            <a:endParaRPr lang="en-US" dirty="0"/>
          </a:p>
        </p:txBody>
      </p:sp>
      <p:sp>
        <p:nvSpPr>
          <p:cNvPr id="5" name="Content Placeholder 2">
            <a:extLst>
              <a:ext uri="{FF2B5EF4-FFF2-40B4-BE49-F238E27FC236}">
                <a16:creationId xmlns:a16="http://schemas.microsoft.com/office/drawing/2014/main" id="{726C263A-462F-4ED1-AE79-6EC4FBAFEDA6}"/>
              </a:ext>
            </a:extLst>
          </p:cNvPr>
          <p:cNvSpPr>
            <a:spLocks noGrp="1"/>
          </p:cNvSpPr>
          <p:nvPr>
            <p:ph sz="half" idx="1"/>
          </p:nvPr>
        </p:nvSpPr>
        <p:spPr>
          <a:xfrm>
            <a:off x="850392" y="1591056"/>
            <a:ext cx="5245608" cy="5138928"/>
          </a:xfrm>
        </p:spPr>
        <p:txBody>
          <a:bodyPr>
            <a:normAutofit fontScale="70000" lnSpcReduction="20000"/>
          </a:bodyPr>
          <a:lstStyle/>
          <a:p>
            <a:pPr marL="0" indent="0">
              <a:buNone/>
            </a:pPr>
            <a:r>
              <a:rPr lang="en-US" sz="2600" dirty="0" err="1"/>
              <a:t>Sewbot</a:t>
            </a:r>
            <a:endParaRPr lang="en-US" sz="2600" dirty="0"/>
          </a:p>
          <a:p>
            <a:pPr lvl="1"/>
            <a:r>
              <a:rPr lang="en-US" sz="2600" i="0" dirty="0"/>
              <a:t>Chemical treatment renders material into a “tin-like” state, then cuts, seams, and completes the garment.</a:t>
            </a:r>
          </a:p>
          <a:p>
            <a:pPr lvl="1"/>
            <a:r>
              <a:rPr lang="en-US" sz="2600" i="0" dirty="0"/>
              <a:t>Warm water removes the conditioning material returning it to soft cloth state.</a:t>
            </a:r>
          </a:p>
          <a:p>
            <a:pPr lvl="1"/>
            <a:r>
              <a:rPr lang="en-US" sz="2600" i="0" dirty="0"/>
              <a:t>Produces a t-shirt or smock every 7 seconds or the equivalent of approximately 75+ workers.</a:t>
            </a:r>
          </a:p>
          <a:p>
            <a:pPr lvl="1"/>
            <a:r>
              <a:rPr lang="en-US" sz="2600" i="0" dirty="0"/>
              <a:t>With Asian wages, ROI is less than 18 months.</a:t>
            </a:r>
          </a:p>
          <a:p>
            <a:pPr lvl="1"/>
            <a:r>
              <a:rPr lang="en-US" sz="2600" i="0" dirty="0"/>
              <a:t>About 137 million workers or 56%  of the salaried workforce from Cambodia, Indonesia, the Philippines, Thailand and Vietnam, fall under the high-risk “replaced by automation” category.</a:t>
            </a:r>
          </a:p>
          <a:p>
            <a:pPr lvl="1"/>
            <a:r>
              <a:rPr lang="en-US" sz="2600" i="0" dirty="0"/>
              <a:t>For Mexico/Central America it is 20-40%.</a:t>
            </a:r>
          </a:p>
          <a:p>
            <a:r>
              <a:rPr lang="en-US" sz="1700" u="sng" dirty="0">
                <a:hlinkClick r:id="rId2"/>
              </a:rPr>
              <a:t>https://roboticsandautomationnews.com/2016/10/01/sewbots-prepare-to-take-millions-of-jobs-off-humans-in-clothes-manufacturing-sector/7566/</a:t>
            </a:r>
            <a:r>
              <a:rPr lang="en-US" sz="1700" dirty="0"/>
              <a:t> </a:t>
            </a:r>
          </a:p>
          <a:p>
            <a:pPr marL="0" indent="0">
              <a:buNone/>
            </a:pPr>
            <a:endParaRPr lang="en-US" dirty="0"/>
          </a:p>
        </p:txBody>
      </p:sp>
      <p:pic>
        <p:nvPicPr>
          <p:cNvPr id="6" name="Content Placeholder 4" descr="http://softwear.wpengine.com/wp-content/uploads/2016/03/asm5.jpg">
            <a:extLst>
              <a:ext uri="{FF2B5EF4-FFF2-40B4-BE49-F238E27FC236}">
                <a16:creationId xmlns:a16="http://schemas.microsoft.com/office/drawing/2014/main" id="{153E917F-01C0-4B86-A6B2-E37A35BA6C7E}"/>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91056"/>
            <a:ext cx="6008016" cy="4581144"/>
          </a:xfrm>
          <a:prstGeom prst="rect">
            <a:avLst/>
          </a:prstGeom>
          <a:noFill/>
          <a:ln>
            <a:noFill/>
          </a:ln>
        </p:spPr>
      </p:pic>
    </p:spTree>
    <p:extLst>
      <p:ext uri="{BB962C8B-B14F-4D97-AF65-F5344CB8AC3E}">
        <p14:creationId xmlns:p14="http://schemas.microsoft.com/office/powerpoint/2010/main" val="65156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4567-8A37-4B63-BB51-7958E2381D23}"/>
              </a:ext>
            </a:extLst>
          </p:cNvPr>
          <p:cNvSpPr>
            <a:spLocks noGrp="1"/>
          </p:cNvSpPr>
          <p:nvPr>
            <p:ph type="title"/>
          </p:nvPr>
        </p:nvSpPr>
        <p:spPr>
          <a:xfrm>
            <a:off x="711724" y="0"/>
            <a:ext cx="11480276" cy="1485900"/>
          </a:xfrm>
        </p:spPr>
        <p:txBody>
          <a:bodyPr/>
          <a:lstStyle/>
          <a:p>
            <a:r>
              <a:rPr lang="en-US" dirty="0"/>
              <a:t>Nightmare – Chinese-sourced fentanyl for profit and world dominance</a:t>
            </a:r>
          </a:p>
        </p:txBody>
      </p:sp>
      <p:sp>
        <p:nvSpPr>
          <p:cNvPr id="3" name="Content Placeholder 2">
            <a:extLst>
              <a:ext uri="{FF2B5EF4-FFF2-40B4-BE49-F238E27FC236}">
                <a16:creationId xmlns:a16="http://schemas.microsoft.com/office/drawing/2014/main" id="{C778C3DA-1E50-4C77-AA07-AED94B9717FA}"/>
              </a:ext>
            </a:extLst>
          </p:cNvPr>
          <p:cNvSpPr>
            <a:spLocks noGrp="1"/>
          </p:cNvSpPr>
          <p:nvPr>
            <p:ph sz="half" idx="1"/>
          </p:nvPr>
        </p:nvSpPr>
        <p:spPr>
          <a:xfrm>
            <a:off x="876694" y="1602557"/>
            <a:ext cx="4317476" cy="4590853"/>
          </a:xfrm>
        </p:spPr>
        <p:txBody>
          <a:bodyPr/>
          <a:lstStyle/>
          <a:p>
            <a:pPr marL="0" indent="0">
              <a:buNone/>
            </a:pPr>
            <a:r>
              <a:rPr lang="en-US" dirty="0"/>
              <a:t>Poorly regulated labs in China produce both finished synthetic opioids and precursors.</a:t>
            </a:r>
          </a:p>
          <a:p>
            <a:pPr marL="0" indent="0">
              <a:buNone/>
            </a:pPr>
            <a:r>
              <a:rPr lang="en-US" dirty="0"/>
              <a:t>The material is shipped to Canada, Mexico, and directly to the US.</a:t>
            </a:r>
          </a:p>
          <a:p>
            <a:pPr marL="0" indent="0">
              <a:buNone/>
            </a:pPr>
            <a:r>
              <a:rPr lang="en-US" dirty="0"/>
              <a:t>It is not in the economic interest or political interest of the Chinese government to stop the flow.</a:t>
            </a:r>
          </a:p>
          <a:p>
            <a:pPr marL="0" indent="0">
              <a:buNone/>
            </a:pPr>
            <a:r>
              <a:rPr lang="en-US" dirty="0"/>
              <a:t>It is not in the financial interest or political interest of many US politicians to address the issue.</a:t>
            </a:r>
          </a:p>
          <a:p>
            <a:pPr marL="0" indent="0">
              <a:buNone/>
            </a:pPr>
            <a:endParaRPr lang="en-US" dirty="0"/>
          </a:p>
        </p:txBody>
      </p:sp>
      <p:pic>
        <p:nvPicPr>
          <p:cNvPr id="5" name="Content Placeholder 4">
            <a:extLst>
              <a:ext uri="{FF2B5EF4-FFF2-40B4-BE49-F238E27FC236}">
                <a16:creationId xmlns:a16="http://schemas.microsoft.com/office/drawing/2014/main" id="{3BD792BA-C430-49A7-8B60-C1B79278D054}"/>
              </a:ext>
            </a:extLst>
          </p:cNvPr>
          <p:cNvPicPr>
            <a:picLocks noGrp="1" noChangeAspect="1"/>
          </p:cNvPicPr>
          <p:nvPr>
            <p:ph sz="half" idx="2"/>
          </p:nvPr>
        </p:nvPicPr>
        <p:blipFill>
          <a:blip r:embed="rId2"/>
          <a:stretch>
            <a:fillRect/>
          </a:stretch>
        </p:blipFill>
        <p:spPr>
          <a:xfrm>
            <a:off x="5189226" y="1608864"/>
            <a:ext cx="7002774" cy="4079427"/>
          </a:xfrm>
          <a:prstGeom prst="rect">
            <a:avLst/>
          </a:prstGeom>
        </p:spPr>
      </p:pic>
      <p:sp>
        <p:nvSpPr>
          <p:cNvPr id="6" name="TextBox 5">
            <a:extLst>
              <a:ext uri="{FF2B5EF4-FFF2-40B4-BE49-F238E27FC236}">
                <a16:creationId xmlns:a16="http://schemas.microsoft.com/office/drawing/2014/main" id="{46BCE958-DCBC-4F6A-81D8-10E339582D84}"/>
              </a:ext>
            </a:extLst>
          </p:cNvPr>
          <p:cNvSpPr txBox="1"/>
          <p:nvPr/>
        </p:nvSpPr>
        <p:spPr>
          <a:xfrm>
            <a:off x="5189226" y="5671287"/>
            <a:ext cx="1644874" cy="338554"/>
          </a:xfrm>
          <a:prstGeom prst="rect">
            <a:avLst/>
          </a:prstGeom>
          <a:noFill/>
        </p:spPr>
        <p:txBody>
          <a:bodyPr wrap="none" rtlCol="0">
            <a:spAutoFit/>
          </a:bodyPr>
          <a:lstStyle/>
          <a:p>
            <a:r>
              <a:rPr lang="en-US" sz="1600" dirty="0"/>
              <a:t>News.yahoo.com</a:t>
            </a:r>
          </a:p>
        </p:txBody>
      </p:sp>
    </p:spTree>
    <p:extLst>
      <p:ext uri="{BB962C8B-B14F-4D97-AF65-F5344CB8AC3E}">
        <p14:creationId xmlns:p14="http://schemas.microsoft.com/office/powerpoint/2010/main" val="202818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785DFB-45A2-40C3-B10B-8E532142E297}"/>
              </a:ext>
            </a:extLst>
          </p:cNvPr>
          <p:cNvSpPr>
            <a:spLocks noGrp="1"/>
          </p:cNvSpPr>
          <p:nvPr>
            <p:ph type="title"/>
          </p:nvPr>
        </p:nvSpPr>
        <p:spPr>
          <a:xfrm>
            <a:off x="702297" y="7070"/>
            <a:ext cx="9601200" cy="1485900"/>
          </a:xfrm>
        </p:spPr>
        <p:txBody>
          <a:bodyPr/>
          <a:lstStyle/>
          <a:p>
            <a:r>
              <a:rPr lang="en-US" dirty="0"/>
              <a:t>Reality check</a:t>
            </a:r>
          </a:p>
        </p:txBody>
      </p:sp>
      <p:sp>
        <p:nvSpPr>
          <p:cNvPr id="6" name="Content Placeholder 5">
            <a:extLst>
              <a:ext uri="{FF2B5EF4-FFF2-40B4-BE49-F238E27FC236}">
                <a16:creationId xmlns:a16="http://schemas.microsoft.com/office/drawing/2014/main" id="{EDBD3E52-8381-4055-BFA5-440EB5C0B6DC}"/>
              </a:ext>
            </a:extLst>
          </p:cNvPr>
          <p:cNvSpPr>
            <a:spLocks noGrp="1"/>
          </p:cNvSpPr>
          <p:nvPr>
            <p:ph idx="1"/>
          </p:nvPr>
        </p:nvSpPr>
        <p:spPr>
          <a:xfrm>
            <a:off x="932688" y="694944"/>
            <a:ext cx="10662281" cy="5897880"/>
          </a:xfrm>
        </p:spPr>
        <p:txBody>
          <a:bodyPr>
            <a:normAutofit/>
          </a:bodyPr>
          <a:lstStyle/>
          <a:p>
            <a:r>
              <a:rPr lang="en-US" dirty="0"/>
              <a:t>The volume and tempo of illegal immigration and drugs will increase</a:t>
            </a:r>
          </a:p>
          <a:p>
            <a:pPr lvl="1"/>
            <a:r>
              <a:rPr lang="en-US" i="0" dirty="0"/>
              <a:t>What happens to the flow of illegal immigration when the world loses 20% of all available calories?</a:t>
            </a:r>
          </a:p>
          <a:p>
            <a:pPr lvl="1"/>
            <a:r>
              <a:rPr lang="en-US" i="0" dirty="0"/>
              <a:t>What happens to the flow of illegal immigration when 56% of the jobs in Asia and 40% of the jobs in Mexico and Central America cease to exist?</a:t>
            </a:r>
          </a:p>
          <a:p>
            <a:pPr lvl="1"/>
            <a:r>
              <a:rPr lang="en-US" i="0" dirty="0"/>
              <a:t>With legalization of marijuana, cartels’ profit centers have shifted to human trafficking and Chinese-sourced fentanyl. What possible incentive can offset the money from the cartels and influence of China?</a:t>
            </a:r>
          </a:p>
          <a:p>
            <a:r>
              <a:rPr lang="en-US" dirty="0"/>
              <a:t>The current leadership of the federal government will not act to effectively slow or stop illegal immigration – it is not in their interest.</a:t>
            </a:r>
          </a:p>
          <a:p>
            <a:r>
              <a:rPr lang="en-US" dirty="0"/>
              <a:t>The current leadership of the federal government will not act on fentanyl in a way to antagonize China – it is not in their interest.</a:t>
            </a:r>
          </a:p>
          <a:p>
            <a:r>
              <a:rPr lang="en-US" dirty="0"/>
              <a:t>Federal/state/county law enforcement resources are finite, and the current political climate is not promising for more resources.</a:t>
            </a:r>
          </a:p>
          <a:p>
            <a:r>
              <a:rPr lang="en-US" dirty="0"/>
              <a:t>The use of illegal immigrant labor continues to be profitable for agriculture, construction, and landscaping. They fund politicians.</a:t>
            </a:r>
          </a:p>
          <a:p>
            <a:endParaRPr lang="en-US" dirty="0"/>
          </a:p>
          <a:p>
            <a:endParaRPr lang="en-US" dirty="0"/>
          </a:p>
        </p:txBody>
      </p:sp>
    </p:spTree>
    <p:extLst>
      <p:ext uri="{BB962C8B-B14F-4D97-AF65-F5344CB8AC3E}">
        <p14:creationId xmlns:p14="http://schemas.microsoft.com/office/powerpoint/2010/main" val="27800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7552-9D8F-4255-BBA5-05EFCCE3E9DC}"/>
              </a:ext>
            </a:extLst>
          </p:cNvPr>
          <p:cNvSpPr>
            <a:spLocks noGrp="1"/>
          </p:cNvSpPr>
          <p:nvPr>
            <p:ph type="title"/>
          </p:nvPr>
        </p:nvSpPr>
        <p:spPr>
          <a:xfrm>
            <a:off x="694944" y="0"/>
            <a:ext cx="11497056" cy="685800"/>
          </a:xfrm>
        </p:spPr>
        <p:txBody>
          <a:bodyPr>
            <a:normAutofit fontScale="90000"/>
          </a:bodyPr>
          <a:lstStyle/>
          <a:p>
            <a:r>
              <a:rPr lang="en-US" dirty="0"/>
              <a:t>What can be done - local</a:t>
            </a:r>
          </a:p>
        </p:txBody>
      </p:sp>
      <p:sp>
        <p:nvSpPr>
          <p:cNvPr id="3" name="Content Placeholder 2">
            <a:extLst>
              <a:ext uri="{FF2B5EF4-FFF2-40B4-BE49-F238E27FC236}">
                <a16:creationId xmlns:a16="http://schemas.microsoft.com/office/drawing/2014/main" id="{7A54ADF7-1568-4C5E-BA4E-45AE773B08F1}"/>
              </a:ext>
            </a:extLst>
          </p:cNvPr>
          <p:cNvSpPr>
            <a:spLocks noGrp="1"/>
          </p:cNvSpPr>
          <p:nvPr>
            <p:ph idx="1"/>
          </p:nvPr>
        </p:nvSpPr>
        <p:spPr>
          <a:xfrm>
            <a:off x="859536" y="685800"/>
            <a:ext cx="11155680" cy="6025896"/>
          </a:xfrm>
        </p:spPr>
        <p:txBody>
          <a:bodyPr>
            <a:normAutofit fontScale="85000" lnSpcReduction="20000"/>
          </a:bodyPr>
          <a:lstStyle/>
          <a:p>
            <a:r>
              <a:rPr lang="en-US" dirty="0"/>
              <a:t>Increase ranch-to-ranch communication/cooperation</a:t>
            </a:r>
          </a:p>
          <a:p>
            <a:pPr lvl="1"/>
            <a:r>
              <a:rPr lang="en-US" i="0" dirty="0"/>
              <a:t>Immediately share security events and share notification architecture</a:t>
            </a:r>
          </a:p>
          <a:p>
            <a:r>
              <a:rPr lang="en-US" dirty="0"/>
              <a:t>Increase ranch-based security and law enforcement cooperation</a:t>
            </a:r>
          </a:p>
          <a:p>
            <a:pPr lvl="1"/>
            <a:r>
              <a:rPr lang="en-US" i="0" dirty="0"/>
              <a:t>Leverage smart technology for security</a:t>
            </a:r>
          </a:p>
          <a:p>
            <a:pPr lvl="1"/>
            <a:r>
              <a:rPr lang="en-US" i="0" dirty="0"/>
              <a:t>Ranch-based rest centers / satellite law enforcement facilities</a:t>
            </a:r>
          </a:p>
          <a:p>
            <a:pPr lvl="2"/>
            <a:r>
              <a:rPr lang="en-US" dirty="0"/>
              <a:t>County-funded remote fuel depots</a:t>
            </a:r>
          </a:p>
          <a:p>
            <a:pPr lvl="2"/>
            <a:r>
              <a:rPr lang="en-US" i="0" dirty="0"/>
              <a:t>Parking and staging facilities</a:t>
            </a:r>
          </a:p>
          <a:p>
            <a:pPr lvl="1"/>
            <a:r>
              <a:rPr lang="en-US" i="0" dirty="0"/>
              <a:t>Access to ranch Wi-Fi</a:t>
            </a:r>
          </a:p>
          <a:p>
            <a:r>
              <a:rPr lang="en-US" dirty="0"/>
              <a:t>Make counties retired law enforcement friendly</a:t>
            </a:r>
          </a:p>
          <a:p>
            <a:pPr lvl="1"/>
            <a:r>
              <a:rPr lang="en-US" i="0" dirty="0"/>
              <a:t>Sheriff-determined immediate deputization</a:t>
            </a:r>
          </a:p>
          <a:p>
            <a:pPr lvl="1"/>
            <a:r>
              <a:rPr lang="en-US" i="0" dirty="0"/>
              <a:t>County-supported low/no-interest loans for home/land purchase</a:t>
            </a:r>
          </a:p>
          <a:p>
            <a:pPr lvl="1"/>
            <a:r>
              <a:rPr lang="en-US" i="0" dirty="0"/>
              <a:t>County-based exemptions for property tax</a:t>
            </a:r>
          </a:p>
          <a:p>
            <a:r>
              <a:rPr lang="en-US" dirty="0"/>
              <a:t>Make counties cartel drug/human trafficking hostile</a:t>
            </a:r>
          </a:p>
          <a:p>
            <a:pPr lvl="1"/>
            <a:r>
              <a:rPr lang="en-US" i="0" dirty="0"/>
              <a:t>Publish drug and human traffickers’ IDs and photos in local papers and social media </a:t>
            </a:r>
          </a:p>
          <a:p>
            <a:pPr lvl="1"/>
            <a:r>
              <a:rPr lang="en-US" i="0" dirty="0"/>
              <a:t>Publish “found bodies” images in local papers and in social media</a:t>
            </a:r>
          </a:p>
          <a:p>
            <a:pPr lvl="2"/>
            <a:r>
              <a:rPr lang="en-US" i="0" dirty="0"/>
              <a:t>Drive home the humanitarian cost of human trafficking</a:t>
            </a:r>
          </a:p>
          <a:p>
            <a:pPr lvl="1"/>
            <a:r>
              <a:rPr lang="en-US" i="0" dirty="0"/>
              <a:t>Provide the numbers and images of “found bodies” to state and national media, and social media </a:t>
            </a:r>
          </a:p>
          <a:p>
            <a:pPr lvl="2"/>
            <a:r>
              <a:rPr lang="en-US" i="0" dirty="0"/>
              <a:t>Drive home the humanitarian cost of human trafficking</a:t>
            </a:r>
          </a:p>
          <a:p>
            <a:r>
              <a:rPr lang="en-US" i="0" dirty="0"/>
              <a:t>Feed information to state and national media, social media, and politicians</a:t>
            </a:r>
          </a:p>
          <a:p>
            <a:pPr lvl="1"/>
            <a:r>
              <a:rPr lang="en-US" i="0" dirty="0"/>
              <a:t>Provide data and images from illegal immigration and human trafficking events</a:t>
            </a:r>
          </a:p>
          <a:p>
            <a:pPr lvl="1"/>
            <a:endParaRPr lang="en-US" i="0" dirty="0"/>
          </a:p>
        </p:txBody>
      </p:sp>
    </p:spTree>
    <p:extLst>
      <p:ext uri="{BB962C8B-B14F-4D97-AF65-F5344CB8AC3E}">
        <p14:creationId xmlns:p14="http://schemas.microsoft.com/office/powerpoint/2010/main" val="84193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7552-9D8F-4255-BBA5-05EFCCE3E9DC}"/>
              </a:ext>
            </a:extLst>
          </p:cNvPr>
          <p:cNvSpPr>
            <a:spLocks noGrp="1"/>
          </p:cNvSpPr>
          <p:nvPr>
            <p:ph type="title"/>
          </p:nvPr>
        </p:nvSpPr>
        <p:spPr>
          <a:xfrm>
            <a:off x="694944" y="0"/>
            <a:ext cx="11497056" cy="685800"/>
          </a:xfrm>
        </p:spPr>
        <p:txBody>
          <a:bodyPr>
            <a:normAutofit fontScale="90000"/>
          </a:bodyPr>
          <a:lstStyle/>
          <a:p>
            <a:r>
              <a:rPr lang="en-US" dirty="0"/>
              <a:t>What can be done - state</a:t>
            </a:r>
          </a:p>
        </p:txBody>
      </p:sp>
      <p:sp>
        <p:nvSpPr>
          <p:cNvPr id="3" name="Content Placeholder 2">
            <a:extLst>
              <a:ext uri="{FF2B5EF4-FFF2-40B4-BE49-F238E27FC236}">
                <a16:creationId xmlns:a16="http://schemas.microsoft.com/office/drawing/2014/main" id="{7A54ADF7-1568-4C5E-BA4E-45AE773B08F1}"/>
              </a:ext>
            </a:extLst>
          </p:cNvPr>
          <p:cNvSpPr>
            <a:spLocks noGrp="1"/>
          </p:cNvSpPr>
          <p:nvPr>
            <p:ph idx="1"/>
          </p:nvPr>
        </p:nvSpPr>
        <p:spPr>
          <a:xfrm>
            <a:off x="859536" y="685800"/>
            <a:ext cx="11155680" cy="6025896"/>
          </a:xfrm>
        </p:spPr>
        <p:txBody>
          <a:bodyPr>
            <a:normAutofit fontScale="92500" lnSpcReduction="20000"/>
          </a:bodyPr>
          <a:lstStyle/>
          <a:p>
            <a:r>
              <a:rPr lang="en-US" i="0" dirty="0"/>
              <a:t>Attack cartel vulnerabilities</a:t>
            </a:r>
          </a:p>
          <a:p>
            <a:pPr lvl="1"/>
            <a:r>
              <a:rPr lang="en-US" i="0" dirty="0"/>
              <a:t>Use drug, money, guns, and human trafficking seizure data to identify businesses facilitating cartel activities</a:t>
            </a:r>
          </a:p>
          <a:p>
            <a:pPr lvl="2"/>
            <a:r>
              <a:rPr lang="en-US" dirty="0"/>
              <a:t>Seize their assets</a:t>
            </a:r>
          </a:p>
          <a:p>
            <a:pPr lvl="2"/>
            <a:r>
              <a:rPr lang="en-US" i="0" dirty="0"/>
              <a:t>For car dealerships – use national license p</a:t>
            </a:r>
            <a:r>
              <a:rPr lang="en-US" dirty="0"/>
              <a:t>late readers service to track the vehicles to safe houses and stash houses</a:t>
            </a:r>
          </a:p>
          <a:p>
            <a:pPr lvl="2"/>
            <a:r>
              <a:rPr lang="en-US" i="0" dirty="0"/>
              <a:t>Audit their taxes</a:t>
            </a:r>
          </a:p>
          <a:p>
            <a:pPr lvl="1"/>
            <a:r>
              <a:rPr lang="en-US" i="0" dirty="0"/>
              <a:t>Publish their identities in state and national media, and social media</a:t>
            </a:r>
          </a:p>
          <a:p>
            <a:pPr lvl="1"/>
            <a:r>
              <a:rPr lang="en-US" i="0" dirty="0"/>
              <a:t>Mandate maximum legal sentencing for all cartel-related crime</a:t>
            </a:r>
          </a:p>
          <a:p>
            <a:r>
              <a:rPr lang="en-US" i="0" dirty="0"/>
              <a:t>Elect border security politicians – because of the economic advantage of illegal immigrant labor agriculture, construction, and landscaping firms contribute big money to politicians. This must be countered.</a:t>
            </a:r>
          </a:p>
          <a:p>
            <a:r>
              <a:rPr lang="en-US" i="0" dirty="0"/>
              <a:t>Mandate E-Verify for </a:t>
            </a:r>
            <a:r>
              <a:rPr lang="en-US" i="0" u="sng" dirty="0"/>
              <a:t>all</a:t>
            </a:r>
            <a:r>
              <a:rPr lang="en-US" i="0" dirty="0"/>
              <a:t> employment - Increase fines to $1,000 per day per employee</a:t>
            </a:r>
          </a:p>
          <a:p>
            <a:r>
              <a:rPr lang="en-US" i="0" dirty="0"/>
              <a:t>Make all border and near-border counties retired law enforcement friendly</a:t>
            </a:r>
          </a:p>
          <a:p>
            <a:pPr lvl="1"/>
            <a:r>
              <a:rPr lang="en-US" i="0" dirty="0"/>
              <a:t>State-supported low/no-interest loans for land purchase</a:t>
            </a:r>
          </a:p>
          <a:p>
            <a:pPr lvl="1"/>
            <a:r>
              <a:rPr lang="en-US" i="0" dirty="0"/>
              <a:t>State-based exemptions for property tax</a:t>
            </a:r>
          </a:p>
          <a:p>
            <a:r>
              <a:rPr lang="en-US" i="0" dirty="0"/>
              <a:t>Publish “found bodies” numbers and images as ads in Mexican and Central American papers</a:t>
            </a:r>
          </a:p>
          <a:p>
            <a:pPr lvl="1"/>
            <a:r>
              <a:rPr lang="en-US" i="0" dirty="0"/>
              <a:t>Their clothing may help families identify the lost loved ones</a:t>
            </a:r>
          </a:p>
          <a:p>
            <a:pPr lvl="1"/>
            <a:r>
              <a:rPr lang="en-US" i="0" dirty="0"/>
              <a:t>It will drive home the risk of illegal immigration</a:t>
            </a:r>
          </a:p>
          <a:p>
            <a:pPr lvl="1"/>
            <a:r>
              <a:rPr lang="en-US" i="0" dirty="0"/>
              <a:t>It will drive home the high humanitarian cost of illegal immigration</a:t>
            </a:r>
          </a:p>
          <a:p>
            <a:pPr lvl="1"/>
            <a:endParaRPr lang="en-US" i="0" dirty="0"/>
          </a:p>
        </p:txBody>
      </p:sp>
    </p:spTree>
    <p:extLst>
      <p:ext uri="{BB962C8B-B14F-4D97-AF65-F5344CB8AC3E}">
        <p14:creationId xmlns:p14="http://schemas.microsoft.com/office/powerpoint/2010/main" val="197058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7552-9D8F-4255-BBA5-05EFCCE3E9DC}"/>
              </a:ext>
            </a:extLst>
          </p:cNvPr>
          <p:cNvSpPr>
            <a:spLocks noGrp="1"/>
          </p:cNvSpPr>
          <p:nvPr>
            <p:ph type="title"/>
          </p:nvPr>
        </p:nvSpPr>
        <p:spPr>
          <a:xfrm>
            <a:off x="694944" y="0"/>
            <a:ext cx="11497056" cy="685800"/>
          </a:xfrm>
        </p:spPr>
        <p:txBody>
          <a:bodyPr>
            <a:normAutofit fontScale="90000"/>
          </a:bodyPr>
          <a:lstStyle/>
          <a:p>
            <a:r>
              <a:rPr lang="en-US" dirty="0"/>
              <a:t>What can be done – the federal “stick”</a:t>
            </a:r>
          </a:p>
        </p:txBody>
      </p:sp>
      <p:sp>
        <p:nvSpPr>
          <p:cNvPr id="3" name="Content Placeholder 2">
            <a:extLst>
              <a:ext uri="{FF2B5EF4-FFF2-40B4-BE49-F238E27FC236}">
                <a16:creationId xmlns:a16="http://schemas.microsoft.com/office/drawing/2014/main" id="{7A54ADF7-1568-4C5E-BA4E-45AE773B08F1}"/>
              </a:ext>
            </a:extLst>
          </p:cNvPr>
          <p:cNvSpPr>
            <a:spLocks noGrp="1"/>
          </p:cNvSpPr>
          <p:nvPr>
            <p:ph idx="1"/>
          </p:nvPr>
        </p:nvSpPr>
        <p:spPr>
          <a:xfrm>
            <a:off x="859536" y="685800"/>
            <a:ext cx="11155680" cy="6025896"/>
          </a:xfrm>
        </p:spPr>
        <p:txBody>
          <a:bodyPr>
            <a:normAutofit fontScale="92500" lnSpcReduction="10000"/>
          </a:bodyPr>
          <a:lstStyle/>
          <a:p>
            <a:r>
              <a:rPr lang="en-US" dirty="0"/>
              <a:t>Elect border security politicians - because of the economic advantage of illegal immigrant labor agriculture, construction, and landscaping firms contribute big money to politicians. This must be countered – everything else is dependent on it.</a:t>
            </a:r>
          </a:p>
          <a:p>
            <a:r>
              <a:rPr lang="en-US" i="0" dirty="0"/>
              <a:t>Mandate E-Verify for </a:t>
            </a:r>
            <a:r>
              <a:rPr lang="en-US" i="0" u="sng" dirty="0"/>
              <a:t>all</a:t>
            </a:r>
            <a:r>
              <a:rPr lang="en-US" i="0" dirty="0"/>
              <a:t> employment - Increase fines to $1,000 per day per employee</a:t>
            </a:r>
          </a:p>
          <a:p>
            <a:r>
              <a:rPr lang="en-US" i="0" dirty="0"/>
              <a:t>Declare cartels terrorist organizations</a:t>
            </a:r>
          </a:p>
          <a:p>
            <a:pPr lvl="1"/>
            <a:r>
              <a:rPr lang="en-US" i="0" dirty="0"/>
              <a:t>Any nation not actively countering cartel activity must be declared a sponsor of terrorism</a:t>
            </a:r>
          </a:p>
          <a:p>
            <a:r>
              <a:rPr lang="en-US" i="0" dirty="0"/>
              <a:t>Make the U.S. an illegal immigration hostile government and environment</a:t>
            </a:r>
          </a:p>
          <a:p>
            <a:pPr lvl="1"/>
            <a:r>
              <a:rPr lang="en-US" i="0" dirty="0"/>
              <a:t>Any nation not restricting illegal immigration forfeits all U.S. aid, and any city or state offering illegal sanctuary forfeits all federal aid</a:t>
            </a:r>
          </a:p>
          <a:p>
            <a:pPr lvl="1"/>
            <a:r>
              <a:rPr lang="en-US" i="0" dirty="0"/>
              <a:t>Immediate deportation of any illegal immigrant with cost of deportation taken from the U.S. aid of their nation of origin – remove/lessen the remittance incentive for nations</a:t>
            </a:r>
          </a:p>
          <a:p>
            <a:pPr lvl="1"/>
            <a:r>
              <a:rPr lang="en-US" i="0" dirty="0"/>
              <a:t>100% tax on all remittance funds going to nations identified as supporting illegal immigration</a:t>
            </a:r>
          </a:p>
          <a:p>
            <a:r>
              <a:rPr lang="en-US" i="0" dirty="0"/>
              <a:t>Finish the wall</a:t>
            </a:r>
          </a:p>
          <a:p>
            <a:pPr lvl="1"/>
            <a:r>
              <a:rPr lang="en-US" i="0" dirty="0"/>
              <a:t>On federal land between the wall and the border, declare the area a nature preserve subject to federal parks and wildlife laws and on private land between the wall and the border, pay owners a “lie-fallow fee” and declare the area a nature preserve subject to federal parks and wildlife laws.</a:t>
            </a:r>
          </a:p>
          <a:p>
            <a:r>
              <a:rPr lang="en-US" dirty="0"/>
              <a:t>Cyber letters of Marque – license cyber professionals to conduct cyber raids on cartel financial resources with a percentage of the captured funds going to the cyber professionals.</a:t>
            </a:r>
            <a:endParaRPr lang="en-US" i="0" dirty="0"/>
          </a:p>
          <a:p>
            <a:pPr lvl="1"/>
            <a:endParaRPr lang="en-US" dirty="0"/>
          </a:p>
        </p:txBody>
      </p:sp>
    </p:spTree>
    <p:extLst>
      <p:ext uri="{BB962C8B-B14F-4D97-AF65-F5344CB8AC3E}">
        <p14:creationId xmlns:p14="http://schemas.microsoft.com/office/powerpoint/2010/main" val="328447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7552-9D8F-4255-BBA5-05EFCCE3E9DC}"/>
              </a:ext>
            </a:extLst>
          </p:cNvPr>
          <p:cNvSpPr>
            <a:spLocks noGrp="1"/>
          </p:cNvSpPr>
          <p:nvPr>
            <p:ph type="title"/>
          </p:nvPr>
        </p:nvSpPr>
        <p:spPr>
          <a:xfrm>
            <a:off x="694944" y="0"/>
            <a:ext cx="11497056" cy="685800"/>
          </a:xfrm>
        </p:spPr>
        <p:txBody>
          <a:bodyPr>
            <a:normAutofit fontScale="90000"/>
          </a:bodyPr>
          <a:lstStyle/>
          <a:p>
            <a:r>
              <a:rPr lang="en-US" dirty="0"/>
              <a:t>What can be done –the federal “carrot”</a:t>
            </a:r>
          </a:p>
        </p:txBody>
      </p:sp>
      <p:sp>
        <p:nvSpPr>
          <p:cNvPr id="3" name="Content Placeholder 2">
            <a:extLst>
              <a:ext uri="{FF2B5EF4-FFF2-40B4-BE49-F238E27FC236}">
                <a16:creationId xmlns:a16="http://schemas.microsoft.com/office/drawing/2014/main" id="{7A54ADF7-1568-4C5E-BA4E-45AE773B08F1}"/>
              </a:ext>
            </a:extLst>
          </p:cNvPr>
          <p:cNvSpPr>
            <a:spLocks noGrp="1"/>
          </p:cNvSpPr>
          <p:nvPr>
            <p:ph idx="1"/>
          </p:nvPr>
        </p:nvSpPr>
        <p:spPr>
          <a:xfrm>
            <a:off x="859536" y="685800"/>
            <a:ext cx="11155680" cy="6025896"/>
          </a:xfrm>
        </p:spPr>
        <p:txBody>
          <a:bodyPr>
            <a:normAutofit lnSpcReduction="10000"/>
          </a:bodyPr>
          <a:lstStyle/>
          <a:p>
            <a:pPr marL="0" indent="0">
              <a:buNone/>
            </a:pPr>
            <a:r>
              <a:rPr lang="en-US" i="0" dirty="0"/>
              <a:t>Establish a “carrot” border employment program</a:t>
            </a:r>
          </a:p>
          <a:p>
            <a:r>
              <a:rPr lang="en-US" sz="1800" dirty="0">
                <a:latin typeface="Arial" panose="020B0604020202020204" pitchFamily="34" charset="0"/>
                <a:ea typeface="Times New Roman" panose="02020603050405020304" pitchFamily="18" charset="0"/>
              </a:rPr>
              <a:t>Corporate federal tax exemption for all businesses in border counties –border counties currently take more from the federal government than they produce. This will reduce the lure of jobs farther from the border while providing a means for businesses to leverage an available workforce.</a:t>
            </a:r>
            <a:endParaRPr lang="en-US" sz="1800" dirty="0"/>
          </a:p>
          <a:p>
            <a:r>
              <a:rPr lang="en-US" sz="1800" dirty="0">
                <a:latin typeface="Arial" panose="020B0604020202020204" pitchFamily="34" charset="0"/>
                <a:ea typeface="Times New Roman" panose="02020603050405020304" pitchFamily="18" charset="0"/>
              </a:rPr>
              <a:t>Mandatory sponsorship of schools and clinics in the border counties and 50 miles into the Mexican border states by the businesses receiving the federal tax exemption – this would relieve the crushing burden being borne by the border counties from cross-border medical/education traffic and would improve the standard of living in the regions of Mexico directly adjacent to the border counties. This </a:t>
            </a:r>
            <a:r>
              <a:rPr lang="en-US" sz="1800" dirty="0">
                <a:solidFill>
                  <a:srgbClr val="000000"/>
                </a:solidFill>
                <a:effectLst/>
                <a:latin typeface="Arial" panose="020B0604020202020204" pitchFamily="34" charset="0"/>
                <a:ea typeface="Times New Roman" panose="02020603050405020304" pitchFamily="18" charset="0"/>
              </a:rPr>
              <a:t>provides an improved standard of living within an hour’s bus ride of the border.</a:t>
            </a:r>
            <a:endParaRPr lang="en-US" sz="1800" dirty="0">
              <a:latin typeface="Arial" panose="020B0604020202020204" pitchFamily="34" charset="0"/>
              <a:ea typeface="Times New Roman" panose="02020603050405020304" pitchFamily="18" charset="0"/>
            </a:endParaRPr>
          </a:p>
          <a:p>
            <a:r>
              <a:rPr lang="en-US" sz="1800" i="0" dirty="0">
                <a:effectLst/>
                <a:latin typeface="Arial" panose="020B0604020202020204" pitchFamily="34" charset="0"/>
                <a:ea typeface="Times New Roman" panose="02020603050405020304" pitchFamily="18" charset="0"/>
              </a:rPr>
              <a:t>Border county-specific green cards that provide exemption from immigration enforcement in those counties – you can live, work, attend school, save money, and live legally in the U.S. without fear. Outside of the border counties you cannot receive state or federal benefits, you cannot enroll in school, you cannot get a driver’s license, and you cannot purchase land or register a vehicle. </a:t>
            </a:r>
          </a:p>
          <a:p>
            <a:r>
              <a:rPr lang="en-US" sz="1800" i="0" dirty="0">
                <a:effectLst/>
                <a:latin typeface="Arial" panose="020B0604020202020204" pitchFamily="34" charset="0"/>
                <a:ea typeface="Times New Roman" panose="02020603050405020304" pitchFamily="18" charset="0"/>
              </a:rPr>
              <a:t>Personal federal income tax exemption for all retirement income in the border counties – the U.S. has a growing aged population and there are critical shortages in the staff needed for nursing homes and retirement living support. The border counties have some of the most senior citizen hospitable climates in the U.S., and the tax exemption would ease the financial crisis facing many senior citizens. This </a:t>
            </a:r>
            <a:r>
              <a:rPr lang="en-US" sz="1800" dirty="0">
                <a:solidFill>
                  <a:srgbClr val="000000"/>
                </a:solidFill>
                <a:effectLst/>
                <a:latin typeface="Arial" panose="020B0604020202020204" pitchFamily="34" charset="0"/>
                <a:ea typeface="Times New Roman" panose="02020603050405020304" pitchFamily="18" charset="0"/>
              </a:rPr>
              <a:t>provides the impetus for infrastructure and broader employment base in border counties. </a:t>
            </a:r>
          </a:p>
          <a:p>
            <a:pPr marL="0" indent="0">
              <a:buNone/>
            </a:pPr>
            <a:r>
              <a:rPr lang="en-US" sz="1800" dirty="0">
                <a:solidFill>
                  <a:srgbClr val="000000"/>
                </a:solidFill>
                <a:effectLst/>
                <a:latin typeface="Arial" panose="020B0604020202020204" pitchFamily="34" charset="0"/>
                <a:ea typeface="Times New Roman" panose="02020603050405020304" pitchFamily="18" charset="0"/>
              </a:rPr>
              <a:t>If properly developed, it is conceivable that a golf cart path might stretch from Brownsville, TX, to San Diego, CA, and in a decade, and a person might make the border-length pilgrimage without being out of sight of a Sun City, Denny’s, Cracker Barrel, or Walmart.</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Arial" panose="020B0604020202020204" pitchFamily="34" charset="0"/>
              <a:ea typeface="Times New Roman" panose="02020603050405020304" pitchFamily="18" charset="0"/>
            </a:endParaRPr>
          </a:p>
          <a:p>
            <a:pPr lvl="2"/>
            <a:endParaRPr lang="en-US" sz="1800" dirty="0">
              <a:effectLst/>
              <a:latin typeface="Arial" panose="020B0604020202020204" pitchFamily="34" charset="0"/>
              <a:ea typeface="Times New Roman" panose="02020603050405020304" pitchFamily="18" charset="0"/>
            </a:endParaRPr>
          </a:p>
          <a:p>
            <a:pPr lvl="2"/>
            <a:endParaRPr lang="en-US" i="0" dirty="0"/>
          </a:p>
          <a:p>
            <a:pPr lvl="1"/>
            <a:endParaRPr lang="en-US" i="0" dirty="0"/>
          </a:p>
          <a:p>
            <a:pPr lvl="1"/>
            <a:endParaRPr lang="en-US" dirty="0"/>
          </a:p>
        </p:txBody>
      </p:sp>
    </p:spTree>
    <p:extLst>
      <p:ext uri="{BB962C8B-B14F-4D97-AF65-F5344CB8AC3E}">
        <p14:creationId xmlns:p14="http://schemas.microsoft.com/office/powerpoint/2010/main" val="13731576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432</TotalTime>
  <Words>2007</Words>
  <Application>Microsoft Office PowerPoint</Application>
  <PresentationFormat>Widescreen</PresentationFormat>
  <Paragraphs>135</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Franklin Gothic Book</vt:lpstr>
      <vt:lpstr>Times New Roman</vt:lpstr>
      <vt:lpstr>Crop</vt:lpstr>
      <vt:lpstr>The border crisis</vt:lpstr>
      <vt:lpstr>A nightmare - Ug99</vt:lpstr>
      <vt:lpstr>Nightmare - Sewbot</vt:lpstr>
      <vt:lpstr>Nightmare – Chinese-sourced fentanyl for profit and world dominance</vt:lpstr>
      <vt:lpstr>Reality check</vt:lpstr>
      <vt:lpstr>What can be done - local</vt:lpstr>
      <vt:lpstr>What can be done - state</vt:lpstr>
      <vt:lpstr>What can be done – the federal “stick”</vt:lpstr>
      <vt:lpstr>What can be done –the federal “carrot”</vt:lpstr>
      <vt:lpstr>What can be done – Commercial/Federal</vt:lpstr>
      <vt:lpstr>Cartels are the single greatest threat to Texas</vt:lpstr>
      <vt:lpstr>Cartel functionality</vt:lpstr>
      <vt:lpstr>Cartel vulnerabilities</vt:lpstr>
      <vt:lpstr>The cartels can be beaten by hitting their critical infrastructure and key resources (CI/KR)</vt:lpstr>
      <vt:lpstr>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border crisis, it is going to get a lot worse</dc:title>
  <dc:creator>Joel Aud</dc:creator>
  <cp:lastModifiedBy>Joel Aud</cp:lastModifiedBy>
  <cp:revision>25</cp:revision>
  <dcterms:created xsi:type="dcterms:W3CDTF">2021-05-21T14:18:18Z</dcterms:created>
  <dcterms:modified xsi:type="dcterms:W3CDTF">2021-05-21T22:11:58Z</dcterms:modified>
</cp:coreProperties>
</file>