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4"/>
    <p:sldId id="257" r:id="rId25"/>
    <p:sldId id="258" r:id="rId26"/>
    <p:sldId id="259" r:id="rId27"/>
  </p:sldIdLst>
  <p:sldSz cx="9753600" cy="7315200"/>
  <p:notesSz cx="6858000" cy="9144000"/>
  <p:embeddedFontLst>
    <p:embeddedFont>
      <p:font typeface="Oswald" charset="1" panose="00000500000000000000"/>
      <p:regular r:id="rId6"/>
    </p:embeddedFont>
    <p:embeddedFont>
      <p:font typeface="Oswald Bold" charset="1" panose="00000800000000000000"/>
      <p:regular r:id="rId7"/>
    </p:embeddedFont>
    <p:embeddedFont>
      <p:font typeface="Lato" charset="1" panose="020F0502020204030203"/>
      <p:regular r:id="rId8"/>
    </p:embeddedFont>
    <p:embeddedFont>
      <p:font typeface="Lato Bold" charset="1" panose="020F0802020204030203"/>
      <p:regular r:id="rId9"/>
    </p:embeddedFont>
    <p:embeddedFont>
      <p:font typeface="Lato Italics" charset="1" panose="020F0502020204030203"/>
      <p:regular r:id="rId10"/>
    </p:embeddedFont>
    <p:embeddedFont>
      <p:font typeface="Lato Bold Italics" charset="1" panose="020F0802020204030203"/>
      <p:regular r:id="rId11"/>
    </p:embeddedFont>
    <p:embeddedFont>
      <p:font typeface="Arimo" charset="1" panose="020B0604020202020204"/>
      <p:regular r:id="rId12"/>
    </p:embeddedFont>
    <p:embeddedFont>
      <p:font typeface="Arimo Bold" charset="1" panose="020B0704020202020204"/>
      <p:regular r:id="rId13"/>
    </p:embeddedFont>
    <p:embeddedFont>
      <p:font typeface="Arimo Italics" charset="1" panose="020B0604020202090204"/>
      <p:regular r:id="rId14"/>
    </p:embeddedFont>
    <p:embeddedFont>
      <p:font typeface="Arimo Bold Italics" charset="1" panose="020B0704020202090204"/>
      <p:regular r:id="rId15"/>
    </p:embeddedFont>
    <p:embeddedFont>
      <p:font typeface="Bukhari Script" charset="1" panose="00000500000000000000"/>
      <p:regular r:id="rId16"/>
    </p:embeddedFont>
    <p:embeddedFont>
      <p:font typeface="Funtastic" charset="1" panose="00000000000000000000"/>
      <p:regular r:id="rId17"/>
    </p:embeddedFont>
    <p:embeddedFont>
      <p:font typeface="Canva Sans" charset="1" panose="020B0503030501040103"/>
      <p:regular r:id="rId18"/>
    </p:embeddedFont>
    <p:embeddedFont>
      <p:font typeface="Canva Sans Bold" charset="1" panose="020B0803030501040103"/>
      <p:regular r:id="rId19"/>
    </p:embeddedFont>
    <p:embeddedFont>
      <p:font typeface="Canva Sans Italics" charset="1" panose="020B0503030501040103"/>
      <p:regular r:id="rId20"/>
    </p:embeddedFont>
    <p:embeddedFont>
      <p:font typeface="Canva Sans Bold Italics" charset="1" panose="020B0803030501040103"/>
      <p:regular r:id="rId21"/>
    </p:embeddedFont>
    <p:embeddedFont>
      <p:font typeface="Canva Sans Medium" charset="1" panose="020B0603030501040103"/>
      <p:regular r:id="rId22"/>
    </p:embeddedFont>
    <p:embeddedFont>
      <p:font typeface="Canva Sans Medium Italics" charset="1" panose="020B06030305010401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slides/slide2.xml" Type="http://schemas.openxmlformats.org/officeDocument/2006/relationships/slide"/><Relationship Id="rId26" Target="slides/slide3.xml" Type="http://schemas.openxmlformats.org/officeDocument/2006/relationships/slide"/><Relationship Id="rId27" Target="slides/slide4.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svg" Type="http://schemas.openxmlformats.org/officeDocument/2006/relationships/image"/><Relationship Id="rId12" Target="../media/image24.png" Type="http://schemas.openxmlformats.org/officeDocument/2006/relationships/image"/><Relationship Id="rId13" Target="../media/image25.png" Type="http://schemas.openxmlformats.org/officeDocument/2006/relationships/image"/><Relationship Id="rId14" Target="../media/image26.png" Type="http://schemas.openxmlformats.org/officeDocument/2006/relationships/image"/><Relationship Id="rId15" Target="../media/image27.png" Type="http://schemas.openxmlformats.org/officeDocument/2006/relationships/image"/><Relationship Id="rId16" Target="../media/image28.png" Type="http://schemas.openxmlformats.org/officeDocument/2006/relationships/image"/><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34.png" Type="http://schemas.openxmlformats.org/officeDocument/2006/relationships/image"/><Relationship Id="rId12" Target="../media/image2.png" Type="http://schemas.openxmlformats.org/officeDocument/2006/relationships/image"/><Relationship Id="rId13" Target="../media/image3.svg" Type="http://schemas.openxmlformats.org/officeDocument/2006/relationships/image"/><Relationship Id="rId14" Target="../media/image12.png" Type="http://schemas.openxmlformats.org/officeDocument/2006/relationships/image"/><Relationship Id="rId15" Target="../media/image13.svg" Type="http://schemas.openxmlformats.org/officeDocument/2006/relationships/image"/><Relationship Id="rId2" Target="../media/image29.jpeg" Type="http://schemas.openxmlformats.org/officeDocument/2006/relationships/image"/><Relationship Id="rId3" Target="../media/image1.pn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32.png" Type="http://schemas.openxmlformats.org/officeDocument/2006/relationships/image"/><Relationship Id="rId9" Target="../media/image33.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png" Type="http://schemas.openxmlformats.org/officeDocument/2006/relationships/image"/><Relationship Id="rId12" Target="../media/image23.svg" Type="http://schemas.openxmlformats.org/officeDocument/2006/relationships/image"/><Relationship Id="rId13" Target="../media/image24.png" Type="http://schemas.openxmlformats.org/officeDocument/2006/relationships/image"/><Relationship Id="rId14" Target="../media/image25.png" Type="http://schemas.openxmlformats.org/officeDocument/2006/relationships/image"/><Relationship Id="rId15" Target="../media/image26.png" Type="http://schemas.openxmlformats.org/officeDocument/2006/relationships/image"/><Relationship Id="rId16" Target="../media/image27.png" Type="http://schemas.openxmlformats.org/officeDocument/2006/relationships/image"/><Relationship Id="rId17" Target="../media/image28.png" Type="http://schemas.openxmlformats.org/officeDocument/2006/relationships/image"/><Relationship Id="rId2" Target="../media/image35.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 Id="rId9" Target="../media/image2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50807" y="-632881"/>
            <a:ext cx="10822432" cy="8116824"/>
          </a:xfrm>
          <a:custGeom>
            <a:avLst/>
            <a:gdLst/>
            <a:ahLst/>
            <a:cxnLst/>
            <a:rect r="r" b="b" t="t" l="l"/>
            <a:pathLst>
              <a:path h="8116824" w="10822432">
                <a:moveTo>
                  <a:pt x="0" y="0"/>
                </a:moveTo>
                <a:lnTo>
                  <a:pt x="10822432" y="0"/>
                </a:lnTo>
                <a:lnTo>
                  <a:pt x="10822432" y="8116824"/>
                </a:lnTo>
                <a:lnTo>
                  <a:pt x="0" y="8116824"/>
                </a:lnTo>
                <a:lnTo>
                  <a:pt x="0" y="0"/>
                </a:lnTo>
                <a:close/>
              </a:path>
            </a:pathLst>
          </a:custGeom>
          <a:blipFill>
            <a:blip r:embed="rId2"/>
            <a:stretch>
              <a:fillRect l="-6250" t="0" r="-6250" b="0"/>
            </a:stretch>
          </a:blipFill>
        </p:spPr>
      </p:sp>
      <p:sp>
        <p:nvSpPr>
          <p:cNvPr name="Freeform 3" id="3"/>
          <p:cNvSpPr/>
          <p:nvPr/>
        </p:nvSpPr>
        <p:spPr>
          <a:xfrm flipH="false" flipV="false" rot="0">
            <a:off x="7644994" y="463950"/>
            <a:ext cx="2754173" cy="2926080"/>
          </a:xfrm>
          <a:custGeom>
            <a:avLst/>
            <a:gdLst/>
            <a:ahLst/>
            <a:cxnLst/>
            <a:rect r="r" b="b" t="t" l="l"/>
            <a:pathLst>
              <a:path h="2926080" w="2754173">
                <a:moveTo>
                  <a:pt x="0" y="0"/>
                </a:moveTo>
                <a:lnTo>
                  <a:pt x="2754172" y="0"/>
                </a:lnTo>
                <a:lnTo>
                  <a:pt x="2754172" y="2926080"/>
                </a:lnTo>
                <a:lnTo>
                  <a:pt x="0" y="29260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24373" y="6078866"/>
            <a:ext cx="3901440" cy="2301850"/>
          </a:xfrm>
          <a:custGeom>
            <a:avLst/>
            <a:gdLst/>
            <a:ahLst/>
            <a:cxnLst/>
            <a:rect r="r" b="b" t="t" l="l"/>
            <a:pathLst>
              <a:path h="2301850" w="3901440">
                <a:moveTo>
                  <a:pt x="0" y="0"/>
                </a:moveTo>
                <a:lnTo>
                  <a:pt x="3901440" y="0"/>
                </a:lnTo>
                <a:lnTo>
                  <a:pt x="3901440" y="2301849"/>
                </a:lnTo>
                <a:lnTo>
                  <a:pt x="0" y="23018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3501395">
            <a:off x="-149955" y="3681395"/>
            <a:ext cx="2628805" cy="1301258"/>
          </a:xfrm>
          <a:custGeom>
            <a:avLst/>
            <a:gdLst/>
            <a:ahLst/>
            <a:cxnLst/>
            <a:rect r="r" b="b" t="t" l="l"/>
            <a:pathLst>
              <a:path h="1301258" w="2628805">
                <a:moveTo>
                  <a:pt x="0" y="0"/>
                </a:moveTo>
                <a:lnTo>
                  <a:pt x="2628804" y="0"/>
                </a:lnTo>
                <a:lnTo>
                  <a:pt x="2628804" y="1301259"/>
                </a:lnTo>
                <a:lnTo>
                  <a:pt x="0" y="1301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8518508">
            <a:off x="4551156" y="5404450"/>
            <a:ext cx="1691134" cy="775808"/>
          </a:xfrm>
          <a:custGeom>
            <a:avLst/>
            <a:gdLst/>
            <a:ahLst/>
            <a:cxnLst/>
            <a:rect r="r" b="b" t="t" l="l"/>
            <a:pathLst>
              <a:path h="775808" w="1691134">
                <a:moveTo>
                  <a:pt x="0" y="0"/>
                </a:moveTo>
                <a:lnTo>
                  <a:pt x="1691134" y="0"/>
                </a:lnTo>
                <a:lnTo>
                  <a:pt x="1691134" y="775808"/>
                </a:lnTo>
                <a:lnTo>
                  <a:pt x="0" y="7758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1457188">
            <a:off x="6447432" y="2496193"/>
            <a:ext cx="1028771" cy="751003"/>
          </a:xfrm>
          <a:custGeom>
            <a:avLst/>
            <a:gdLst/>
            <a:ahLst/>
            <a:cxnLst/>
            <a:rect r="r" b="b" t="t" l="l"/>
            <a:pathLst>
              <a:path h="751003" w="1028771">
                <a:moveTo>
                  <a:pt x="0" y="0"/>
                </a:moveTo>
                <a:lnTo>
                  <a:pt x="1028772" y="0"/>
                </a:lnTo>
                <a:lnTo>
                  <a:pt x="1028772" y="751003"/>
                </a:lnTo>
                <a:lnTo>
                  <a:pt x="0" y="751003"/>
                </a:lnTo>
                <a:lnTo>
                  <a:pt x="0" y="0"/>
                </a:lnTo>
                <a:close/>
              </a:path>
            </a:pathLst>
          </a:custGeom>
          <a:blipFill>
            <a:blip r:embed="rId11"/>
            <a:stretch>
              <a:fillRect l="0" t="0" r="0" b="0"/>
            </a:stretch>
          </a:blipFill>
        </p:spPr>
      </p:sp>
      <p:sp>
        <p:nvSpPr>
          <p:cNvPr name="Freeform 8" id="8"/>
          <p:cNvSpPr/>
          <p:nvPr/>
        </p:nvSpPr>
        <p:spPr>
          <a:xfrm flipH="false" flipV="false" rot="0">
            <a:off x="8693976" y="6185570"/>
            <a:ext cx="537505" cy="739069"/>
          </a:xfrm>
          <a:custGeom>
            <a:avLst/>
            <a:gdLst/>
            <a:ahLst/>
            <a:cxnLst/>
            <a:rect r="r" b="b" t="t" l="l"/>
            <a:pathLst>
              <a:path h="739069" w="537505">
                <a:moveTo>
                  <a:pt x="0" y="0"/>
                </a:moveTo>
                <a:lnTo>
                  <a:pt x="537505" y="0"/>
                </a:lnTo>
                <a:lnTo>
                  <a:pt x="537505" y="739070"/>
                </a:lnTo>
                <a:lnTo>
                  <a:pt x="0" y="739070"/>
                </a:lnTo>
                <a:lnTo>
                  <a:pt x="0" y="0"/>
                </a:lnTo>
                <a:close/>
              </a:path>
            </a:pathLst>
          </a:custGeom>
          <a:blipFill>
            <a:blip r:embed="rId12"/>
            <a:stretch>
              <a:fillRect l="0" t="0" r="0" b="0"/>
            </a:stretch>
          </a:blipFill>
        </p:spPr>
      </p:sp>
      <p:sp>
        <p:nvSpPr>
          <p:cNvPr name="Freeform 9" id="9"/>
          <p:cNvSpPr/>
          <p:nvPr/>
        </p:nvSpPr>
        <p:spPr>
          <a:xfrm flipH="false" flipV="false" rot="0">
            <a:off x="-523608" y="353602"/>
            <a:ext cx="2754173" cy="2926080"/>
          </a:xfrm>
          <a:custGeom>
            <a:avLst/>
            <a:gdLst/>
            <a:ahLst/>
            <a:cxnLst/>
            <a:rect r="r" b="b" t="t" l="l"/>
            <a:pathLst>
              <a:path h="2926080" w="2754173">
                <a:moveTo>
                  <a:pt x="0" y="0"/>
                </a:moveTo>
                <a:lnTo>
                  <a:pt x="2754173" y="0"/>
                </a:lnTo>
                <a:lnTo>
                  <a:pt x="2754173" y="2926080"/>
                </a:lnTo>
                <a:lnTo>
                  <a:pt x="0" y="29260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1304609">
            <a:off x="8724257" y="1301432"/>
            <a:ext cx="476942" cy="655795"/>
          </a:xfrm>
          <a:custGeom>
            <a:avLst/>
            <a:gdLst/>
            <a:ahLst/>
            <a:cxnLst/>
            <a:rect r="r" b="b" t="t" l="l"/>
            <a:pathLst>
              <a:path h="655795" w="476942">
                <a:moveTo>
                  <a:pt x="0" y="0"/>
                </a:moveTo>
                <a:lnTo>
                  <a:pt x="476943" y="0"/>
                </a:lnTo>
                <a:lnTo>
                  <a:pt x="476943" y="655795"/>
                </a:lnTo>
                <a:lnTo>
                  <a:pt x="0" y="655795"/>
                </a:lnTo>
                <a:lnTo>
                  <a:pt x="0" y="0"/>
                </a:lnTo>
                <a:close/>
              </a:path>
            </a:pathLst>
          </a:custGeom>
          <a:blipFill>
            <a:blip r:embed="rId12"/>
            <a:stretch>
              <a:fillRect l="0" t="0" r="0" b="0"/>
            </a:stretch>
          </a:blipFill>
        </p:spPr>
      </p:sp>
      <p:sp>
        <p:nvSpPr>
          <p:cNvPr name="Freeform 11" id="11"/>
          <p:cNvSpPr/>
          <p:nvPr/>
        </p:nvSpPr>
        <p:spPr>
          <a:xfrm flipH="false" flipV="false" rot="-1273737">
            <a:off x="569258" y="1249614"/>
            <a:ext cx="381675" cy="524803"/>
          </a:xfrm>
          <a:custGeom>
            <a:avLst/>
            <a:gdLst/>
            <a:ahLst/>
            <a:cxnLst/>
            <a:rect r="r" b="b" t="t" l="l"/>
            <a:pathLst>
              <a:path h="524803" w="381675">
                <a:moveTo>
                  <a:pt x="0" y="0"/>
                </a:moveTo>
                <a:lnTo>
                  <a:pt x="381674" y="0"/>
                </a:lnTo>
                <a:lnTo>
                  <a:pt x="381674" y="524803"/>
                </a:lnTo>
                <a:lnTo>
                  <a:pt x="0" y="524803"/>
                </a:lnTo>
                <a:lnTo>
                  <a:pt x="0" y="0"/>
                </a:lnTo>
                <a:close/>
              </a:path>
            </a:pathLst>
          </a:custGeom>
          <a:blipFill>
            <a:blip r:embed="rId12"/>
            <a:stretch>
              <a:fillRect l="0" t="0" r="0" b="0"/>
            </a:stretch>
          </a:blipFill>
        </p:spPr>
      </p:sp>
      <p:sp>
        <p:nvSpPr>
          <p:cNvPr name="Freeform 12" id="12"/>
          <p:cNvSpPr/>
          <p:nvPr/>
        </p:nvSpPr>
        <p:spPr>
          <a:xfrm flipH="false" flipV="false" rot="400022">
            <a:off x="1796044" y="1938630"/>
            <a:ext cx="217976" cy="299718"/>
          </a:xfrm>
          <a:custGeom>
            <a:avLst/>
            <a:gdLst/>
            <a:ahLst/>
            <a:cxnLst/>
            <a:rect r="r" b="b" t="t" l="l"/>
            <a:pathLst>
              <a:path h="299718" w="217976">
                <a:moveTo>
                  <a:pt x="0" y="0"/>
                </a:moveTo>
                <a:lnTo>
                  <a:pt x="217976" y="0"/>
                </a:lnTo>
                <a:lnTo>
                  <a:pt x="217976" y="299717"/>
                </a:lnTo>
                <a:lnTo>
                  <a:pt x="0" y="299717"/>
                </a:lnTo>
                <a:lnTo>
                  <a:pt x="0" y="0"/>
                </a:lnTo>
                <a:close/>
              </a:path>
            </a:pathLst>
          </a:custGeom>
          <a:blipFill>
            <a:blip r:embed="rId12"/>
            <a:stretch>
              <a:fillRect l="0" t="0" r="0" b="0"/>
            </a:stretch>
          </a:blipFill>
        </p:spPr>
      </p:sp>
      <p:sp>
        <p:nvSpPr>
          <p:cNvPr name="Freeform 13" id="13"/>
          <p:cNvSpPr/>
          <p:nvPr/>
        </p:nvSpPr>
        <p:spPr>
          <a:xfrm flipH="false" flipV="false" rot="-744844">
            <a:off x="1121761" y="2826823"/>
            <a:ext cx="134320" cy="184690"/>
          </a:xfrm>
          <a:custGeom>
            <a:avLst/>
            <a:gdLst/>
            <a:ahLst/>
            <a:cxnLst/>
            <a:rect r="r" b="b" t="t" l="l"/>
            <a:pathLst>
              <a:path h="184690" w="134320">
                <a:moveTo>
                  <a:pt x="0" y="0"/>
                </a:moveTo>
                <a:lnTo>
                  <a:pt x="134320" y="0"/>
                </a:lnTo>
                <a:lnTo>
                  <a:pt x="134320" y="184690"/>
                </a:lnTo>
                <a:lnTo>
                  <a:pt x="0" y="184690"/>
                </a:lnTo>
                <a:lnTo>
                  <a:pt x="0" y="0"/>
                </a:lnTo>
                <a:close/>
              </a:path>
            </a:pathLst>
          </a:custGeom>
          <a:blipFill>
            <a:blip r:embed="rId12"/>
            <a:stretch>
              <a:fillRect l="0" t="0" r="0" b="0"/>
            </a:stretch>
          </a:blipFill>
        </p:spPr>
      </p:sp>
      <p:sp>
        <p:nvSpPr>
          <p:cNvPr name="Freeform 14" id="14"/>
          <p:cNvSpPr/>
          <p:nvPr/>
        </p:nvSpPr>
        <p:spPr>
          <a:xfrm flipH="false" flipV="false" rot="400022">
            <a:off x="7838086" y="638885"/>
            <a:ext cx="217976" cy="299718"/>
          </a:xfrm>
          <a:custGeom>
            <a:avLst/>
            <a:gdLst/>
            <a:ahLst/>
            <a:cxnLst/>
            <a:rect r="r" b="b" t="t" l="l"/>
            <a:pathLst>
              <a:path h="299718" w="217976">
                <a:moveTo>
                  <a:pt x="0" y="0"/>
                </a:moveTo>
                <a:lnTo>
                  <a:pt x="217976" y="0"/>
                </a:lnTo>
                <a:lnTo>
                  <a:pt x="217976" y="299718"/>
                </a:lnTo>
                <a:lnTo>
                  <a:pt x="0" y="299718"/>
                </a:lnTo>
                <a:lnTo>
                  <a:pt x="0" y="0"/>
                </a:lnTo>
                <a:close/>
              </a:path>
            </a:pathLst>
          </a:custGeom>
          <a:blipFill>
            <a:blip r:embed="rId12"/>
            <a:stretch>
              <a:fillRect l="0" t="0" r="0" b="0"/>
            </a:stretch>
          </a:blipFill>
        </p:spPr>
      </p:sp>
      <p:sp>
        <p:nvSpPr>
          <p:cNvPr name="Freeform 15" id="15"/>
          <p:cNvSpPr/>
          <p:nvPr/>
        </p:nvSpPr>
        <p:spPr>
          <a:xfrm flipH="false" flipV="false" rot="-744844">
            <a:off x="9295410" y="2940972"/>
            <a:ext cx="134320" cy="184690"/>
          </a:xfrm>
          <a:custGeom>
            <a:avLst/>
            <a:gdLst/>
            <a:ahLst/>
            <a:cxnLst/>
            <a:rect r="r" b="b" t="t" l="l"/>
            <a:pathLst>
              <a:path h="184690" w="134320">
                <a:moveTo>
                  <a:pt x="0" y="0"/>
                </a:moveTo>
                <a:lnTo>
                  <a:pt x="134320" y="0"/>
                </a:lnTo>
                <a:lnTo>
                  <a:pt x="134320" y="184689"/>
                </a:lnTo>
                <a:lnTo>
                  <a:pt x="0" y="184689"/>
                </a:lnTo>
                <a:lnTo>
                  <a:pt x="0" y="0"/>
                </a:lnTo>
                <a:close/>
              </a:path>
            </a:pathLst>
          </a:custGeom>
          <a:blipFill>
            <a:blip r:embed="rId12"/>
            <a:stretch>
              <a:fillRect l="0" t="0" r="0" b="0"/>
            </a:stretch>
          </a:blipFill>
        </p:spPr>
      </p:sp>
      <p:sp>
        <p:nvSpPr>
          <p:cNvPr name="TextBox 16" id="16"/>
          <p:cNvSpPr txBox="true"/>
          <p:nvPr/>
        </p:nvSpPr>
        <p:spPr>
          <a:xfrm rot="0">
            <a:off x="5586883" y="5194124"/>
            <a:ext cx="3237712" cy="1581150"/>
          </a:xfrm>
          <a:prstGeom prst="rect">
            <a:avLst/>
          </a:prstGeom>
        </p:spPr>
        <p:txBody>
          <a:bodyPr anchor="t" rtlCol="false" tIns="0" lIns="0" bIns="0" rIns="0">
            <a:spAutoFit/>
          </a:bodyPr>
          <a:lstStyle/>
          <a:p>
            <a:pPr algn="ctr">
              <a:lnSpc>
                <a:spcPts val="4200"/>
              </a:lnSpc>
            </a:pPr>
            <a:r>
              <a:rPr lang="en-US" sz="3000">
                <a:solidFill>
                  <a:srgbClr val="000000"/>
                </a:solidFill>
                <a:latin typeface="Canva Sans Bold"/>
              </a:rPr>
              <a:t>Join our </a:t>
            </a:r>
          </a:p>
          <a:p>
            <a:pPr algn="ctr">
              <a:lnSpc>
                <a:spcPts val="4200"/>
              </a:lnSpc>
            </a:pPr>
            <a:r>
              <a:rPr lang="en-US" sz="3000">
                <a:solidFill>
                  <a:srgbClr val="000000"/>
                </a:solidFill>
                <a:latin typeface="Canva Sans Bold"/>
              </a:rPr>
              <a:t>Turtle Month </a:t>
            </a:r>
          </a:p>
          <a:p>
            <a:pPr algn="ctr">
              <a:lnSpc>
                <a:spcPts val="4200"/>
              </a:lnSpc>
            </a:pPr>
            <a:r>
              <a:rPr lang="en-US" sz="3000">
                <a:solidFill>
                  <a:srgbClr val="000000"/>
                </a:solidFill>
                <a:latin typeface="Canva Sans Bold"/>
              </a:rPr>
              <a:t>Call-to-Action </a:t>
            </a:r>
          </a:p>
        </p:txBody>
      </p:sp>
      <p:sp>
        <p:nvSpPr>
          <p:cNvPr name="TextBox 17" id="17"/>
          <p:cNvSpPr txBox="true"/>
          <p:nvPr/>
        </p:nvSpPr>
        <p:spPr>
          <a:xfrm rot="0">
            <a:off x="6061838" y="3978718"/>
            <a:ext cx="2481716" cy="1153795"/>
          </a:xfrm>
          <a:prstGeom prst="rect">
            <a:avLst/>
          </a:prstGeom>
        </p:spPr>
        <p:txBody>
          <a:bodyPr anchor="t" rtlCol="false" tIns="0" lIns="0" bIns="0" rIns="0">
            <a:spAutoFit/>
          </a:bodyPr>
          <a:lstStyle/>
          <a:p>
            <a:pPr algn="ctr">
              <a:lnSpc>
                <a:spcPts val="3079"/>
              </a:lnSpc>
            </a:pPr>
            <a:r>
              <a:rPr lang="en-US" sz="2199">
                <a:solidFill>
                  <a:srgbClr val="000000"/>
                </a:solidFill>
                <a:latin typeface="Canva Sans Bold"/>
              </a:rPr>
              <a:t>Are you ready to give our turtles a helping hand? </a:t>
            </a:r>
          </a:p>
        </p:txBody>
      </p:sp>
      <p:sp>
        <p:nvSpPr>
          <p:cNvPr name="TextBox 18" id="18"/>
          <p:cNvSpPr txBox="true"/>
          <p:nvPr/>
        </p:nvSpPr>
        <p:spPr>
          <a:xfrm rot="0">
            <a:off x="2144840" y="457308"/>
            <a:ext cx="5463920" cy="1816100"/>
          </a:xfrm>
          <a:prstGeom prst="rect">
            <a:avLst/>
          </a:prstGeom>
        </p:spPr>
        <p:txBody>
          <a:bodyPr anchor="t" rtlCol="false" tIns="0" lIns="0" bIns="0" rIns="0">
            <a:spAutoFit/>
          </a:bodyPr>
          <a:lstStyle/>
          <a:p>
            <a:pPr algn="ctr">
              <a:lnSpc>
                <a:spcPts val="6999"/>
              </a:lnSpc>
            </a:pPr>
            <a:r>
              <a:rPr lang="en-US" sz="6999">
                <a:solidFill>
                  <a:srgbClr val="2BAF10"/>
                </a:solidFill>
                <a:latin typeface="Bukhari Script Bold"/>
              </a:rPr>
              <a:t>Turtle Month </a:t>
            </a:r>
          </a:p>
          <a:p>
            <a:pPr algn="ctr">
              <a:lnSpc>
                <a:spcPts val="6999"/>
              </a:lnSpc>
              <a:spcBef>
                <a:spcPct val="0"/>
              </a:spcBef>
            </a:pPr>
            <a:r>
              <a:rPr lang="en-US" sz="6999">
                <a:solidFill>
                  <a:srgbClr val="2BAF10"/>
                </a:solidFill>
                <a:latin typeface="Bukhari Script Bold"/>
              </a:rPr>
              <a:t>is here!</a:t>
            </a:r>
          </a:p>
        </p:txBody>
      </p:sp>
      <p:sp>
        <p:nvSpPr>
          <p:cNvPr name="TextBox 19" id="19"/>
          <p:cNvSpPr txBox="true"/>
          <p:nvPr/>
        </p:nvSpPr>
        <p:spPr>
          <a:xfrm rot="0">
            <a:off x="3465198" y="2282732"/>
            <a:ext cx="3027065" cy="968375"/>
          </a:xfrm>
          <a:prstGeom prst="rect">
            <a:avLst/>
          </a:prstGeom>
        </p:spPr>
        <p:txBody>
          <a:bodyPr anchor="t" rtlCol="false" tIns="0" lIns="0" bIns="0" rIns="0">
            <a:spAutoFit/>
          </a:bodyPr>
          <a:lstStyle/>
          <a:p>
            <a:pPr algn="ctr">
              <a:lnSpc>
                <a:spcPts val="7000"/>
              </a:lnSpc>
            </a:pPr>
            <a:r>
              <a:rPr lang="en-US" sz="5000">
                <a:solidFill>
                  <a:srgbClr val="000000"/>
                </a:solidFill>
                <a:latin typeface="Funtastic"/>
              </a:rPr>
              <a:t>Nov 2023 </a:t>
            </a:r>
          </a:p>
        </p:txBody>
      </p:sp>
      <p:sp>
        <p:nvSpPr>
          <p:cNvPr name="Freeform 20" id="20"/>
          <p:cNvSpPr/>
          <p:nvPr/>
        </p:nvSpPr>
        <p:spPr>
          <a:xfrm flipH="false" flipV="false" rot="0">
            <a:off x="1249193" y="6347155"/>
            <a:ext cx="3901440" cy="2301850"/>
          </a:xfrm>
          <a:custGeom>
            <a:avLst/>
            <a:gdLst/>
            <a:ahLst/>
            <a:cxnLst/>
            <a:rect r="r" b="b" t="t" l="l"/>
            <a:pathLst>
              <a:path h="2301850" w="3901440">
                <a:moveTo>
                  <a:pt x="0" y="0"/>
                </a:moveTo>
                <a:lnTo>
                  <a:pt x="3901440" y="0"/>
                </a:lnTo>
                <a:lnTo>
                  <a:pt x="3901440" y="2301850"/>
                </a:lnTo>
                <a:lnTo>
                  <a:pt x="0" y="23018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true" flipV="false" rot="0">
            <a:off x="2540963" y="6499555"/>
            <a:ext cx="3901440" cy="2301850"/>
          </a:xfrm>
          <a:custGeom>
            <a:avLst/>
            <a:gdLst/>
            <a:ahLst/>
            <a:cxnLst/>
            <a:rect r="r" b="b" t="t" l="l"/>
            <a:pathLst>
              <a:path h="2301850" w="3901440">
                <a:moveTo>
                  <a:pt x="3901440" y="0"/>
                </a:moveTo>
                <a:lnTo>
                  <a:pt x="0" y="0"/>
                </a:lnTo>
                <a:lnTo>
                  <a:pt x="0" y="2301850"/>
                </a:lnTo>
                <a:lnTo>
                  <a:pt x="3901440" y="2301850"/>
                </a:lnTo>
                <a:lnTo>
                  <a:pt x="390144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2" id="22"/>
          <p:cNvGrpSpPr/>
          <p:nvPr/>
        </p:nvGrpSpPr>
        <p:grpSpPr>
          <a:xfrm rot="0">
            <a:off x="8427547" y="2533920"/>
            <a:ext cx="1159048" cy="1159048"/>
            <a:chOff x="0" y="0"/>
            <a:chExt cx="1545397" cy="1545397"/>
          </a:xfrm>
        </p:grpSpPr>
        <p:sp>
          <p:nvSpPr>
            <p:cNvPr name="Freeform 23" id="23"/>
            <p:cNvSpPr/>
            <p:nvPr/>
          </p:nvSpPr>
          <p:spPr>
            <a:xfrm flipH="false" flipV="false" rot="0">
              <a:off x="0" y="0"/>
              <a:ext cx="1545397" cy="1545397"/>
            </a:xfrm>
            <a:custGeom>
              <a:avLst/>
              <a:gdLst/>
              <a:ahLst/>
              <a:cxnLst/>
              <a:rect r="r" b="b" t="t" l="l"/>
              <a:pathLst>
                <a:path h="1545397" w="1545397">
                  <a:moveTo>
                    <a:pt x="0" y="0"/>
                  </a:moveTo>
                  <a:lnTo>
                    <a:pt x="1545397" y="0"/>
                  </a:lnTo>
                  <a:lnTo>
                    <a:pt x="1545397" y="1545397"/>
                  </a:lnTo>
                  <a:lnTo>
                    <a:pt x="0" y="154539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
        <p:nvSpPr>
          <p:cNvPr name="TextBox 24" id="24"/>
          <p:cNvSpPr txBox="true"/>
          <p:nvPr/>
        </p:nvSpPr>
        <p:spPr>
          <a:xfrm rot="-5400000">
            <a:off x="7134665" y="2982851"/>
            <a:ext cx="2275585" cy="310179"/>
          </a:xfrm>
          <a:prstGeom prst="rect">
            <a:avLst/>
          </a:prstGeom>
        </p:spPr>
        <p:txBody>
          <a:bodyPr anchor="t" rtlCol="false" tIns="0" lIns="0" bIns="0" rIns="0">
            <a:spAutoFit/>
          </a:bodyPr>
          <a:lstStyle/>
          <a:p>
            <a:pPr algn="ctr">
              <a:lnSpc>
                <a:spcPts val="1283"/>
              </a:lnSpc>
            </a:pPr>
            <a:r>
              <a:rPr lang="en-US" sz="916">
                <a:solidFill>
                  <a:srgbClr val="000000"/>
                </a:solidFill>
                <a:latin typeface="Canva Sans"/>
              </a:rPr>
              <a:t>Scan to learn about </a:t>
            </a:r>
          </a:p>
          <a:p>
            <a:pPr algn="ctr">
              <a:lnSpc>
                <a:spcPts val="1283"/>
              </a:lnSpc>
            </a:pPr>
            <a:r>
              <a:rPr lang="en-US" sz="916">
                <a:solidFill>
                  <a:srgbClr val="000000"/>
                </a:solidFill>
                <a:latin typeface="Canva Sans"/>
              </a:rPr>
              <a:t>1 Million Turtles</a:t>
            </a:r>
          </a:p>
        </p:txBody>
      </p:sp>
      <p:sp>
        <p:nvSpPr>
          <p:cNvPr name="TextBox 25" id="25"/>
          <p:cNvSpPr txBox="true"/>
          <p:nvPr/>
        </p:nvSpPr>
        <p:spPr>
          <a:xfrm rot="0">
            <a:off x="7811900" y="6970076"/>
            <a:ext cx="2275585" cy="240665"/>
          </a:xfrm>
          <a:prstGeom prst="rect">
            <a:avLst/>
          </a:prstGeom>
        </p:spPr>
        <p:txBody>
          <a:bodyPr anchor="t" rtlCol="false" tIns="0" lIns="0" bIns="0" rIns="0">
            <a:spAutoFit/>
          </a:bodyPr>
          <a:lstStyle/>
          <a:p>
            <a:pPr algn="ctr">
              <a:lnSpc>
                <a:spcPts val="1960"/>
              </a:lnSpc>
            </a:pPr>
            <a:r>
              <a:rPr lang="en-US" sz="1400">
                <a:solidFill>
                  <a:srgbClr val="000000"/>
                </a:solidFill>
                <a:latin typeface="Canva Sans Bold"/>
              </a:rPr>
              <a:t>1 Million Turtles</a:t>
            </a:r>
          </a:p>
        </p:txBody>
      </p:sp>
      <p:sp>
        <p:nvSpPr>
          <p:cNvPr name="Freeform 26" id="26"/>
          <p:cNvSpPr/>
          <p:nvPr/>
        </p:nvSpPr>
        <p:spPr>
          <a:xfrm flipH="true" flipV="false" rot="0">
            <a:off x="4220551" y="6809296"/>
            <a:ext cx="3901440" cy="2301850"/>
          </a:xfrm>
          <a:custGeom>
            <a:avLst/>
            <a:gdLst/>
            <a:ahLst/>
            <a:cxnLst/>
            <a:rect r="r" b="b" t="t" l="l"/>
            <a:pathLst>
              <a:path h="2301850" w="3901440">
                <a:moveTo>
                  <a:pt x="3901440" y="0"/>
                </a:moveTo>
                <a:lnTo>
                  <a:pt x="0" y="0"/>
                </a:lnTo>
                <a:lnTo>
                  <a:pt x="0" y="2301849"/>
                </a:lnTo>
                <a:lnTo>
                  <a:pt x="3901440" y="2301849"/>
                </a:lnTo>
                <a:lnTo>
                  <a:pt x="390144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7" id="27"/>
          <p:cNvSpPr/>
          <p:nvPr/>
        </p:nvSpPr>
        <p:spPr>
          <a:xfrm flipH="false" flipV="false" rot="0">
            <a:off x="5520541" y="6866446"/>
            <a:ext cx="3901440" cy="2301850"/>
          </a:xfrm>
          <a:custGeom>
            <a:avLst/>
            <a:gdLst/>
            <a:ahLst/>
            <a:cxnLst/>
            <a:rect r="r" b="b" t="t" l="l"/>
            <a:pathLst>
              <a:path h="2301850" w="3901440">
                <a:moveTo>
                  <a:pt x="0" y="0"/>
                </a:moveTo>
                <a:lnTo>
                  <a:pt x="3901440" y="0"/>
                </a:lnTo>
                <a:lnTo>
                  <a:pt x="3901440" y="2301849"/>
                </a:lnTo>
                <a:lnTo>
                  <a:pt x="0" y="23018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50404" y="5979245"/>
            <a:ext cx="4365556" cy="1139261"/>
            <a:chOff x="0" y="0"/>
            <a:chExt cx="1616873" cy="421948"/>
          </a:xfrm>
        </p:grpSpPr>
        <p:sp>
          <p:nvSpPr>
            <p:cNvPr name="Freeform 3" id="3"/>
            <p:cNvSpPr/>
            <p:nvPr/>
          </p:nvSpPr>
          <p:spPr>
            <a:xfrm flipH="false" flipV="false" rot="0">
              <a:off x="0" y="0"/>
              <a:ext cx="1616873" cy="421948"/>
            </a:xfrm>
            <a:custGeom>
              <a:avLst/>
              <a:gdLst/>
              <a:ahLst/>
              <a:cxnLst/>
              <a:rect r="r" b="b" t="t" l="l"/>
              <a:pathLst>
                <a:path h="421948" w="1616873">
                  <a:moveTo>
                    <a:pt x="0" y="0"/>
                  </a:moveTo>
                  <a:lnTo>
                    <a:pt x="1616873" y="0"/>
                  </a:lnTo>
                  <a:lnTo>
                    <a:pt x="1616873" y="421948"/>
                  </a:lnTo>
                  <a:lnTo>
                    <a:pt x="0" y="421948"/>
                  </a:lnTo>
                  <a:close/>
                </a:path>
              </a:pathLst>
            </a:custGeom>
            <a:solidFill>
              <a:srgbClr val="94A7AB"/>
            </a:solidFill>
          </p:spPr>
        </p:sp>
        <p:sp>
          <p:nvSpPr>
            <p:cNvPr name="TextBox 4" id="4"/>
            <p:cNvSpPr txBox="true"/>
            <p:nvPr/>
          </p:nvSpPr>
          <p:spPr>
            <a:xfrm>
              <a:off x="0" y="-9525"/>
              <a:ext cx="812800" cy="822325"/>
            </a:xfrm>
            <a:prstGeom prst="rect">
              <a:avLst/>
            </a:prstGeom>
          </p:spPr>
          <p:txBody>
            <a:bodyPr anchor="ctr" rtlCol="false" tIns="50800" lIns="50800" bIns="50800" rIns="50800"/>
            <a:lstStyle/>
            <a:p>
              <a:pPr algn="ctr">
                <a:lnSpc>
                  <a:spcPts val="1680"/>
                </a:lnSpc>
              </a:pPr>
            </a:p>
          </p:txBody>
        </p:sp>
      </p:grpSp>
      <p:sp>
        <p:nvSpPr>
          <p:cNvPr name="Freeform 5" id="5"/>
          <p:cNvSpPr/>
          <p:nvPr/>
        </p:nvSpPr>
        <p:spPr>
          <a:xfrm flipH="false" flipV="false" rot="0">
            <a:off x="779212" y="1994943"/>
            <a:ext cx="1869967" cy="3079243"/>
          </a:xfrm>
          <a:custGeom>
            <a:avLst/>
            <a:gdLst/>
            <a:ahLst/>
            <a:cxnLst/>
            <a:rect r="r" b="b" t="t" l="l"/>
            <a:pathLst>
              <a:path h="3079243" w="1869967">
                <a:moveTo>
                  <a:pt x="0" y="0"/>
                </a:moveTo>
                <a:lnTo>
                  <a:pt x="1869967" y="0"/>
                </a:lnTo>
                <a:lnTo>
                  <a:pt x="1869967" y="3079244"/>
                </a:lnTo>
                <a:lnTo>
                  <a:pt x="0" y="3079244"/>
                </a:lnTo>
                <a:lnTo>
                  <a:pt x="0" y="0"/>
                </a:lnTo>
                <a:close/>
              </a:path>
            </a:pathLst>
          </a:custGeom>
          <a:blipFill>
            <a:blip r:embed="rId2">
              <a:extLst>
                <a:ext uri="{96DAC541-7B7A-43D3-8B79-37D633B846F1}">
                  <asvg:svgBlip xmlns:asvg="http://schemas.microsoft.com/office/drawing/2016/SVG/main" r:embed="rId3"/>
                </a:ext>
              </a:extLst>
            </a:blip>
            <a:stretch>
              <a:fillRect l="0" t="0" r="0" b="-48721"/>
            </a:stretch>
          </a:blipFill>
        </p:spPr>
      </p:sp>
      <p:sp>
        <p:nvSpPr>
          <p:cNvPr name="Freeform 6" id="6"/>
          <p:cNvSpPr/>
          <p:nvPr/>
        </p:nvSpPr>
        <p:spPr>
          <a:xfrm flipH="false" flipV="false" rot="0">
            <a:off x="2887197" y="1994943"/>
            <a:ext cx="1877778" cy="3079243"/>
          </a:xfrm>
          <a:custGeom>
            <a:avLst/>
            <a:gdLst/>
            <a:ahLst/>
            <a:cxnLst/>
            <a:rect r="r" b="b" t="t" l="l"/>
            <a:pathLst>
              <a:path h="3079243" w="1877778">
                <a:moveTo>
                  <a:pt x="0" y="0"/>
                </a:moveTo>
                <a:lnTo>
                  <a:pt x="1877777" y="0"/>
                </a:lnTo>
                <a:lnTo>
                  <a:pt x="1877777" y="3079244"/>
                </a:lnTo>
                <a:lnTo>
                  <a:pt x="0" y="3079244"/>
                </a:lnTo>
                <a:lnTo>
                  <a:pt x="0" y="0"/>
                </a:lnTo>
                <a:close/>
              </a:path>
            </a:pathLst>
          </a:custGeom>
          <a:blipFill>
            <a:blip r:embed="rId2">
              <a:extLst>
                <a:ext uri="{96DAC541-7B7A-43D3-8B79-37D633B846F1}">
                  <asvg:svgBlip xmlns:asvg="http://schemas.microsoft.com/office/drawing/2016/SVG/main" r:embed="rId3"/>
                </a:ext>
              </a:extLst>
            </a:blip>
            <a:stretch>
              <a:fillRect l="0" t="0" r="0" b="-49343"/>
            </a:stretch>
          </a:blipFill>
        </p:spPr>
      </p:sp>
      <p:sp>
        <p:nvSpPr>
          <p:cNvPr name="Freeform 7" id="7"/>
          <p:cNvSpPr/>
          <p:nvPr/>
        </p:nvSpPr>
        <p:spPr>
          <a:xfrm flipH="false" flipV="false" rot="0">
            <a:off x="4995821" y="1994943"/>
            <a:ext cx="1869967" cy="3079243"/>
          </a:xfrm>
          <a:custGeom>
            <a:avLst/>
            <a:gdLst/>
            <a:ahLst/>
            <a:cxnLst/>
            <a:rect r="r" b="b" t="t" l="l"/>
            <a:pathLst>
              <a:path h="3079243" w="1869967">
                <a:moveTo>
                  <a:pt x="0" y="0"/>
                </a:moveTo>
                <a:lnTo>
                  <a:pt x="1869967" y="0"/>
                </a:lnTo>
                <a:lnTo>
                  <a:pt x="1869967" y="3079244"/>
                </a:lnTo>
                <a:lnTo>
                  <a:pt x="0" y="3079244"/>
                </a:lnTo>
                <a:lnTo>
                  <a:pt x="0" y="0"/>
                </a:lnTo>
                <a:close/>
              </a:path>
            </a:pathLst>
          </a:custGeom>
          <a:blipFill>
            <a:blip r:embed="rId2">
              <a:extLst>
                <a:ext uri="{96DAC541-7B7A-43D3-8B79-37D633B846F1}">
                  <asvg:svgBlip xmlns:asvg="http://schemas.microsoft.com/office/drawing/2016/SVG/main" r:embed="rId3"/>
                </a:ext>
              </a:extLst>
            </a:blip>
            <a:stretch>
              <a:fillRect l="0" t="0" r="0" b="-48721"/>
            </a:stretch>
          </a:blipFill>
        </p:spPr>
      </p:sp>
      <p:sp>
        <p:nvSpPr>
          <p:cNvPr name="Freeform 8" id="8"/>
          <p:cNvSpPr/>
          <p:nvPr/>
        </p:nvSpPr>
        <p:spPr>
          <a:xfrm flipH="false" flipV="false" rot="0">
            <a:off x="7104379" y="1994943"/>
            <a:ext cx="1893497" cy="3078578"/>
          </a:xfrm>
          <a:custGeom>
            <a:avLst/>
            <a:gdLst/>
            <a:ahLst/>
            <a:cxnLst/>
            <a:rect r="r" b="b" t="t" l="l"/>
            <a:pathLst>
              <a:path h="3078578" w="1893497">
                <a:moveTo>
                  <a:pt x="0" y="0"/>
                </a:moveTo>
                <a:lnTo>
                  <a:pt x="1893497" y="0"/>
                </a:lnTo>
                <a:lnTo>
                  <a:pt x="1893497" y="3078579"/>
                </a:lnTo>
                <a:lnTo>
                  <a:pt x="0" y="3078579"/>
                </a:lnTo>
                <a:lnTo>
                  <a:pt x="0" y="0"/>
                </a:lnTo>
                <a:close/>
              </a:path>
            </a:pathLst>
          </a:custGeom>
          <a:blipFill>
            <a:blip r:embed="rId2">
              <a:extLst>
                <a:ext uri="{96DAC541-7B7A-43D3-8B79-37D633B846F1}">
                  <asvg:svgBlip xmlns:asvg="http://schemas.microsoft.com/office/drawing/2016/SVG/main" r:embed="rId3"/>
                </a:ext>
              </a:extLst>
            </a:blip>
            <a:stretch>
              <a:fillRect l="0" t="0" r="0" b="-50625"/>
            </a:stretch>
          </a:blipFill>
        </p:spPr>
      </p:sp>
      <p:sp>
        <p:nvSpPr>
          <p:cNvPr name="Freeform 9" id="9"/>
          <p:cNvSpPr/>
          <p:nvPr/>
        </p:nvSpPr>
        <p:spPr>
          <a:xfrm flipH="false" flipV="false" rot="0">
            <a:off x="1036154" y="3990484"/>
            <a:ext cx="1346284" cy="975269"/>
          </a:xfrm>
          <a:custGeom>
            <a:avLst/>
            <a:gdLst/>
            <a:ahLst/>
            <a:cxnLst/>
            <a:rect r="r" b="b" t="t" l="l"/>
            <a:pathLst>
              <a:path h="975269" w="1346284">
                <a:moveTo>
                  <a:pt x="0" y="0"/>
                </a:moveTo>
                <a:lnTo>
                  <a:pt x="1346283" y="0"/>
                </a:lnTo>
                <a:lnTo>
                  <a:pt x="1346283" y="975269"/>
                </a:lnTo>
                <a:lnTo>
                  <a:pt x="0" y="975269"/>
                </a:lnTo>
                <a:lnTo>
                  <a:pt x="0" y="0"/>
                </a:lnTo>
                <a:close/>
              </a:path>
            </a:pathLst>
          </a:custGeom>
          <a:blipFill>
            <a:blip r:embed="rId4"/>
            <a:stretch>
              <a:fillRect l="0" t="0" r="0" b="0"/>
            </a:stretch>
          </a:blipFill>
        </p:spPr>
      </p:sp>
      <p:sp>
        <p:nvSpPr>
          <p:cNvPr name="Freeform 10" id="10"/>
          <p:cNvSpPr/>
          <p:nvPr/>
        </p:nvSpPr>
        <p:spPr>
          <a:xfrm flipH="false" flipV="false" rot="0">
            <a:off x="3127242" y="3997681"/>
            <a:ext cx="1346284" cy="960877"/>
          </a:xfrm>
          <a:custGeom>
            <a:avLst/>
            <a:gdLst/>
            <a:ahLst/>
            <a:cxnLst/>
            <a:rect r="r" b="b" t="t" l="l"/>
            <a:pathLst>
              <a:path h="960877" w="1346284">
                <a:moveTo>
                  <a:pt x="0" y="0"/>
                </a:moveTo>
                <a:lnTo>
                  <a:pt x="1346284" y="0"/>
                </a:lnTo>
                <a:lnTo>
                  <a:pt x="1346284" y="960876"/>
                </a:lnTo>
                <a:lnTo>
                  <a:pt x="0" y="960876"/>
                </a:lnTo>
                <a:lnTo>
                  <a:pt x="0" y="0"/>
                </a:lnTo>
                <a:close/>
              </a:path>
            </a:pathLst>
          </a:custGeom>
          <a:blipFill>
            <a:blip r:embed="rId5"/>
            <a:stretch>
              <a:fillRect l="0" t="0" r="-155095" b="-15447"/>
            </a:stretch>
          </a:blipFill>
        </p:spPr>
      </p:sp>
      <p:sp>
        <p:nvSpPr>
          <p:cNvPr name="Freeform 11" id="11"/>
          <p:cNvSpPr/>
          <p:nvPr/>
        </p:nvSpPr>
        <p:spPr>
          <a:xfrm flipH="false" flipV="false" rot="0">
            <a:off x="3833986" y="4385264"/>
            <a:ext cx="291427" cy="405464"/>
          </a:xfrm>
          <a:custGeom>
            <a:avLst/>
            <a:gdLst/>
            <a:ahLst/>
            <a:cxnLst/>
            <a:rect r="r" b="b" t="t" l="l"/>
            <a:pathLst>
              <a:path h="405464" w="291427">
                <a:moveTo>
                  <a:pt x="0" y="0"/>
                </a:moveTo>
                <a:lnTo>
                  <a:pt x="291427" y="0"/>
                </a:lnTo>
                <a:lnTo>
                  <a:pt x="291427" y="405463"/>
                </a:lnTo>
                <a:lnTo>
                  <a:pt x="0" y="4054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5218330" y="4004831"/>
            <a:ext cx="1369411" cy="946575"/>
          </a:xfrm>
          <a:custGeom>
            <a:avLst/>
            <a:gdLst/>
            <a:ahLst/>
            <a:cxnLst/>
            <a:rect r="r" b="b" t="t" l="l"/>
            <a:pathLst>
              <a:path h="946575" w="1369411">
                <a:moveTo>
                  <a:pt x="0" y="0"/>
                </a:moveTo>
                <a:lnTo>
                  <a:pt x="1369412" y="0"/>
                </a:lnTo>
                <a:lnTo>
                  <a:pt x="1369412" y="946575"/>
                </a:lnTo>
                <a:lnTo>
                  <a:pt x="0" y="946575"/>
                </a:lnTo>
                <a:lnTo>
                  <a:pt x="0" y="0"/>
                </a:lnTo>
                <a:close/>
              </a:path>
            </a:pathLst>
          </a:custGeom>
          <a:blipFill>
            <a:blip r:embed="rId8"/>
            <a:stretch>
              <a:fillRect l="-14816" t="-39947" r="0" b="-22065"/>
            </a:stretch>
          </a:blipFill>
        </p:spPr>
      </p:sp>
      <p:sp>
        <p:nvSpPr>
          <p:cNvPr name="Freeform 13" id="13"/>
          <p:cNvSpPr/>
          <p:nvPr/>
        </p:nvSpPr>
        <p:spPr>
          <a:xfrm flipH="false" flipV="false" rot="0">
            <a:off x="7332546" y="4004831"/>
            <a:ext cx="1413084" cy="946575"/>
          </a:xfrm>
          <a:custGeom>
            <a:avLst/>
            <a:gdLst/>
            <a:ahLst/>
            <a:cxnLst/>
            <a:rect r="r" b="b" t="t" l="l"/>
            <a:pathLst>
              <a:path h="946575" w="1413084">
                <a:moveTo>
                  <a:pt x="0" y="0"/>
                </a:moveTo>
                <a:lnTo>
                  <a:pt x="1413084" y="0"/>
                </a:lnTo>
                <a:lnTo>
                  <a:pt x="1413084" y="946575"/>
                </a:lnTo>
                <a:lnTo>
                  <a:pt x="0" y="946575"/>
                </a:lnTo>
                <a:lnTo>
                  <a:pt x="0" y="0"/>
                </a:lnTo>
                <a:close/>
              </a:path>
            </a:pathLst>
          </a:custGeom>
          <a:blipFill>
            <a:blip r:embed="rId9"/>
            <a:stretch>
              <a:fillRect l="0" t="0" r="0" b="-12013"/>
            </a:stretch>
          </a:blipFill>
        </p:spPr>
      </p:sp>
      <p:grpSp>
        <p:nvGrpSpPr>
          <p:cNvPr name="Group 14" id="14"/>
          <p:cNvGrpSpPr/>
          <p:nvPr/>
        </p:nvGrpSpPr>
        <p:grpSpPr>
          <a:xfrm rot="0">
            <a:off x="798096" y="6055445"/>
            <a:ext cx="992784" cy="992784"/>
            <a:chOff x="0" y="0"/>
            <a:chExt cx="1323712" cy="1323712"/>
          </a:xfrm>
        </p:grpSpPr>
        <p:sp>
          <p:nvSpPr>
            <p:cNvPr name="Freeform 15" id="15"/>
            <p:cNvSpPr/>
            <p:nvPr/>
          </p:nvSpPr>
          <p:spPr>
            <a:xfrm flipH="false" flipV="false" rot="0">
              <a:off x="0" y="0"/>
              <a:ext cx="1323712" cy="1323712"/>
            </a:xfrm>
            <a:custGeom>
              <a:avLst/>
              <a:gdLst/>
              <a:ahLst/>
              <a:cxnLst/>
              <a:rect r="r" b="b" t="t" l="l"/>
              <a:pathLst>
                <a:path h="1323712" w="1323712">
                  <a:moveTo>
                    <a:pt x="0" y="0"/>
                  </a:moveTo>
                  <a:lnTo>
                    <a:pt x="1323712" y="0"/>
                  </a:lnTo>
                  <a:lnTo>
                    <a:pt x="1323712" y="1323712"/>
                  </a:lnTo>
                  <a:lnTo>
                    <a:pt x="0" y="132371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sp>
        <p:nvSpPr>
          <p:cNvPr name="Freeform 16" id="16"/>
          <p:cNvSpPr/>
          <p:nvPr/>
        </p:nvSpPr>
        <p:spPr>
          <a:xfrm flipH="false" flipV="false" rot="0">
            <a:off x="2986198" y="6035976"/>
            <a:ext cx="1105025" cy="386759"/>
          </a:xfrm>
          <a:custGeom>
            <a:avLst/>
            <a:gdLst/>
            <a:ahLst/>
            <a:cxnLst/>
            <a:rect r="r" b="b" t="t" l="l"/>
            <a:pathLst>
              <a:path h="386759" w="1105025">
                <a:moveTo>
                  <a:pt x="0" y="0"/>
                </a:moveTo>
                <a:lnTo>
                  <a:pt x="1105025" y="0"/>
                </a:lnTo>
                <a:lnTo>
                  <a:pt x="1105025" y="386759"/>
                </a:lnTo>
                <a:lnTo>
                  <a:pt x="0" y="386759"/>
                </a:lnTo>
                <a:lnTo>
                  <a:pt x="0" y="0"/>
                </a:lnTo>
                <a:close/>
              </a:path>
            </a:pathLst>
          </a:custGeom>
          <a:blipFill>
            <a:blip r:embed="rId12"/>
            <a:stretch>
              <a:fillRect l="0" t="0" r="0" b="0"/>
            </a:stretch>
          </a:blipFill>
        </p:spPr>
      </p:sp>
      <p:sp>
        <p:nvSpPr>
          <p:cNvPr name="Freeform 17" id="17"/>
          <p:cNvSpPr/>
          <p:nvPr/>
        </p:nvSpPr>
        <p:spPr>
          <a:xfrm flipH="false" flipV="false" rot="0">
            <a:off x="6024052" y="5891639"/>
            <a:ext cx="1839860" cy="611308"/>
          </a:xfrm>
          <a:custGeom>
            <a:avLst/>
            <a:gdLst/>
            <a:ahLst/>
            <a:cxnLst/>
            <a:rect r="r" b="b" t="t" l="l"/>
            <a:pathLst>
              <a:path h="611308" w="1839860">
                <a:moveTo>
                  <a:pt x="0" y="0"/>
                </a:moveTo>
                <a:lnTo>
                  <a:pt x="1839861" y="0"/>
                </a:lnTo>
                <a:lnTo>
                  <a:pt x="1839861" y="611309"/>
                </a:lnTo>
                <a:lnTo>
                  <a:pt x="0" y="611309"/>
                </a:lnTo>
                <a:lnTo>
                  <a:pt x="0" y="0"/>
                </a:lnTo>
                <a:close/>
              </a:path>
            </a:pathLst>
          </a:custGeom>
          <a:blipFill>
            <a:blip r:embed="rId13"/>
            <a:stretch>
              <a:fillRect l="0" t="0" r="0" b="0"/>
            </a:stretch>
          </a:blipFill>
        </p:spPr>
      </p:sp>
      <p:sp>
        <p:nvSpPr>
          <p:cNvPr name="Freeform 18" id="18"/>
          <p:cNvSpPr/>
          <p:nvPr/>
        </p:nvSpPr>
        <p:spPr>
          <a:xfrm flipH="false" flipV="false" rot="0">
            <a:off x="7690560" y="5850474"/>
            <a:ext cx="1279766" cy="692718"/>
          </a:xfrm>
          <a:custGeom>
            <a:avLst/>
            <a:gdLst/>
            <a:ahLst/>
            <a:cxnLst/>
            <a:rect r="r" b="b" t="t" l="l"/>
            <a:pathLst>
              <a:path h="692718" w="1279766">
                <a:moveTo>
                  <a:pt x="0" y="0"/>
                </a:moveTo>
                <a:lnTo>
                  <a:pt x="1279767" y="0"/>
                </a:lnTo>
                <a:lnTo>
                  <a:pt x="1279767" y="692718"/>
                </a:lnTo>
                <a:lnTo>
                  <a:pt x="0" y="692718"/>
                </a:lnTo>
                <a:lnTo>
                  <a:pt x="0" y="0"/>
                </a:lnTo>
                <a:close/>
              </a:path>
            </a:pathLst>
          </a:custGeom>
          <a:blipFill>
            <a:blip r:embed="rId14"/>
            <a:stretch>
              <a:fillRect l="0" t="0" r="0" b="0"/>
            </a:stretch>
          </a:blipFill>
        </p:spPr>
      </p:sp>
      <p:sp>
        <p:nvSpPr>
          <p:cNvPr name="Freeform 19" id="19"/>
          <p:cNvSpPr/>
          <p:nvPr/>
        </p:nvSpPr>
        <p:spPr>
          <a:xfrm flipH="false" flipV="false" rot="0">
            <a:off x="5862306" y="6525062"/>
            <a:ext cx="1874350" cy="571677"/>
          </a:xfrm>
          <a:custGeom>
            <a:avLst/>
            <a:gdLst/>
            <a:ahLst/>
            <a:cxnLst/>
            <a:rect r="r" b="b" t="t" l="l"/>
            <a:pathLst>
              <a:path h="571677" w="1874350">
                <a:moveTo>
                  <a:pt x="0" y="0"/>
                </a:moveTo>
                <a:lnTo>
                  <a:pt x="1874351" y="0"/>
                </a:lnTo>
                <a:lnTo>
                  <a:pt x="1874351" y="571677"/>
                </a:lnTo>
                <a:lnTo>
                  <a:pt x="0" y="571677"/>
                </a:lnTo>
                <a:lnTo>
                  <a:pt x="0" y="0"/>
                </a:lnTo>
                <a:close/>
              </a:path>
            </a:pathLst>
          </a:custGeom>
          <a:blipFill>
            <a:blip r:embed="rId15"/>
            <a:stretch>
              <a:fillRect l="0" t="0" r="0" b="0"/>
            </a:stretch>
          </a:blipFill>
        </p:spPr>
      </p:sp>
      <p:sp>
        <p:nvSpPr>
          <p:cNvPr name="TextBox 20" id="20"/>
          <p:cNvSpPr txBox="true"/>
          <p:nvPr/>
        </p:nvSpPr>
        <p:spPr>
          <a:xfrm rot="0">
            <a:off x="778979" y="2104127"/>
            <a:ext cx="1870433" cy="582930"/>
          </a:xfrm>
          <a:prstGeom prst="rect">
            <a:avLst/>
          </a:prstGeom>
        </p:spPr>
        <p:txBody>
          <a:bodyPr anchor="t" rtlCol="false" tIns="0" lIns="0" bIns="0" rIns="0">
            <a:spAutoFit/>
          </a:bodyPr>
          <a:lstStyle/>
          <a:p>
            <a:pPr algn="ctr" marL="0" indent="0" lvl="0">
              <a:lnSpc>
                <a:spcPts val="4559"/>
              </a:lnSpc>
              <a:spcBef>
                <a:spcPct val="0"/>
              </a:spcBef>
            </a:pPr>
            <a:r>
              <a:rPr lang="en-US" sz="3999" strike="noStrike" u="none">
                <a:solidFill>
                  <a:srgbClr val="FFFFFF"/>
                </a:solidFill>
                <a:latin typeface="Oswald Bold"/>
              </a:rPr>
              <a:t>1</a:t>
            </a:r>
          </a:p>
        </p:txBody>
      </p:sp>
      <p:sp>
        <p:nvSpPr>
          <p:cNvPr name="TextBox 21" id="21"/>
          <p:cNvSpPr txBox="true"/>
          <p:nvPr/>
        </p:nvSpPr>
        <p:spPr>
          <a:xfrm rot="0">
            <a:off x="1447800" y="1208305"/>
            <a:ext cx="6858000" cy="653288"/>
          </a:xfrm>
          <a:prstGeom prst="rect">
            <a:avLst/>
          </a:prstGeom>
        </p:spPr>
        <p:txBody>
          <a:bodyPr anchor="t" rtlCol="false" tIns="0" lIns="0" bIns="0" rIns="0">
            <a:spAutoFit/>
          </a:bodyPr>
          <a:lstStyle/>
          <a:p>
            <a:pPr algn="ctr">
              <a:lnSpc>
                <a:spcPts val="2595"/>
              </a:lnSpc>
            </a:pPr>
            <a:r>
              <a:rPr lang="en-US" sz="2199" spc="219">
                <a:solidFill>
                  <a:srgbClr val="000000"/>
                </a:solidFill>
                <a:latin typeface="Lato Bold"/>
              </a:rPr>
              <a:t>GET YOUR STEPS IN &amp; SCIENCE ON </a:t>
            </a:r>
          </a:p>
          <a:p>
            <a:pPr algn="ctr">
              <a:lnSpc>
                <a:spcPts val="2595"/>
              </a:lnSpc>
            </a:pPr>
            <a:r>
              <a:rPr lang="en-US" sz="2199" spc="219">
                <a:solidFill>
                  <a:srgbClr val="000000"/>
                </a:solidFill>
                <a:latin typeface="Lato Bold"/>
              </a:rPr>
              <a:t>THIS TURTLE MONTH</a:t>
            </a:r>
          </a:p>
        </p:txBody>
      </p:sp>
      <p:sp>
        <p:nvSpPr>
          <p:cNvPr name="TextBox 22" id="22"/>
          <p:cNvSpPr txBox="true"/>
          <p:nvPr/>
        </p:nvSpPr>
        <p:spPr>
          <a:xfrm rot="0">
            <a:off x="2887029" y="2104127"/>
            <a:ext cx="1870433" cy="582930"/>
          </a:xfrm>
          <a:prstGeom prst="rect">
            <a:avLst/>
          </a:prstGeom>
        </p:spPr>
        <p:txBody>
          <a:bodyPr anchor="t" rtlCol="false" tIns="0" lIns="0" bIns="0" rIns="0">
            <a:spAutoFit/>
          </a:bodyPr>
          <a:lstStyle/>
          <a:p>
            <a:pPr algn="ctr" marL="0" indent="0" lvl="0">
              <a:lnSpc>
                <a:spcPts val="4559"/>
              </a:lnSpc>
              <a:spcBef>
                <a:spcPct val="0"/>
              </a:spcBef>
            </a:pPr>
            <a:r>
              <a:rPr lang="en-US" sz="3999" strike="noStrike" u="none">
                <a:solidFill>
                  <a:srgbClr val="FFFFFF"/>
                </a:solidFill>
                <a:latin typeface="Oswald Bold"/>
              </a:rPr>
              <a:t>2</a:t>
            </a:r>
          </a:p>
        </p:txBody>
      </p:sp>
      <p:sp>
        <p:nvSpPr>
          <p:cNvPr name="TextBox 23" id="23"/>
          <p:cNvSpPr txBox="true"/>
          <p:nvPr/>
        </p:nvSpPr>
        <p:spPr>
          <a:xfrm rot="0">
            <a:off x="4995588" y="2104127"/>
            <a:ext cx="1870433" cy="582930"/>
          </a:xfrm>
          <a:prstGeom prst="rect">
            <a:avLst/>
          </a:prstGeom>
        </p:spPr>
        <p:txBody>
          <a:bodyPr anchor="t" rtlCol="false" tIns="0" lIns="0" bIns="0" rIns="0">
            <a:spAutoFit/>
          </a:bodyPr>
          <a:lstStyle/>
          <a:p>
            <a:pPr algn="ctr" marL="0" indent="0" lvl="0">
              <a:lnSpc>
                <a:spcPts val="4559"/>
              </a:lnSpc>
              <a:spcBef>
                <a:spcPct val="0"/>
              </a:spcBef>
            </a:pPr>
            <a:r>
              <a:rPr lang="en-US" sz="3999" strike="noStrike" u="none">
                <a:solidFill>
                  <a:srgbClr val="FFFFFF"/>
                </a:solidFill>
                <a:latin typeface="Oswald Bold"/>
              </a:rPr>
              <a:t>3</a:t>
            </a:r>
          </a:p>
        </p:txBody>
      </p:sp>
      <p:sp>
        <p:nvSpPr>
          <p:cNvPr name="TextBox 24" id="24"/>
          <p:cNvSpPr txBox="true"/>
          <p:nvPr/>
        </p:nvSpPr>
        <p:spPr>
          <a:xfrm rot="0">
            <a:off x="7104146" y="2104127"/>
            <a:ext cx="1870433" cy="582930"/>
          </a:xfrm>
          <a:prstGeom prst="rect">
            <a:avLst/>
          </a:prstGeom>
        </p:spPr>
        <p:txBody>
          <a:bodyPr anchor="t" rtlCol="false" tIns="0" lIns="0" bIns="0" rIns="0">
            <a:spAutoFit/>
          </a:bodyPr>
          <a:lstStyle/>
          <a:p>
            <a:pPr algn="ctr" marL="0" indent="0" lvl="0">
              <a:lnSpc>
                <a:spcPts val="4559"/>
              </a:lnSpc>
              <a:spcBef>
                <a:spcPct val="0"/>
              </a:spcBef>
            </a:pPr>
            <a:r>
              <a:rPr lang="en-US" sz="3999" strike="noStrike" u="none">
                <a:solidFill>
                  <a:srgbClr val="FFFFFF"/>
                </a:solidFill>
                <a:latin typeface="Oswald Bold"/>
              </a:rPr>
              <a:t>4</a:t>
            </a:r>
          </a:p>
        </p:txBody>
      </p:sp>
      <p:sp>
        <p:nvSpPr>
          <p:cNvPr name="TextBox 25" id="25"/>
          <p:cNvSpPr txBox="true"/>
          <p:nvPr/>
        </p:nvSpPr>
        <p:spPr>
          <a:xfrm rot="0">
            <a:off x="933145" y="2787069"/>
            <a:ext cx="1562100" cy="1057275"/>
          </a:xfrm>
          <a:prstGeom prst="rect">
            <a:avLst/>
          </a:prstGeom>
        </p:spPr>
        <p:txBody>
          <a:bodyPr anchor="t" rtlCol="false" tIns="0" lIns="0" bIns="0" rIns="0">
            <a:spAutoFit/>
          </a:bodyPr>
          <a:lstStyle/>
          <a:p>
            <a:pPr algn="ctr" marL="0" indent="0" lvl="0">
              <a:lnSpc>
                <a:spcPts val="1680"/>
              </a:lnSpc>
              <a:spcBef>
                <a:spcPct val="0"/>
              </a:spcBef>
            </a:pPr>
            <a:r>
              <a:rPr lang="en-US" sz="1400" strike="noStrike" u="none">
                <a:solidFill>
                  <a:srgbClr val="FFFFFF"/>
                </a:solidFill>
                <a:latin typeface="Lato Bold"/>
              </a:rPr>
              <a:t>Head to our Turtle Nest Predictor (TNP) site and click ‘Explore Now’ </a:t>
            </a:r>
          </a:p>
          <a:p>
            <a:pPr algn="ctr" marL="0" indent="0" lvl="0">
              <a:lnSpc>
                <a:spcPts val="1680"/>
              </a:lnSpc>
              <a:spcBef>
                <a:spcPct val="0"/>
              </a:spcBef>
            </a:pPr>
            <a:r>
              <a:rPr lang="en-US" sz="1400" strike="noStrike" u="none">
                <a:solidFill>
                  <a:srgbClr val="FFFFFF"/>
                </a:solidFill>
                <a:latin typeface="Lato Bold"/>
              </a:rPr>
              <a:t>(QR code below)</a:t>
            </a:r>
          </a:p>
        </p:txBody>
      </p:sp>
      <p:sp>
        <p:nvSpPr>
          <p:cNvPr name="TextBox 26" id="26"/>
          <p:cNvSpPr txBox="true"/>
          <p:nvPr/>
        </p:nvSpPr>
        <p:spPr>
          <a:xfrm rot="0">
            <a:off x="3181235" y="2787069"/>
            <a:ext cx="1333500" cy="1057275"/>
          </a:xfrm>
          <a:prstGeom prst="rect">
            <a:avLst/>
          </a:prstGeom>
        </p:spPr>
        <p:txBody>
          <a:bodyPr anchor="t" rtlCol="false" tIns="0" lIns="0" bIns="0" rIns="0">
            <a:spAutoFit/>
          </a:bodyPr>
          <a:lstStyle/>
          <a:p>
            <a:pPr algn="ctr">
              <a:lnSpc>
                <a:spcPts val="1680"/>
              </a:lnSpc>
            </a:pPr>
            <a:r>
              <a:rPr lang="en-US" sz="1400">
                <a:solidFill>
                  <a:srgbClr val="FFFFFF"/>
                </a:solidFill>
                <a:latin typeface="Lato Bold"/>
              </a:rPr>
              <a:t>Enter an address or location in the search bar of the nest predictor tool</a:t>
            </a:r>
          </a:p>
        </p:txBody>
      </p:sp>
      <p:sp>
        <p:nvSpPr>
          <p:cNvPr name="TextBox 27" id="27"/>
          <p:cNvSpPr txBox="true"/>
          <p:nvPr/>
        </p:nvSpPr>
        <p:spPr>
          <a:xfrm rot="0">
            <a:off x="5200724" y="2787069"/>
            <a:ext cx="1485900" cy="1057275"/>
          </a:xfrm>
          <a:prstGeom prst="rect">
            <a:avLst/>
          </a:prstGeom>
        </p:spPr>
        <p:txBody>
          <a:bodyPr anchor="t" rtlCol="false" tIns="0" lIns="0" bIns="0" rIns="0">
            <a:spAutoFit/>
          </a:bodyPr>
          <a:lstStyle/>
          <a:p>
            <a:pPr algn="ctr" marL="0" indent="0" lvl="0">
              <a:lnSpc>
                <a:spcPts val="1680"/>
              </a:lnSpc>
              <a:spcBef>
                <a:spcPct val="0"/>
              </a:spcBef>
            </a:pPr>
            <a:r>
              <a:rPr lang="en-US" sz="1400" strike="noStrike" u="none">
                <a:solidFill>
                  <a:srgbClr val="FFFFFF"/>
                </a:solidFill>
                <a:latin typeface="Lato Bold"/>
              </a:rPr>
              <a:t>Note locations of turtle nesting hotspots and head out with your phone</a:t>
            </a:r>
          </a:p>
        </p:txBody>
      </p:sp>
      <p:sp>
        <p:nvSpPr>
          <p:cNvPr name="TextBox 28" id="28"/>
          <p:cNvSpPr txBox="true"/>
          <p:nvPr/>
        </p:nvSpPr>
        <p:spPr>
          <a:xfrm rot="0">
            <a:off x="7372613" y="2787069"/>
            <a:ext cx="1333500" cy="1057275"/>
          </a:xfrm>
          <a:prstGeom prst="rect">
            <a:avLst/>
          </a:prstGeom>
        </p:spPr>
        <p:txBody>
          <a:bodyPr anchor="t" rtlCol="false" tIns="0" lIns="0" bIns="0" rIns="0">
            <a:spAutoFit/>
          </a:bodyPr>
          <a:lstStyle/>
          <a:p>
            <a:pPr algn="ctr" marL="0" indent="0" lvl="0">
              <a:lnSpc>
                <a:spcPts val="1680"/>
              </a:lnSpc>
              <a:spcBef>
                <a:spcPct val="0"/>
              </a:spcBef>
            </a:pPr>
            <a:r>
              <a:rPr lang="en-US" sz="1400" strike="noStrike" u="none">
                <a:solidFill>
                  <a:srgbClr val="FFFFFF"/>
                </a:solidFill>
                <a:latin typeface="Lato Bold"/>
              </a:rPr>
              <a:t>Take photos of  surroundings and submit your data and photos to TurtleSAT</a:t>
            </a:r>
          </a:p>
        </p:txBody>
      </p:sp>
      <p:sp>
        <p:nvSpPr>
          <p:cNvPr name="TextBox 29" id="29"/>
          <p:cNvSpPr txBox="true"/>
          <p:nvPr/>
        </p:nvSpPr>
        <p:spPr>
          <a:xfrm rot="0">
            <a:off x="2046094" y="425248"/>
            <a:ext cx="5623312" cy="621133"/>
          </a:xfrm>
          <a:prstGeom prst="rect">
            <a:avLst/>
          </a:prstGeom>
        </p:spPr>
        <p:txBody>
          <a:bodyPr anchor="t" rtlCol="false" tIns="0" lIns="0" bIns="0" rIns="0">
            <a:spAutoFit/>
          </a:bodyPr>
          <a:lstStyle/>
          <a:p>
            <a:pPr algn="ctr">
              <a:lnSpc>
                <a:spcPts val="4657"/>
              </a:lnSpc>
              <a:spcBef>
                <a:spcPct val="0"/>
              </a:spcBef>
            </a:pPr>
            <a:r>
              <a:rPr lang="en-US" sz="4657">
                <a:solidFill>
                  <a:srgbClr val="88B1F5"/>
                </a:solidFill>
                <a:latin typeface="Bukhari Script Bold"/>
              </a:rPr>
              <a:t>Turtle Month 2023</a:t>
            </a:r>
          </a:p>
        </p:txBody>
      </p:sp>
      <p:sp>
        <p:nvSpPr>
          <p:cNvPr name="TextBox 30" id="30"/>
          <p:cNvSpPr txBox="true"/>
          <p:nvPr/>
        </p:nvSpPr>
        <p:spPr>
          <a:xfrm rot="0">
            <a:off x="1876605" y="6104725"/>
            <a:ext cx="981257" cy="914400"/>
          </a:xfrm>
          <a:prstGeom prst="rect">
            <a:avLst/>
          </a:prstGeom>
        </p:spPr>
        <p:txBody>
          <a:bodyPr anchor="t" rtlCol="false" tIns="0" lIns="0" bIns="0" rIns="0">
            <a:spAutoFit/>
          </a:bodyPr>
          <a:lstStyle/>
          <a:p>
            <a:pPr algn="l" marL="0" indent="0" lvl="0">
              <a:lnSpc>
                <a:spcPts val="1439"/>
              </a:lnSpc>
              <a:spcBef>
                <a:spcPct val="0"/>
              </a:spcBef>
            </a:pPr>
            <a:r>
              <a:rPr lang="en-US" sz="1200" strike="noStrike" u="none">
                <a:solidFill>
                  <a:srgbClr val="000000"/>
                </a:solidFill>
                <a:latin typeface="Lato Bold"/>
              </a:rPr>
              <a:t>Scan here to visit the Turtle Nest Predictor Tool</a:t>
            </a:r>
          </a:p>
        </p:txBody>
      </p:sp>
      <p:sp>
        <p:nvSpPr>
          <p:cNvPr name="TextBox 31" id="31"/>
          <p:cNvSpPr txBox="true"/>
          <p:nvPr/>
        </p:nvSpPr>
        <p:spPr>
          <a:xfrm rot="0">
            <a:off x="731520" y="5202774"/>
            <a:ext cx="8181657" cy="581025"/>
          </a:xfrm>
          <a:prstGeom prst="rect">
            <a:avLst/>
          </a:prstGeom>
        </p:spPr>
        <p:txBody>
          <a:bodyPr anchor="t" rtlCol="false" tIns="0" lIns="0" bIns="0" rIns="0">
            <a:spAutoFit/>
          </a:bodyPr>
          <a:lstStyle/>
          <a:p>
            <a:pPr algn="ctr">
              <a:lnSpc>
                <a:spcPts val="1559"/>
              </a:lnSpc>
            </a:pPr>
            <a:r>
              <a:rPr lang="en-US" sz="1299">
                <a:solidFill>
                  <a:srgbClr val="000000"/>
                </a:solidFill>
                <a:latin typeface="Lato"/>
              </a:rPr>
              <a:t>This turtle month, we invite you to help us make the Turtle Nest Predictor tool even better. This tool enables you to identify potential or existing nesting sites of freshwater turtles in Australia. Your help to ground truth these locations will enhance the tool’s accuracy, increasing the accuracy of turtle nesting sites. </a:t>
            </a:r>
          </a:p>
        </p:txBody>
      </p:sp>
      <p:sp>
        <p:nvSpPr>
          <p:cNvPr name="Freeform 32" id="32"/>
          <p:cNvSpPr/>
          <p:nvPr/>
        </p:nvSpPr>
        <p:spPr>
          <a:xfrm flipH="false" flipV="false" rot="0">
            <a:off x="7755707" y="6486962"/>
            <a:ext cx="1294948" cy="655446"/>
          </a:xfrm>
          <a:custGeom>
            <a:avLst/>
            <a:gdLst/>
            <a:ahLst/>
            <a:cxnLst/>
            <a:rect r="r" b="b" t="t" l="l"/>
            <a:pathLst>
              <a:path h="655446" w="1294948">
                <a:moveTo>
                  <a:pt x="0" y="0"/>
                </a:moveTo>
                <a:lnTo>
                  <a:pt x="1294948" y="0"/>
                </a:lnTo>
                <a:lnTo>
                  <a:pt x="1294948" y="655447"/>
                </a:lnTo>
                <a:lnTo>
                  <a:pt x="0" y="655447"/>
                </a:lnTo>
                <a:lnTo>
                  <a:pt x="0" y="0"/>
                </a:lnTo>
                <a:close/>
              </a:path>
            </a:pathLst>
          </a:custGeom>
          <a:blipFill>
            <a:blip r:embed="rId16"/>
            <a:stretch>
              <a:fillRect l="0" t="0" r="-4776" b="0"/>
            </a:stretch>
          </a:blipFill>
        </p:spPr>
      </p:sp>
      <p:sp>
        <p:nvSpPr>
          <p:cNvPr name="TextBox 33" id="33"/>
          <p:cNvSpPr txBox="true"/>
          <p:nvPr/>
        </p:nvSpPr>
        <p:spPr>
          <a:xfrm rot="5400000">
            <a:off x="5326148" y="3533776"/>
            <a:ext cx="8181657" cy="247650"/>
          </a:xfrm>
          <a:prstGeom prst="rect">
            <a:avLst/>
          </a:prstGeom>
        </p:spPr>
        <p:txBody>
          <a:bodyPr anchor="t" rtlCol="false" tIns="0" lIns="0" bIns="0" rIns="0">
            <a:spAutoFit/>
          </a:bodyPr>
          <a:lstStyle/>
          <a:p>
            <a:pPr algn="ctr">
              <a:lnSpc>
                <a:spcPts val="1919"/>
              </a:lnSpc>
            </a:pPr>
            <a:r>
              <a:rPr lang="en-US" sz="1599">
                <a:solidFill>
                  <a:srgbClr val="000000"/>
                </a:solidFill>
                <a:latin typeface="Lato Bold"/>
              </a:rPr>
              <a:t>Visit 1millionturtles.com</a:t>
            </a:r>
          </a:p>
        </p:txBody>
      </p:sp>
      <p:sp>
        <p:nvSpPr>
          <p:cNvPr name="TextBox 34" id="34"/>
          <p:cNvSpPr txBox="true"/>
          <p:nvPr/>
        </p:nvSpPr>
        <p:spPr>
          <a:xfrm rot="0">
            <a:off x="3004146" y="6438100"/>
            <a:ext cx="1972484" cy="571500"/>
          </a:xfrm>
          <a:prstGeom prst="rect">
            <a:avLst/>
          </a:prstGeom>
        </p:spPr>
        <p:txBody>
          <a:bodyPr anchor="t" rtlCol="false" tIns="0" lIns="0" bIns="0" rIns="0">
            <a:spAutoFit/>
          </a:bodyPr>
          <a:lstStyle/>
          <a:p>
            <a:pPr>
              <a:lnSpc>
                <a:spcPts val="1199"/>
              </a:lnSpc>
            </a:pPr>
            <a:r>
              <a:rPr lang="en-US" sz="999">
                <a:solidFill>
                  <a:srgbClr val="000000"/>
                </a:solidFill>
                <a:latin typeface="Lato Bold"/>
              </a:rPr>
              <a:t>Ensure that you have TurtleSAT installed on your phone and you have registered for an account before heading out.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65200" y="0"/>
            <a:ext cx="10718800" cy="7315200"/>
          </a:xfrm>
          <a:custGeom>
            <a:avLst/>
            <a:gdLst/>
            <a:ahLst/>
            <a:cxnLst/>
            <a:rect r="r" b="b" t="t" l="l"/>
            <a:pathLst>
              <a:path h="7315200" w="10718800">
                <a:moveTo>
                  <a:pt x="0" y="0"/>
                </a:moveTo>
                <a:lnTo>
                  <a:pt x="10718800" y="0"/>
                </a:lnTo>
                <a:lnTo>
                  <a:pt x="10718800" y="7315200"/>
                </a:lnTo>
                <a:lnTo>
                  <a:pt x="0" y="7315200"/>
                </a:lnTo>
                <a:lnTo>
                  <a:pt x="0" y="0"/>
                </a:lnTo>
                <a:close/>
              </a:path>
            </a:pathLst>
          </a:custGeom>
          <a:blipFill>
            <a:blip r:embed="rId2">
              <a:alphaModFix amt="55000"/>
            </a:blip>
            <a:stretch>
              <a:fillRect l="-5882" t="-1715" r="0" b="-1715"/>
            </a:stretch>
          </a:blipFill>
        </p:spPr>
      </p:sp>
      <p:sp>
        <p:nvSpPr>
          <p:cNvPr name="Freeform 3" id="3"/>
          <p:cNvSpPr/>
          <p:nvPr/>
        </p:nvSpPr>
        <p:spPr>
          <a:xfrm flipH="false" flipV="false" rot="0">
            <a:off x="-1376680" y="-420624"/>
            <a:ext cx="10822432" cy="8116824"/>
          </a:xfrm>
          <a:custGeom>
            <a:avLst/>
            <a:gdLst/>
            <a:ahLst/>
            <a:cxnLst/>
            <a:rect r="r" b="b" t="t" l="l"/>
            <a:pathLst>
              <a:path h="8116824" w="10822432">
                <a:moveTo>
                  <a:pt x="0" y="0"/>
                </a:moveTo>
                <a:lnTo>
                  <a:pt x="10822432" y="0"/>
                </a:lnTo>
                <a:lnTo>
                  <a:pt x="10822432" y="8116824"/>
                </a:lnTo>
                <a:lnTo>
                  <a:pt x="0" y="8116824"/>
                </a:lnTo>
                <a:lnTo>
                  <a:pt x="0" y="0"/>
                </a:lnTo>
                <a:close/>
              </a:path>
            </a:pathLst>
          </a:custGeom>
          <a:blipFill>
            <a:blip r:embed="rId3"/>
            <a:stretch>
              <a:fillRect l="-6250" t="0" r="-6250" b="0"/>
            </a:stretch>
          </a:blipFill>
        </p:spPr>
      </p:sp>
      <p:sp>
        <p:nvSpPr>
          <p:cNvPr name="Freeform 4" id="4"/>
          <p:cNvSpPr/>
          <p:nvPr/>
        </p:nvSpPr>
        <p:spPr>
          <a:xfrm flipH="false" flipV="false" rot="0">
            <a:off x="5814060" y="6423025"/>
            <a:ext cx="3901440" cy="1695353"/>
          </a:xfrm>
          <a:custGeom>
            <a:avLst/>
            <a:gdLst/>
            <a:ahLst/>
            <a:cxnLst/>
            <a:rect r="r" b="b" t="t" l="l"/>
            <a:pathLst>
              <a:path h="1695353" w="3901440">
                <a:moveTo>
                  <a:pt x="0" y="0"/>
                </a:moveTo>
                <a:lnTo>
                  <a:pt x="3901440" y="0"/>
                </a:lnTo>
                <a:lnTo>
                  <a:pt x="3901440" y="1695353"/>
                </a:lnTo>
                <a:lnTo>
                  <a:pt x="0" y="1695353"/>
                </a:lnTo>
                <a:lnTo>
                  <a:pt x="0" y="0"/>
                </a:lnTo>
                <a:close/>
              </a:path>
            </a:pathLst>
          </a:custGeom>
          <a:blipFill>
            <a:blip r:embed="rId4">
              <a:alphaModFix amt="68000"/>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5" id="5"/>
          <p:cNvSpPr/>
          <p:nvPr/>
        </p:nvSpPr>
        <p:spPr>
          <a:xfrm flipH="false" flipV="false" rot="-3093740">
            <a:off x="-27651" y="3685862"/>
            <a:ext cx="2764031" cy="1368195"/>
          </a:xfrm>
          <a:custGeom>
            <a:avLst/>
            <a:gdLst/>
            <a:ahLst/>
            <a:cxnLst/>
            <a:rect r="r" b="b" t="t" l="l"/>
            <a:pathLst>
              <a:path h="1368195" w="2764031">
                <a:moveTo>
                  <a:pt x="0" y="0"/>
                </a:moveTo>
                <a:lnTo>
                  <a:pt x="2764031" y="0"/>
                </a:lnTo>
                <a:lnTo>
                  <a:pt x="2764031" y="1368195"/>
                </a:lnTo>
                <a:lnTo>
                  <a:pt x="0" y="13681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8518508">
            <a:off x="4323140" y="5661471"/>
            <a:ext cx="2042092" cy="936810"/>
          </a:xfrm>
          <a:custGeom>
            <a:avLst/>
            <a:gdLst/>
            <a:ahLst/>
            <a:cxnLst/>
            <a:rect r="r" b="b" t="t" l="l"/>
            <a:pathLst>
              <a:path h="936810" w="2042092">
                <a:moveTo>
                  <a:pt x="0" y="0"/>
                </a:moveTo>
                <a:lnTo>
                  <a:pt x="2042092" y="0"/>
                </a:lnTo>
                <a:lnTo>
                  <a:pt x="2042092" y="936810"/>
                </a:lnTo>
                <a:lnTo>
                  <a:pt x="0" y="93681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457188">
            <a:off x="6447432" y="2496193"/>
            <a:ext cx="1028771" cy="751003"/>
          </a:xfrm>
          <a:custGeom>
            <a:avLst/>
            <a:gdLst/>
            <a:ahLst/>
            <a:cxnLst/>
            <a:rect r="r" b="b" t="t" l="l"/>
            <a:pathLst>
              <a:path h="751003" w="1028771">
                <a:moveTo>
                  <a:pt x="0" y="0"/>
                </a:moveTo>
                <a:lnTo>
                  <a:pt x="1028772" y="0"/>
                </a:lnTo>
                <a:lnTo>
                  <a:pt x="1028772" y="751003"/>
                </a:lnTo>
                <a:lnTo>
                  <a:pt x="0" y="751003"/>
                </a:lnTo>
                <a:lnTo>
                  <a:pt x="0" y="0"/>
                </a:lnTo>
                <a:close/>
              </a:path>
            </a:pathLst>
          </a:custGeom>
          <a:blipFill>
            <a:blip r:embed="rId10"/>
            <a:stretch>
              <a:fillRect l="0" t="0" r="0" b="0"/>
            </a:stretch>
          </a:blipFill>
        </p:spPr>
      </p:sp>
      <p:sp>
        <p:nvSpPr>
          <p:cNvPr name="Freeform 8" id="8"/>
          <p:cNvSpPr/>
          <p:nvPr/>
        </p:nvSpPr>
        <p:spPr>
          <a:xfrm flipH="false" flipV="false" rot="0">
            <a:off x="8252346" y="304908"/>
            <a:ext cx="735387" cy="1011157"/>
          </a:xfrm>
          <a:custGeom>
            <a:avLst/>
            <a:gdLst/>
            <a:ahLst/>
            <a:cxnLst/>
            <a:rect r="r" b="b" t="t" l="l"/>
            <a:pathLst>
              <a:path h="1011157" w="735387">
                <a:moveTo>
                  <a:pt x="0" y="0"/>
                </a:moveTo>
                <a:lnTo>
                  <a:pt x="735387" y="0"/>
                </a:lnTo>
                <a:lnTo>
                  <a:pt x="735387" y="1011156"/>
                </a:lnTo>
                <a:lnTo>
                  <a:pt x="0" y="1011156"/>
                </a:lnTo>
                <a:lnTo>
                  <a:pt x="0" y="0"/>
                </a:lnTo>
                <a:close/>
              </a:path>
            </a:pathLst>
          </a:custGeom>
          <a:blipFill>
            <a:blip r:embed="rId11"/>
            <a:stretch>
              <a:fillRect l="0" t="0" r="0" b="0"/>
            </a:stretch>
          </a:blipFill>
        </p:spPr>
      </p:sp>
      <p:sp>
        <p:nvSpPr>
          <p:cNvPr name="Freeform 9" id="9"/>
          <p:cNvSpPr/>
          <p:nvPr/>
        </p:nvSpPr>
        <p:spPr>
          <a:xfrm flipH="false" flipV="false" rot="0">
            <a:off x="-523608" y="353602"/>
            <a:ext cx="2754173" cy="2926080"/>
          </a:xfrm>
          <a:custGeom>
            <a:avLst/>
            <a:gdLst/>
            <a:ahLst/>
            <a:cxnLst/>
            <a:rect r="r" b="b" t="t" l="l"/>
            <a:pathLst>
              <a:path h="2926080" w="2754173">
                <a:moveTo>
                  <a:pt x="0" y="0"/>
                </a:moveTo>
                <a:lnTo>
                  <a:pt x="2754173" y="0"/>
                </a:lnTo>
                <a:lnTo>
                  <a:pt x="2754173" y="2926080"/>
                </a:lnTo>
                <a:lnTo>
                  <a:pt x="0" y="292608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0" id="10"/>
          <p:cNvSpPr txBox="true"/>
          <p:nvPr/>
        </p:nvSpPr>
        <p:spPr>
          <a:xfrm rot="0">
            <a:off x="6338512" y="4814593"/>
            <a:ext cx="3237712" cy="1581150"/>
          </a:xfrm>
          <a:prstGeom prst="rect">
            <a:avLst/>
          </a:prstGeom>
        </p:spPr>
        <p:txBody>
          <a:bodyPr anchor="t" rtlCol="false" tIns="0" lIns="0" bIns="0" rIns="0">
            <a:spAutoFit/>
          </a:bodyPr>
          <a:lstStyle/>
          <a:p>
            <a:pPr algn="ctr">
              <a:lnSpc>
                <a:spcPts val="4200"/>
              </a:lnSpc>
            </a:pPr>
            <a:r>
              <a:rPr lang="en-US" sz="3000">
                <a:solidFill>
                  <a:srgbClr val="FFFFFF"/>
                </a:solidFill>
                <a:latin typeface="Canva Sans Bold"/>
              </a:rPr>
              <a:t>Join our </a:t>
            </a:r>
          </a:p>
          <a:p>
            <a:pPr algn="ctr">
              <a:lnSpc>
                <a:spcPts val="4200"/>
              </a:lnSpc>
            </a:pPr>
            <a:r>
              <a:rPr lang="en-US" sz="3000">
                <a:solidFill>
                  <a:srgbClr val="FFFFFF"/>
                </a:solidFill>
                <a:latin typeface="Canva Sans Bold"/>
              </a:rPr>
              <a:t>Turtle Month </a:t>
            </a:r>
          </a:p>
          <a:p>
            <a:pPr algn="ctr">
              <a:lnSpc>
                <a:spcPts val="4200"/>
              </a:lnSpc>
            </a:pPr>
            <a:r>
              <a:rPr lang="en-US" sz="3000">
                <a:solidFill>
                  <a:srgbClr val="FFFFFF"/>
                </a:solidFill>
                <a:latin typeface="Canva Sans Bold"/>
              </a:rPr>
              <a:t>Call-to-Action </a:t>
            </a:r>
          </a:p>
        </p:txBody>
      </p:sp>
      <p:sp>
        <p:nvSpPr>
          <p:cNvPr name="TextBox 11" id="11"/>
          <p:cNvSpPr txBox="true"/>
          <p:nvPr/>
        </p:nvSpPr>
        <p:spPr>
          <a:xfrm rot="0">
            <a:off x="6726034" y="3749381"/>
            <a:ext cx="2481716" cy="1054100"/>
          </a:xfrm>
          <a:prstGeom prst="rect">
            <a:avLst/>
          </a:prstGeom>
        </p:spPr>
        <p:txBody>
          <a:bodyPr anchor="t" rtlCol="false" tIns="0" lIns="0" bIns="0" rIns="0">
            <a:spAutoFit/>
          </a:bodyPr>
          <a:lstStyle/>
          <a:p>
            <a:pPr algn="ctr">
              <a:lnSpc>
                <a:spcPts val="2800"/>
              </a:lnSpc>
            </a:pPr>
            <a:r>
              <a:rPr lang="en-US" sz="2000">
                <a:solidFill>
                  <a:srgbClr val="FFFFFF"/>
                </a:solidFill>
                <a:latin typeface="Canva Sans Bold"/>
              </a:rPr>
              <a:t>Are you ready to give our turtles a helping hand? </a:t>
            </a:r>
          </a:p>
        </p:txBody>
      </p:sp>
      <p:sp>
        <p:nvSpPr>
          <p:cNvPr name="TextBox 12" id="12"/>
          <p:cNvSpPr txBox="true"/>
          <p:nvPr/>
        </p:nvSpPr>
        <p:spPr>
          <a:xfrm rot="0">
            <a:off x="2144840" y="457308"/>
            <a:ext cx="5463920" cy="1816100"/>
          </a:xfrm>
          <a:prstGeom prst="rect">
            <a:avLst/>
          </a:prstGeom>
        </p:spPr>
        <p:txBody>
          <a:bodyPr anchor="t" rtlCol="false" tIns="0" lIns="0" bIns="0" rIns="0">
            <a:spAutoFit/>
          </a:bodyPr>
          <a:lstStyle/>
          <a:p>
            <a:pPr algn="ctr">
              <a:lnSpc>
                <a:spcPts val="6999"/>
              </a:lnSpc>
            </a:pPr>
            <a:r>
              <a:rPr lang="en-US" sz="6999">
                <a:solidFill>
                  <a:srgbClr val="2BAF10"/>
                </a:solidFill>
                <a:latin typeface="Bukhari Script Bold"/>
              </a:rPr>
              <a:t>Turtle Month </a:t>
            </a:r>
          </a:p>
          <a:p>
            <a:pPr algn="ctr">
              <a:lnSpc>
                <a:spcPts val="6999"/>
              </a:lnSpc>
              <a:spcBef>
                <a:spcPct val="0"/>
              </a:spcBef>
            </a:pPr>
            <a:r>
              <a:rPr lang="en-US" sz="6999">
                <a:solidFill>
                  <a:srgbClr val="2BAF10"/>
                </a:solidFill>
                <a:latin typeface="Bukhari Script Bold"/>
              </a:rPr>
              <a:t>is here!</a:t>
            </a:r>
          </a:p>
        </p:txBody>
      </p:sp>
      <p:sp>
        <p:nvSpPr>
          <p:cNvPr name="TextBox 13" id="13"/>
          <p:cNvSpPr txBox="true"/>
          <p:nvPr/>
        </p:nvSpPr>
        <p:spPr>
          <a:xfrm rot="0">
            <a:off x="3465198" y="2282732"/>
            <a:ext cx="3027065" cy="968375"/>
          </a:xfrm>
          <a:prstGeom prst="rect">
            <a:avLst/>
          </a:prstGeom>
        </p:spPr>
        <p:txBody>
          <a:bodyPr anchor="t" rtlCol="false" tIns="0" lIns="0" bIns="0" rIns="0">
            <a:spAutoFit/>
          </a:bodyPr>
          <a:lstStyle/>
          <a:p>
            <a:pPr algn="ctr">
              <a:lnSpc>
                <a:spcPts val="7000"/>
              </a:lnSpc>
            </a:pPr>
            <a:r>
              <a:rPr lang="en-US" sz="5000">
                <a:solidFill>
                  <a:srgbClr val="000000"/>
                </a:solidFill>
                <a:latin typeface="Funtastic"/>
              </a:rPr>
              <a:t>Nov 2023 </a:t>
            </a:r>
          </a:p>
        </p:txBody>
      </p:sp>
      <p:grpSp>
        <p:nvGrpSpPr>
          <p:cNvPr name="Group 14" id="14"/>
          <p:cNvGrpSpPr/>
          <p:nvPr/>
        </p:nvGrpSpPr>
        <p:grpSpPr>
          <a:xfrm rot="0">
            <a:off x="7889971" y="1771920"/>
            <a:ext cx="1479187" cy="1479187"/>
            <a:chOff x="0" y="0"/>
            <a:chExt cx="1972249" cy="1972249"/>
          </a:xfrm>
        </p:grpSpPr>
        <p:sp>
          <p:nvSpPr>
            <p:cNvPr name="Freeform 15" id="15"/>
            <p:cNvSpPr/>
            <p:nvPr/>
          </p:nvSpPr>
          <p:spPr>
            <a:xfrm flipH="false" flipV="false" rot="0">
              <a:off x="0" y="0"/>
              <a:ext cx="1972249" cy="1972249"/>
            </a:xfrm>
            <a:custGeom>
              <a:avLst/>
              <a:gdLst/>
              <a:ahLst/>
              <a:cxnLst/>
              <a:rect r="r" b="b" t="t" l="l"/>
              <a:pathLst>
                <a:path h="1972249" w="1972249">
                  <a:moveTo>
                    <a:pt x="0" y="0"/>
                  </a:moveTo>
                  <a:lnTo>
                    <a:pt x="1972249" y="0"/>
                  </a:lnTo>
                  <a:lnTo>
                    <a:pt x="1972249" y="1972249"/>
                  </a:lnTo>
                  <a:lnTo>
                    <a:pt x="0" y="197224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TextBox 16" id="16"/>
          <p:cNvSpPr txBox="true"/>
          <p:nvPr/>
        </p:nvSpPr>
        <p:spPr>
          <a:xfrm rot="0">
            <a:off x="7468490" y="3327307"/>
            <a:ext cx="2275585" cy="319610"/>
          </a:xfrm>
          <a:prstGeom prst="rect">
            <a:avLst/>
          </a:prstGeom>
        </p:spPr>
        <p:txBody>
          <a:bodyPr anchor="t" rtlCol="false" tIns="0" lIns="0" bIns="0" rIns="0">
            <a:spAutoFit/>
          </a:bodyPr>
          <a:lstStyle/>
          <a:p>
            <a:pPr algn="ctr">
              <a:lnSpc>
                <a:spcPts val="1283"/>
              </a:lnSpc>
            </a:pPr>
            <a:r>
              <a:rPr lang="en-US" sz="916">
                <a:solidFill>
                  <a:srgbClr val="FFFFFF"/>
                </a:solidFill>
                <a:latin typeface="Canva Sans Bold"/>
              </a:rPr>
              <a:t>Scan to learn about </a:t>
            </a:r>
          </a:p>
          <a:p>
            <a:pPr algn="ctr">
              <a:lnSpc>
                <a:spcPts val="1283"/>
              </a:lnSpc>
            </a:pPr>
            <a:r>
              <a:rPr lang="en-US" sz="916">
                <a:solidFill>
                  <a:srgbClr val="FFFFFF"/>
                </a:solidFill>
                <a:latin typeface="Canva Sans Bold"/>
              </a:rPr>
              <a:t>1 Million Turtles</a:t>
            </a:r>
          </a:p>
        </p:txBody>
      </p:sp>
      <p:sp>
        <p:nvSpPr>
          <p:cNvPr name="TextBox 17" id="17"/>
          <p:cNvSpPr txBox="true"/>
          <p:nvPr/>
        </p:nvSpPr>
        <p:spPr>
          <a:xfrm rot="0">
            <a:off x="7491772" y="1325589"/>
            <a:ext cx="2275585" cy="240665"/>
          </a:xfrm>
          <a:prstGeom prst="rect">
            <a:avLst/>
          </a:prstGeom>
        </p:spPr>
        <p:txBody>
          <a:bodyPr anchor="t" rtlCol="false" tIns="0" lIns="0" bIns="0" rIns="0">
            <a:spAutoFit/>
          </a:bodyPr>
          <a:lstStyle/>
          <a:p>
            <a:pPr algn="ctr">
              <a:lnSpc>
                <a:spcPts val="1960"/>
              </a:lnSpc>
            </a:pPr>
            <a:r>
              <a:rPr lang="en-US" sz="1400">
                <a:solidFill>
                  <a:srgbClr val="FFFFFF"/>
                </a:solidFill>
                <a:latin typeface="Canva Sans Bold"/>
              </a:rPr>
              <a:t>1 Million Turtles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alphaModFix amt="21999"/>
            </a:blip>
            <a:stretch>
              <a:fillRect l="0" t="0" r="0" b="0"/>
            </a:stretch>
          </a:blipFill>
        </p:spPr>
      </p:sp>
      <p:grpSp>
        <p:nvGrpSpPr>
          <p:cNvPr name="Group 3" id="3"/>
          <p:cNvGrpSpPr/>
          <p:nvPr/>
        </p:nvGrpSpPr>
        <p:grpSpPr>
          <a:xfrm rot="0">
            <a:off x="750404" y="5979245"/>
            <a:ext cx="4365556" cy="1139261"/>
            <a:chOff x="0" y="0"/>
            <a:chExt cx="1616873" cy="421948"/>
          </a:xfrm>
        </p:grpSpPr>
        <p:sp>
          <p:nvSpPr>
            <p:cNvPr name="Freeform 4" id="4"/>
            <p:cNvSpPr/>
            <p:nvPr/>
          </p:nvSpPr>
          <p:spPr>
            <a:xfrm flipH="false" flipV="false" rot="0">
              <a:off x="0" y="0"/>
              <a:ext cx="1616873" cy="421948"/>
            </a:xfrm>
            <a:custGeom>
              <a:avLst/>
              <a:gdLst/>
              <a:ahLst/>
              <a:cxnLst/>
              <a:rect r="r" b="b" t="t" l="l"/>
              <a:pathLst>
                <a:path h="421948" w="1616873">
                  <a:moveTo>
                    <a:pt x="0" y="0"/>
                  </a:moveTo>
                  <a:lnTo>
                    <a:pt x="1616873" y="0"/>
                  </a:lnTo>
                  <a:lnTo>
                    <a:pt x="1616873" y="421948"/>
                  </a:lnTo>
                  <a:lnTo>
                    <a:pt x="0" y="421948"/>
                  </a:lnTo>
                  <a:close/>
                </a:path>
              </a:pathLst>
            </a:custGeom>
            <a:solidFill>
              <a:srgbClr val="94A7AB"/>
            </a:solidFill>
          </p:spPr>
        </p:sp>
        <p:sp>
          <p:nvSpPr>
            <p:cNvPr name="TextBox 5" id="5"/>
            <p:cNvSpPr txBox="true"/>
            <p:nvPr/>
          </p:nvSpPr>
          <p:spPr>
            <a:xfrm>
              <a:off x="0" y="-9525"/>
              <a:ext cx="812800" cy="822325"/>
            </a:xfrm>
            <a:prstGeom prst="rect">
              <a:avLst/>
            </a:prstGeom>
          </p:spPr>
          <p:txBody>
            <a:bodyPr anchor="ctr" rtlCol="false" tIns="50800" lIns="50800" bIns="50800" rIns="50800"/>
            <a:lstStyle/>
            <a:p>
              <a:pPr algn="ctr">
                <a:lnSpc>
                  <a:spcPts val="1680"/>
                </a:lnSpc>
              </a:pPr>
            </a:p>
          </p:txBody>
        </p:sp>
      </p:grpSp>
      <p:sp>
        <p:nvSpPr>
          <p:cNvPr name="Freeform 6" id="6"/>
          <p:cNvSpPr/>
          <p:nvPr/>
        </p:nvSpPr>
        <p:spPr>
          <a:xfrm flipH="false" flipV="false" rot="0">
            <a:off x="779212" y="1994943"/>
            <a:ext cx="1869967" cy="3079243"/>
          </a:xfrm>
          <a:custGeom>
            <a:avLst/>
            <a:gdLst/>
            <a:ahLst/>
            <a:cxnLst/>
            <a:rect r="r" b="b" t="t" l="l"/>
            <a:pathLst>
              <a:path h="3079243" w="1869967">
                <a:moveTo>
                  <a:pt x="0" y="0"/>
                </a:moveTo>
                <a:lnTo>
                  <a:pt x="1869967" y="0"/>
                </a:lnTo>
                <a:lnTo>
                  <a:pt x="1869967" y="3079244"/>
                </a:lnTo>
                <a:lnTo>
                  <a:pt x="0" y="3079244"/>
                </a:lnTo>
                <a:lnTo>
                  <a:pt x="0" y="0"/>
                </a:lnTo>
                <a:close/>
              </a:path>
            </a:pathLst>
          </a:custGeom>
          <a:blipFill>
            <a:blip r:embed="rId3">
              <a:extLst>
                <a:ext uri="{96DAC541-7B7A-43D3-8B79-37D633B846F1}">
                  <asvg:svgBlip xmlns:asvg="http://schemas.microsoft.com/office/drawing/2016/SVG/main" r:embed="rId4"/>
                </a:ext>
              </a:extLst>
            </a:blip>
            <a:stretch>
              <a:fillRect l="0" t="0" r="0" b="-48721"/>
            </a:stretch>
          </a:blipFill>
        </p:spPr>
      </p:sp>
      <p:sp>
        <p:nvSpPr>
          <p:cNvPr name="Freeform 7" id="7"/>
          <p:cNvSpPr/>
          <p:nvPr/>
        </p:nvSpPr>
        <p:spPr>
          <a:xfrm flipH="false" flipV="false" rot="0">
            <a:off x="2887197" y="1994943"/>
            <a:ext cx="1877778" cy="3079243"/>
          </a:xfrm>
          <a:custGeom>
            <a:avLst/>
            <a:gdLst/>
            <a:ahLst/>
            <a:cxnLst/>
            <a:rect r="r" b="b" t="t" l="l"/>
            <a:pathLst>
              <a:path h="3079243" w="1877778">
                <a:moveTo>
                  <a:pt x="0" y="0"/>
                </a:moveTo>
                <a:lnTo>
                  <a:pt x="1877777" y="0"/>
                </a:lnTo>
                <a:lnTo>
                  <a:pt x="1877777" y="3079244"/>
                </a:lnTo>
                <a:lnTo>
                  <a:pt x="0" y="3079244"/>
                </a:lnTo>
                <a:lnTo>
                  <a:pt x="0" y="0"/>
                </a:lnTo>
                <a:close/>
              </a:path>
            </a:pathLst>
          </a:custGeom>
          <a:blipFill>
            <a:blip r:embed="rId3">
              <a:extLst>
                <a:ext uri="{96DAC541-7B7A-43D3-8B79-37D633B846F1}">
                  <asvg:svgBlip xmlns:asvg="http://schemas.microsoft.com/office/drawing/2016/SVG/main" r:embed="rId4"/>
                </a:ext>
              </a:extLst>
            </a:blip>
            <a:stretch>
              <a:fillRect l="0" t="0" r="0" b="-49343"/>
            </a:stretch>
          </a:blipFill>
        </p:spPr>
      </p:sp>
      <p:sp>
        <p:nvSpPr>
          <p:cNvPr name="Freeform 8" id="8"/>
          <p:cNvSpPr/>
          <p:nvPr/>
        </p:nvSpPr>
        <p:spPr>
          <a:xfrm flipH="false" flipV="false" rot="0">
            <a:off x="4995821" y="1994943"/>
            <a:ext cx="1869967" cy="3079243"/>
          </a:xfrm>
          <a:custGeom>
            <a:avLst/>
            <a:gdLst/>
            <a:ahLst/>
            <a:cxnLst/>
            <a:rect r="r" b="b" t="t" l="l"/>
            <a:pathLst>
              <a:path h="3079243" w="1869967">
                <a:moveTo>
                  <a:pt x="0" y="0"/>
                </a:moveTo>
                <a:lnTo>
                  <a:pt x="1869967" y="0"/>
                </a:lnTo>
                <a:lnTo>
                  <a:pt x="1869967" y="3079244"/>
                </a:lnTo>
                <a:lnTo>
                  <a:pt x="0" y="3079244"/>
                </a:lnTo>
                <a:lnTo>
                  <a:pt x="0" y="0"/>
                </a:lnTo>
                <a:close/>
              </a:path>
            </a:pathLst>
          </a:custGeom>
          <a:blipFill>
            <a:blip r:embed="rId3">
              <a:extLst>
                <a:ext uri="{96DAC541-7B7A-43D3-8B79-37D633B846F1}">
                  <asvg:svgBlip xmlns:asvg="http://schemas.microsoft.com/office/drawing/2016/SVG/main" r:embed="rId4"/>
                </a:ext>
              </a:extLst>
            </a:blip>
            <a:stretch>
              <a:fillRect l="0" t="0" r="0" b="-48721"/>
            </a:stretch>
          </a:blipFill>
        </p:spPr>
      </p:sp>
      <p:sp>
        <p:nvSpPr>
          <p:cNvPr name="Freeform 9" id="9"/>
          <p:cNvSpPr/>
          <p:nvPr/>
        </p:nvSpPr>
        <p:spPr>
          <a:xfrm flipH="false" flipV="false" rot="0">
            <a:off x="7104379" y="1994943"/>
            <a:ext cx="1893497" cy="3078578"/>
          </a:xfrm>
          <a:custGeom>
            <a:avLst/>
            <a:gdLst/>
            <a:ahLst/>
            <a:cxnLst/>
            <a:rect r="r" b="b" t="t" l="l"/>
            <a:pathLst>
              <a:path h="3078578" w="1893497">
                <a:moveTo>
                  <a:pt x="0" y="0"/>
                </a:moveTo>
                <a:lnTo>
                  <a:pt x="1893497" y="0"/>
                </a:lnTo>
                <a:lnTo>
                  <a:pt x="1893497" y="3078579"/>
                </a:lnTo>
                <a:lnTo>
                  <a:pt x="0" y="3078579"/>
                </a:lnTo>
                <a:lnTo>
                  <a:pt x="0" y="0"/>
                </a:lnTo>
                <a:close/>
              </a:path>
            </a:pathLst>
          </a:custGeom>
          <a:blipFill>
            <a:blip r:embed="rId3">
              <a:extLst>
                <a:ext uri="{96DAC541-7B7A-43D3-8B79-37D633B846F1}">
                  <asvg:svgBlip xmlns:asvg="http://schemas.microsoft.com/office/drawing/2016/SVG/main" r:embed="rId4"/>
                </a:ext>
              </a:extLst>
            </a:blip>
            <a:stretch>
              <a:fillRect l="0" t="0" r="0" b="-50625"/>
            </a:stretch>
          </a:blipFill>
        </p:spPr>
      </p:sp>
      <p:sp>
        <p:nvSpPr>
          <p:cNvPr name="Freeform 10" id="10"/>
          <p:cNvSpPr/>
          <p:nvPr/>
        </p:nvSpPr>
        <p:spPr>
          <a:xfrm flipH="false" flipV="false" rot="0">
            <a:off x="1036154" y="3990484"/>
            <a:ext cx="1346284" cy="975269"/>
          </a:xfrm>
          <a:custGeom>
            <a:avLst/>
            <a:gdLst/>
            <a:ahLst/>
            <a:cxnLst/>
            <a:rect r="r" b="b" t="t" l="l"/>
            <a:pathLst>
              <a:path h="975269" w="1346284">
                <a:moveTo>
                  <a:pt x="0" y="0"/>
                </a:moveTo>
                <a:lnTo>
                  <a:pt x="1346283" y="0"/>
                </a:lnTo>
                <a:lnTo>
                  <a:pt x="1346283" y="975269"/>
                </a:lnTo>
                <a:lnTo>
                  <a:pt x="0" y="975269"/>
                </a:lnTo>
                <a:lnTo>
                  <a:pt x="0" y="0"/>
                </a:lnTo>
                <a:close/>
              </a:path>
            </a:pathLst>
          </a:custGeom>
          <a:blipFill>
            <a:blip r:embed="rId5"/>
            <a:stretch>
              <a:fillRect l="0" t="0" r="0" b="0"/>
            </a:stretch>
          </a:blipFill>
        </p:spPr>
      </p:sp>
      <p:sp>
        <p:nvSpPr>
          <p:cNvPr name="Freeform 11" id="11"/>
          <p:cNvSpPr/>
          <p:nvPr/>
        </p:nvSpPr>
        <p:spPr>
          <a:xfrm flipH="false" flipV="false" rot="0">
            <a:off x="3127242" y="3997681"/>
            <a:ext cx="1346284" cy="960877"/>
          </a:xfrm>
          <a:custGeom>
            <a:avLst/>
            <a:gdLst/>
            <a:ahLst/>
            <a:cxnLst/>
            <a:rect r="r" b="b" t="t" l="l"/>
            <a:pathLst>
              <a:path h="960877" w="1346284">
                <a:moveTo>
                  <a:pt x="0" y="0"/>
                </a:moveTo>
                <a:lnTo>
                  <a:pt x="1346284" y="0"/>
                </a:lnTo>
                <a:lnTo>
                  <a:pt x="1346284" y="960876"/>
                </a:lnTo>
                <a:lnTo>
                  <a:pt x="0" y="960876"/>
                </a:lnTo>
                <a:lnTo>
                  <a:pt x="0" y="0"/>
                </a:lnTo>
                <a:close/>
              </a:path>
            </a:pathLst>
          </a:custGeom>
          <a:blipFill>
            <a:blip r:embed="rId6"/>
            <a:stretch>
              <a:fillRect l="0" t="0" r="-155095" b="-15447"/>
            </a:stretch>
          </a:blipFill>
        </p:spPr>
      </p:sp>
      <p:sp>
        <p:nvSpPr>
          <p:cNvPr name="Freeform 12" id="12"/>
          <p:cNvSpPr/>
          <p:nvPr/>
        </p:nvSpPr>
        <p:spPr>
          <a:xfrm flipH="false" flipV="false" rot="0">
            <a:off x="3833986" y="4385264"/>
            <a:ext cx="291427" cy="405464"/>
          </a:xfrm>
          <a:custGeom>
            <a:avLst/>
            <a:gdLst/>
            <a:ahLst/>
            <a:cxnLst/>
            <a:rect r="r" b="b" t="t" l="l"/>
            <a:pathLst>
              <a:path h="405464" w="291427">
                <a:moveTo>
                  <a:pt x="0" y="0"/>
                </a:moveTo>
                <a:lnTo>
                  <a:pt x="291427" y="0"/>
                </a:lnTo>
                <a:lnTo>
                  <a:pt x="291427" y="405463"/>
                </a:lnTo>
                <a:lnTo>
                  <a:pt x="0" y="4054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5218330" y="4004831"/>
            <a:ext cx="1369411" cy="946575"/>
          </a:xfrm>
          <a:custGeom>
            <a:avLst/>
            <a:gdLst/>
            <a:ahLst/>
            <a:cxnLst/>
            <a:rect r="r" b="b" t="t" l="l"/>
            <a:pathLst>
              <a:path h="946575" w="1369411">
                <a:moveTo>
                  <a:pt x="0" y="0"/>
                </a:moveTo>
                <a:lnTo>
                  <a:pt x="1369412" y="0"/>
                </a:lnTo>
                <a:lnTo>
                  <a:pt x="1369412" y="946575"/>
                </a:lnTo>
                <a:lnTo>
                  <a:pt x="0" y="946575"/>
                </a:lnTo>
                <a:lnTo>
                  <a:pt x="0" y="0"/>
                </a:lnTo>
                <a:close/>
              </a:path>
            </a:pathLst>
          </a:custGeom>
          <a:blipFill>
            <a:blip r:embed="rId9"/>
            <a:stretch>
              <a:fillRect l="-14816" t="-39947" r="0" b="-22065"/>
            </a:stretch>
          </a:blipFill>
        </p:spPr>
      </p:sp>
      <p:sp>
        <p:nvSpPr>
          <p:cNvPr name="Freeform 14" id="14"/>
          <p:cNvSpPr/>
          <p:nvPr/>
        </p:nvSpPr>
        <p:spPr>
          <a:xfrm flipH="false" flipV="false" rot="0">
            <a:off x="7332546" y="4004831"/>
            <a:ext cx="1413084" cy="946575"/>
          </a:xfrm>
          <a:custGeom>
            <a:avLst/>
            <a:gdLst/>
            <a:ahLst/>
            <a:cxnLst/>
            <a:rect r="r" b="b" t="t" l="l"/>
            <a:pathLst>
              <a:path h="946575" w="1413084">
                <a:moveTo>
                  <a:pt x="0" y="0"/>
                </a:moveTo>
                <a:lnTo>
                  <a:pt x="1413084" y="0"/>
                </a:lnTo>
                <a:lnTo>
                  <a:pt x="1413084" y="946575"/>
                </a:lnTo>
                <a:lnTo>
                  <a:pt x="0" y="946575"/>
                </a:lnTo>
                <a:lnTo>
                  <a:pt x="0" y="0"/>
                </a:lnTo>
                <a:close/>
              </a:path>
            </a:pathLst>
          </a:custGeom>
          <a:blipFill>
            <a:blip r:embed="rId10"/>
            <a:stretch>
              <a:fillRect l="0" t="0" r="0" b="-12013"/>
            </a:stretch>
          </a:blipFill>
        </p:spPr>
      </p:sp>
      <p:grpSp>
        <p:nvGrpSpPr>
          <p:cNvPr name="Group 15" id="15"/>
          <p:cNvGrpSpPr/>
          <p:nvPr/>
        </p:nvGrpSpPr>
        <p:grpSpPr>
          <a:xfrm rot="0">
            <a:off x="798096" y="6055445"/>
            <a:ext cx="992784" cy="992784"/>
            <a:chOff x="0" y="0"/>
            <a:chExt cx="1323712" cy="1323712"/>
          </a:xfrm>
        </p:grpSpPr>
        <p:sp>
          <p:nvSpPr>
            <p:cNvPr name="Freeform 16" id="16"/>
            <p:cNvSpPr/>
            <p:nvPr/>
          </p:nvSpPr>
          <p:spPr>
            <a:xfrm flipH="false" flipV="false" rot="0">
              <a:off x="0" y="0"/>
              <a:ext cx="1323712" cy="1323712"/>
            </a:xfrm>
            <a:custGeom>
              <a:avLst/>
              <a:gdLst/>
              <a:ahLst/>
              <a:cxnLst/>
              <a:rect r="r" b="b" t="t" l="l"/>
              <a:pathLst>
                <a:path h="1323712" w="1323712">
                  <a:moveTo>
                    <a:pt x="0" y="0"/>
                  </a:moveTo>
                  <a:lnTo>
                    <a:pt x="1323712" y="0"/>
                  </a:lnTo>
                  <a:lnTo>
                    <a:pt x="1323712" y="1323712"/>
                  </a:lnTo>
                  <a:lnTo>
                    <a:pt x="0" y="132371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
        <p:nvSpPr>
          <p:cNvPr name="Freeform 17" id="17"/>
          <p:cNvSpPr/>
          <p:nvPr/>
        </p:nvSpPr>
        <p:spPr>
          <a:xfrm flipH="false" flipV="false" rot="0">
            <a:off x="2986198" y="6035976"/>
            <a:ext cx="1105025" cy="386759"/>
          </a:xfrm>
          <a:custGeom>
            <a:avLst/>
            <a:gdLst/>
            <a:ahLst/>
            <a:cxnLst/>
            <a:rect r="r" b="b" t="t" l="l"/>
            <a:pathLst>
              <a:path h="386759" w="1105025">
                <a:moveTo>
                  <a:pt x="0" y="0"/>
                </a:moveTo>
                <a:lnTo>
                  <a:pt x="1105025" y="0"/>
                </a:lnTo>
                <a:lnTo>
                  <a:pt x="1105025" y="386759"/>
                </a:lnTo>
                <a:lnTo>
                  <a:pt x="0" y="386759"/>
                </a:lnTo>
                <a:lnTo>
                  <a:pt x="0" y="0"/>
                </a:lnTo>
                <a:close/>
              </a:path>
            </a:pathLst>
          </a:custGeom>
          <a:blipFill>
            <a:blip r:embed="rId13"/>
            <a:stretch>
              <a:fillRect l="0" t="0" r="0" b="0"/>
            </a:stretch>
          </a:blipFill>
        </p:spPr>
      </p:sp>
      <p:sp>
        <p:nvSpPr>
          <p:cNvPr name="Freeform 18" id="18"/>
          <p:cNvSpPr/>
          <p:nvPr/>
        </p:nvSpPr>
        <p:spPr>
          <a:xfrm flipH="false" flipV="false" rot="0">
            <a:off x="6024052" y="5891639"/>
            <a:ext cx="1839860" cy="611308"/>
          </a:xfrm>
          <a:custGeom>
            <a:avLst/>
            <a:gdLst/>
            <a:ahLst/>
            <a:cxnLst/>
            <a:rect r="r" b="b" t="t" l="l"/>
            <a:pathLst>
              <a:path h="611308" w="1839860">
                <a:moveTo>
                  <a:pt x="0" y="0"/>
                </a:moveTo>
                <a:lnTo>
                  <a:pt x="1839861" y="0"/>
                </a:lnTo>
                <a:lnTo>
                  <a:pt x="1839861" y="611309"/>
                </a:lnTo>
                <a:lnTo>
                  <a:pt x="0" y="611309"/>
                </a:lnTo>
                <a:lnTo>
                  <a:pt x="0" y="0"/>
                </a:lnTo>
                <a:close/>
              </a:path>
            </a:pathLst>
          </a:custGeom>
          <a:blipFill>
            <a:blip r:embed="rId14"/>
            <a:stretch>
              <a:fillRect l="0" t="0" r="0" b="0"/>
            </a:stretch>
          </a:blipFill>
        </p:spPr>
      </p:sp>
      <p:sp>
        <p:nvSpPr>
          <p:cNvPr name="Freeform 19" id="19"/>
          <p:cNvSpPr/>
          <p:nvPr/>
        </p:nvSpPr>
        <p:spPr>
          <a:xfrm flipH="false" flipV="false" rot="0">
            <a:off x="7690560" y="5850474"/>
            <a:ext cx="1279766" cy="692718"/>
          </a:xfrm>
          <a:custGeom>
            <a:avLst/>
            <a:gdLst/>
            <a:ahLst/>
            <a:cxnLst/>
            <a:rect r="r" b="b" t="t" l="l"/>
            <a:pathLst>
              <a:path h="692718" w="1279766">
                <a:moveTo>
                  <a:pt x="0" y="0"/>
                </a:moveTo>
                <a:lnTo>
                  <a:pt x="1279767" y="0"/>
                </a:lnTo>
                <a:lnTo>
                  <a:pt x="1279767" y="692718"/>
                </a:lnTo>
                <a:lnTo>
                  <a:pt x="0" y="692718"/>
                </a:lnTo>
                <a:lnTo>
                  <a:pt x="0" y="0"/>
                </a:lnTo>
                <a:close/>
              </a:path>
            </a:pathLst>
          </a:custGeom>
          <a:blipFill>
            <a:blip r:embed="rId15"/>
            <a:stretch>
              <a:fillRect l="0" t="0" r="0" b="0"/>
            </a:stretch>
          </a:blipFill>
        </p:spPr>
      </p:sp>
      <p:sp>
        <p:nvSpPr>
          <p:cNvPr name="Freeform 20" id="20"/>
          <p:cNvSpPr/>
          <p:nvPr/>
        </p:nvSpPr>
        <p:spPr>
          <a:xfrm flipH="false" flipV="false" rot="0">
            <a:off x="5862306" y="6525062"/>
            <a:ext cx="1874350" cy="571677"/>
          </a:xfrm>
          <a:custGeom>
            <a:avLst/>
            <a:gdLst/>
            <a:ahLst/>
            <a:cxnLst/>
            <a:rect r="r" b="b" t="t" l="l"/>
            <a:pathLst>
              <a:path h="571677" w="1874350">
                <a:moveTo>
                  <a:pt x="0" y="0"/>
                </a:moveTo>
                <a:lnTo>
                  <a:pt x="1874351" y="0"/>
                </a:lnTo>
                <a:lnTo>
                  <a:pt x="1874351" y="571677"/>
                </a:lnTo>
                <a:lnTo>
                  <a:pt x="0" y="571677"/>
                </a:lnTo>
                <a:lnTo>
                  <a:pt x="0" y="0"/>
                </a:lnTo>
                <a:close/>
              </a:path>
            </a:pathLst>
          </a:custGeom>
          <a:blipFill>
            <a:blip r:embed="rId16"/>
            <a:stretch>
              <a:fillRect l="0" t="0" r="0" b="0"/>
            </a:stretch>
          </a:blipFill>
        </p:spPr>
      </p:sp>
      <p:sp>
        <p:nvSpPr>
          <p:cNvPr name="TextBox 21" id="21"/>
          <p:cNvSpPr txBox="true"/>
          <p:nvPr/>
        </p:nvSpPr>
        <p:spPr>
          <a:xfrm rot="0">
            <a:off x="778979" y="2104127"/>
            <a:ext cx="1870433" cy="582930"/>
          </a:xfrm>
          <a:prstGeom prst="rect">
            <a:avLst/>
          </a:prstGeom>
        </p:spPr>
        <p:txBody>
          <a:bodyPr anchor="t" rtlCol="false" tIns="0" lIns="0" bIns="0" rIns="0">
            <a:spAutoFit/>
          </a:bodyPr>
          <a:lstStyle/>
          <a:p>
            <a:pPr algn="ctr" marL="0" indent="0" lvl="0">
              <a:lnSpc>
                <a:spcPts val="4559"/>
              </a:lnSpc>
              <a:spcBef>
                <a:spcPct val="0"/>
              </a:spcBef>
            </a:pPr>
            <a:r>
              <a:rPr lang="en-US" sz="3999" strike="noStrike" u="none">
                <a:solidFill>
                  <a:srgbClr val="FFFFFF"/>
                </a:solidFill>
                <a:latin typeface="Oswald Bold"/>
              </a:rPr>
              <a:t>1</a:t>
            </a:r>
          </a:p>
        </p:txBody>
      </p:sp>
      <p:sp>
        <p:nvSpPr>
          <p:cNvPr name="TextBox 22" id="22"/>
          <p:cNvSpPr txBox="true"/>
          <p:nvPr/>
        </p:nvSpPr>
        <p:spPr>
          <a:xfrm rot="0">
            <a:off x="1447800" y="1208305"/>
            <a:ext cx="6858000" cy="653288"/>
          </a:xfrm>
          <a:prstGeom prst="rect">
            <a:avLst/>
          </a:prstGeom>
        </p:spPr>
        <p:txBody>
          <a:bodyPr anchor="t" rtlCol="false" tIns="0" lIns="0" bIns="0" rIns="0">
            <a:spAutoFit/>
          </a:bodyPr>
          <a:lstStyle/>
          <a:p>
            <a:pPr algn="ctr">
              <a:lnSpc>
                <a:spcPts val="2595"/>
              </a:lnSpc>
            </a:pPr>
            <a:r>
              <a:rPr lang="en-US" sz="2199" spc="219">
                <a:solidFill>
                  <a:srgbClr val="000000"/>
                </a:solidFill>
                <a:latin typeface="Lato Bold"/>
              </a:rPr>
              <a:t>GET YOUR STEPS IN &amp; SCIENCE ON </a:t>
            </a:r>
          </a:p>
          <a:p>
            <a:pPr algn="ctr">
              <a:lnSpc>
                <a:spcPts val="2595"/>
              </a:lnSpc>
            </a:pPr>
            <a:r>
              <a:rPr lang="en-US" sz="2199" spc="219">
                <a:solidFill>
                  <a:srgbClr val="000000"/>
                </a:solidFill>
                <a:latin typeface="Lato Bold"/>
              </a:rPr>
              <a:t>THIS TURTLE MONTH</a:t>
            </a:r>
          </a:p>
        </p:txBody>
      </p:sp>
      <p:sp>
        <p:nvSpPr>
          <p:cNvPr name="TextBox 23" id="23"/>
          <p:cNvSpPr txBox="true"/>
          <p:nvPr/>
        </p:nvSpPr>
        <p:spPr>
          <a:xfrm rot="0">
            <a:off x="2887029" y="2104127"/>
            <a:ext cx="1870433" cy="582930"/>
          </a:xfrm>
          <a:prstGeom prst="rect">
            <a:avLst/>
          </a:prstGeom>
        </p:spPr>
        <p:txBody>
          <a:bodyPr anchor="t" rtlCol="false" tIns="0" lIns="0" bIns="0" rIns="0">
            <a:spAutoFit/>
          </a:bodyPr>
          <a:lstStyle/>
          <a:p>
            <a:pPr algn="ctr" marL="0" indent="0" lvl="0">
              <a:lnSpc>
                <a:spcPts val="4559"/>
              </a:lnSpc>
              <a:spcBef>
                <a:spcPct val="0"/>
              </a:spcBef>
            </a:pPr>
            <a:r>
              <a:rPr lang="en-US" sz="3999" strike="noStrike" u="none">
                <a:solidFill>
                  <a:srgbClr val="FFFFFF"/>
                </a:solidFill>
                <a:latin typeface="Oswald Bold"/>
              </a:rPr>
              <a:t>2</a:t>
            </a:r>
          </a:p>
        </p:txBody>
      </p:sp>
      <p:sp>
        <p:nvSpPr>
          <p:cNvPr name="TextBox 24" id="24"/>
          <p:cNvSpPr txBox="true"/>
          <p:nvPr/>
        </p:nvSpPr>
        <p:spPr>
          <a:xfrm rot="0">
            <a:off x="4995588" y="2104127"/>
            <a:ext cx="1870433" cy="582930"/>
          </a:xfrm>
          <a:prstGeom prst="rect">
            <a:avLst/>
          </a:prstGeom>
        </p:spPr>
        <p:txBody>
          <a:bodyPr anchor="t" rtlCol="false" tIns="0" lIns="0" bIns="0" rIns="0">
            <a:spAutoFit/>
          </a:bodyPr>
          <a:lstStyle/>
          <a:p>
            <a:pPr algn="ctr" marL="0" indent="0" lvl="0">
              <a:lnSpc>
                <a:spcPts val="4559"/>
              </a:lnSpc>
              <a:spcBef>
                <a:spcPct val="0"/>
              </a:spcBef>
            </a:pPr>
            <a:r>
              <a:rPr lang="en-US" sz="3999" strike="noStrike" u="none">
                <a:solidFill>
                  <a:srgbClr val="FFFFFF"/>
                </a:solidFill>
                <a:latin typeface="Oswald Bold"/>
              </a:rPr>
              <a:t>3</a:t>
            </a:r>
          </a:p>
        </p:txBody>
      </p:sp>
      <p:sp>
        <p:nvSpPr>
          <p:cNvPr name="TextBox 25" id="25"/>
          <p:cNvSpPr txBox="true"/>
          <p:nvPr/>
        </p:nvSpPr>
        <p:spPr>
          <a:xfrm rot="0">
            <a:off x="7104146" y="2104127"/>
            <a:ext cx="1870433" cy="582930"/>
          </a:xfrm>
          <a:prstGeom prst="rect">
            <a:avLst/>
          </a:prstGeom>
        </p:spPr>
        <p:txBody>
          <a:bodyPr anchor="t" rtlCol="false" tIns="0" lIns="0" bIns="0" rIns="0">
            <a:spAutoFit/>
          </a:bodyPr>
          <a:lstStyle/>
          <a:p>
            <a:pPr algn="ctr" marL="0" indent="0" lvl="0">
              <a:lnSpc>
                <a:spcPts val="4559"/>
              </a:lnSpc>
              <a:spcBef>
                <a:spcPct val="0"/>
              </a:spcBef>
            </a:pPr>
            <a:r>
              <a:rPr lang="en-US" sz="3999" strike="noStrike" u="none">
                <a:solidFill>
                  <a:srgbClr val="FFFFFF"/>
                </a:solidFill>
                <a:latin typeface="Oswald Bold"/>
              </a:rPr>
              <a:t>4</a:t>
            </a:r>
          </a:p>
        </p:txBody>
      </p:sp>
      <p:sp>
        <p:nvSpPr>
          <p:cNvPr name="TextBox 26" id="26"/>
          <p:cNvSpPr txBox="true"/>
          <p:nvPr/>
        </p:nvSpPr>
        <p:spPr>
          <a:xfrm rot="0">
            <a:off x="933145" y="2796594"/>
            <a:ext cx="1562100" cy="1266825"/>
          </a:xfrm>
          <a:prstGeom prst="rect">
            <a:avLst/>
          </a:prstGeom>
        </p:spPr>
        <p:txBody>
          <a:bodyPr anchor="t" rtlCol="false" tIns="0" lIns="0" bIns="0" rIns="0">
            <a:spAutoFit/>
          </a:bodyPr>
          <a:lstStyle/>
          <a:p>
            <a:pPr algn="ctr">
              <a:lnSpc>
                <a:spcPts val="1680"/>
              </a:lnSpc>
            </a:pPr>
            <a:r>
              <a:rPr lang="en-US" sz="1400">
                <a:solidFill>
                  <a:srgbClr val="FFFFFF"/>
                </a:solidFill>
                <a:latin typeface="Lato Bold"/>
              </a:rPr>
              <a:t>Head to our Turtle Nest Predictor (TNP) site and click ‘Explore Now’</a:t>
            </a:r>
            <a:r>
              <a:rPr lang="en-US" sz="1400">
                <a:solidFill>
                  <a:srgbClr val="FFFFFF"/>
                </a:solidFill>
                <a:latin typeface="Lato Bold"/>
              </a:rPr>
              <a:t> </a:t>
            </a:r>
          </a:p>
          <a:p>
            <a:pPr algn="ctr">
              <a:lnSpc>
                <a:spcPts val="1680"/>
              </a:lnSpc>
            </a:pPr>
            <a:r>
              <a:rPr lang="en-US" sz="1400">
                <a:solidFill>
                  <a:srgbClr val="FFFFFF"/>
                </a:solidFill>
                <a:latin typeface="Lato Bold"/>
              </a:rPr>
              <a:t>(QR code below)</a:t>
            </a:r>
          </a:p>
          <a:p>
            <a:pPr algn="ctr">
              <a:lnSpc>
                <a:spcPts val="1680"/>
              </a:lnSpc>
            </a:pPr>
          </a:p>
        </p:txBody>
      </p:sp>
      <p:sp>
        <p:nvSpPr>
          <p:cNvPr name="TextBox 27" id="27"/>
          <p:cNvSpPr txBox="true"/>
          <p:nvPr/>
        </p:nvSpPr>
        <p:spPr>
          <a:xfrm rot="0">
            <a:off x="3181235" y="2796594"/>
            <a:ext cx="1333500" cy="1057275"/>
          </a:xfrm>
          <a:prstGeom prst="rect">
            <a:avLst/>
          </a:prstGeom>
        </p:spPr>
        <p:txBody>
          <a:bodyPr anchor="t" rtlCol="false" tIns="0" lIns="0" bIns="0" rIns="0">
            <a:spAutoFit/>
          </a:bodyPr>
          <a:lstStyle/>
          <a:p>
            <a:pPr algn="ctr">
              <a:lnSpc>
                <a:spcPts val="1680"/>
              </a:lnSpc>
            </a:pPr>
            <a:r>
              <a:rPr lang="en-US" sz="1400">
                <a:solidFill>
                  <a:srgbClr val="FFFFFF"/>
                </a:solidFill>
                <a:latin typeface="Lato Bold"/>
              </a:rPr>
              <a:t>Enter an address or location in the search bar of the nest predictor tool</a:t>
            </a:r>
          </a:p>
        </p:txBody>
      </p:sp>
      <p:sp>
        <p:nvSpPr>
          <p:cNvPr name="TextBox 28" id="28"/>
          <p:cNvSpPr txBox="true"/>
          <p:nvPr/>
        </p:nvSpPr>
        <p:spPr>
          <a:xfrm rot="0">
            <a:off x="5200724" y="2787069"/>
            <a:ext cx="1485900" cy="1057275"/>
          </a:xfrm>
          <a:prstGeom prst="rect">
            <a:avLst/>
          </a:prstGeom>
        </p:spPr>
        <p:txBody>
          <a:bodyPr anchor="t" rtlCol="false" tIns="0" lIns="0" bIns="0" rIns="0">
            <a:spAutoFit/>
          </a:bodyPr>
          <a:lstStyle/>
          <a:p>
            <a:pPr algn="ctr">
              <a:lnSpc>
                <a:spcPts val="1680"/>
              </a:lnSpc>
            </a:pPr>
            <a:r>
              <a:rPr lang="en-US" sz="1400">
                <a:solidFill>
                  <a:srgbClr val="FFFFFF"/>
                </a:solidFill>
                <a:latin typeface="Lato Bold"/>
              </a:rPr>
              <a:t>Note location of turtle nesting hotspots and head out with your phone</a:t>
            </a:r>
          </a:p>
        </p:txBody>
      </p:sp>
      <p:sp>
        <p:nvSpPr>
          <p:cNvPr name="TextBox 29" id="29"/>
          <p:cNvSpPr txBox="true"/>
          <p:nvPr/>
        </p:nvSpPr>
        <p:spPr>
          <a:xfrm rot="0">
            <a:off x="7372613" y="2787069"/>
            <a:ext cx="1333500" cy="1057275"/>
          </a:xfrm>
          <a:prstGeom prst="rect">
            <a:avLst/>
          </a:prstGeom>
        </p:spPr>
        <p:txBody>
          <a:bodyPr anchor="t" rtlCol="false" tIns="0" lIns="0" bIns="0" rIns="0">
            <a:spAutoFit/>
          </a:bodyPr>
          <a:lstStyle/>
          <a:p>
            <a:pPr algn="ctr">
              <a:lnSpc>
                <a:spcPts val="1680"/>
              </a:lnSpc>
            </a:pPr>
            <a:r>
              <a:rPr lang="en-US" sz="1400">
                <a:solidFill>
                  <a:srgbClr val="FFFFFF"/>
                </a:solidFill>
                <a:latin typeface="Lato Bold"/>
              </a:rPr>
              <a:t>Take photos of  surroundings and submit your data and photos to TurtleSAT</a:t>
            </a:r>
          </a:p>
        </p:txBody>
      </p:sp>
      <p:sp>
        <p:nvSpPr>
          <p:cNvPr name="TextBox 30" id="30"/>
          <p:cNvSpPr txBox="true"/>
          <p:nvPr/>
        </p:nvSpPr>
        <p:spPr>
          <a:xfrm rot="0">
            <a:off x="2046094" y="425248"/>
            <a:ext cx="5623312" cy="621133"/>
          </a:xfrm>
          <a:prstGeom prst="rect">
            <a:avLst/>
          </a:prstGeom>
        </p:spPr>
        <p:txBody>
          <a:bodyPr anchor="t" rtlCol="false" tIns="0" lIns="0" bIns="0" rIns="0">
            <a:spAutoFit/>
          </a:bodyPr>
          <a:lstStyle/>
          <a:p>
            <a:pPr algn="ctr">
              <a:lnSpc>
                <a:spcPts val="4657"/>
              </a:lnSpc>
              <a:spcBef>
                <a:spcPct val="0"/>
              </a:spcBef>
            </a:pPr>
            <a:r>
              <a:rPr lang="en-US" sz="4657">
                <a:solidFill>
                  <a:srgbClr val="88B1F5"/>
                </a:solidFill>
                <a:latin typeface="Bukhari Script Bold"/>
              </a:rPr>
              <a:t>Turtle Month 2023</a:t>
            </a:r>
          </a:p>
        </p:txBody>
      </p:sp>
      <p:sp>
        <p:nvSpPr>
          <p:cNvPr name="TextBox 31" id="31"/>
          <p:cNvSpPr txBox="true"/>
          <p:nvPr/>
        </p:nvSpPr>
        <p:spPr>
          <a:xfrm rot="0">
            <a:off x="1876605" y="6104725"/>
            <a:ext cx="981257" cy="914400"/>
          </a:xfrm>
          <a:prstGeom prst="rect">
            <a:avLst/>
          </a:prstGeom>
        </p:spPr>
        <p:txBody>
          <a:bodyPr anchor="t" rtlCol="false" tIns="0" lIns="0" bIns="0" rIns="0">
            <a:spAutoFit/>
          </a:bodyPr>
          <a:lstStyle/>
          <a:p>
            <a:pPr algn="l" marL="0" indent="0" lvl="0">
              <a:lnSpc>
                <a:spcPts val="1439"/>
              </a:lnSpc>
              <a:spcBef>
                <a:spcPct val="0"/>
              </a:spcBef>
            </a:pPr>
            <a:r>
              <a:rPr lang="en-US" sz="1200" strike="noStrike" u="none">
                <a:solidFill>
                  <a:srgbClr val="000000"/>
                </a:solidFill>
                <a:latin typeface="Lato Bold"/>
              </a:rPr>
              <a:t>Scan here to visit the Turtle Nest Predictor Tool</a:t>
            </a:r>
          </a:p>
        </p:txBody>
      </p:sp>
      <p:sp>
        <p:nvSpPr>
          <p:cNvPr name="TextBox 32" id="32"/>
          <p:cNvSpPr txBox="true"/>
          <p:nvPr/>
        </p:nvSpPr>
        <p:spPr>
          <a:xfrm rot="0">
            <a:off x="731520" y="5202774"/>
            <a:ext cx="8181657" cy="581025"/>
          </a:xfrm>
          <a:prstGeom prst="rect">
            <a:avLst/>
          </a:prstGeom>
        </p:spPr>
        <p:txBody>
          <a:bodyPr anchor="t" rtlCol="false" tIns="0" lIns="0" bIns="0" rIns="0">
            <a:spAutoFit/>
          </a:bodyPr>
          <a:lstStyle/>
          <a:p>
            <a:pPr algn="ctr">
              <a:lnSpc>
                <a:spcPts val="1559"/>
              </a:lnSpc>
            </a:pPr>
            <a:r>
              <a:rPr lang="en-US" sz="1299">
                <a:solidFill>
                  <a:srgbClr val="000000"/>
                </a:solidFill>
                <a:latin typeface="Lato"/>
              </a:rPr>
              <a:t>This turtle month, we invite you to help us make the Turtle Nest Predictor tool even better. This tool enables you to identify potential or existing nesting sites of freshwater turtles in Australia. Your help to ground truth these locations will enhance the tool’s accuracy, increasing the accuracy of turtle nesting sites. </a:t>
            </a:r>
          </a:p>
        </p:txBody>
      </p:sp>
      <p:sp>
        <p:nvSpPr>
          <p:cNvPr name="Freeform 33" id="33"/>
          <p:cNvSpPr/>
          <p:nvPr/>
        </p:nvSpPr>
        <p:spPr>
          <a:xfrm flipH="false" flipV="false" rot="0">
            <a:off x="7755707" y="6486962"/>
            <a:ext cx="1294948" cy="655446"/>
          </a:xfrm>
          <a:custGeom>
            <a:avLst/>
            <a:gdLst/>
            <a:ahLst/>
            <a:cxnLst/>
            <a:rect r="r" b="b" t="t" l="l"/>
            <a:pathLst>
              <a:path h="655446" w="1294948">
                <a:moveTo>
                  <a:pt x="0" y="0"/>
                </a:moveTo>
                <a:lnTo>
                  <a:pt x="1294948" y="0"/>
                </a:lnTo>
                <a:lnTo>
                  <a:pt x="1294948" y="655447"/>
                </a:lnTo>
                <a:lnTo>
                  <a:pt x="0" y="655447"/>
                </a:lnTo>
                <a:lnTo>
                  <a:pt x="0" y="0"/>
                </a:lnTo>
                <a:close/>
              </a:path>
            </a:pathLst>
          </a:custGeom>
          <a:blipFill>
            <a:blip r:embed="rId17"/>
            <a:stretch>
              <a:fillRect l="0" t="0" r="-4776" b="0"/>
            </a:stretch>
          </a:blipFill>
        </p:spPr>
      </p:sp>
      <p:sp>
        <p:nvSpPr>
          <p:cNvPr name="TextBox 34" id="34"/>
          <p:cNvSpPr txBox="true"/>
          <p:nvPr/>
        </p:nvSpPr>
        <p:spPr>
          <a:xfrm rot="5400000">
            <a:off x="5326148" y="3533776"/>
            <a:ext cx="8181657" cy="247650"/>
          </a:xfrm>
          <a:prstGeom prst="rect">
            <a:avLst/>
          </a:prstGeom>
        </p:spPr>
        <p:txBody>
          <a:bodyPr anchor="t" rtlCol="false" tIns="0" lIns="0" bIns="0" rIns="0">
            <a:spAutoFit/>
          </a:bodyPr>
          <a:lstStyle/>
          <a:p>
            <a:pPr algn="ctr">
              <a:lnSpc>
                <a:spcPts val="1919"/>
              </a:lnSpc>
            </a:pPr>
            <a:r>
              <a:rPr lang="en-US" sz="1599">
                <a:solidFill>
                  <a:srgbClr val="000000"/>
                </a:solidFill>
                <a:latin typeface="Lato Bold"/>
              </a:rPr>
              <a:t>Visit 1millionturtles.com</a:t>
            </a:r>
          </a:p>
        </p:txBody>
      </p:sp>
      <p:sp>
        <p:nvSpPr>
          <p:cNvPr name="TextBox 35" id="35"/>
          <p:cNvSpPr txBox="true"/>
          <p:nvPr/>
        </p:nvSpPr>
        <p:spPr>
          <a:xfrm rot="0">
            <a:off x="3004146" y="6438100"/>
            <a:ext cx="1972484" cy="571500"/>
          </a:xfrm>
          <a:prstGeom prst="rect">
            <a:avLst/>
          </a:prstGeom>
        </p:spPr>
        <p:txBody>
          <a:bodyPr anchor="t" rtlCol="false" tIns="0" lIns="0" bIns="0" rIns="0">
            <a:spAutoFit/>
          </a:bodyPr>
          <a:lstStyle/>
          <a:p>
            <a:pPr>
              <a:lnSpc>
                <a:spcPts val="1199"/>
              </a:lnSpc>
            </a:pPr>
            <a:r>
              <a:rPr lang="en-US" sz="999">
                <a:solidFill>
                  <a:srgbClr val="000000"/>
                </a:solidFill>
                <a:latin typeface="Lato Bold"/>
              </a:rPr>
              <a:t>Ensure that you have TurtleSAT installed on your phone and you have registered for an account before heading out.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DAFwEVrZP38</dc:identifier>
  <dcterms:modified xsi:type="dcterms:W3CDTF">2011-08-01T06:04:30Z</dcterms:modified>
  <cp:revision>1</cp:revision>
  <dc:title>A4 Turtle Month Poster DRAFT</dc:title>
</cp:coreProperties>
</file>