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2" r:id="rId3"/>
    <p:sldId id="257" r:id="rId4"/>
    <p:sldId id="258" r:id="rId5"/>
    <p:sldId id="259" r:id="rId6"/>
    <p:sldId id="263" r:id="rId7"/>
  </p:sldIdLst>
  <p:sldSz cx="15119350" cy="10691813"/>
  <p:notesSz cx="6858000" cy="9144000"/>
  <p:embeddedFontLst>
    <p:embeddedFont>
      <p:font typeface="Calibri" panose="020F0502020204030204" pitchFamily="34" charset="0"/>
      <p:regular r:id="rId9"/>
      <p:bold r:id="rId10"/>
      <p:italic r:id="rId11"/>
      <p:boldItalic r:id="rId12"/>
    </p:embeddedFont>
    <p:embeddedFont>
      <p:font typeface="Canva Sans" panose="020B0604020202020204" charset="0"/>
      <p:regular r:id="rId13"/>
    </p:embeddedFont>
    <p:embeddedFont>
      <p:font typeface="Canva Sans Bold" panose="020B0604020202020204" charset="0"/>
      <p:regular r:id="rId14"/>
    </p:embeddedFont>
    <p:embeddedFont>
      <p:font typeface="Canva Sans Italics" panose="020B0604020202020204" charset="0"/>
      <p:regular r:id="rId15"/>
    </p:embeddedFont>
    <p:embeddedFont>
      <p:font typeface="Canva Sans Medium" panose="020B0604020202020204" charset="0"/>
      <p:regular r:id="rId16"/>
    </p:embeddedFont>
    <p:embeddedFont>
      <p:font typeface="Montserrat 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0CC0DF"/>
    <a:srgbClr val="38B6FF"/>
    <a:srgbClr val="004AAD"/>
    <a:srgbClr val="0097B2"/>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1324" y="72"/>
      </p:cViewPr>
      <p:guideLst>
        <p:guide orient="horz" pos="2245"/>
        <p:guide pos="23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55F68-486C-481B-B7D9-92C551838C34}" type="datetimeFigureOut">
              <a:rPr lang="en-GB" smtClean="0"/>
              <a:t>26/06/2023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2E7BE-4C33-4FCB-98D4-404055228C8C}" type="slidenum">
              <a:rPr lang="en-GB" smtClean="0"/>
              <a:t>‹#›</a:t>
            </a:fld>
            <a:endParaRPr lang="en-GB"/>
          </a:p>
        </p:txBody>
      </p:sp>
    </p:spTree>
    <p:extLst>
      <p:ext uri="{BB962C8B-B14F-4D97-AF65-F5344CB8AC3E}">
        <p14:creationId xmlns:p14="http://schemas.microsoft.com/office/powerpoint/2010/main" val="414157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1</a:t>
            </a:fld>
            <a:endParaRPr lang="en-GB"/>
          </a:p>
        </p:txBody>
      </p:sp>
    </p:spTree>
    <p:extLst>
      <p:ext uri="{BB962C8B-B14F-4D97-AF65-F5344CB8AC3E}">
        <p14:creationId xmlns:p14="http://schemas.microsoft.com/office/powerpoint/2010/main" val="134769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2</a:t>
            </a:fld>
            <a:endParaRPr lang="en-GB"/>
          </a:p>
        </p:txBody>
      </p:sp>
    </p:spTree>
    <p:extLst>
      <p:ext uri="{BB962C8B-B14F-4D97-AF65-F5344CB8AC3E}">
        <p14:creationId xmlns:p14="http://schemas.microsoft.com/office/powerpoint/2010/main" val="346644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2214263"/>
            <a:ext cx="6425724" cy="1527873"/>
          </a:xfrm>
        </p:spPr>
        <p:txBody>
          <a:bodyPr/>
          <a:lstStyle/>
          <a:p>
            <a:r>
              <a:rPr lang="en-US"/>
              <a:t>Click to edit Master title style</a:t>
            </a:r>
          </a:p>
        </p:txBody>
      </p:sp>
      <p:sp>
        <p:nvSpPr>
          <p:cNvPr id="3" name="Subtitle 2"/>
          <p:cNvSpPr>
            <a:spLocks noGrp="1"/>
          </p:cNvSpPr>
          <p:nvPr>
            <p:ph type="subTitle" idx="1"/>
          </p:nvPr>
        </p:nvSpPr>
        <p:spPr>
          <a:xfrm>
            <a:off x="1133952" y="4039129"/>
            <a:ext cx="5291773" cy="1821568"/>
          </a:xfrm>
        </p:spPr>
        <p:txBody>
          <a:bodyPr/>
          <a:lstStyle>
            <a:lvl1pPr marL="0" indent="0" algn="ctr">
              <a:buNone/>
              <a:defRPr>
                <a:solidFill>
                  <a:schemeClr val="tx1">
                    <a:tint val="75000"/>
                  </a:schemeClr>
                </a:solidFill>
              </a:defRPr>
            </a:lvl1pPr>
            <a:lvl2pPr marL="377970" indent="0" algn="ctr">
              <a:buNone/>
              <a:defRPr>
                <a:solidFill>
                  <a:schemeClr val="tx1">
                    <a:tint val="75000"/>
                  </a:schemeClr>
                </a:solidFill>
              </a:defRPr>
            </a:lvl2pPr>
            <a:lvl3pPr marL="755939" indent="0" algn="ctr">
              <a:buNone/>
              <a:defRPr>
                <a:solidFill>
                  <a:schemeClr val="tx1">
                    <a:tint val="75000"/>
                  </a:schemeClr>
                </a:solidFill>
              </a:defRPr>
            </a:lvl3pPr>
            <a:lvl4pPr marL="1133909" indent="0" algn="ctr">
              <a:buNone/>
              <a:defRPr>
                <a:solidFill>
                  <a:schemeClr val="tx1">
                    <a:tint val="75000"/>
                  </a:schemeClr>
                </a:solidFill>
              </a:defRPr>
            </a:lvl4pPr>
            <a:lvl5pPr marL="1511880" indent="0" algn="ctr">
              <a:buNone/>
              <a:defRPr>
                <a:solidFill>
                  <a:schemeClr val="tx1">
                    <a:tint val="75000"/>
                  </a:schemeClr>
                </a:solidFill>
              </a:defRPr>
            </a:lvl5pPr>
            <a:lvl6pPr marL="1889849" indent="0" algn="ctr">
              <a:buNone/>
              <a:defRPr>
                <a:solidFill>
                  <a:schemeClr val="tx1">
                    <a:tint val="75000"/>
                  </a:schemeClr>
                </a:solidFill>
              </a:defRPr>
            </a:lvl6pPr>
            <a:lvl7pPr marL="2267818" indent="0" algn="ctr">
              <a:buNone/>
              <a:defRPr>
                <a:solidFill>
                  <a:schemeClr val="tx1">
                    <a:tint val="75000"/>
                  </a:schemeClr>
                </a:solidFill>
              </a:defRPr>
            </a:lvl7pPr>
            <a:lvl8pPr marL="2645789" indent="0" algn="ctr">
              <a:buNone/>
              <a:defRPr>
                <a:solidFill>
                  <a:schemeClr val="tx1">
                    <a:tint val="75000"/>
                  </a:schemeClr>
                </a:solidFill>
              </a:defRPr>
            </a:lvl8pPr>
            <a:lvl9pPr marL="30237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0764" y="285447"/>
            <a:ext cx="1700927" cy="60817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7984" y="285447"/>
            <a:ext cx="4976786" cy="60817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4580322"/>
            <a:ext cx="6425724" cy="141567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597162" y="3021098"/>
            <a:ext cx="6425724" cy="1559222"/>
          </a:xfrm>
        </p:spPr>
        <p:txBody>
          <a:bodyPr anchor="b"/>
          <a:lstStyle>
            <a:lvl1pPr marL="0" indent="0">
              <a:buNone/>
              <a:defRPr sz="1653">
                <a:solidFill>
                  <a:schemeClr val="tx1">
                    <a:tint val="75000"/>
                  </a:schemeClr>
                </a:solidFill>
              </a:defRPr>
            </a:lvl1pPr>
            <a:lvl2pPr marL="377970" indent="0">
              <a:buNone/>
              <a:defRPr sz="1488">
                <a:solidFill>
                  <a:schemeClr val="tx1">
                    <a:tint val="75000"/>
                  </a:schemeClr>
                </a:solidFill>
              </a:defRPr>
            </a:lvl2pPr>
            <a:lvl3pPr marL="755939" indent="0">
              <a:buNone/>
              <a:defRPr sz="1323">
                <a:solidFill>
                  <a:schemeClr val="tx1">
                    <a:tint val="75000"/>
                  </a:schemeClr>
                </a:solidFill>
              </a:defRPr>
            </a:lvl3pPr>
            <a:lvl4pPr marL="1133909" indent="0">
              <a:buNone/>
              <a:defRPr sz="1157">
                <a:solidFill>
                  <a:schemeClr val="tx1">
                    <a:tint val="75000"/>
                  </a:schemeClr>
                </a:solidFill>
              </a:defRPr>
            </a:lvl4pPr>
            <a:lvl5pPr marL="1511880" indent="0">
              <a:buNone/>
              <a:defRPr sz="1157">
                <a:solidFill>
                  <a:schemeClr val="tx1">
                    <a:tint val="75000"/>
                  </a:schemeClr>
                </a:solidFill>
              </a:defRPr>
            </a:lvl5pPr>
            <a:lvl6pPr marL="1889849" indent="0">
              <a:buNone/>
              <a:defRPr sz="1157">
                <a:solidFill>
                  <a:schemeClr val="tx1">
                    <a:tint val="75000"/>
                  </a:schemeClr>
                </a:solidFill>
              </a:defRPr>
            </a:lvl6pPr>
            <a:lvl7pPr marL="2267818" indent="0">
              <a:buNone/>
              <a:defRPr sz="1157">
                <a:solidFill>
                  <a:schemeClr val="tx1">
                    <a:tint val="75000"/>
                  </a:schemeClr>
                </a:solidFill>
              </a:defRPr>
            </a:lvl7pPr>
            <a:lvl8pPr marL="2645789" indent="0">
              <a:buNone/>
              <a:defRPr sz="1157">
                <a:solidFill>
                  <a:schemeClr val="tx1">
                    <a:tint val="75000"/>
                  </a:schemeClr>
                </a:solidFill>
              </a:defRPr>
            </a:lvl8pPr>
            <a:lvl9pPr marL="302375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798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83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7985" y="1595523"/>
            <a:ext cx="3340169"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4" name="Content Placeholder 3"/>
          <p:cNvSpPr>
            <a:spLocks noGrp="1"/>
          </p:cNvSpPr>
          <p:nvPr>
            <p:ph sz="half" idx="2"/>
          </p:nvPr>
        </p:nvSpPr>
        <p:spPr>
          <a:xfrm>
            <a:off x="377985" y="2260460"/>
            <a:ext cx="3340169"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0211" y="1595523"/>
            <a:ext cx="3341481"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40211" y="2260460"/>
            <a:ext cx="3341481"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5" y="283796"/>
            <a:ext cx="2487081" cy="1207779"/>
          </a:xfrm>
        </p:spPr>
        <p:txBody>
          <a:bodyPr anchor="b"/>
          <a:lstStyle>
            <a:lvl1pPr algn="l">
              <a:defRPr sz="1653" b="1"/>
            </a:lvl1pPr>
          </a:lstStyle>
          <a:p>
            <a:r>
              <a:rPr lang="en-US"/>
              <a:t>Click to edit Master title style</a:t>
            </a:r>
          </a:p>
        </p:txBody>
      </p:sp>
      <p:sp>
        <p:nvSpPr>
          <p:cNvPr id="3" name="Content Placeholder 2"/>
          <p:cNvSpPr>
            <a:spLocks noGrp="1"/>
          </p:cNvSpPr>
          <p:nvPr>
            <p:ph idx="1"/>
          </p:nvPr>
        </p:nvSpPr>
        <p:spPr>
          <a:xfrm>
            <a:off x="2955623" y="283797"/>
            <a:ext cx="4226068" cy="6083444"/>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985" y="1491576"/>
            <a:ext cx="2487081" cy="487566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4989513"/>
            <a:ext cx="4535805" cy="589040"/>
          </a:xfrm>
        </p:spPr>
        <p:txBody>
          <a:bodyPr anchor="b"/>
          <a:lstStyle>
            <a:lvl1pPr algn="l">
              <a:defRPr sz="1653" b="1"/>
            </a:lvl1pPr>
          </a:lstStyle>
          <a:p>
            <a:r>
              <a:rPr lang="en-US"/>
              <a:t>Click to edit Master title style</a:t>
            </a:r>
          </a:p>
        </p:txBody>
      </p:sp>
      <p:sp>
        <p:nvSpPr>
          <p:cNvPr id="3" name="Picture Placeholder 2"/>
          <p:cNvSpPr>
            <a:spLocks noGrp="1"/>
          </p:cNvSpPr>
          <p:nvPr>
            <p:ph type="pic" idx="1"/>
          </p:nvPr>
        </p:nvSpPr>
        <p:spPr>
          <a:xfrm>
            <a:off x="1481749" y="636890"/>
            <a:ext cx="4535805" cy="4276725"/>
          </a:xfrm>
        </p:spPr>
        <p:txBody>
          <a:bodyPr/>
          <a:lstStyle>
            <a:lvl1pPr marL="0" indent="0">
              <a:buNone/>
              <a:defRPr sz="2645"/>
            </a:lvl1pPr>
            <a:lvl2pPr marL="377970" indent="0">
              <a:buNone/>
              <a:defRPr sz="2315"/>
            </a:lvl2pPr>
            <a:lvl3pPr marL="755939" indent="0">
              <a:buNone/>
              <a:defRPr sz="1984"/>
            </a:lvl3pPr>
            <a:lvl4pPr marL="1133909" indent="0">
              <a:buNone/>
              <a:defRPr sz="1653"/>
            </a:lvl4pPr>
            <a:lvl5pPr marL="1511880" indent="0">
              <a:buNone/>
              <a:defRPr sz="1653"/>
            </a:lvl5pPr>
            <a:lvl6pPr marL="1889849" indent="0">
              <a:buNone/>
              <a:defRPr sz="1653"/>
            </a:lvl6pPr>
            <a:lvl7pPr marL="2267818" indent="0">
              <a:buNone/>
              <a:defRPr sz="1653"/>
            </a:lvl7pPr>
            <a:lvl8pPr marL="2645789" indent="0">
              <a:buNone/>
              <a:defRPr sz="1653"/>
            </a:lvl8pPr>
            <a:lvl9pPr marL="3023758" indent="0">
              <a:buNone/>
              <a:defRPr sz="1653"/>
            </a:lvl9pPr>
          </a:lstStyle>
          <a:p>
            <a:endParaRPr lang="en-US"/>
          </a:p>
        </p:txBody>
      </p:sp>
      <p:sp>
        <p:nvSpPr>
          <p:cNvPr id="4" name="Text Placeholder 3"/>
          <p:cNvSpPr>
            <a:spLocks noGrp="1"/>
          </p:cNvSpPr>
          <p:nvPr>
            <p:ph type="body" sz="half" idx="2"/>
          </p:nvPr>
        </p:nvSpPr>
        <p:spPr>
          <a:xfrm>
            <a:off x="1481749" y="5578554"/>
            <a:ext cx="4535805" cy="83653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285447"/>
            <a:ext cx="6803708" cy="11879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7984" y="1663173"/>
            <a:ext cx="6803708" cy="47040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7984" y="6606486"/>
            <a:ext cx="1763924" cy="379493"/>
          </a:xfrm>
          <a:prstGeom prst="rect">
            <a:avLst/>
          </a:prstGeom>
        </p:spPr>
        <p:txBody>
          <a:bodyPr vert="horz" lIns="91440" tIns="45720" rIns="91440" bIns="45720" rtlCol="0" anchor="ctr"/>
          <a:lstStyle>
            <a:lvl1pPr algn="l">
              <a:defRPr sz="992">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2582890" y="6606486"/>
            <a:ext cx="2393897" cy="37949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17767" y="6606486"/>
            <a:ext cx="1763924" cy="379493"/>
          </a:xfrm>
          <a:prstGeom prst="rect">
            <a:avLst/>
          </a:prstGeom>
        </p:spPr>
        <p:txBody>
          <a:bodyPr vert="horz" lIns="91440" tIns="45720" rIns="91440" bIns="45720" rtlCol="0" anchor="ctr"/>
          <a:lstStyle>
            <a:lvl1pPr algn="r">
              <a:defRPr sz="99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55939" rtl="0" eaLnBrk="1" latinLnBrk="0" hangingPunct="1">
        <a:spcBef>
          <a:spcPct val="0"/>
        </a:spcBef>
        <a:buNone/>
        <a:defRPr sz="3637" kern="1200">
          <a:solidFill>
            <a:schemeClr val="tx1"/>
          </a:solidFill>
          <a:latin typeface="+mj-lt"/>
          <a:ea typeface="+mj-ea"/>
          <a:cs typeface="+mj-cs"/>
        </a:defRPr>
      </a:lvl1pPr>
    </p:titleStyle>
    <p:bodyStyle>
      <a:lvl1pPr marL="283477" indent="-283477" algn="l" defTabSz="755939" rtl="0" eaLnBrk="1" latinLnBrk="0" hangingPunct="1">
        <a:spcBef>
          <a:spcPct val="20000"/>
        </a:spcBef>
        <a:buFont typeface="Arial" pitchFamily="34" charset="0"/>
        <a:buChar char="•"/>
        <a:defRPr sz="2645" kern="1200">
          <a:solidFill>
            <a:schemeClr val="tx1"/>
          </a:solidFill>
          <a:latin typeface="+mn-lt"/>
          <a:ea typeface="+mn-ea"/>
          <a:cs typeface="+mn-cs"/>
        </a:defRPr>
      </a:lvl1pPr>
      <a:lvl2pPr marL="614201" indent="-236231" algn="l" defTabSz="755939" rtl="0" eaLnBrk="1" latinLnBrk="0" hangingPunct="1">
        <a:spcBef>
          <a:spcPct val="20000"/>
        </a:spcBef>
        <a:buFont typeface="Arial" pitchFamily="34" charset="0"/>
        <a:buChar char="–"/>
        <a:defRPr sz="2315" kern="1200">
          <a:solidFill>
            <a:schemeClr val="tx1"/>
          </a:solidFill>
          <a:latin typeface="+mn-lt"/>
          <a:ea typeface="+mn-ea"/>
          <a:cs typeface="+mn-cs"/>
        </a:defRPr>
      </a:lvl2pPr>
      <a:lvl3pPr marL="944925" indent="-188985" algn="l" defTabSz="755939" rtl="0" eaLnBrk="1" latinLnBrk="0" hangingPunct="1">
        <a:spcBef>
          <a:spcPct val="20000"/>
        </a:spcBef>
        <a:buFont typeface="Arial" pitchFamily="34" charset="0"/>
        <a:buChar char="•"/>
        <a:defRPr sz="1984" kern="1200">
          <a:solidFill>
            <a:schemeClr val="tx1"/>
          </a:solidFill>
          <a:latin typeface="+mn-lt"/>
          <a:ea typeface="+mn-ea"/>
          <a:cs typeface="+mn-cs"/>
        </a:defRPr>
      </a:lvl3pPr>
      <a:lvl4pPr marL="132289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4pPr>
      <a:lvl5pPr marL="170086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5pPr>
      <a:lvl6pPr marL="207883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6pPr>
      <a:lvl7pPr marL="245680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7pPr>
      <a:lvl8pPr marL="283477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8pPr>
      <a:lvl9pPr marL="321274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9pPr>
    </p:bodyStyle>
    <p:otherStyle>
      <a:defPPr>
        <a:defRPr lang="en-US"/>
      </a:defPPr>
      <a:lvl1pPr marL="0" algn="l" defTabSz="755939" rtl="0" eaLnBrk="1" latinLnBrk="0" hangingPunct="1">
        <a:defRPr sz="1488" kern="1200">
          <a:solidFill>
            <a:schemeClr val="tx1"/>
          </a:solidFill>
          <a:latin typeface="+mn-lt"/>
          <a:ea typeface="+mn-ea"/>
          <a:cs typeface="+mn-cs"/>
        </a:defRPr>
      </a:lvl1pPr>
      <a:lvl2pPr marL="377970" algn="l" defTabSz="755939" rtl="0" eaLnBrk="1" latinLnBrk="0" hangingPunct="1">
        <a:defRPr sz="1488" kern="1200">
          <a:solidFill>
            <a:schemeClr val="tx1"/>
          </a:solidFill>
          <a:latin typeface="+mn-lt"/>
          <a:ea typeface="+mn-ea"/>
          <a:cs typeface="+mn-cs"/>
        </a:defRPr>
      </a:lvl2pPr>
      <a:lvl3pPr marL="755939" algn="l" defTabSz="755939" rtl="0" eaLnBrk="1" latinLnBrk="0" hangingPunct="1">
        <a:defRPr sz="1488" kern="1200">
          <a:solidFill>
            <a:schemeClr val="tx1"/>
          </a:solidFill>
          <a:latin typeface="+mn-lt"/>
          <a:ea typeface="+mn-ea"/>
          <a:cs typeface="+mn-cs"/>
        </a:defRPr>
      </a:lvl3pPr>
      <a:lvl4pPr marL="1133909" algn="l" defTabSz="755939" rtl="0" eaLnBrk="1" latinLnBrk="0" hangingPunct="1">
        <a:defRPr sz="1488" kern="1200">
          <a:solidFill>
            <a:schemeClr val="tx1"/>
          </a:solidFill>
          <a:latin typeface="+mn-lt"/>
          <a:ea typeface="+mn-ea"/>
          <a:cs typeface="+mn-cs"/>
        </a:defRPr>
      </a:lvl4pPr>
      <a:lvl5pPr marL="1511880" algn="l" defTabSz="755939" rtl="0" eaLnBrk="1" latinLnBrk="0" hangingPunct="1">
        <a:defRPr sz="1488" kern="1200">
          <a:solidFill>
            <a:schemeClr val="tx1"/>
          </a:solidFill>
          <a:latin typeface="+mn-lt"/>
          <a:ea typeface="+mn-ea"/>
          <a:cs typeface="+mn-cs"/>
        </a:defRPr>
      </a:lvl5pPr>
      <a:lvl6pPr marL="1889849" algn="l" defTabSz="755939" rtl="0" eaLnBrk="1" latinLnBrk="0" hangingPunct="1">
        <a:defRPr sz="1488" kern="1200">
          <a:solidFill>
            <a:schemeClr val="tx1"/>
          </a:solidFill>
          <a:latin typeface="+mn-lt"/>
          <a:ea typeface="+mn-ea"/>
          <a:cs typeface="+mn-cs"/>
        </a:defRPr>
      </a:lvl6pPr>
      <a:lvl7pPr marL="2267818" algn="l" defTabSz="755939" rtl="0" eaLnBrk="1" latinLnBrk="0" hangingPunct="1">
        <a:defRPr sz="1488" kern="1200">
          <a:solidFill>
            <a:schemeClr val="tx1"/>
          </a:solidFill>
          <a:latin typeface="+mn-lt"/>
          <a:ea typeface="+mn-ea"/>
          <a:cs typeface="+mn-cs"/>
        </a:defRPr>
      </a:lvl7pPr>
      <a:lvl8pPr marL="2645789" algn="l" defTabSz="755939" rtl="0" eaLnBrk="1" latinLnBrk="0" hangingPunct="1">
        <a:defRPr sz="1488" kern="1200">
          <a:solidFill>
            <a:schemeClr val="tx1"/>
          </a:solidFill>
          <a:latin typeface="+mn-lt"/>
          <a:ea typeface="+mn-ea"/>
          <a:cs typeface="+mn-cs"/>
        </a:defRPr>
      </a:lvl8pPr>
      <a:lvl9pPr marL="3023758" algn="l" defTabSz="75593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1millionturtles@1millionturtle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5.svg"/><Relationship Id="rId21" Type="http://schemas.openxmlformats.org/officeDocument/2006/relationships/image" Target="../media/image26.png"/><Relationship Id="rId34"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8.sv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8.jpe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9.png"/><Relationship Id="rId2" Type="http://schemas.openxmlformats.org/officeDocument/2006/relationships/image" Target="../media/image40.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46.png"/><Relationship Id="rId14" Type="http://schemas.openxmlformats.org/officeDocument/2006/relationships/image" Target="../media/image51.sv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59.svg"/><Relationship Id="rId4" Type="http://schemas.openxmlformats.org/officeDocument/2006/relationships/image" Target="../media/image55.pn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121825" y="3008229"/>
            <a:ext cx="13372050" cy="5297540"/>
          </a:xfrm>
          <a:prstGeom prst="rect">
            <a:avLst/>
          </a:prstGeom>
        </p:spPr>
        <p:txBody>
          <a:bodyPr wrap="square" lIns="0" tIns="0" rIns="0" bIns="0" rtlCol="0" anchor="t">
            <a:spAutoFit/>
          </a:bodyPr>
          <a:lstStyle/>
          <a:p>
            <a:pPr>
              <a:lnSpc>
                <a:spcPct val="120000"/>
              </a:lnSpc>
            </a:pPr>
            <a:r>
              <a:rPr lang="en-US" sz="1600" dirty="0">
                <a:solidFill>
                  <a:srgbClr val="000000"/>
                </a:solidFill>
                <a:latin typeface="Canva Sans"/>
              </a:rPr>
              <a:t>There are five different signage designs included in this template. Please feel free to make the necessary modifications to any element included in this template to better fit your context, needs and branding guidelines. You may choose to use this template as is with minor edits or simply use this as a guide to design something different.</a:t>
            </a:r>
          </a:p>
          <a:p>
            <a:pPr>
              <a:lnSpc>
                <a:spcPct val="120000"/>
              </a:lnSpc>
            </a:pPr>
            <a:endParaRPr lang="en-US" sz="1600" dirty="0">
              <a:solidFill>
                <a:srgbClr val="000000"/>
              </a:solidFill>
              <a:latin typeface="Canva Sans"/>
            </a:endParaRPr>
          </a:p>
          <a:p>
            <a:pPr>
              <a:lnSpc>
                <a:spcPct val="120000"/>
              </a:lnSpc>
            </a:pPr>
            <a:r>
              <a:rPr lang="en-US" sz="1600" dirty="0">
                <a:solidFill>
                  <a:srgbClr val="000000"/>
                </a:solidFill>
                <a:latin typeface="Canva Sans"/>
              </a:rPr>
              <a:t>While using this template, please note the following:</a:t>
            </a:r>
          </a:p>
          <a:p>
            <a:pPr algn="r">
              <a:lnSpc>
                <a:spcPct val="120000"/>
              </a:lnSpc>
            </a:pPr>
            <a:endParaRPr lang="en-US" sz="1600" dirty="0">
              <a:solidFill>
                <a:srgbClr val="000000"/>
              </a:solidFill>
              <a:latin typeface="Canva Sans"/>
            </a:endParaRPr>
          </a:p>
          <a:p>
            <a:pPr marL="342900" indent="-342900">
              <a:lnSpc>
                <a:spcPct val="120000"/>
              </a:lnSpc>
              <a:buFont typeface="+mj-lt"/>
              <a:buAutoNum type="arabicPeriod"/>
            </a:pPr>
            <a:r>
              <a:rPr lang="en-US" sz="1600" spc="6" dirty="0">
                <a:solidFill>
                  <a:srgbClr val="000000"/>
                </a:solidFill>
                <a:latin typeface="Canva Sans"/>
              </a:rPr>
              <a:t>Green text – highlights words that need to be personalized or edited – e.g., the name of the lake, wetland or other water body where you will be setting up this turtle tour.</a:t>
            </a:r>
          </a:p>
          <a:p>
            <a:pPr marL="342900" indent="-342900">
              <a:lnSpc>
                <a:spcPct val="120000"/>
              </a:lnSpc>
              <a:buFont typeface="+mj-lt"/>
              <a:buAutoNum type="arabicPeriod"/>
            </a:pPr>
            <a:r>
              <a:rPr lang="en-US" sz="1600" spc="6" dirty="0">
                <a:solidFill>
                  <a:srgbClr val="000000"/>
                </a:solidFill>
                <a:latin typeface="Canva Sans"/>
              </a:rPr>
              <a:t>Remove any guidance text or notes denoted in blue, including any arrows. </a:t>
            </a:r>
          </a:p>
          <a:p>
            <a:pPr marL="342900" indent="-342900">
              <a:lnSpc>
                <a:spcPct val="120000"/>
              </a:lnSpc>
              <a:buFont typeface="+mj-lt"/>
              <a:buAutoNum type="arabicPeriod"/>
            </a:pPr>
            <a:r>
              <a:rPr lang="en-US" sz="1600" spc="6" dirty="0">
                <a:solidFill>
                  <a:srgbClr val="000000"/>
                </a:solidFill>
                <a:latin typeface="Canva Sans"/>
              </a:rPr>
              <a:t>Remove the rectangles where it says – ‘Insert your logo here’.</a:t>
            </a:r>
          </a:p>
          <a:p>
            <a:pPr marL="342900" indent="-342900">
              <a:lnSpc>
                <a:spcPct val="120000"/>
              </a:lnSpc>
              <a:buFont typeface="+mj-lt"/>
              <a:buAutoNum type="arabicPeriod"/>
            </a:pPr>
            <a:r>
              <a:rPr lang="en-US" sz="1600" spc="6" dirty="0">
                <a:solidFill>
                  <a:srgbClr val="000000"/>
                </a:solidFill>
                <a:latin typeface="Canva Sans"/>
              </a:rPr>
              <a:t>The slides have been resized to A3 (29.7cm X 42cm) instead of the usual 16:9.</a:t>
            </a:r>
          </a:p>
          <a:p>
            <a:pPr marL="342900" indent="-342900">
              <a:lnSpc>
                <a:spcPct val="120000"/>
              </a:lnSpc>
              <a:buFont typeface="+mj-lt"/>
              <a:buAutoNum type="arabicPeriod"/>
            </a:pPr>
            <a:r>
              <a:rPr lang="en-US" sz="1600" spc="6" dirty="0">
                <a:solidFill>
                  <a:srgbClr val="000000"/>
                </a:solidFill>
                <a:latin typeface="Canva Sans"/>
              </a:rPr>
              <a:t>If you do not have any Red-eared sliders in your local area – remember to include a sentence about this in ‘Signage 5’.</a:t>
            </a:r>
          </a:p>
          <a:p>
            <a:pPr marL="342900" indent="-342900">
              <a:lnSpc>
                <a:spcPct val="120000"/>
              </a:lnSpc>
              <a:buFont typeface="+mj-lt"/>
              <a:buAutoNum type="arabicPeriod"/>
            </a:pPr>
            <a:r>
              <a:rPr lang="en-US" sz="1600" spc="6" dirty="0">
                <a:solidFill>
                  <a:srgbClr val="000000"/>
                </a:solidFill>
                <a:latin typeface="Canva Sans"/>
              </a:rPr>
              <a:t>Check all QR codes.</a:t>
            </a:r>
          </a:p>
          <a:p>
            <a:pPr marL="342900" indent="-342900">
              <a:lnSpc>
                <a:spcPct val="120000"/>
              </a:lnSpc>
              <a:buFont typeface="+mj-lt"/>
              <a:buAutoNum type="arabicPeriod"/>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We hope that this template helps and if you have any questions or need any assistance, please contact the 1 Million Turtles Program Team at </a:t>
            </a:r>
            <a:r>
              <a:rPr lang="en-US" sz="1600" spc="6" dirty="0">
                <a:solidFill>
                  <a:srgbClr val="000000"/>
                </a:solidFill>
                <a:latin typeface="Canva Sans"/>
                <a:hlinkClick r:id="rId3"/>
              </a:rPr>
              <a:t>1millionturtles@1millionturtles.com</a:t>
            </a:r>
            <a:endParaRPr lang="en-US" sz="1600" spc="6" dirty="0">
              <a:solidFill>
                <a:srgbClr val="000000"/>
              </a:solidFill>
              <a:latin typeface="Canva Sans"/>
            </a:endParaRPr>
          </a:p>
          <a:p>
            <a:pPr>
              <a:lnSpc>
                <a:spcPct val="120000"/>
              </a:lnSpc>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For more information about setting up a turtle tour and using this template, please refer to Attachment A. </a:t>
            </a:r>
          </a:p>
        </p:txBody>
      </p:sp>
      <p:sp>
        <p:nvSpPr>
          <p:cNvPr id="35" name="TextBox 35"/>
          <p:cNvSpPr txBox="1"/>
          <p:nvPr/>
        </p:nvSpPr>
        <p:spPr>
          <a:xfrm>
            <a:off x="1121825" y="2406291"/>
            <a:ext cx="4380450" cy="351763"/>
          </a:xfrm>
          <a:prstGeom prst="rect">
            <a:avLst/>
          </a:prstGeom>
        </p:spPr>
        <p:txBody>
          <a:bodyPr wrap="square" lIns="0" tIns="0" rIns="0" bIns="0" rtlCol="0" anchor="t">
            <a:spAutoFit/>
          </a:bodyPr>
          <a:lstStyle/>
          <a:p>
            <a:pPr>
              <a:lnSpc>
                <a:spcPts val="2893"/>
              </a:lnSpc>
            </a:pPr>
            <a:r>
              <a:rPr lang="en-US" sz="2200" dirty="0">
                <a:solidFill>
                  <a:srgbClr val="000000"/>
                </a:solidFill>
                <a:latin typeface="Canva Sans Bold"/>
              </a:rPr>
              <a:t>Please read the following.</a:t>
            </a:r>
          </a:p>
        </p:txBody>
      </p:sp>
      <p:sp>
        <p:nvSpPr>
          <p:cNvPr id="87" name="TextBox 86">
            <a:extLst>
              <a:ext uri="{FF2B5EF4-FFF2-40B4-BE49-F238E27FC236}">
                <a16:creationId xmlns:a16="http://schemas.microsoft.com/office/drawing/2014/main" id="{17052947-3196-2C0A-8F2D-D7C136D77B8D}"/>
              </a:ext>
            </a:extLst>
          </p:cNvPr>
          <p:cNvSpPr txBox="1"/>
          <p:nvPr/>
        </p:nvSpPr>
        <p:spPr>
          <a:xfrm>
            <a:off x="1042980" y="1284476"/>
            <a:ext cx="9416360" cy="784830"/>
          </a:xfrm>
          <a:prstGeom prst="rect">
            <a:avLst/>
          </a:prstGeom>
          <a:noFill/>
        </p:spPr>
        <p:txBody>
          <a:bodyPr wrap="none" rtlCol="0">
            <a:spAutoFit/>
          </a:bodyPr>
          <a:lstStyle/>
          <a:p>
            <a:r>
              <a:rPr lang="en-AU" sz="4500" dirty="0">
                <a:latin typeface="Canva Sans Medium" panose="020B0604020202020204" charset="0"/>
              </a:rPr>
              <a:t>1MT Turtle Tour Template - BLUE</a:t>
            </a:r>
            <a:endParaRPr lang="en-GB" sz="4500" dirty="0">
              <a:latin typeface="Canva Sans Medium" panose="020B0604020202020204" charset="0"/>
            </a:endParaRPr>
          </a:p>
        </p:txBody>
      </p:sp>
      <p:pic>
        <p:nvPicPr>
          <p:cNvPr id="107" name="Picture 106">
            <a:extLst>
              <a:ext uri="{FF2B5EF4-FFF2-40B4-BE49-F238E27FC236}">
                <a16:creationId xmlns:a16="http://schemas.microsoft.com/office/drawing/2014/main" id="{A0FFD1F9-C1CE-DAF3-CEA5-084500FC0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875" y="8929486"/>
            <a:ext cx="3810000" cy="11627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680082" y="3612403"/>
            <a:ext cx="4042393" cy="4762012"/>
          </a:xfrm>
          <a:custGeom>
            <a:avLst/>
            <a:gdLst/>
            <a:ahLst/>
            <a:cxnLst/>
            <a:rect l="l" t="t" r="r" b="b"/>
            <a:pathLst>
              <a:path w="4340085" h="5205032">
                <a:moveTo>
                  <a:pt x="0" y="0"/>
                </a:moveTo>
                <a:lnTo>
                  <a:pt x="4340085" y="0"/>
                </a:lnTo>
                <a:lnTo>
                  <a:pt x="4340085" y="5205031"/>
                </a:lnTo>
                <a:lnTo>
                  <a:pt x="0" y="5205031"/>
                </a:lnTo>
                <a:lnTo>
                  <a:pt x="0" y="0"/>
                </a:lnTo>
                <a:close/>
              </a:path>
            </a:pathLst>
          </a:custGeom>
          <a:blipFill>
            <a:blip r:embed="rId3"/>
            <a:stretch>
              <a:fillRect l="-104071" r="-104041"/>
            </a:stretch>
          </a:blipFill>
        </p:spPr>
        <p:txBody>
          <a:bodyPr/>
          <a:lstStyle/>
          <a:p>
            <a:pPr algn="ctr"/>
            <a:r>
              <a:rPr lang="en-AU" sz="1600" dirty="0"/>
              <a:t>Insert your turtle tour map here, like the example here.</a:t>
            </a:r>
            <a:endParaRPr lang="en-GB" sz="1600" dirty="0"/>
          </a:p>
        </p:txBody>
      </p:sp>
      <p:sp>
        <p:nvSpPr>
          <p:cNvPr id="35" name="TextBox 35"/>
          <p:cNvSpPr txBox="1"/>
          <p:nvPr/>
        </p:nvSpPr>
        <p:spPr>
          <a:xfrm>
            <a:off x="1130726" y="2145506"/>
            <a:ext cx="5371050" cy="358368"/>
          </a:xfrm>
          <a:prstGeom prst="rect">
            <a:avLst/>
          </a:prstGeom>
        </p:spPr>
        <p:txBody>
          <a:bodyPr wrap="square" lIns="0" tIns="0" rIns="0" bIns="0" rtlCol="0" anchor="t">
            <a:spAutoFit/>
          </a:bodyPr>
          <a:lstStyle/>
          <a:p>
            <a:pPr>
              <a:lnSpc>
                <a:spcPts val="2893"/>
              </a:lnSpc>
            </a:pPr>
            <a:r>
              <a:rPr lang="en-US" sz="2400" dirty="0">
                <a:solidFill>
                  <a:srgbClr val="000000"/>
                </a:solidFill>
                <a:latin typeface="Canva Sans Medium" panose="020B0604020202020204" charset="0"/>
              </a:rPr>
              <a:t>What is the Turtle Tour about?</a:t>
            </a:r>
          </a:p>
        </p:txBody>
      </p:sp>
      <p:pic>
        <p:nvPicPr>
          <p:cNvPr id="44" name="Picture 43">
            <a:extLst>
              <a:ext uri="{FF2B5EF4-FFF2-40B4-BE49-F238E27FC236}">
                <a16:creationId xmlns:a16="http://schemas.microsoft.com/office/drawing/2014/main" id="{939FD07E-BC95-D1F8-582F-7841B3E422B4}"/>
              </a:ext>
            </a:extLst>
          </p:cNvPr>
          <p:cNvPicPr>
            <a:picLocks noChangeAspect="1"/>
          </p:cNvPicPr>
          <p:nvPr/>
        </p:nvPicPr>
        <p:blipFill>
          <a:blip r:embed="rId4"/>
          <a:stretch>
            <a:fillRect/>
          </a:stretch>
        </p:blipFill>
        <p:spPr>
          <a:xfrm>
            <a:off x="11318599" y="4328986"/>
            <a:ext cx="2797339" cy="3740352"/>
          </a:xfrm>
          <a:prstGeom prst="rect">
            <a:avLst/>
          </a:prstGeom>
        </p:spPr>
      </p:pic>
      <p:sp>
        <p:nvSpPr>
          <p:cNvPr id="87" name="TextBox 86">
            <a:extLst>
              <a:ext uri="{FF2B5EF4-FFF2-40B4-BE49-F238E27FC236}">
                <a16:creationId xmlns:a16="http://schemas.microsoft.com/office/drawing/2014/main" id="{17052947-3196-2C0A-8F2D-D7C136D77B8D}"/>
              </a:ext>
            </a:extLst>
          </p:cNvPr>
          <p:cNvSpPr txBox="1"/>
          <p:nvPr/>
        </p:nvSpPr>
        <p:spPr>
          <a:xfrm>
            <a:off x="1042980" y="1132076"/>
            <a:ext cx="9661619" cy="784830"/>
          </a:xfrm>
          <a:prstGeom prst="rect">
            <a:avLst/>
          </a:prstGeom>
          <a:noFill/>
        </p:spPr>
        <p:txBody>
          <a:bodyPr wrap="none" rtlCol="0">
            <a:spAutoFit/>
          </a:bodyPr>
          <a:lstStyle/>
          <a:p>
            <a:r>
              <a:rPr lang="en-AU" sz="4500" dirty="0">
                <a:latin typeface="Canva Sans Medium" panose="020B0604020202020204" charset="0"/>
              </a:rPr>
              <a:t>[Insert Name of Place] Turtle Tour</a:t>
            </a:r>
            <a:endParaRPr lang="en-GB" sz="4500" dirty="0">
              <a:latin typeface="Canva Sans Medium" panose="020B0604020202020204" charset="0"/>
            </a:endParaRPr>
          </a:p>
        </p:txBody>
      </p:sp>
      <p:sp>
        <p:nvSpPr>
          <p:cNvPr id="2" name="Rectangle: Rounded Corners 1">
            <a:extLst>
              <a:ext uri="{FF2B5EF4-FFF2-40B4-BE49-F238E27FC236}">
                <a16:creationId xmlns:a16="http://schemas.microsoft.com/office/drawing/2014/main" id="{3BF4D853-E8ED-2470-900C-AC356064ED5C}"/>
              </a:ext>
            </a:extLst>
          </p:cNvPr>
          <p:cNvSpPr/>
          <p:nvPr/>
        </p:nvSpPr>
        <p:spPr>
          <a:xfrm>
            <a:off x="1837438" y="8704201"/>
            <a:ext cx="7975642" cy="1518505"/>
          </a:xfrm>
          <a:prstGeom prst="roundRect">
            <a:avLst/>
          </a:prstGeom>
          <a:solidFill>
            <a:srgbClr val="0097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550B37C-220F-A0A2-3A21-CC5506925212}"/>
              </a:ext>
            </a:extLst>
          </p:cNvPr>
          <p:cNvSpPr/>
          <p:nvPr/>
        </p:nvSpPr>
        <p:spPr>
          <a:xfrm>
            <a:off x="1158875" y="8718269"/>
            <a:ext cx="1491405" cy="1472405"/>
          </a:xfrm>
          <a:prstGeom prst="ellipse">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4B626500-2E7B-A784-8000-C62005C0D1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097" y="9162517"/>
            <a:ext cx="888959" cy="570957"/>
          </a:xfrm>
          <a:prstGeom prst="rect">
            <a:avLst/>
          </a:prstGeom>
        </p:spPr>
      </p:pic>
      <p:sp>
        <p:nvSpPr>
          <p:cNvPr id="32" name="TextBox 32"/>
          <p:cNvSpPr txBox="1"/>
          <p:nvPr/>
        </p:nvSpPr>
        <p:spPr>
          <a:xfrm>
            <a:off x="2796756" y="9003506"/>
            <a:ext cx="6711524" cy="923330"/>
          </a:xfrm>
          <a:prstGeom prst="rect">
            <a:avLst/>
          </a:prstGeom>
        </p:spPr>
        <p:txBody>
          <a:bodyPr wrap="square" lIns="0" tIns="0" rIns="0" bIns="0" rtlCol="0" anchor="t">
            <a:spAutoFit/>
          </a:bodyPr>
          <a:lstStyle/>
          <a:p>
            <a:pPr algn="just">
              <a:lnSpc>
                <a:spcPts val="1798"/>
              </a:lnSpc>
            </a:pPr>
            <a:r>
              <a:rPr lang="en-US" sz="1600" dirty="0">
                <a:solidFill>
                  <a:schemeClr val="bg1"/>
                </a:solidFill>
                <a:effectLst>
                  <a:outerShdw blurRad="38100" dist="38100" dir="2700000" algn="tl">
                    <a:srgbClr val="000000">
                      <a:alpha val="43137"/>
                    </a:srgbClr>
                  </a:outerShdw>
                </a:effectLst>
                <a:latin typeface="Canva Sans"/>
              </a:rPr>
              <a:t>As you walk around the [lake/wetland/river], keep an eye out for signs and QR codes. At each of these locations, you will learn more about freshwater turtles and their behaviour. See map for Turtle Tour stops around the lake.</a:t>
            </a:r>
          </a:p>
        </p:txBody>
      </p:sp>
      <p:sp>
        <p:nvSpPr>
          <p:cNvPr id="7" name="Arrow: Curved Right 6">
            <a:extLst>
              <a:ext uri="{FF2B5EF4-FFF2-40B4-BE49-F238E27FC236}">
                <a16:creationId xmlns:a16="http://schemas.microsoft.com/office/drawing/2014/main" id="{F19C0D8D-CE5C-A424-68E7-8548B58E0D6E}"/>
              </a:ext>
            </a:extLst>
          </p:cNvPr>
          <p:cNvSpPr/>
          <p:nvPr/>
        </p:nvSpPr>
        <p:spPr>
          <a:xfrm>
            <a:off x="10364821" y="3940698"/>
            <a:ext cx="6096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Flowchart: Connector 14">
            <a:extLst>
              <a:ext uri="{FF2B5EF4-FFF2-40B4-BE49-F238E27FC236}">
                <a16:creationId xmlns:a16="http://schemas.microsoft.com/office/drawing/2014/main" id="{D2334C10-3A9E-379C-0880-5E47865D6AB4}"/>
              </a:ext>
            </a:extLst>
          </p:cNvPr>
          <p:cNvSpPr/>
          <p:nvPr/>
        </p:nvSpPr>
        <p:spPr>
          <a:xfrm>
            <a:off x="11984089" y="1041283"/>
            <a:ext cx="2180326" cy="2247223"/>
          </a:xfrm>
          <a:prstGeom prst="flowChartConnector">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3">
            <a:extLst>
              <a:ext uri="{FF2B5EF4-FFF2-40B4-BE49-F238E27FC236}">
                <a16:creationId xmlns:a16="http://schemas.microsoft.com/office/drawing/2014/main" id="{BADA5102-A744-B9CA-B7FF-D71019A20F60}"/>
              </a:ext>
            </a:extLst>
          </p:cNvPr>
          <p:cNvSpPr/>
          <p:nvPr/>
        </p:nvSpPr>
        <p:spPr>
          <a:xfrm>
            <a:off x="12426301" y="1231037"/>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7"/>
            <a:stretch>
              <a:fillRect b="-34051"/>
            </a:stretch>
          </a:blipFill>
        </p:spPr>
      </p:sp>
      <p:sp>
        <p:nvSpPr>
          <p:cNvPr id="18" name="TextBox 24">
            <a:extLst>
              <a:ext uri="{FF2B5EF4-FFF2-40B4-BE49-F238E27FC236}">
                <a16:creationId xmlns:a16="http://schemas.microsoft.com/office/drawing/2014/main" id="{26F8335A-182D-8EBC-0B6E-3618000FF20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1</a:t>
            </a:r>
          </a:p>
        </p:txBody>
      </p:sp>
      <p:grpSp>
        <p:nvGrpSpPr>
          <p:cNvPr id="19" name="Group 18">
            <a:extLst>
              <a:ext uri="{FF2B5EF4-FFF2-40B4-BE49-F238E27FC236}">
                <a16:creationId xmlns:a16="http://schemas.microsoft.com/office/drawing/2014/main" id="{1F3E0004-4B19-C35B-53F9-CE918195D3EE}"/>
              </a:ext>
            </a:extLst>
          </p:cNvPr>
          <p:cNvGrpSpPr/>
          <p:nvPr/>
        </p:nvGrpSpPr>
        <p:grpSpPr>
          <a:xfrm>
            <a:off x="12073168" y="1268593"/>
            <a:ext cx="617499" cy="1813173"/>
            <a:chOff x="12083342" y="1890876"/>
            <a:chExt cx="617499" cy="1813173"/>
          </a:xfrm>
        </p:grpSpPr>
        <p:sp>
          <p:nvSpPr>
            <p:cNvPr id="20" name="TextBox 25">
              <a:extLst>
                <a:ext uri="{FF2B5EF4-FFF2-40B4-BE49-F238E27FC236}">
                  <a16:creationId xmlns:a16="http://schemas.microsoft.com/office/drawing/2014/main" id="{1947066A-D26C-5D56-5663-024511C3873D}"/>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1" name="TextBox 26">
              <a:extLst>
                <a:ext uri="{FF2B5EF4-FFF2-40B4-BE49-F238E27FC236}">
                  <a16:creationId xmlns:a16="http://schemas.microsoft.com/office/drawing/2014/main" id="{1EC8A8FC-B676-8F34-F957-88E202292934}"/>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2" name="TextBox 27">
              <a:extLst>
                <a:ext uri="{FF2B5EF4-FFF2-40B4-BE49-F238E27FC236}">
                  <a16:creationId xmlns:a16="http://schemas.microsoft.com/office/drawing/2014/main" id="{0FFCE848-815D-12BC-5AC6-6BCD153A21FD}"/>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23" name="TextBox 28">
              <a:extLst>
                <a:ext uri="{FF2B5EF4-FFF2-40B4-BE49-F238E27FC236}">
                  <a16:creationId xmlns:a16="http://schemas.microsoft.com/office/drawing/2014/main" id="{D1779738-8160-7E87-6D7D-6820C08CB52F}"/>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4" name="TextBox 29">
              <a:extLst>
                <a:ext uri="{FF2B5EF4-FFF2-40B4-BE49-F238E27FC236}">
                  <a16:creationId xmlns:a16="http://schemas.microsoft.com/office/drawing/2014/main" id="{E98E0E6B-5D68-2CF6-A9C1-DFBB91525E86}"/>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25" name="TextBox 30">
              <a:extLst>
                <a:ext uri="{FF2B5EF4-FFF2-40B4-BE49-F238E27FC236}">
                  <a16:creationId xmlns:a16="http://schemas.microsoft.com/office/drawing/2014/main" id="{925A97C7-A6A0-A940-5447-4A6166EB3AC5}"/>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26" name="TextBox 31">
              <a:extLst>
                <a:ext uri="{FF2B5EF4-FFF2-40B4-BE49-F238E27FC236}">
                  <a16:creationId xmlns:a16="http://schemas.microsoft.com/office/drawing/2014/main" id="{96C12A02-AAC2-4752-7008-1E883E3076F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27" name="TextBox 32">
              <a:extLst>
                <a:ext uri="{FF2B5EF4-FFF2-40B4-BE49-F238E27FC236}">
                  <a16:creationId xmlns:a16="http://schemas.microsoft.com/office/drawing/2014/main" id="{33996CED-7508-CD75-7D9A-6E9E5E7F31AB}"/>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28" name="TextBox 33">
              <a:extLst>
                <a:ext uri="{FF2B5EF4-FFF2-40B4-BE49-F238E27FC236}">
                  <a16:creationId xmlns:a16="http://schemas.microsoft.com/office/drawing/2014/main" id="{DF6AFB08-C360-A8F1-8457-E58C9E1EEE68}"/>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9" name="TextBox 34">
              <a:extLst>
                <a:ext uri="{FF2B5EF4-FFF2-40B4-BE49-F238E27FC236}">
                  <a16:creationId xmlns:a16="http://schemas.microsoft.com/office/drawing/2014/main" id="{7FBCCD27-F62E-00EA-A479-887495FE915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38" name="TextBox 35">
              <a:extLst>
                <a:ext uri="{FF2B5EF4-FFF2-40B4-BE49-F238E27FC236}">
                  <a16:creationId xmlns:a16="http://schemas.microsoft.com/office/drawing/2014/main" id="{5E1B4816-DC9B-37FE-3CE6-9AA61AF78660}"/>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39" name="TextBox 36">
              <a:extLst>
                <a:ext uri="{FF2B5EF4-FFF2-40B4-BE49-F238E27FC236}">
                  <a16:creationId xmlns:a16="http://schemas.microsoft.com/office/drawing/2014/main" id="{1620A7BC-A033-4196-E40D-29A2485311D5}"/>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0" name="TextBox 37">
              <a:extLst>
                <a:ext uri="{FF2B5EF4-FFF2-40B4-BE49-F238E27FC236}">
                  <a16:creationId xmlns:a16="http://schemas.microsoft.com/office/drawing/2014/main" id="{6832C2B7-AAC9-6635-F4FD-1721C241B935}"/>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3" name="TextBox 38">
              <a:extLst>
                <a:ext uri="{FF2B5EF4-FFF2-40B4-BE49-F238E27FC236}">
                  <a16:creationId xmlns:a16="http://schemas.microsoft.com/office/drawing/2014/main" id="{5FBD56EB-3E08-2219-B8A8-8F3140793094}"/>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3" name="Freeform 9">
            <a:extLst>
              <a:ext uri="{FF2B5EF4-FFF2-40B4-BE49-F238E27FC236}">
                <a16:creationId xmlns:a16="http://schemas.microsoft.com/office/drawing/2014/main" id="{64A062E2-4FF5-0819-0B69-061E1CCD8A03}"/>
              </a:ext>
            </a:extLst>
          </p:cNvPr>
          <p:cNvSpPr/>
          <p:nvPr/>
        </p:nvSpPr>
        <p:spPr>
          <a:xfrm>
            <a:off x="7170201" y="5879306"/>
            <a:ext cx="2461481" cy="2443896"/>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TextBox 12">
            <a:extLst>
              <a:ext uri="{FF2B5EF4-FFF2-40B4-BE49-F238E27FC236}">
                <a16:creationId xmlns:a16="http://schemas.microsoft.com/office/drawing/2014/main" id="{C4AD9D6D-AF5D-7361-8A36-EAB69E6AF2CB}"/>
              </a:ext>
            </a:extLst>
          </p:cNvPr>
          <p:cNvSpPr txBox="1"/>
          <p:nvPr/>
        </p:nvSpPr>
        <p:spPr>
          <a:xfrm>
            <a:off x="1137574" y="2874069"/>
            <a:ext cx="8492483" cy="2434577"/>
          </a:xfrm>
          <a:prstGeom prst="rect">
            <a:avLst/>
          </a:prstGeom>
        </p:spPr>
        <p:txBody>
          <a:bodyPr wrap="square" lIns="0" tIns="0" rIns="0" bIns="0" rtlCol="0" anchor="t">
            <a:spAutoFit/>
          </a:bodyPr>
          <a:lstStyle/>
          <a:p>
            <a:pPr algn="just">
              <a:lnSpc>
                <a:spcPct val="114000"/>
              </a:lnSpc>
              <a:spcAft>
                <a:spcPts val="1500"/>
              </a:spcAf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The Turtle Tour is a self-paced initiative by the 1 Million Turtles Community Conservation Program </a:t>
            </a:r>
            <a:r>
              <a:rPr lang="en-GB" sz="2000" kern="0" dirty="0">
                <a:solidFill>
                  <a:srgbClr val="C00000"/>
                </a:solidFill>
                <a:effectLst/>
                <a:latin typeface="Canva Sans" panose="020B0604020202020204" charset="0"/>
                <a:ea typeface="Times New Roman" panose="02020603050405020304" pitchFamily="18" charset="0"/>
                <a:cs typeface="Times New Roman" panose="02020603050405020304" pitchFamily="18" charset="0"/>
              </a:rPr>
              <a:t>and [your Local Council's name]. </a:t>
            </a: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It provides information about turtles and promotes citizen science. Turtles are vital for waterways and wetlands, but their populations are declining due to predation and habitat loss. By becoming a citizen scientist, you can contribute to turtle research and conservation efforts. To get involved:</a:t>
            </a:r>
          </a:p>
        </p:txBody>
      </p:sp>
      <p:sp>
        <p:nvSpPr>
          <p:cNvPr id="6" name="TextBox 33">
            <a:extLst>
              <a:ext uri="{FF2B5EF4-FFF2-40B4-BE49-F238E27FC236}">
                <a16:creationId xmlns:a16="http://schemas.microsoft.com/office/drawing/2014/main" id="{B1F1AC12-FDFE-C789-B02C-FE9BC3C0B617}"/>
              </a:ext>
            </a:extLst>
          </p:cNvPr>
          <p:cNvSpPr txBox="1"/>
          <p:nvPr/>
        </p:nvSpPr>
        <p:spPr>
          <a:xfrm rot="16200000">
            <a:off x="6029966" y="6875615"/>
            <a:ext cx="2239225" cy="246606"/>
          </a:xfrm>
          <a:prstGeom prst="rect">
            <a:avLst/>
          </a:prstGeom>
        </p:spPr>
        <p:txBody>
          <a:bodyPr wrap="square" lIns="0" tIns="0" rIns="0" bIns="0" rtlCol="0" anchor="t">
            <a:spAutoFit/>
          </a:bodyPr>
          <a:lstStyle/>
          <a:p>
            <a:pPr>
              <a:lnSpc>
                <a:spcPts val="1620"/>
              </a:lnSpc>
            </a:pPr>
            <a:r>
              <a:rPr lang="en-US" sz="2800" dirty="0">
                <a:latin typeface="Canva Sans Bold"/>
              </a:rPr>
              <a:t>SCAN HERE</a:t>
            </a:r>
          </a:p>
        </p:txBody>
      </p:sp>
      <p:sp>
        <p:nvSpPr>
          <p:cNvPr id="10" name="TextBox 34">
            <a:extLst>
              <a:ext uri="{FF2B5EF4-FFF2-40B4-BE49-F238E27FC236}">
                <a16:creationId xmlns:a16="http://schemas.microsoft.com/office/drawing/2014/main" id="{E355038A-1CCF-3B40-8F23-390F6E192488}"/>
              </a:ext>
            </a:extLst>
          </p:cNvPr>
          <p:cNvSpPr txBox="1"/>
          <p:nvPr/>
        </p:nvSpPr>
        <p:spPr>
          <a:xfrm>
            <a:off x="6797675" y="5726906"/>
            <a:ext cx="3120407" cy="200889"/>
          </a:xfrm>
          <a:prstGeom prst="rect">
            <a:avLst/>
          </a:prstGeom>
        </p:spPr>
        <p:txBody>
          <a:bodyPr wrap="square" lIns="0" tIns="0" rIns="0" bIns="0" rtlCol="0" anchor="t">
            <a:spAutoFit/>
          </a:bodyPr>
          <a:lstStyle/>
          <a:p>
            <a:pPr algn="ctr">
              <a:lnSpc>
                <a:spcPts val="1364"/>
              </a:lnSpc>
            </a:pPr>
            <a:r>
              <a:rPr lang="en-US" sz="2000" dirty="0">
                <a:latin typeface="Canva Sans Bold"/>
              </a:rPr>
              <a:t>To download </a:t>
            </a:r>
            <a:r>
              <a:rPr lang="en-US" sz="2000" dirty="0" err="1">
                <a:latin typeface="Canva Sans Bold"/>
              </a:rPr>
              <a:t>TurtleSAT</a:t>
            </a:r>
            <a:endParaRPr lang="en-US" sz="2000" dirty="0">
              <a:latin typeface="Canva Sans Bold"/>
            </a:endParaRPr>
          </a:p>
        </p:txBody>
      </p:sp>
      <p:sp>
        <p:nvSpPr>
          <p:cNvPr id="13" name="TextBox 34">
            <a:extLst>
              <a:ext uri="{FF2B5EF4-FFF2-40B4-BE49-F238E27FC236}">
                <a16:creationId xmlns:a16="http://schemas.microsoft.com/office/drawing/2014/main" id="{3389DF13-E099-3791-92B9-FB4B52563ACD}"/>
              </a:ext>
            </a:extLst>
          </p:cNvPr>
          <p:cNvSpPr txBox="1"/>
          <p:nvPr/>
        </p:nvSpPr>
        <p:spPr>
          <a:xfrm rot="5400000">
            <a:off x="8292343" y="6975438"/>
            <a:ext cx="2697953" cy="200889"/>
          </a:xfrm>
          <a:prstGeom prst="rect">
            <a:avLst/>
          </a:prstGeom>
        </p:spPr>
        <p:txBody>
          <a:bodyPr wrap="square" lIns="0" tIns="0" rIns="0" bIns="0" rtlCol="0" anchor="t">
            <a:spAutoFit/>
          </a:bodyPr>
          <a:lstStyle/>
          <a:p>
            <a:pPr algn="ctr">
              <a:lnSpc>
                <a:spcPts val="1364"/>
              </a:lnSpc>
            </a:pPr>
            <a:r>
              <a:rPr lang="en-US" sz="2000" dirty="0">
                <a:latin typeface="Canva Sans Bold"/>
              </a:rPr>
              <a:t>Apple &amp; Android</a:t>
            </a:r>
          </a:p>
        </p:txBody>
      </p:sp>
      <p:sp>
        <p:nvSpPr>
          <p:cNvPr id="16" name="TextBox 12">
            <a:extLst>
              <a:ext uri="{FF2B5EF4-FFF2-40B4-BE49-F238E27FC236}">
                <a16:creationId xmlns:a16="http://schemas.microsoft.com/office/drawing/2014/main" id="{0EEC14E0-F258-0D72-6CB8-BBF162ADE78A}"/>
              </a:ext>
            </a:extLst>
          </p:cNvPr>
          <p:cNvSpPr txBox="1"/>
          <p:nvPr/>
        </p:nvSpPr>
        <p:spPr>
          <a:xfrm>
            <a:off x="1539875" y="5700977"/>
            <a:ext cx="4909229" cy="2464329"/>
          </a:xfrm>
          <a:prstGeom prst="rect">
            <a:avLst/>
          </a:prstGeom>
        </p:spPr>
        <p:txBody>
          <a:bodyPr wrap="square" lIns="0" tIns="0" rIns="0" bIns="0" rtlCol="0" anchor="t">
            <a:spAutoFit/>
          </a:bodyPr>
          <a:lstStyle/>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Download the TurtleSAT app.</a:t>
            </a:r>
            <a:endParaRPr lang="en-GB" sz="2000" kern="100" dirty="0">
              <a:solidFill>
                <a:srgbClr val="374151"/>
              </a:solidFill>
              <a:effectLst/>
              <a:latin typeface="Canva Sans" panose="020B060402020202020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Register an account.</a:t>
            </a:r>
            <a:endParaRPr lang="en-GB" sz="2000" kern="100" dirty="0">
              <a:solidFill>
                <a:srgbClr val="374151"/>
              </a:solidFill>
              <a:latin typeface="Canva Sans" panose="020B060402020202020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rPr>
              <a:t>Visit Turtle Tour Stops to learn about freshwater turtles and record your observations.</a:t>
            </a:r>
            <a:endParaRPr lang="en-GB" sz="2000" kern="0" dirty="0">
              <a:solidFill>
                <a:srgbClr val="374151"/>
              </a:solidFill>
              <a:latin typeface="Canva Sans" panose="020B0604020202020204"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D07A55DB-24BB-2E12-B888-AD79A89DD4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2992" y="8501431"/>
            <a:ext cx="2973683" cy="907499"/>
          </a:xfrm>
          <a:prstGeom prst="rect">
            <a:avLst/>
          </a:prstGeom>
        </p:spPr>
      </p:pic>
      <p:sp>
        <p:nvSpPr>
          <p:cNvPr id="31" name="Rectangle 30">
            <a:extLst>
              <a:ext uri="{FF2B5EF4-FFF2-40B4-BE49-F238E27FC236}">
                <a16:creationId xmlns:a16="http://schemas.microsoft.com/office/drawing/2014/main" id="{ACA543A1-CCA8-DC60-D17F-D15337057FC2}"/>
              </a:ext>
            </a:extLst>
          </p:cNvPr>
          <p:cNvSpPr/>
          <p:nvPr/>
        </p:nvSpPr>
        <p:spPr>
          <a:xfrm>
            <a:off x="11097651" y="95835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2C54254-1DE9-A5F8-50D3-65A00767DC2C}"/>
              </a:ext>
            </a:extLst>
          </p:cNvPr>
          <p:cNvSpPr txBox="1"/>
          <p:nvPr/>
        </p:nvSpPr>
        <p:spPr>
          <a:xfrm>
            <a:off x="11551948" y="9800733"/>
            <a:ext cx="1973489" cy="338554"/>
          </a:xfrm>
          <a:prstGeom prst="rect">
            <a:avLst/>
          </a:prstGeom>
          <a:noFill/>
        </p:spPr>
        <p:txBody>
          <a:bodyPr wrap="none" rtlCol="0">
            <a:spAutoFit/>
          </a:bodyPr>
          <a:lstStyle/>
          <a:p>
            <a:r>
              <a:rPr lang="en-AU" sz="1600" dirty="0"/>
              <a:t>Insert your logo here </a:t>
            </a:r>
            <a:endParaRPr lang="en-GB" sz="1600" dirty="0"/>
          </a:p>
        </p:txBody>
      </p:sp>
    </p:spTree>
    <p:extLst>
      <p:ext uri="{BB962C8B-B14F-4D97-AF65-F5344CB8AC3E}">
        <p14:creationId xmlns:p14="http://schemas.microsoft.com/office/powerpoint/2010/main" val="21892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lowchart: Connector 94">
            <a:extLst>
              <a:ext uri="{FF2B5EF4-FFF2-40B4-BE49-F238E27FC236}">
                <a16:creationId xmlns:a16="http://schemas.microsoft.com/office/drawing/2014/main" id="{A11A5A14-31DC-3378-FA25-C6F9DDB89B4E}"/>
              </a:ext>
            </a:extLst>
          </p:cNvPr>
          <p:cNvSpPr/>
          <p:nvPr/>
        </p:nvSpPr>
        <p:spPr>
          <a:xfrm>
            <a:off x="11984089" y="1041283"/>
            <a:ext cx="2180326" cy="2247223"/>
          </a:xfrm>
          <a:prstGeom prst="flowChartConnector">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069FB16-BAA6-A97E-09D5-92EF9EDDF203}"/>
              </a:ext>
            </a:extLst>
          </p:cNvPr>
          <p:cNvSpPr/>
          <p:nvPr/>
        </p:nvSpPr>
        <p:spPr>
          <a:xfrm>
            <a:off x="1837438" y="8704201"/>
            <a:ext cx="7975642" cy="1518505"/>
          </a:xfrm>
          <a:prstGeom prst="roundRect">
            <a:avLst/>
          </a:prstGeom>
          <a:solidFill>
            <a:srgbClr val="0097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035AC0D-A0FD-1C6D-7F50-A525FF7B3B77}"/>
              </a:ext>
            </a:extLst>
          </p:cNvPr>
          <p:cNvSpPr/>
          <p:nvPr/>
        </p:nvSpPr>
        <p:spPr>
          <a:xfrm>
            <a:off x="1158875" y="8718269"/>
            <a:ext cx="1491405" cy="1472405"/>
          </a:xfrm>
          <a:prstGeom prst="ellipse">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36E6DE64-B080-51C8-2659-FDC7F7BAB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097" y="9162517"/>
            <a:ext cx="888959" cy="570957"/>
          </a:xfrm>
          <a:prstGeom prst="rect">
            <a:avLst/>
          </a:prstGeom>
        </p:spPr>
      </p:pic>
      <p:sp>
        <p:nvSpPr>
          <p:cNvPr id="17" name="Freeform 17"/>
          <p:cNvSpPr/>
          <p:nvPr/>
        </p:nvSpPr>
        <p:spPr>
          <a:xfrm>
            <a:off x="1436043" y="2297906"/>
            <a:ext cx="2843995" cy="1678423"/>
          </a:xfrm>
          <a:custGeom>
            <a:avLst/>
            <a:gdLst/>
            <a:ahLst/>
            <a:cxnLst/>
            <a:rect l="l" t="t" r="r" b="b"/>
            <a:pathLst>
              <a:path w="3440028" h="2030180">
                <a:moveTo>
                  <a:pt x="0" y="0"/>
                </a:moveTo>
                <a:lnTo>
                  <a:pt x="3440028" y="0"/>
                </a:lnTo>
                <a:lnTo>
                  <a:pt x="3440028" y="2030180"/>
                </a:lnTo>
                <a:lnTo>
                  <a:pt x="0" y="2030180"/>
                </a:lnTo>
                <a:lnTo>
                  <a:pt x="0" y="0"/>
                </a:lnTo>
                <a:close/>
              </a:path>
            </a:pathLst>
          </a:custGeom>
          <a:blipFill>
            <a:blip r:embed="rId4"/>
            <a:stretch>
              <a:fillRect/>
            </a:stretch>
          </a:blipFill>
        </p:spPr>
      </p:sp>
      <p:sp>
        <p:nvSpPr>
          <p:cNvPr id="18" name="Freeform 18"/>
          <p:cNvSpPr/>
          <p:nvPr/>
        </p:nvSpPr>
        <p:spPr>
          <a:xfrm>
            <a:off x="3863520" y="6663391"/>
            <a:ext cx="2541670" cy="1065521"/>
          </a:xfrm>
          <a:custGeom>
            <a:avLst/>
            <a:gdLst/>
            <a:ahLst/>
            <a:cxnLst/>
            <a:rect l="l" t="t" r="r" b="b"/>
            <a:pathLst>
              <a:path w="3074342" h="1288828">
                <a:moveTo>
                  <a:pt x="0" y="0"/>
                </a:moveTo>
                <a:lnTo>
                  <a:pt x="3074342" y="0"/>
                </a:lnTo>
                <a:lnTo>
                  <a:pt x="3074342" y="1288828"/>
                </a:lnTo>
                <a:lnTo>
                  <a:pt x="0" y="1288828"/>
                </a:lnTo>
                <a:lnTo>
                  <a:pt x="0" y="0"/>
                </a:lnTo>
                <a:close/>
              </a:path>
            </a:pathLst>
          </a:custGeom>
          <a:blipFill>
            <a:blip r:embed="rId5"/>
            <a:stretch>
              <a:fillRect t="-38863"/>
            </a:stretch>
          </a:blipFill>
        </p:spPr>
      </p:sp>
      <p:sp>
        <p:nvSpPr>
          <p:cNvPr id="19" name="Freeform 19"/>
          <p:cNvSpPr/>
          <p:nvPr/>
        </p:nvSpPr>
        <p:spPr>
          <a:xfrm>
            <a:off x="6638983" y="2683058"/>
            <a:ext cx="2345529" cy="1259279"/>
          </a:xfrm>
          <a:custGeom>
            <a:avLst/>
            <a:gdLst/>
            <a:ahLst/>
            <a:cxnLst/>
            <a:rect l="l" t="t" r="r" b="b"/>
            <a:pathLst>
              <a:path w="2837095" h="1523194">
                <a:moveTo>
                  <a:pt x="0" y="0"/>
                </a:moveTo>
                <a:lnTo>
                  <a:pt x="2837095" y="0"/>
                </a:lnTo>
                <a:lnTo>
                  <a:pt x="2837095" y="1523195"/>
                </a:lnTo>
                <a:lnTo>
                  <a:pt x="0" y="1523195"/>
                </a:lnTo>
                <a:lnTo>
                  <a:pt x="0" y="0"/>
                </a:lnTo>
                <a:close/>
              </a:path>
            </a:pathLst>
          </a:custGeom>
          <a:blipFill>
            <a:blip r:embed="rId6"/>
            <a:stretch>
              <a:fillRect/>
            </a:stretch>
          </a:blipFill>
        </p:spPr>
      </p:sp>
      <p:sp>
        <p:nvSpPr>
          <p:cNvPr id="20" name="Freeform 20"/>
          <p:cNvSpPr/>
          <p:nvPr/>
        </p:nvSpPr>
        <p:spPr>
          <a:xfrm>
            <a:off x="9457095" y="6533190"/>
            <a:ext cx="1975822" cy="1336586"/>
          </a:xfrm>
          <a:custGeom>
            <a:avLst/>
            <a:gdLst/>
            <a:ahLst/>
            <a:cxnLst/>
            <a:rect l="l" t="t" r="r" b="b"/>
            <a:pathLst>
              <a:path w="2389907" h="1616702">
                <a:moveTo>
                  <a:pt x="0" y="0"/>
                </a:moveTo>
                <a:lnTo>
                  <a:pt x="2389908" y="0"/>
                </a:lnTo>
                <a:lnTo>
                  <a:pt x="2389908" y="1616702"/>
                </a:lnTo>
                <a:lnTo>
                  <a:pt x="0" y="1616702"/>
                </a:lnTo>
                <a:lnTo>
                  <a:pt x="0" y="0"/>
                </a:lnTo>
                <a:close/>
              </a:path>
            </a:pathLst>
          </a:custGeom>
          <a:blipFill>
            <a:blip r:embed="rId7"/>
            <a:stretch>
              <a:fillRect/>
            </a:stretch>
          </a:blipFill>
        </p:spPr>
      </p:sp>
      <p:sp>
        <p:nvSpPr>
          <p:cNvPr id="22" name="TextBox 22"/>
          <p:cNvSpPr txBox="1"/>
          <p:nvPr/>
        </p:nvSpPr>
        <p:spPr>
          <a:xfrm>
            <a:off x="701675" y="4765848"/>
            <a:ext cx="1481208" cy="884858"/>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Late Spring - Early </a:t>
            </a:r>
          </a:p>
          <a:p>
            <a:pPr>
              <a:lnSpc>
                <a:spcPts val="2273"/>
              </a:lnSpc>
            </a:pPr>
            <a:r>
              <a:rPr lang="en-US" sz="2000" dirty="0">
                <a:solidFill>
                  <a:srgbClr val="000000"/>
                </a:solidFill>
                <a:latin typeface="Canva Sans Bold"/>
              </a:rPr>
              <a:t>Summer</a:t>
            </a:r>
          </a:p>
        </p:txBody>
      </p:sp>
      <p:sp>
        <p:nvSpPr>
          <p:cNvPr id="42" name="TextBox 42"/>
          <p:cNvSpPr txBox="1"/>
          <p:nvPr/>
        </p:nvSpPr>
        <p:spPr>
          <a:xfrm>
            <a:off x="11587519" y="5096793"/>
            <a:ext cx="1256216" cy="294953"/>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Autumn</a:t>
            </a:r>
          </a:p>
        </p:txBody>
      </p:sp>
      <p:sp>
        <p:nvSpPr>
          <p:cNvPr id="43" name="TextBox 43"/>
          <p:cNvSpPr txBox="1"/>
          <p:nvPr/>
        </p:nvSpPr>
        <p:spPr>
          <a:xfrm>
            <a:off x="4158176" y="2735559"/>
            <a:ext cx="2345528" cy="1282402"/>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1. Leaving the lake</a:t>
            </a:r>
          </a:p>
          <a:p>
            <a:pPr>
              <a:lnSpc>
                <a:spcPts val="2046"/>
              </a:lnSpc>
            </a:pPr>
            <a:r>
              <a:rPr lang="en-GB" dirty="0">
                <a:solidFill>
                  <a:srgbClr val="000000"/>
                </a:solidFill>
                <a:latin typeface="Canva Sans"/>
              </a:rPr>
              <a:t>Female turtles leave the lake to find an open space for nest construction.</a:t>
            </a:r>
            <a:endParaRPr lang="en-US" dirty="0">
              <a:solidFill>
                <a:srgbClr val="000000"/>
              </a:solidFill>
              <a:latin typeface="Canva Sans"/>
            </a:endParaRPr>
          </a:p>
        </p:txBody>
      </p:sp>
      <p:sp>
        <p:nvSpPr>
          <p:cNvPr id="48" name="TextBox 48"/>
          <p:cNvSpPr txBox="1"/>
          <p:nvPr/>
        </p:nvSpPr>
        <p:spPr>
          <a:xfrm>
            <a:off x="6389605" y="6336506"/>
            <a:ext cx="2541670" cy="1412566"/>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2. Nest Building</a:t>
            </a:r>
          </a:p>
          <a:p>
            <a:pPr>
              <a:lnSpc>
                <a:spcPts val="1819"/>
              </a:lnSpc>
            </a:pPr>
            <a:r>
              <a:rPr lang="en-GB" dirty="0">
                <a:solidFill>
                  <a:srgbClr val="000000"/>
                </a:solidFill>
                <a:latin typeface="Canva Sans"/>
              </a:rPr>
              <a:t>Female turtles use their hind legs to dig a hole and lay up to 20 eggs, which are then covered with dirt.</a:t>
            </a:r>
            <a:endParaRPr lang="en-US" dirty="0">
              <a:solidFill>
                <a:srgbClr val="000000"/>
              </a:solidFill>
              <a:latin typeface="Canva Sans"/>
            </a:endParaRPr>
          </a:p>
        </p:txBody>
      </p:sp>
      <p:sp>
        <p:nvSpPr>
          <p:cNvPr id="49" name="TextBox 49"/>
          <p:cNvSpPr txBox="1"/>
          <p:nvPr/>
        </p:nvSpPr>
        <p:spPr>
          <a:xfrm>
            <a:off x="9163153" y="2734692"/>
            <a:ext cx="2155471" cy="1282402"/>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3. Incubation</a:t>
            </a:r>
          </a:p>
          <a:p>
            <a:pPr>
              <a:lnSpc>
                <a:spcPts val="2046"/>
              </a:lnSpc>
            </a:pPr>
            <a:r>
              <a:rPr lang="en-GB" dirty="0">
                <a:solidFill>
                  <a:srgbClr val="000000"/>
                </a:solidFill>
                <a:latin typeface="Canva Sans"/>
              </a:rPr>
              <a:t>The eggs will incubate underground for 2-3 months.</a:t>
            </a:r>
            <a:endParaRPr lang="en-US" dirty="0">
              <a:solidFill>
                <a:srgbClr val="000000"/>
              </a:solidFill>
              <a:latin typeface="Canva Sans"/>
            </a:endParaRPr>
          </a:p>
        </p:txBody>
      </p:sp>
      <p:sp>
        <p:nvSpPr>
          <p:cNvPr id="50" name="TextBox 50"/>
          <p:cNvSpPr txBox="1"/>
          <p:nvPr/>
        </p:nvSpPr>
        <p:spPr>
          <a:xfrm>
            <a:off x="11492446" y="6618409"/>
            <a:ext cx="2155471" cy="1181734"/>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4. Hatchlings</a:t>
            </a:r>
          </a:p>
          <a:p>
            <a:pPr>
              <a:lnSpc>
                <a:spcPts val="1819"/>
              </a:lnSpc>
            </a:pPr>
            <a:r>
              <a:rPr lang="en-GB" dirty="0">
                <a:solidFill>
                  <a:srgbClr val="000000"/>
                </a:solidFill>
                <a:latin typeface="Canva Sans"/>
              </a:rPr>
              <a:t>Hatchlings emerge in early Autumn and make their way towards the lake.</a:t>
            </a:r>
            <a:endParaRPr lang="en-US" dirty="0">
              <a:solidFill>
                <a:srgbClr val="000000"/>
              </a:solidFill>
              <a:latin typeface="Canva Sans"/>
            </a:endParaRPr>
          </a:p>
        </p:txBody>
      </p:sp>
      <p:sp>
        <p:nvSpPr>
          <p:cNvPr id="54" name="Freeform 3">
            <a:extLst>
              <a:ext uri="{FF2B5EF4-FFF2-40B4-BE49-F238E27FC236}">
                <a16:creationId xmlns:a16="http://schemas.microsoft.com/office/drawing/2014/main" id="{B7A8E961-0E9A-9BD2-C832-AAD170F507B2}"/>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8"/>
            <a:stretch>
              <a:fillRect b="-34051"/>
            </a:stretch>
          </a:blipFill>
        </p:spPr>
      </p:sp>
      <p:sp>
        <p:nvSpPr>
          <p:cNvPr id="55" name="TextBox 24">
            <a:extLst>
              <a:ext uri="{FF2B5EF4-FFF2-40B4-BE49-F238E27FC236}">
                <a16:creationId xmlns:a16="http://schemas.microsoft.com/office/drawing/2014/main" id="{48237D1F-4324-806F-22D1-4888C828A503}"/>
              </a:ext>
            </a:extLst>
          </p:cNvPr>
          <p:cNvSpPr txBox="1"/>
          <p:nvPr/>
        </p:nvSpPr>
        <p:spPr>
          <a:xfrm>
            <a:off x="1301465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2</a:t>
            </a:r>
          </a:p>
        </p:txBody>
      </p:sp>
      <p:grpSp>
        <p:nvGrpSpPr>
          <p:cNvPr id="56" name="Group 55">
            <a:extLst>
              <a:ext uri="{FF2B5EF4-FFF2-40B4-BE49-F238E27FC236}">
                <a16:creationId xmlns:a16="http://schemas.microsoft.com/office/drawing/2014/main" id="{9AE8C9B1-735F-7857-5EFE-80A76B716308}"/>
              </a:ext>
            </a:extLst>
          </p:cNvPr>
          <p:cNvGrpSpPr/>
          <p:nvPr/>
        </p:nvGrpSpPr>
        <p:grpSpPr>
          <a:xfrm>
            <a:off x="12106202" y="1307306"/>
            <a:ext cx="617499" cy="1813173"/>
            <a:chOff x="12083342" y="1890876"/>
            <a:chExt cx="617499" cy="1813173"/>
          </a:xfrm>
        </p:grpSpPr>
        <p:sp>
          <p:nvSpPr>
            <p:cNvPr id="57" name="TextBox 25">
              <a:extLst>
                <a:ext uri="{FF2B5EF4-FFF2-40B4-BE49-F238E27FC236}">
                  <a16:creationId xmlns:a16="http://schemas.microsoft.com/office/drawing/2014/main" id="{2CD012B3-9018-4C1D-6344-7F75429D4D2E}"/>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26">
              <a:extLst>
                <a:ext uri="{FF2B5EF4-FFF2-40B4-BE49-F238E27FC236}">
                  <a16:creationId xmlns:a16="http://schemas.microsoft.com/office/drawing/2014/main" id="{3E9174A5-EBC6-A2B0-AB75-0E0C1C0418EE}"/>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9" name="TextBox 27">
              <a:extLst>
                <a:ext uri="{FF2B5EF4-FFF2-40B4-BE49-F238E27FC236}">
                  <a16:creationId xmlns:a16="http://schemas.microsoft.com/office/drawing/2014/main" id="{09B69A74-E154-FAE3-3301-7B1B763223BA}"/>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0" name="TextBox 28">
              <a:extLst>
                <a:ext uri="{FF2B5EF4-FFF2-40B4-BE49-F238E27FC236}">
                  <a16:creationId xmlns:a16="http://schemas.microsoft.com/office/drawing/2014/main" id="{2E3ABF32-8708-5785-16D1-08826B9F55C1}"/>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1" name="TextBox 29">
              <a:extLst>
                <a:ext uri="{FF2B5EF4-FFF2-40B4-BE49-F238E27FC236}">
                  <a16:creationId xmlns:a16="http://schemas.microsoft.com/office/drawing/2014/main" id="{B8E7EFED-3B83-D6D0-6D61-76D9B460113F}"/>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2" name="TextBox 30">
              <a:extLst>
                <a:ext uri="{FF2B5EF4-FFF2-40B4-BE49-F238E27FC236}">
                  <a16:creationId xmlns:a16="http://schemas.microsoft.com/office/drawing/2014/main" id="{51A5853A-CC17-6554-289D-3F60541E062A}"/>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3" name="TextBox 31">
              <a:extLst>
                <a:ext uri="{FF2B5EF4-FFF2-40B4-BE49-F238E27FC236}">
                  <a16:creationId xmlns:a16="http://schemas.microsoft.com/office/drawing/2014/main" id="{7CEB86C0-A217-4476-E9D4-2E679EA7FE3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4" name="TextBox 32">
              <a:extLst>
                <a:ext uri="{FF2B5EF4-FFF2-40B4-BE49-F238E27FC236}">
                  <a16:creationId xmlns:a16="http://schemas.microsoft.com/office/drawing/2014/main" id="{D3DA6E90-A70B-27A9-06E2-0730D14C7933}"/>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5" name="TextBox 33">
              <a:extLst>
                <a:ext uri="{FF2B5EF4-FFF2-40B4-BE49-F238E27FC236}">
                  <a16:creationId xmlns:a16="http://schemas.microsoft.com/office/drawing/2014/main" id="{351AC08B-0917-B4D6-1A1B-B9B91BF5EC64}"/>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66" name="TextBox 34">
              <a:extLst>
                <a:ext uri="{FF2B5EF4-FFF2-40B4-BE49-F238E27FC236}">
                  <a16:creationId xmlns:a16="http://schemas.microsoft.com/office/drawing/2014/main" id="{6FE0BC4D-8A36-320C-19B2-512C219D9DCA}"/>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7" name="TextBox 35">
              <a:extLst>
                <a:ext uri="{FF2B5EF4-FFF2-40B4-BE49-F238E27FC236}">
                  <a16:creationId xmlns:a16="http://schemas.microsoft.com/office/drawing/2014/main" id="{D20BC572-43D9-29BE-4230-B40D9728F155}"/>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8" name="TextBox 36">
              <a:extLst>
                <a:ext uri="{FF2B5EF4-FFF2-40B4-BE49-F238E27FC236}">
                  <a16:creationId xmlns:a16="http://schemas.microsoft.com/office/drawing/2014/main" id="{FE7726C7-2674-D391-9C3A-20C655347786}"/>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9" name="TextBox 37">
              <a:extLst>
                <a:ext uri="{FF2B5EF4-FFF2-40B4-BE49-F238E27FC236}">
                  <a16:creationId xmlns:a16="http://schemas.microsoft.com/office/drawing/2014/main" id="{27A4460C-7237-AB7C-97F2-C90FC830AF59}"/>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o</a:t>
              </a:r>
            </a:p>
          </p:txBody>
        </p:sp>
        <p:sp>
          <p:nvSpPr>
            <p:cNvPr id="70" name="TextBox 38">
              <a:extLst>
                <a:ext uri="{FF2B5EF4-FFF2-40B4-BE49-F238E27FC236}">
                  <a16:creationId xmlns:a16="http://schemas.microsoft.com/office/drawing/2014/main" id="{4F4ECF24-3BDB-FD03-FB70-54032B6195FC}"/>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71" name="TextBox 70">
            <a:extLst>
              <a:ext uri="{FF2B5EF4-FFF2-40B4-BE49-F238E27FC236}">
                <a16:creationId xmlns:a16="http://schemas.microsoft.com/office/drawing/2014/main" id="{7C490FB9-1FE6-F2DE-2D56-1CF433FB58E3}"/>
              </a:ext>
            </a:extLst>
          </p:cNvPr>
          <p:cNvSpPr txBox="1"/>
          <p:nvPr/>
        </p:nvSpPr>
        <p:spPr>
          <a:xfrm>
            <a:off x="1042980" y="1154906"/>
            <a:ext cx="4155305" cy="784830"/>
          </a:xfrm>
          <a:prstGeom prst="rect">
            <a:avLst/>
          </a:prstGeom>
          <a:noFill/>
        </p:spPr>
        <p:txBody>
          <a:bodyPr wrap="none" rtlCol="0">
            <a:spAutoFit/>
          </a:bodyPr>
          <a:lstStyle/>
          <a:p>
            <a:r>
              <a:rPr lang="en-AU" sz="4500" dirty="0">
                <a:latin typeface="Canva Sans Medium" panose="020B0604020202020204" charset="0"/>
              </a:rPr>
              <a:t>Turtle Nesting</a:t>
            </a:r>
            <a:endParaRPr lang="en-GB" sz="4500" dirty="0">
              <a:latin typeface="Canva Sans Medium" panose="020B0604020202020204" charset="0"/>
            </a:endParaRPr>
          </a:p>
        </p:txBody>
      </p:sp>
      <p:sp>
        <p:nvSpPr>
          <p:cNvPr id="39" name="TextBox 39"/>
          <p:cNvSpPr txBox="1"/>
          <p:nvPr/>
        </p:nvSpPr>
        <p:spPr>
          <a:xfrm>
            <a:off x="2748246" y="8927825"/>
            <a:ext cx="4201829" cy="1154162"/>
          </a:xfrm>
          <a:prstGeom prst="rect">
            <a:avLst/>
          </a:prstGeom>
        </p:spPr>
        <p:txBody>
          <a:bodyPr wrap="square" lIns="0" tIns="0" rIns="0" bIns="0" rtlCol="0" anchor="t">
            <a:spAutoFit/>
          </a:bodyPr>
          <a:lstStyle/>
          <a:p>
            <a:pPr>
              <a:lnSpc>
                <a:spcPts val="1798"/>
              </a:lnSpc>
            </a:pPr>
            <a:r>
              <a:rPr lang="en-GB" sz="1600" i="0" dirty="0">
                <a:solidFill>
                  <a:schemeClr val="bg1"/>
                </a:solidFill>
                <a:effectLst>
                  <a:outerShdw blurRad="38100" dist="38100" dir="2700000" algn="tl">
                    <a:srgbClr val="000000">
                      <a:alpha val="43137"/>
                    </a:srgbClr>
                  </a:outerShdw>
                </a:effectLst>
                <a:latin typeface="Canva Sans" panose="020B0604020202020204" charset="0"/>
              </a:rPr>
              <a:t>The island provides an ideal nesting location for turtles, protected from fox predation. Keep an eye out for turtles constructing nests during late spring and early summer.</a:t>
            </a:r>
            <a:endParaRPr lang="en-US" sz="1322" dirty="0">
              <a:solidFill>
                <a:schemeClr val="bg1"/>
              </a:solidFill>
              <a:effectLst>
                <a:outerShdw blurRad="38100" dist="38100" dir="2700000" algn="tl">
                  <a:srgbClr val="000000">
                    <a:alpha val="43137"/>
                  </a:srgbClr>
                </a:outerShdw>
              </a:effectLst>
              <a:latin typeface="Canva Sans" panose="020B0604020202020204" charset="0"/>
            </a:endParaRPr>
          </a:p>
        </p:txBody>
      </p:sp>
      <p:sp>
        <p:nvSpPr>
          <p:cNvPr id="21" name="Freeform 21"/>
          <p:cNvSpPr/>
          <p:nvPr/>
        </p:nvSpPr>
        <p:spPr>
          <a:xfrm>
            <a:off x="6797675"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1" name="TextBox 51"/>
          <p:cNvSpPr txBox="1"/>
          <p:nvPr/>
        </p:nvSpPr>
        <p:spPr>
          <a:xfrm>
            <a:off x="7483475" y="9155906"/>
            <a:ext cx="2166195" cy="654025"/>
          </a:xfrm>
          <a:prstGeom prst="rect">
            <a:avLst/>
          </a:prstGeom>
        </p:spPr>
        <p:txBody>
          <a:bodyPr wrap="square" lIns="0" tIns="0" rIns="0" bIns="0" rtlCol="0" anchor="t">
            <a:spAutoFit/>
          </a:bodyPr>
          <a:lstStyle/>
          <a:p>
            <a:pPr>
              <a:lnSpc>
                <a:spcPts val="1686"/>
              </a:lnSpc>
            </a:pPr>
            <a:r>
              <a:rPr lang="en-US" sz="1600" dirty="0">
                <a:solidFill>
                  <a:schemeClr val="bg1"/>
                </a:solidFill>
                <a:effectLst>
                  <a:outerShdw blurRad="38100" dist="38100" dir="2700000" algn="tl">
                    <a:srgbClr val="000000">
                      <a:alpha val="43137"/>
                    </a:srgbClr>
                  </a:outerShdw>
                </a:effectLst>
                <a:latin typeface="Canva Sans"/>
              </a:rPr>
              <a:t>Please do not disturb turtles building nests or handle hatchlings.</a:t>
            </a:r>
          </a:p>
        </p:txBody>
      </p:sp>
      <p:sp>
        <p:nvSpPr>
          <p:cNvPr id="88" name="TextBox 87">
            <a:extLst>
              <a:ext uri="{FF2B5EF4-FFF2-40B4-BE49-F238E27FC236}">
                <a16:creationId xmlns:a16="http://schemas.microsoft.com/office/drawing/2014/main" id="{42A968D3-A48D-9993-477D-B9913B186E5F}"/>
              </a:ext>
            </a:extLst>
          </p:cNvPr>
          <p:cNvSpPr txBox="1"/>
          <p:nvPr/>
        </p:nvSpPr>
        <p:spPr>
          <a:xfrm>
            <a:off x="3863520" y="7846517"/>
            <a:ext cx="2345528" cy="646331"/>
          </a:xfrm>
          <a:prstGeom prst="rect">
            <a:avLst/>
          </a:prstGeom>
          <a:noFill/>
        </p:spPr>
        <p:txBody>
          <a:bodyPr wrap="square" rtlCol="0">
            <a:spAutoFit/>
          </a:bodyPr>
          <a:lstStyle/>
          <a:p>
            <a:r>
              <a:rPr lang="en-AU" dirty="0"/>
              <a:t>Update QR code once your webpage is set up</a:t>
            </a:r>
            <a:endParaRPr lang="en-GB" dirty="0"/>
          </a:p>
        </p:txBody>
      </p:sp>
      <p:sp>
        <p:nvSpPr>
          <p:cNvPr id="25" name="Arrow: Left 24">
            <a:extLst>
              <a:ext uri="{FF2B5EF4-FFF2-40B4-BE49-F238E27FC236}">
                <a16:creationId xmlns:a16="http://schemas.microsoft.com/office/drawing/2014/main" id="{A659A63F-108D-A78F-EE16-24D3B2E9D404}"/>
              </a:ext>
            </a:extLst>
          </p:cNvPr>
          <p:cNvSpPr/>
          <p:nvPr/>
        </p:nvSpPr>
        <p:spPr>
          <a:xfrm>
            <a:off x="3236668" y="7800143"/>
            <a:ext cx="513007" cy="3695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2">
            <a:extLst>
              <a:ext uri="{FF2B5EF4-FFF2-40B4-BE49-F238E27FC236}">
                <a16:creationId xmlns:a16="http://schemas.microsoft.com/office/drawing/2014/main" id="{E56B590F-0116-4D31-FB80-64AC3E143486}"/>
              </a:ext>
            </a:extLst>
          </p:cNvPr>
          <p:cNvSpPr/>
          <p:nvPr/>
        </p:nvSpPr>
        <p:spPr>
          <a:xfrm>
            <a:off x="1768475" y="5155234"/>
            <a:ext cx="3107274" cy="179632"/>
          </a:xfrm>
          <a:custGeom>
            <a:avLst/>
            <a:gdLst/>
            <a:ahLst/>
            <a:cxnLst/>
            <a:rect l="l" t="t" r="r" b="b"/>
            <a:pathLst>
              <a:path w="3107274" h="179632">
                <a:moveTo>
                  <a:pt x="0" y="0"/>
                </a:moveTo>
                <a:lnTo>
                  <a:pt x="3107274" y="0"/>
                </a:lnTo>
                <a:lnTo>
                  <a:pt x="3107274" y="179632"/>
                </a:lnTo>
                <a:lnTo>
                  <a:pt x="0" y="1796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32" name="Group 31">
            <a:extLst>
              <a:ext uri="{FF2B5EF4-FFF2-40B4-BE49-F238E27FC236}">
                <a16:creationId xmlns:a16="http://schemas.microsoft.com/office/drawing/2014/main" id="{EAB8B179-7D01-26E8-0B07-059CD1DEC0D4}"/>
              </a:ext>
            </a:extLst>
          </p:cNvPr>
          <p:cNvGrpSpPr>
            <a:grpSpLocks noChangeAspect="1"/>
          </p:cNvGrpSpPr>
          <p:nvPr/>
        </p:nvGrpSpPr>
        <p:grpSpPr>
          <a:xfrm rot="-5400000">
            <a:off x="2508258" y="4443541"/>
            <a:ext cx="616649" cy="22574"/>
            <a:chOff x="0" y="0"/>
            <a:chExt cx="822198" cy="30099"/>
          </a:xfrm>
        </p:grpSpPr>
        <p:sp>
          <p:nvSpPr>
            <p:cNvPr id="94" name="Freeform 4">
              <a:extLst>
                <a:ext uri="{FF2B5EF4-FFF2-40B4-BE49-F238E27FC236}">
                  <a16:creationId xmlns:a16="http://schemas.microsoft.com/office/drawing/2014/main" id="{C0ECAC34-58B7-B432-7FCC-4C78DF77A76E}"/>
                </a:ext>
              </a:extLst>
            </p:cNvPr>
            <p:cNvSpPr/>
            <p:nvPr/>
          </p:nvSpPr>
          <p:spPr>
            <a:xfrm>
              <a:off x="0" y="0"/>
              <a:ext cx="822198" cy="30099"/>
            </a:xfrm>
            <a:custGeom>
              <a:avLst/>
              <a:gdLst/>
              <a:ahLst/>
              <a:cxnLst/>
              <a:rect l="l" t="t" r="r" b="b"/>
              <a:pathLst>
                <a:path w="822198" h="30099">
                  <a:moveTo>
                    <a:pt x="822198" y="30099"/>
                  </a:moveTo>
                  <a:lnTo>
                    <a:pt x="822198" y="0"/>
                  </a:lnTo>
                  <a:lnTo>
                    <a:pt x="0" y="0"/>
                  </a:lnTo>
                  <a:lnTo>
                    <a:pt x="0" y="30099"/>
                  </a:lnTo>
                  <a:lnTo>
                    <a:pt x="822198" y="30099"/>
                  </a:lnTo>
                  <a:close/>
                </a:path>
              </a:pathLst>
            </a:custGeom>
            <a:solidFill>
              <a:srgbClr val="1D97BD"/>
            </a:solidFill>
            <a:ln w="12700">
              <a:solidFill>
                <a:srgbClr val="000000"/>
              </a:solidFill>
            </a:ln>
          </p:spPr>
          <p:txBody>
            <a:bodyPr/>
            <a:lstStyle/>
            <a:p>
              <a:endParaRPr lang="en-GB"/>
            </a:p>
          </p:txBody>
        </p:sp>
      </p:grpSp>
      <p:sp>
        <p:nvSpPr>
          <p:cNvPr id="33" name="Freeform 5">
            <a:extLst>
              <a:ext uri="{FF2B5EF4-FFF2-40B4-BE49-F238E27FC236}">
                <a16:creationId xmlns:a16="http://schemas.microsoft.com/office/drawing/2014/main" id="{EC9D47C3-2520-2012-883B-9050F39EDC0A}"/>
              </a:ext>
            </a:extLst>
          </p:cNvPr>
          <p:cNvSpPr/>
          <p:nvPr/>
        </p:nvSpPr>
        <p:spPr>
          <a:xfrm>
            <a:off x="2192766" y="4628235"/>
            <a:ext cx="1247651" cy="1247689"/>
          </a:xfrm>
          <a:custGeom>
            <a:avLst/>
            <a:gdLst/>
            <a:ahLst/>
            <a:cxnLst/>
            <a:rect l="l" t="t" r="r" b="b"/>
            <a:pathLst>
              <a:path w="1247651" h="1247689">
                <a:moveTo>
                  <a:pt x="0" y="0"/>
                </a:moveTo>
                <a:lnTo>
                  <a:pt x="1247651" y="0"/>
                </a:lnTo>
                <a:lnTo>
                  <a:pt x="1247651" y="1247689"/>
                </a:lnTo>
                <a:lnTo>
                  <a:pt x="0" y="12476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4" name="Freeform 6">
            <a:extLst>
              <a:ext uri="{FF2B5EF4-FFF2-40B4-BE49-F238E27FC236}">
                <a16:creationId xmlns:a16="http://schemas.microsoft.com/office/drawing/2014/main" id="{D14BFFD6-0C9A-9FA7-FAEA-19B2715FB7EC}"/>
              </a:ext>
            </a:extLst>
          </p:cNvPr>
          <p:cNvSpPr/>
          <p:nvPr/>
        </p:nvSpPr>
        <p:spPr>
          <a:xfrm>
            <a:off x="2594187" y="3924500"/>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5" name="Freeform 7">
            <a:extLst>
              <a:ext uri="{FF2B5EF4-FFF2-40B4-BE49-F238E27FC236}">
                <a16:creationId xmlns:a16="http://schemas.microsoft.com/office/drawing/2014/main" id="{BC855923-4EB5-BBE4-BDD9-AC263498529D}"/>
              </a:ext>
            </a:extLst>
          </p:cNvPr>
          <p:cNvSpPr/>
          <p:nvPr/>
        </p:nvSpPr>
        <p:spPr>
          <a:xfrm>
            <a:off x="5748277" y="5231177"/>
            <a:ext cx="1612487" cy="40186"/>
          </a:xfrm>
          <a:custGeom>
            <a:avLst/>
            <a:gdLst/>
            <a:ahLst/>
            <a:cxnLst/>
            <a:rect l="l" t="t" r="r" b="b"/>
            <a:pathLst>
              <a:path w="1612487" h="40186">
                <a:moveTo>
                  <a:pt x="0" y="0"/>
                </a:moveTo>
                <a:lnTo>
                  <a:pt x="1612487" y="0"/>
                </a:lnTo>
                <a:lnTo>
                  <a:pt x="1612487" y="40186"/>
                </a:lnTo>
                <a:lnTo>
                  <a:pt x="0" y="4018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grpSp>
        <p:nvGrpSpPr>
          <p:cNvPr id="36" name="Group 35">
            <a:extLst>
              <a:ext uri="{FF2B5EF4-FFF2-40B4-BE49-F238E27FC236}">
                <a16:creationId xmlns:a16="http://schemas.microsoft.com/office/drawing/2014/main" id="{C0A70216-CED9-8349-9124-37C72AA65DD6}"/>
              </a:ext>
            </a:extLst>
          </p:cNvPr>
          <p:cNvGrpSpPr>
            <a:grpSpLocks noChangeAspect="1"/>
          </p:cNvGrpSpPr>
          <p:nvPr/>
        </p:nvGrpSpPr>
        <p:grpSpPr>
          <a:xfrm rot="5400000">
            <a:off x="5043823" y="6023482"/>
            <a:ext cx="616649" cy="22574"/>
            <a:chOff x="0" y="0"/>
            <a:chExt cx="822198" cy="30099"/>
          </a:xfrm>
        </p:grpSpPr>
        <p:sp>
          <p:nvSpPr>
            <p:cNvPr id="93" name="Freeform 9">
              <a:extLst>
                <a:ext uri="{FF2B5EF4-FFF2-40B4-BE49-F238E27FC236}">
                  <a16:creationId xmlns:a16="http://schemas.microsoft.com/office/drawing/2014/main" id="{DB68DC22-D5D2-4229-1584-3808562E745F}"/>
                </a:ext>
              </a:extLst>
            </p:cNvPr>
            <p:cNvSpPr/>
            <p:nvPr/>
          </p:nvSpPr>
          <p:spPr>
            <a:xfrm>
              <a:off x="0" y="0"/>
              <a:ext cx="822198" cy="30099"/>
            </a:xfrm>
            <a:custGeom>
              <a:avLst/>
              <a:gdLst/>
              <a:ahLst/>
              <a:cxnLst/>
              <a:rect l="l" t="t" r="r" b="b"/>
              <a:pathLst>
                <a:path w="822198" h="30099">
                  <a:moveTo>
                    <a:pt x="0" y="30099"/>
                  </a:moveTo>
                  <a:lnTo>
                    <a:pt x="822198" y="30099"/>
                  </a:lnTo>
                  <a:lnTo>
                    <a:pt x="822198" y="0"/>
                  </a:lnTo>
                  <a:lnTo>
                    <a:pt x="0" y="0"/>
                  </a:lnTo>
                  <a:lnTo>
                    <a:pt x="0" y="30099"/>
                  </a:lnTo>
                  <a:close/>
                </a:path>
              </a:pathLst>
            </a:custGeom>
            <a:solidFill>
              <a:srgbClr val="1D97BD"/>
            </a:solidFill>
            <a:ln w="12700">
              <a:solidFill>
                <a:srgbClr val="000000"/>
              </a:solidFill>
            </a:ln>
          </p:spPr>
          <p:txBody>
            <a:bodyPr/>
            <a:lstStyle/>
            <a:p>
              <a:endParaRPr lang="en-GB"/>
            </a:p>
          </p:txBody>
        </p:sp>
      </p:grpSp>
      <p:sp>
        <p:nvSpPr>
          <p:cNvPr id="37" name="Freeform 10">
            <a:extLst>
              <a:ext uri="{FF2B5EF4-FFF2-40B4-BE49-F238E27FC236}">
                <a16:creationId xmlns:a16="http://schemas.microsoft.com/office/drawing/2014/main" id="{9C6533DF-E107-C15C-2B6B-972CE40536F1}"/>
              </a:ext>
            </a:extLst>
          </p:cNvPr>
          <p:cNvSpPr/>
          <p:nvPr/>
        </p:nvSpPr>
        <p:spPr>
          <a:xfrm>
            <a:off x="4728311" y="4613662"/>
            <a:ext cx="1247651" cy="1247689"/>
          </a:xfrm>
          <a:custGeom>
            <a:avLst/>
            <a:gdLst/>
            <a:ahLst/>
            <a:cxnLst/>
            <a:rect l="l" t="t" r="r" b="b"/>
            <a:pathLst>
              <a:path w="1247651" h="1247689">
                <a:moveTo>
                  <a:pt x="0" y="0"/>
                </a:moveTo>
                <a:lnTo>
                  <a:pt x="1247651" y="0"/>
                </a:lnTo>
                <a:lnTo>
                  <a:pt x="1247651" y="1247689"/>
                </a:lnTo>
                <a:lnTo>
                  <a:pt x="0" y="124768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38" name="Freeform 11">
            <a:extLst>
              <a:ext uri="{FF2B5EF4-FFF2-40B4-BE49-F238E27FC236}">
                <a16:creationId xmlns:a16="http://schemas.microsoft.com/office/drawing/2014/main" id="{9C5E78EF-7A1F-6478-4926-98962475DD4D}"/>
              </a:ext>
            </a:extLst>
          </p:cNvPr>
          <p:cNvSpPr/>
          <p:nvPr/>
        </p:nvSpPr>
        <p:spPr>
          <a:xfrm>
            <a:off x="5127971" y="6118498"/>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52" name="Freeform 12">
            <a:extLst>
              <a:ext uri="{FF2B5EF4-FFF2-40B4-BE49-F238E27FC236}">
                <a16:creationId xmlns:a16="http://schemas.microsoft.com/office/drawing/2014/main" id="{ECA85D3F-4477-5421-DC61-FF49AEC05A94}"/>
              </a:ext>
            </a:extLst>
          </p:cNvPr>
          <p:cNvSpPr/>
          <p:nvPr/>
        </p:nvSpPr>
        <p:spPr>
          <a:xfrm>
            <a:off x="8346192" y="5167674"/>
            <a:ext cx="3122009" cy="167192"/>
          </a:xfrm>
          <a:custGeom>
            <a:avLst/>
            <a:gdLst/>
            <a:ahLst/>
            <a:cxnLst/>
            <a:rect l="l" t="t" r="r" b="b"/>
            <a:pathLst>
              <a:path w="3122009" h="167192">
                <a:moveTo>
                  <a:pt x="0" y="0"/>
                </a:moveTo>
                <a:lnTo>
                  <a:pt x="3122009" y="0"/>
                </a:lnTo>
                <a:lnTo>
                  <a:pt x="3122009" y="167192"/>
                </a:lnTo>
                <a:lnTo>
                  <a:pt x="0" y="16719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grpSp>
        <p:nvGrpSpPr>
          <p:cNvPr id="72" name="Group 71">
            <a:extLst>
              <a:ext uri="{FF2B5EF4-FFF2-40B4-BE49-F238E27FC236}">
                <a16:creationId xmlns:a16="http://schemas.microsoft.com/office/drawing/2014/main" id="{7725E1A7-464D-EF8B-7612-A3436D411C15}"/>
              </a:ext>
            </a:extLst>
          </p:cNvPr>
          <p:cNvGrpSpPr>
            <a:grpSpLocks noChangeAspect="1"/>
          </p:cNvGrpSpPr>
          <p:nvPr/>
        </p:nvGrpSpPr>
        <p:grpSpPr>
          <a:xfrm rot="-5400000">
            <a:off x="7606786" y="4411590"/>
            <a:ext cx="616649" cy="22479"/>
            <a:chOff x="0" y="0"/>
            <a:chExt cx="822198" cy="29972"/>
          </a:xfrm>
        </p:grpSpPr>
        <p:sp>
          <p:nvSpPr>
            <p:cNvPr id="92" name="Freeform 14">
              <a:extLst>
                <a:ext uri="{FF2B5EF4-FFF2-40B4-BE49-F238E27FC236}">
                  <a16:creationId xmlns:a16="http://schemas.microsoft.com/office/drawing/2014/main" id="{8E854B11-3909-A1C6-A701-039B60927EF8}"/>
                </a:ext>
              </a:extLst>
            </p:cNvPr>
            <p:cNvSpPr/>
            <p:nvPr/>
          </p:nvSpPr>
          <p:spPr>
            <a:xfrm>
              <a:off x="0" y="0"/>
              <a:ext cx="822198" cy="29972"/>
            </a:xfrm>
            <a:custGeom>
              <a:avLst/>
              <a:gdLst/>
              <a:ahLst/>
              <a:cxnLst/>
              <a:rect l="l" t="t" r="r" b="b"/>
              <a:pathLst>
                <a:path w="822198" h="29972">
                  <a:moveTo>
                    <a:pt x="822198" y="29972"/>
                  </a:moveTo>
                  <a:lnTo>
                    <a:pt x="822198" y="0"/>
                  </a:lnTo>
                  <a:lnTo>
                    <a:pt x="0" y="0"/>
                  </a:lnTo>
                  <a:lnTo>
                    <a:pt x="0" y="29972"/>
                  </a:lnTo>
                  <a:lnTo>
                    <a:pt x="822198" y="29972"/>
                  </a:lnTo>
                  <a:close/>
                </a:path>
              </a:pathLst>
            </a:custGeom>
            <a:solidFill>
              <a:srgbClr val="1D97BD"/>
            </a:solidFill>
            <a:ln w="12700">
              <a:solidFill>
                <a:srgbClr val="000000"/>
              </a:solidFill>
            </a:ln>
          </p:spPr>
          <p:txBody>
            <a:bodyPr/>
            <a:lstStyle/>
            <a:p>
              <a:endParaRPr lang="en-GB"/>
            </a:p>
          </p:txBody>
        </p:sp>
      </p:grpSp>
      <p:sp>
        <p:nvSpPr>
          <p:cNvPr id="73" name="Freeform 15">
            <a:extLst>
              <a:ext uri="{FF2B5EF4-FFF2-40B4-BE49-F238E27FC236}">
                <a16:creationId xmlns:a16="http://schemas.microsoft.com/office/drawing/2014/main" id="{9912A914-BD17-555B-E943-5A4342B2F1C5}"/>
              </a:ext>
            </a:extLst>
          </p:cNvPr>
          <p:cNvSpPr/>
          <p:nvPr/>
        </p:nvSpPr>
        <p:spPr>
          <a:xfrm>
            <a:off x="7292098" y="4596231"/>
            <a:ext cx="1246099" cy="1247689"/>
          </a:xfrm>
          <a:custGeom>
            <a:avLst/>
            <a:gdLst/>
            <a:ahLst/>
            <a:cxnLst/>
            <a:rect l="l" t="t" r="r" b="b"/>
            <a:pathLst>
              <a:path w="1246099" h="1247689">
                <a:moveTo>
                  <a:pt x="0" y="0"/>
                </a:moveTo>
                <a:lnTo>
                  <a:pt x="1246099" y="0"/>
                </a:lnTo>
                <a:lnTo>
                  <a:pt x="1246099" y="1247690"/>
                </a:lnTo>
                <a:lnTo>
                  <a:pt x="0" y="124769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sp>
        <p:nvSpPr>
          <p:cNvPr id="74" name="Freeform 16">
            <a:extLst>
              <a:ext uri="{FF2B5EF4-FFF2-40B4-BE49-F238E27FC236}">
                <a16:creationId xmlns:a16="http://schemas.microsoft.com/office/drawing/2014/main" id="{1DA265BE-C0C8-43EE-28CF-EBB9B7993ED0}"/>
              </a:ext>
            </a:extLst>
          </p:cNvPr>
          <p:cNvSpPr/>
          <p:nvPr/>
        </p:nvSpPr>
        <p:spPr>
          <a:xfrm>
            <a:off x="7692967" y="3892496"/>
            <a:ext cx="446132" cy="446608"/>
          </a:xfrm>
          <a:custGeom>
            <a:avLst/>
            <a:gdLst/>
            <a:ahLst/>
            <a:cxnLst/>
            <a:rect l="l" t="t" r="r" b="b"/>
            <a:pathLst>
              <a:path w="446132" h="446608">
                <a:moveTo>
                  <a:pt x="0" y="0"/>
                </a:moveTo>
                <a:lnTo>
                  <a:pt x="446132" y="0"/>
                </a:lnTo>
                <a:lnTo>
                  <a:pt x="446132" y="446608"/>
                </a:lnTo>
                <a:lnTo>
                  <a:pt x="0" y="4466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grpSp>
        <p:nvGrpSpPr>
          <p:cNvPr id="75" name="Group 74">
            <a:extLst>
              <a:ext uri="{FF2B5EF4-FFF2-40B4-BE49-F238E27FC236}">
                <a16:creationId xmlns:a16="http://schemas.microsoft.com/office/drawing/2014/main" id="{2C74F943-8048-1B0F-EAA9-83AEFC8EBA0B}"/>
              </a:ext>
            </a:extLst>
          </p:cNvPr>
          <p:cNvGrpSpPr>
            <a:grpSpLocks noChangeAspect="1"/>
          </p:cNvGrpSpPr>
          <p:nvPr/>
        </p:nvGrpSpPr>
        <p:grpSpPr>
          <a:xfrm rot="5400000">
            <a:off x="10115189" y="6007156"/>
            <a:ext cx="616173" cy="22479"/>
            <a:chOff x="0" y="0"/>
            <a:chExt cx="821563" cy="29972"/>
          </a:xfrm>
        </p:grpSpPr>
        <p:sp>
          <p:nvSpPr>
            <p:cNvPr id="91" name="Freeform 18">
              <a:extLst>
                <a:ext uri="{FF2B5EF4-FFF2-40B4-BE49-F238E27FC236}">
                  <a16:creationId xmlns:a16="http://schemas.microsoft.com/office/drawing/2014/main" id="{5472F702-6623-220D-8CBF-0AF81CB5DBC6}"/>
                </a:ext>
              </a:extLst>
            </p:cNvPr>
            <p:cNvSpPr/>
            <p:nvPr/>
          </p:nvSpPr>
          <p:spPr>
            <a:xfrm>
              <a:off x="0" y="0"/>
              <a:ext cx="821563" cy="29972"/>
            </a:xfrm>
            <a:custGeom>
              <a:avLst/>
              <a:gdLst/>
              <a:ahLst/>
              <a:cxnLst/>
              <a:rect l="l" t="t" r="r" b="b"/>
              <a:pathLst>
                <a:path w="821563" h="29972">
                  <a:moveTo>
                    <a:pt x="0" y="29972"/>
                  </a:moveTo>
                  <a:lnTo>
                    <a:pt x="821563" y="29972"/>
                  </a:lnTo>
                  <a:lnTo>
                    <a:pt x="821563" y="0"/>
                  </a:lnTo>
                  <a:lnTo>
                    <a:pt x="0" y="0"/>
                  </a:lnTo>
                  <a:lnTo>
                    <a:pt x="0" y="29972"/>
                  </a:lnTo>
                  <a:close/>
                </a:path>
              </a:pathLst>
            </a:custGeom>
            <a:solidFill>
              <a:srgbClr val="1D97BD"/>
            </a:solidFill>
            <a:ln w="12700">
              <a:solidFill>
                <a:srgbClr val="000000"/>
              </a:solidFill>
            </a:ln>
          </p:spPr>
          <p:txBody>
            <a:bodyPr/>
            <a:lstStyle/>
            <a:p>
              <a:endParaRPr lang="en-GB"/>
            </a:p>
          </p:txBody>
        </p:sp>
      </p:grpSp>
      <p:sp>
        <p:nvSpPr>
          <p:cNvPr id="76" name="Freeform 19">
            <a:extLst>
              <a:ext uri="{FF2B5EF4-FFF2-40B4-BE49-F238E27FC236}">
                <a16:creationId xmlns:a16="http://schemas.microsoft.com/office/drawing/2014/main" id="{85F1EE55-8A7C-54A7-023E-7424046B4F67}"/>
              </a:ext>
            </a:extLst>
          </p:cNvPr>
          <p:cNvSpPr/>
          <p:nvPr/>
        </p:nvSpPr>
        <p:spPr>
          <a:xfrm>
            <a:off x="9800183" y="4598422"/>
            <a:ext cx="1246099" cy="1246737"/>
          </a:xfrm>
          <a:custGeom>
            <a:avLst/>
            <a:gdLst/>
            <a:ahLst/>
            <a:cxnLst/>
            <a:rect l="l" t="t" r="r" b="b"/>
            <a:pathLst>
              <a:path w="1246099" h="1246737">
                <a:moveTo>
                  <a:pt x="0" y="0"/>
                </a:moveTo>
                <a:lnTo>
                  <a:pt x="1246099" y="0"/>
                </a:lnTo>
                <a:lnTo>
                  <a:pt x="1246099" y="1246737"/>
                </a:lnTo>
                <a:lnTo>
                  <a:pt x="0" y="124673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GB"/>
          </a:p>
        </p:txBody>
      </p:sp>
      <p:sp>
        <p:nvSpPr>
          <p:cNvPr id="77" name="Freeform 20">
            <a:extLst>
              <a:ext uri="{FF2B5EF4-FFF2-40B4-BE49-F238E27FC236}">
                <a16:creationId xmlns:a16="http://schemas.microsoft.com/office/drawing/2014/main" id="{FEC25A75-0A8F-C3A2-E01B-6E8829C2FE7B}"/>
              </a:ext>
            </a:extLst>
          </p:cNvPr>
          <p:cNvSpPr/>
          <p:nvPr/>
        </p:nvSpPr>
        <p:spPr>
          <a:xfrm>
            <a:off x="10199281" y="6101972"/>
            <a:ext cx="446132" cy="446332"/>
          </a:xfrm>
          <a:custGeom>
            <a:avLst/>
            <a:gdLst/>
            <a:ahLst/>
            <a:cxnLst/>
            <a:rect l="l" t="t" r="r" b="b"/>
            <a:pathLst>
              <a:path w="446132" h="446332">
                <a:moveTo>
                  <a:pt x="0" y="0"/>
                </a:moveTo>
                <a:lnTo>
                  <a:pt x="446132" y="0"/>
                </a:lnTo>
                <a:lnTo>
                  <a:pt x="446132" y="446332"/>
                </a:lnTo>
                <a:lnTo>
                  <a:pt x="0" y="44633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GB"/>
          </a:p>
        </p:txBody>
      </p:sp>
      <p:sp>
        <p:nvSpPr>
          <p:cNvPr id="78" name="TextBox 21">
            <a:extLst>
              <a:ext uri="{FF2B5EF4-FFF2-40B4-BE49-F238E27FC236}">
                <a16:creationId xmlns:a16="http://schemas.microsoft.com/office/drawing/2014/main" id="{FDFC2E73-F76E-11B1-698D-3B069797FCD4}"/>
              </a:ext>
            </a:extLst>
          </p:cNvPr>
          <p:cNvSpPr txBox="1"/>
          <p:nvPr/>
        </p:nvSpPr>
        <p:spPr>
          <a:xfrm>
            <a:off x="2730166" y="4972212"/>
            <a:ext cx="166249"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1</a:t>
            </a:r>
          </a:p>
        </p:txBody>
      </p:sp>
      <p:sp>
        <p:nvSpPr>
          <p:cNvPr id="79" name="TextBox 22">
            <a:extLst>
              <a:ext uri="{FF2B5EF4-FFF2-40B4-BE49-F238E27FC236}">
                <a16:creationId xmlns:a16="http://schemas.microsoft.com/office/drawing/2014/main" id="{196FFCD2-ED8E-D158-7130-95CA1B14A39E}"/>
              </a:ext>
            </a:extLst>
          </p:cNvPr>
          <p:cNvSpPr txBox="1"/>
          <p:nvPr/>
        </p:nvSpPr>
        <p:spPr>
          <a:xfrm>
            <a:off x="5248192" y="4972212"/>
            <a:ext cx="175717"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2</a:t>
            </a:r>
          </a:p>
        </p:txBody>
      </p:sp>
      <p:sp>
        <p:nvSpPr>
          <p:cNvPr id="84" name="TextBox 23">
            <a:extLst>
              <a:ext uri="{FF2B5EF4-FFF2-40B4-BE49-F238E27FC236}">
                <a16:creationId xmlns:a16="http://schemas.microsoft.com/office/drawing/2014/main" id="{7C18BED4-7000-CFD9-0F9B-596A99D76FC0}"/>
              </a:ext>
            </a:extLst>
          </p:cNvPr>
          <p:cNvSpPr txBox="1"/>
          <p:nvPr/>
        </p:nvSpPr>
        <p:spPr>
          <a:xfrm>
            <a:off x="7775686" y="4972212"/>
            <a:ext cx="186442"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3</a:t>
            </a:r>
          </a:p>
        </p:txBody>
      </p:sp>
      <p:sp>
        <p:nvSpPr>
          <p:cNvPr id="89" name="TextBox 24">
            <a:extLst>
              <a:ext uri="{FF2B5EF4-FFF2-40B4-BE49-F238E27FC236}">
                <a16:creationId xmlns:a16="http://schemas.microsoft.com/office/drawing/2014/main" id="{20C0A47F-9E79-8DEF-A1E4-B706EDC01B27}"/>
              </a:ext>
            </a:extLst>
          </p:cNvPr>
          <p:cNvSpPr txBox="1"/>
          <p:nvPr/>
        </p:nvSpPr>
        <p:spPr>
          <a:xfrm>
            <a:off x="10313905" y="4972212"/>
            <a:ext cx="196225" cy="41315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77"/>
              </a:lnSpc>
            </a:pPr>
            <a:r>
              <a:rPr lang="en-US" sz="2484" b="1" spc="-34" dirty="0">
                <a:solidFill>
                  <a:srgbClr val="FFFFFF"/>
                </a:solidFill>
                <a:latin typeface="Montserrat Bold"/>
              </a:rPr>
              <a:t>4</a:t>
            </a:r>
          </a:p>
        </p:txBody>
      </p:sp>
      <p:pic>
        <p:nvPicPr>
          <p:cNvPr id="6" name="Picture 5">
            <a:extLst>
              <a:ext uri="{FF2B5EF4-FFF2-40B4-BE49-F238E27FC236}">
                <a16:creationId xmlns:a16="http://schemas.microsoft.com/office/drawing/2014/main" id="{D8F012E3-BEB2-A719-B630-54682EF5BE8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7" name="Rectangle 6">
            <a:extLst>
              <a:ext uri="{FF2B5EF4-FFF2-40B4-BE49-F238E27FC236}">
                <a16:creationId xmlns:a16="http://schemas.microsoft.com/office/drawing/2014/main" id="{F4B40658-6B70-E961-60CB-5BF0F2EC7026}"/>
              </a:ext>
            </a:extLst>
          </p:cNvPr>
          <p:cNvSpPr/>
          <p:nvPr/>
        </p:nvSpPr>
        <p:spPr>
          <a:xfrm>
            <a:off x="11097651" y="93549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76F49D6-4A03-EB33-BDB6-E85A53165AD7}"/>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
        <p:nvSpPr>
          <p:cNvPr id="9" name="Freeform 9">
            <a:extLst>
              <a:ext uri="{FF2B5EF4-FFF2-40B4-BE49-F238E27FC236}">
                <a16:creationId xmlns:a16="http://schemas.microsoft.com/office/drawing/2014/main" id="{5B729854-A825-8D76-300B-8BB6A7EF4423}"/>
              </a:ext>
            </a:extLst>
          </p:cNvPr>
          <p:cNvSpPr/>
          <p:nvPr/>
        </p:nvSpPr>
        <p:spPr>
          <a:xfrm>
            <a:off x="930275" y="6577805"/>
            <a:ext cx="2042340" cy="1968501"/>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10" name="TextBox 33">
            <a:extLst>
              <a:ext uri="{FF2B5EF4-FFF2-40B4-BE49-F238E27FC236}">
                <a16:creationId xmlns:a16="http://schemas.microsoft.com/office/drawing/2014/main" id="{0DA12C43-1DFB-9820-9358-40F95EA9CDA8}"/>
              </a:ext>
            </a:extLst>
          </p:cNvPr>
          <p:cNvSpPr txBox="1"/>
          <p:nvPr/>
        </p:nvSpPr>
        <p:spPr>
          <a:xfrm rot="16200000">
            <a:off x="-40085" y="7117455"/>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11" name="TextBox 34">
            <a:extLst>
              <a:ext uri="{FF2B5EF4-FFF2-40B4-BE49-F238E27FC236}">
                <a16:creationId xmlns:a16="http://schemas.microsoft.com/office/drawing/2014/main" id="{1CC77737-666C-F842-A937-D307AE7D757E}"/>
              </a:ext>
            </a:extLst>
          </p:cNvPr>
          <p:cNvSpPr txBox="1"/>
          <p:nvPr/>
        </p:nvSpPr>
        <p:spPr>
          <a:xfrm>
            <a:off x="701675" y="6412706"/>
            <a:ext cx="2701090" cy="200889"/>
          </a:xfrm>
          <a:prstGeom prst="rect">
            <a:avLst/>
          </a:prstGeom>
        </p:spPr>
        <p:txBody>
          <a:bodyPr wrap="square" lIns="0" tIns="0" rIns="0" bIns="0" rtlCol="0" anchor="t">
            <a:spAutoFit/>
          </a:bodyPr>
          <a:lstStyle/>
          <a:p>
            <a:pPr>
              <a:lnSpc>
                <a:spcPts val="1364"/>
              </a:lnSpc>
            </a:pPr>
            <a:r>
              <a:rPr lang="en-US" sz="2000" dirty="0">
                <a:latin typeface="Canva Sans Bold"/>
              </a:rPr>
              <a:t>For more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lowchart: Connector 87">
            <a:extLst>
              <a:ext uri="{FF2B5EF4-FFF2-40B4-BE49-F238E27FC236}">
                <a16:creationId xmlns:a16="http://schemas.microsoft.com/office/drawing/2014/main" id="{B1A97BCF-08F9-5B84-B99E-721570D66C4F}"/>
              </a:ext>
            </a:extLst>
          </p:cNvPr>
          <p:cNvSpPr/>
          <p:nvPr/>
        </p:nvSpPr>
        <p:spPr>
          <a:xfrm>
            <a:off x="11984089" y="1041283"/>
            <a:ext cx="2180326" cy="2247223"/>
          </a:xfrm>
          <a:prstGeom prst="flowChartConnector">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3">
            <a:extLst>
              <a:ext uri="{FF2B5EF4-FFF2-40B4-BE49-F238E27FC236}">
                <a16:creationId xmlns:a16="http://schemas.microsoft.com/office/drawing/2014/main" id="{BCDB5394-6266-EAC1-1333-C5E3281EAAD0}"/>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2"/>
            <a:stretch>
              <a:fillRect b="-34051"/>
            </a:stretch>
          </a:blipFill>
        </p:spPr>
      </p:sp>
      <p:pic>
        <p:nvPicPr>
          <p:cNvPr id="16" name="Picture 15">
            <a:extLst>
              <a:ext uri="{FF2B5EF4-FFF2-40B4-BE49-F238E27FC236}">
                <a16:creationId xmlns:a16="http://schemas.microsoft.com/office/drawing/2014/main" id="{260BC6C0-D3EC-F45C-C3D9-20B5A4EDC7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860" b="17424"/>
          <a:stretch/>
        </p:blipFill>
        <p:spPr>
          <a:xfrm>
            <a:off x="0" y="6019799"/>
            <a:ext cx="15119350" cy="4660107"/>
          </a:xfrm>
          <a:prstGeom prst="rect">
            <a:avLst/>
          </a:prstGeom>
          <a:solidFill>
            <a:srgbClr val="0CC0DF"/>
          </a:solidFill>
        </p:spPr>
      </p:pic>
      <p:sp>
        <p:nvSpPr>
          <p:cNvPr id="28" name="TextBox 28"/>
          <p:cNvSpPr txBox="1"/>
          <p:nvPr/>
        </p:nvSpPr>
        <p:spPr>
          <a:xfrm>
            <a:off x="1162722" y="2324766"/>
            <a:ext cx="9866524" cy="2815130"/>
          </a:xfrm>
          <a:prstGeom prst="rect">
            <a:avLst/>
          </a:prstGeom>
        </p:spPr>
        <p:txBody>
          <a:bodyPr lIns="0" tIns="0" rIns="0" bIns="0" rtlCol="0" anchor="t">
            <a:spAutoFit/>
          </a:bodyPr>
          <a:lstStyle/>
          <a:p>
            <a:pPr>
              <a:lnSpc>
                <a:spcPct val="120000"/>
              </a:lnSpc>
            </a:pPr>
            <a:r>
              <a:rPr lang="en-GB" sz="2200" b="0" i="0" dirty="0">
                <a:solidFill>
                  <a:srgbClr val="374151"/>
                </a:solidFill>
                <a:effectLst/>
                <a:latin typeface="Canva Sans" panose="020B0604020202020204" charset="0"/>
              </a:rPr>
              <a:t>Turtles are ectothermic and rely on external sources for warmth. They can often be seen basking on rocks and logs, especially between September and June. </a:t>
            </a:r>
          </a:p>
          <a:p>
            <a:pPr>
              <a:lnSpc>
                <a:spcPct val="120000"/>
              </a:lnSpc>
            </a:pPr>
            <a:endParaRPr lang="en-GB" sz="2200" dirty="0">
              <a:solidFill>
                <a:srgbClr val="374151"/>
              </a:solidFill>
              <a:latin typeface="Canva Sans" panose="020B0604020202020204" charset="0"/>
            </a:endParaRPr>
          </a:p>
          <a:p>
            <a:pPr>
              <a:lnSpc>
                <a:spcPct val="120000"/>
              </a:lnSpc>
            </a:pPr>
            <a:r>
              <a:rPr lang="en-GB" sz="2200" b="0" i="0" dirty="0">
                <a:solidFill>
                  <a:srgbClr val="374151"/>
                </a:solidFill>
                <a:effectLst/>
                <a:latin typeface="Canva Sans" panose="020B0604020202020204" charset="0"/>
              </a:rPr>
              <a:t>The best time to spot turtles is usually mid-morning, but during warmer months they can be seen throughout the day. Remember to report any turtle sightings on the TurtleSAT website or app.</a:t>
            </a:r>
            <a:endParaRPr lang="en-US" sz="2200" dirty="0">
              <a:solidFill>
                <a:srgbClr val="000000"/>
              </a:solidFill>
              <a:latin typeface="Canva Sans" panose="020B0604020202020204" charset="0"/>
            </a:endParaRPr>
          </a:p>
        </p:txBody>
      </p:sp>
      <p:sp>
        <p:nvSpPr>
          <p:cNvPr id="50" name="TextBox 49">
            <a:extLst>
              <a:ext uri="{FF2B5EF4-FFF2-40B4-BE49-F238E27FC236}">
                <a16:creationId xmlns:a16="http://schemas.microsoft.com/office/drawing/2014/main" id="{053E8823-FB9A-E9EC-4CA4-7A0A2017CC21}"/>
              </a:ext>
            </a:extLst>
          </p:cNvPr>
          <p:cNvSpPr txBox="1"/>
          <p:nvPr/>
        </p:nvSpPr>
        <p:spPr>
          <a:xfrm>
            <a:off x="1042980" y="1284476"/>
            <a:ext cx="4161717" cy="784830"/>
          </a:xfrm>
          <a:prstGeom prst="rect">
            <a:avLst/>
          </a:prstGeom>
          <a:noFill/>
        </p:spPr>
        <p:txBody>
          <a:bodyPr wrap="none" rtlCol="0">
            <a:spAutoFit/>
          </a:bodyPr>
          <a:lstStyle/>
          <a:p>
            <a:r>
              <a:rPr lang="en-AU" sz="4500" dirty="0">
                <a:latin typeface="Canva Sans Medium" panose="020B0604020202020204" charset="0"/>
              </a:rPr>
              <a:t>Turtle Basking</a:t>
            </a:r>
            <a:endParaRPr lang="en-GB" sz="4500" dirty="0">
              <a:latin typeface="Canva Sans Medium" panose="020B0604020202020204" charset="0"/>
            </a:endParaRPr>
          </a:p>
        </p:txBody>
      </p:sp>
      <p:sp>
        <p:nvSpPr>
          <p:cNvPr id="56" name="TextBox 55">
            <a:extLst>
              <a:ext uri="{FF2B5EF4-FFF2-40B4-BE49-F238E27FC236}">
                <a16:creationId xmlns:a16="http://schemas.microsoft.com/office/drawing/2014/main" id="{441EA5CF-78D0-8615-0C9D-61B1947085F0}"/>
              </a:ext>
            </a:extLst>
          </p:cNvPr>
          <p:cNvSpPr txBox="1"/>
          <p:nvPr/>
        </p:nvSpPr>
        <p:spPr>
          <a:xfrm>
            <a:off x="10906291" y="4736306"/>
            <a:ext cx="2345528" cy="646331"/>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This QR code leads to </a:t>
            </a:r>
            <a:r>
              <a:rPr lang="en-AU" dirty="0" err="1">
                <a:ln w="0"/>
                <a:solidFill>
                  <a:schemeClr val="accent1"/>
                </a:solidFill>
                <a:effectLst>
                  <a:outerShdw blurRad="38100" dist="25400" dir="5400000" algn="ctr" rotWithShape="0">
                    <a:srgbClr val="6E747A">
                      <a:alpha val="43000"/>
                    </a:srgbClr>
                  </a:outerShdw>
                </a:effectLst>
              </a:rPr>
              <a:t>TurtleSAT</a:t>
            </a:r>
            <a:r>
              <a:rPr lang="en-AU" dirty="0">
                <a:ln w="0"/>
                <a:solidFill>
                  <a:schemeClr val="accent1"/>
                </a:solidFill>
                <a:effectLst>
                  <a:outerShdw blurRad="38100" dist="25400" dir="5400000" algn="ctr" rotWithShape="0">
                    <a:srgbClr val="6E747A">
                      <a:alpha val="43000"/>
                    </a:srgbClr>
                  </a:outerShdw>
                </a:effectLst>
              </a:rPr>
              <a:t> website</a:t>
            </a:r>
            <a:endParaRPr lang="en-GB" dirty="0">
              <a:ln w="0"/>
              <a:solidFill>
                <a:schemeClr val="accent1"/>
              </a:solidFill>
              <a:effectLst>
                <a:outerShdw blurRad="38100" dist="25400" dir="5400000" algn="ctr" rotWithShape="0">
                  <a:srgbClr val="6E747A">
                    <a:alpha val="43000"/>
                  </a:srgbClr>
                </a:outerShdw>
              </a:effectLst>
            </a:endParaRPr>
          </a:p>
        </p:txBody>
      </p:sp>
      <p:cxnSp>
        <p:nvCxnSpPr>
          <p:cNvPr id="57" name="Connector: Curved 56">
            <a:extLst>
              <a:ext uri="{FF2B5EF4-FFF2-40B4-BE49-F238E27FC236}">
                <a16:creationId xmlns:a16="http://schemas.microsoft.com/office/drawing/2014/main" id="{9718FD31-6009-DE1B-B283-50920018026B}"/>
              </a:ext>
            </a:extLst>
          </p:cNvPr>
          <p:cNvCxnSpPr/>
          <p:nvPr/>
        </p:nvCxnSpPr>
        <p:spPr>
          <a:xfrm>
            <a:off x="11162152" y="5365260"/>
            <a:ext cx="1143001" cy="7773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BF40BA-F58B-BE32-F40A-0D279FD30BA4}"/>
              </a:ext>
            </a:extLst>
          </p:cNvPr>
          <p:cNvCxnSpPr/>
          <p:nvPr/>
        </p:nvCxnSpPr>
        <p:spPr>
          <a:xfrm>
            <a:off x="7010959" y="5997892"/>
            <a:ext cx="473437"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0CE4A9D-9FFE-211F-72A5-834B4C42CE8C}"/>
              </a:ext>
            </a:extLst>
          </p:cNvPr>
          <p:cNvSpPr txBox="1"/>
          <p:nvPr/>
        </p:nvSpPr>
        <p:spPr>
          <a:xfrm>
            <a:off x="3360556" y="5678354"/>
            <a:ext cx="3768059" cy="923330"/>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Please feel free to replace this photo with any basking turtle photos or images you may own or have. </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TextBox 33">
            <a:extLst>
              <a:ext uri="{FF2B5EF4-FFF2-40B4-BE49-F238E27FC236}">
                <a16:creationId xmlns:a16="http://schemas.microsoft.com/office/drawing/2014/main" id="{1B093C2E-3B47-09B4-787C-8B80B2AF10BA}"/>
              </a:ext>
            </a:extLst>
          </p:cNvPr>
          <p:cNvSpPr txBox="1"/>
          <p:nvPr/>
        </p:nvSpPr>
        <p:spPr>
          <a:xfrm rot="16200000">
            <a:off x="11638327" y="6812656"/>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5" name="TextBox 34">
            <a:extLst>
              <a:ext uri="{FF2B5EF4-FFF2-40B4-BE49-F238E27FC236}">
                <a16:creationId xmlns:a16="http://schemas.microsoft.com/office/drawing/2014/main" id="{08B9D252-F7F1-236F-3611-45DFD773D5E3}"/>
              </a:ext>
            </a:extLst>
          </p:cNvPr>
          <p:cNvSpPr txBox="1"/>
          <p:nvPr/>
        </p:nvSpPr>
        <p:spPr>
          <a:xfrm>
            <a:off x="12390526" y="6037202"/>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60" name="Picture 59">
            <a:extLst>
              <a:ext uri="{FF2B5EF4-FFF2-40B4-BE49-F238E27FC236}">
                <a16:creationId xmlns:a16="http://schemas.microsoft.com/office/drawing/2014/main" id="{8DF932E3-E159-2E52-D702-D745A3BB69CA}"/>
              </a:ext>
            </a:extLst>
          </p:cNvPr>
          <p:cNvPicPr>
            <a:picLocks noChangeAspect="1"/>
          </p:cNvPicPr>
          <p:nvPr/>
        </p:nvPicPr>
        <p:blipFill>
          <a:blip r:embed="rId4"/>
          <a:stretch>
            <a:fillRect/>
          </a:stretch>
        </p:blipFill>
        <p:spPr>
          <a:xfrm>
            <a:off x="12630246" y="6256215"/>
            <a:ext cx="1556660" cy="1584623"/>
          </a:xfrm>
          <a:prstGeom prst="rect">
            <a:avLst/>
          </a:prstGeom>
        </p:spPr>
      </p:pic>
      <p:sp>
        <p:nvSpPr>
          <p:cNvPr id="7" name="Rectangle: Rounded Corners 6">
            <a:extLst>
              <a:ext uri="{FF2B5EF4-FFF2-40B4-BE49-F238E27FC236}">
                <a16:creationId xmlns:a16="http://schemas.microsoft.com/office/drawing/2014/main" id="{7880BA93-3D48-8228-4662-55EE323F57C8}"/>
              </a:ext>
            </a:extLst>
          </p:cNvPr>
          <p:cNvSpPr/>
          <p:nvPr/>
        </p:nvSpPr>
        <p:spPr>
          <a:xfrm>
            <a:off x="1837438" y="8704201"/>
            <a:ext cx="7975642" cy="1518505"/>
          </a:xfrm>
          <a:prstGeom prst="roundRect">
            <a:avLst/>
          </a:prstGeom>
          <a:solidFill>
            <a:srgbClr val="0097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B53C6F9-8A92-A21E-B2E8-675AA0CA6E1A}"/>
              </a:ext>
            </a:extLst>
          </p:cNvPr>
          <p:cNvSpPr/>
          <p:nvPr/>
        </p:nvSpPr>
        <p:spPr>
          <a:xfrm>
            <a:off x="1158875" y="8718269"/>
            <a:ext cx="1491405" cy="1472405"/>
          </a:xfrm>
          <a:prstGeom prst="ellipse">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8B002462-3C9C-8D4F-9A07-DD09730454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097" y="9162517"/>
            <a:ext cx="888959" cy="570957"/>
          </a:xfrm>
          <a:prstGeom prst="rect">
            <a:avLst/>
          </a:prstGeom>
        </p:spPr>
      </p:pic>
      <p:sp>
        <p:nvSpPr>
          <p:cNvPr id="11" name="TextBox 39">
            <a:extLst>
              <a:ext uri="{FF2B5EF4-FFF2-40B4-BE49-F238E27FC236}">
                <a16:creationId xmlns:a16="http://schemas.microsoft.com/office/drawing/2014/main" id="{FE37C578-4013-0206-D74B-700ED8D9F7F8}"/>
              </a:ext>
            </a:extLst>
          </p:cNvPr>
          <p:cNvSpPr txBox="1"/>
          <p:nvPr/>
        </p:nvSpPr>
        <p:spPr>
          <a:xfrm>
            <a:off x="2748247" y="9079706"/>
            <a:ext cx="3407740" cy="692497"/>
          </a:xfrm>
          <a:prstGeom prst="rect">
            <a:avLst/>
          </a:prstGeom>
        </p:spPr>
        <p:txBody>
          <a:bodyPr wrap="square" lIns="0" tIns="0" rIns="0" bIns="0" rtlCol="0" anchor="t">
            <a:spAutoFit/>
          </a:bodyPr>
          <a:lstStyle/>
          <a:p>
            <a:pPr>
              <a:lnSpc>
                <a:spcPts val="1798"/>
              </a:lnSpc>
            </a:pPr>
            <a:r>
              <a:rPr lang="en-GB" sz="1600" b="0" i="0" dirty="0">
                <a:solidFill>
                  <a:schemeClr val="bg1"/>
                </a:solidFill>
                <a:effectLst>
                  <a:outerShdw blurRad="38100" dist="38100" dir="2700000" algn="tl">
                    <a:srgbClr val="000000">
                      <a:alpha val="43137"/>
                    </a:srgbClr>
                  </a:outerShdw>
                </a:effectLst>
                <a:latin typeface="Canva Sans" panose="020B0604020202020204" charset="0"/>
              </a:rPr>
              <a:t>While walking around the lake, check exposed rocks, branches, and logs where turtles often bask</a:t>
            </a:r>
            <a:endParaRPr lang="en-US" sz="1322" dirty="0">
              <a:solidFill>
                <a:schemeClr val="bg1"/>
              </a:solidFill>
              <a:effectLst>
                <a:outerShdw blurRad="38100" dist="38100" dir="2700000" algn="tl">
                  <a:srgbClr val="000000">
                    <a:alpha val="43137"/>
                  </a:srgbClr>
                </a:outerShdw>
              </a:effectLst>
              <a:latin typeface="Canva Sans" panose="020B0604020202020204" charset="0"/>
            </a:endParaRPr>
          </a:p>
        </p:txBody>
      </p:sp>
      <p:sp>
        <p:nvSpPr>
          <p:cNvPr id="12" name="Freeform 21">
            <a:extLst>
              <a:ext uri="{FF2B5EF4-FFF2-40B4-BE49-F238E27FC236}">
                <a16:creationId xmlns:a16="http://schemas.microsoft.com/office/drawing/2014/main" id="{B6888533-7587-20A5-B016-A954DC34BA26}"/>
              </a:ext>
            </a:extLst>
          </p:cNvPr>
          <p:cNvSpPr/>
          <p:nvPr/>
        </p:nvSpPr>
        <p:spPr>
          <a:xfrm>
            <a:off x="6190797"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51">
            <a:extLst>
              <a:ext uri="{FF2B5EF4-FFF2-40B4-BE49-F238E27FC236}">
                <a16:creationId xmlns:a16="http://schemas.microsoft.com/office/drawing/2014/main" id="{DA2F4840-5D5D-0B7E-07D4-942D8E2B0C96}"/>
              </a:ext>
            </a:extLst>
          </p:cNvPr>
          <p:cNvSpPr txBox="1"/>
          <p:nvPr/>
        </p:nvSpPr>
        <p:spPr>
          <a:xfrm>
            <a:off x="6873876" y="9003506"/>
            <a:ext cx="2667000" cy="872034"/>
          </a:xfrm>
          <a:prstGeom prst="rect">
            <a:avLst/>
          </a:prstGeom>
        </p:spPr>
        <p:txBody>
          <a:bodyPr wrap="square" lIns="0" tIns="0" rIns="0" bIns="0" rtlCol="0" anchor="t">
            <a:spAutoFit/>
          </a:bodyPr>
          <a:lstStyle/>
          <a:p>
            <a:pPr>
              <a:lnSpc>
                <a:spcPts val="1686"/>
              </a:lnSpc>
            </a:pPr>
            <a:r>
              <a:rPr lang="en-GB" sz="1600" i="0" dirty="0">
                <a:solidFill>
                  <a:schemeClr val="bg1"/>
                </a:solidFill>
                <a:effectLst>
                  <a:outerShdw blurRad="38100" dist="38100" dir="2700000" algn="tl">
                    <a:srgbClr val="000000">
                      <a:alpha val="43137"/>
                    </a:srgbClr>
                  </a:outerShdw>
                </a:effectLst>
                <a:latin typeface="Canva Sans" panose="020B0604020202020204" charset="0"/>
              </a:rPr>
              <a:t>To observe turtles, approach them slowly and quietly as they can be easily startled.</a:t>
            </a:r>
            <a:endParaRPr lang="en-US" sz="1600" dirty="0">
              <a:solidFill>
                <a:schemeClr val="bg1"/>
              </a:solidFill>
              <a:effectLst>
                <a:outerShdw blurRad="38100" dist="38100" dir="2700000" algn="tl">
                  <a:srgbClr val="000000">
                    <a:alpha val="43137"/>
                  </a:srgbClr>
                </a:outerShdw>
              </a:effectLst>
              <a:latin typeface="Canva Sans" panose="020B0604020202020204" charset="0"/>
            </a:endParaRPr>
          </a:p>
        </p:txBody>
      </p:sp>
      <p:sp>
        <p:nvSpPr>
          <p:cNvPr id="70" name="TextBox 24">
            <a:extLst>
              <a:ext uri="{FF2B5EF4-FFF2-40B4-BE49-F238E27FC236}">
                <a16:creationId xmlns:a16="http://schemas.microsoft.com/office/drawing/2014/main" id="{EF22AD50-9F3D-1B63-8D67-EA9F3FD0C96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3</a:t>
            </a:r>
          </a:p>
        </p:txBody>
      </p:sp>
      <p:grpSp>
        <p:nvGrpSpPr>
          <p:cNvPr id="71" name="Group 70">
            <a:extLst>
              <a:ext uri="{FF2B5EF4-FFF2-40B4-BE49-F238E27FC236}">
                <a16:creationId xmlns:a16="http://schemas.microsoft.com/office/drawing/2014/main" id="{8E13F651-EE45-90C8-0DDF-6C106615E42B}"/>
              </a:ext>
            </a:extLst>
          </p:cNvPr>
          <p:cNvGrpSpPr/>
          <p:nvPr/>
        </p:nvGrpSpPr>
        <p:grpSpPr>
          <a:xfrm>
            <a:off x="12073168" y="1268593"/>
            <a:ext cx="617499" cy="1813173"/>
            <a:chOff x="12083342" y="1890876"/>
            <a:chExt cx="617499" cy="1813173"/>
          </a:xfrm>
        </p:grpSpPr>
        <p:sp>
          <p:nvSpPr>
            <p:cNvPr id="72" name="TextBox 25">
              <a:extLst>
                <a:ext uri="{FF2B5EF4-FFF2-40B4-BE49-F238E27FC236}">
                  <a16:creationId xmlns:a16="http://schemas.microsoft.com/office/drawing/2014/main" id="{18A02180-EFC9-64DF-DFEF-CB13C729594F}"/>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5" name="TextBox 26">
              <a:extLst>
                <a:ext uri="{FF2B5EF4-FFF2-40B4-BE49-F238E27FC236}">
                  <a16:creationId xmlns:a16="http://schemas.microsoft.com/office/drawing/2014/main" id="{566C9C3E-FB71-A423-D2BE-701A34F0142F}"/>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76" name="TextBox 27">
              <a:extLst>
                <a:ext uri="{FF2B5EF4-FFF2-40B4-BE49-F238E27FC236}">
                  <a16:creationId xmlns:a16="http://schemas.microsoft.com/office/drawing/2014/main" id="{D84EF84B-BC5D-0620-F4EC-B869B0DCB7D4}"/>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77" name="TextBox 28">
              <a:extLst>
                <a:ext uri="{FF2B5EF4-FFF2-40B4-BE49-F238E27FC236}">
                  <a16:creationId xmlns:a16="http://schemas.microsoft.com/office/drawing/2014/main" id="{735E4440-B37C-D8BE-9292-E75073F23B5C}"/>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8" name="TextBox 29">
              <a:extLst>
                <a:ext uri="{FF2B5EF4-FFF2-40B4-BE49-F238E27FC236}">
                  <a16:creationId xmlns:a16="http://schemas.microsoft.com/office/drawing/2014/main" id="{3759BA3B-FDC2-9C56-D51A-D6663C9E03F2}"/>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79" name="TextBox 30">
              <a:extLst>
                <a:ext uri="{FF2B5EF4-FFF2-40B4-BE49-F238E27FC236}">
                  <a16:creationId xmlns:a16="http://schemas.microsoft.com/office/drawing/2014/main" id="{DF0126B6-F3D7-5279-C97C-734FAD0415B2}"/>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80" name="TextBox 31">
              <a:extLst>
                <a:ext uri="{FF2B5EF4-FFF2-40B4-BE49-F238E27FC236}">
                  <a16:creationId xmlns:a16="http://schemas.microsoft.com/office/drawing/2014/main" id="{BDC973FC-C374-2199-21B3-256450FF596B}"/>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81" name="TextBox 32">
              <a:extLst>
                <a:ext uri="{FF2B5EF4-FFF2-40B4-BE49-F238E27FC236}">
                  <a16:creationId xmlns:a16="http://schemas.microsoft.com/office/drawing/2014/main" id="{2D9D2FB5-683C-AD8F-E7C2-B2209DF7133C}"/>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2" name="TextBox 33">
              <a:extLst>
                <a:ext uri="{FF2B5EF4-FFF2-40B4-BE49-F238E27FC236}">
                  <a16:creationId xmlns:a16="http://schemas.microsoft.com/office/drawing/2014/main" id="{072057BE-4C3F-4D91-53CF-91DE2048D8FC}"/>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83" name="TextBox 34">
              <a:extLst>
                <a:ext uri="{FF2B5EF4-FFF2-40B4-BE49-F238E27FC236}">
                  <a16:creationId xmlns:a16="http://schemas.microsoft.com/office/drawing/2014/main" id="{D81075DC-CFCA-7604-9D0B-8A678152B898}"/>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84" name="TextBox 35">
              <a:extLst>
                <a:ext uri="{FF2B5EF4-FFF2-40B4-BE49-F238E27FC236}">
                  <a16:creationId xmlns:a16="http://schemas.microsoft.com/office/drawing/2014/main" id="{9F6CB8AD-4A30-B946-78E2-89565B73AB3B}"/>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85" name="TextBox 36">
              <a:extLst>
                <a:ext uri="{FF2B5EF4-FFF2-40B4-BE49-F238E27FC236}">
                  <a16:creationId xmlns:a16="http://schemas.microsoft.com/office/drawing/2014/main" id="{B4E1742C-12CE-FD9A-3E4D-E703F8B5A033}"/>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86" name="TextBox 37">
              <a:extLst>
                <a:ext uri="{FF2B5EF4-FFF2-40B4-BE49-F238E27FC236}">
                  <a16:creationId xmlns:a16="http://schemas.microsoft.com/office/drawing/2014/main" id="{54BEBA2D-A5B3-D841-51D9-F6EC4F996878}"/>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7" name="TextBox 38">
              <a:extLst>
                <a:ext uri="{FF2B5EF4-FFF2-40B4-BE49-F238E27FC236}">
                  <a16:creationId xmlns:a16="http://schemas.microsoft.com/office/drawing/2014/main" id="{78EDC182-B0D9-0F7D-E4EE-0F4A9B903602}"/>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pic>
        <p:nvPicPr>
          <p:cNvPr id="2" name="Picture 1">
            <a:extLst>
              <a:ext uri="{FF2B5EF4-FFF2-40B4-BE49-F238E27FC236}">
                <a16:creationId xmlns:a16="http://schemas.microsoft.com/office/drawing/2014/main" id="{0E06C50C-4DAA-1516-A31F-6A9F98B1D6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3" name="Rectangle 2">
            <a:extLst>
              <a:ext uri="{FF2B5EF4-FFF2-40B4-BE49-F238E27FC236}">
                <a16:creationId xmlns:a16="http://schemas.microsoft.com/office/drawing/2014/main" id="{F6B2E838-F42F-AF5E-7098-2A1FE74FA689}"/>
              </a:ext>
            </a:extLst>
          </p:cNvPr>
          <p:cNvSpPr/>
          <p:nvPr/>
        </p:nvSpPr>
        <p:spPr>
          <a:xfrm>
            <a:off x="11097651" y="9354963"/>
            <a:ext cx="2939024" cy="791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B65FDC4-F5AA-0F9D-F3B0-83CE2F4547B8}"/>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
            <a:extLst>
              <a:ext uri="{FF2B5EF4-FFF2-40B4-BE49-F238E27FC236}">
                <a16:creationId xmlns:a16="http://schemas.microsoft.com/office/drawing/2014/main" id="{242EE25C-80E0-6EB1-097E-642A49071755}"/>
              </a:ext>
            </a:extLst>
          </p:cNvPr>
          <p:cNvSpPr/>
          <p:nvPr/>
        </p:nvSpPr>
        <p:spPr>
          <a:xfrm>
            <a:off x="9676876" y="5455949"/>
            <a:ext cx="5513461" cy="5513851"/>
          </a:xfrm>
          <a:custGeom>
            <a:avLst/>
            <a:gdLst/>
            <a:ahLst/>
            <a:cxnLst/>
            <a:rect l="l" t="t" r="r" b="b"/>
            <a:pathLst>
              <a:path w="5513461" h="5513851">
                <a:moveTo>
                  <a:pt x="0" y="0"/>
                </a:moveTo>
                <a:lnTo>
                  <a:pt x="5513461" y="0"/>
                </a:lnTo>
                <a:lnTo>
                  <a:pt x="5513461" y="5513851"/>
                </a:lnTo>
                <a:lnTo>
                  <a:pt x="0" y="5513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lowchart: Connector 14">
            <a:extLst>
              <a:ext uri="{FF2B5EF4-FFF2-40B4-BE49-F238E27FC236}">
                <a16:creationId xmlns:a16="http://schemas.microsoft.com/office/drawing/2014/main" id="{3C386E09-8B4C-E7D8-AA46-FCDE6AAB451C}"/>
              </a:ext>
            </a:extLst>
          </p:cNvPr>
          <p:cNvSpPr/>
          <p:nvPr/>
        </p:nvSpPr>
        <p:spPr>
          <a:xfrm>
            <a:off x="11984089" y="1041283"/>
            <a:ext cx="2180326" cy="2247223"/>
          </a:xfrm>
          <a:prstGeom prst="flowChartConnector">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9"/>
          <p:cNvSpPr/>
          <p:nvPr/>
        </p:nvSpPr>
        <p:spPr>
          <a:xfrm>
            <a:off x="7748667" y="3930499"/>
            <a:ext cx="6477829" cy="4230724"/>
          </a:xfrm>
          <a:custGeom>
            <a:avLst/>
            <a:gdLst/>
            <a:ahLst/>
            <a:cxnLst/>
            <a:rect l="l" t="t" r="r" b="b"/>
            <a:pathLst>
              <a:path w="1892490" h="1347788">
                <a:moveTo>
                  <a:pt x="54545" y="0"/>
                </a:moveTo>
                <a:lnTo>
                  <a:pt x="1837945" y="0"/>
                </a:lnTo>
                <a:cubicBezTo>
                  <a:pt x="1852411" y="0"/>
                  <a:pt x="1866285" y="5747"/>
                  <a:pt x="1876514" y="15976"/>
                </a:cubicBezTo>
                <a:cubicBezTo>
                  <a:pt x="1886743" y="26205"/>
                  <a:pt x="1892490" y="40079"/>
                  <a:pt x="1892490" y="54545"/>
                </a:cubicBezTo>
                <a:lnTo>
                  <a:pt x="1892490" y="1293243"/>
                </a:lnTo>
                <a:cubicBezTo>
                  <a:pt x="1892490" y="1307709"/>
                  <a:pt x="1886743" y="1321583"/>
                  <a:pt x="1876514" y="1331812"/>
                </a:cubicBezTo>
                <a:cubicBezTo>
                  <a:pt x="1866285" y="1342041"/>
                  <a:pt x="1852411" y="1347788"/>
                  <a:pt x="1837945" y="1347788"/>
                </a:cubicBezTo>
                <a:lnTo>
                  <a:pt x="54545" y="1347788"/>
                </a:lnTo>
                <a:cubicBezTo>
                  <a:pt x="24421" y="1347788"/>
                  <a:pt x="0" y="1323367"/>
                  <a:pt x="0" y="1293243"/>
                </a:cubicBezTo>
                <a:lnTo>
                  <a:pt x="0" y="54545"/>
                </a:lnTo>
                <a:cubicBezTo>
                  <a:pt x="0" y="40079"/>
                  <a:pt x="5747" y="26205"/>
                  <a:pt x="15976" y="15976"/>
                </a:cubicBezTo>
                <a:cubicBezTo>
                  <a:pt x="26205" y="5747"/>
                  <a:pt x="40079" y="0"/>
                  <a:pt x="54545" y="0"/>
                </a:cubicBezTo>
                <a:close/>
              </a:path>
            </a:pathLst>
          </a:custGeom>
          <a:solidFill>
            <a:schemeClr val="accent5">
              <a:lumMod val="60000"/>
              <a:lumOff val="40000"/>
            </a:schemeClr>
          </a:solidFill>
        </p:spPr>
      </p:sp>
      <p:sp>
        <p:nvSpPr>
          <p:cNvPr id="38" name="TextBox 38"/>
          <p:cNvSpPr txBox="1"/>
          <p:nvPr/>
        </p:nvSpPr>
        <p:spPr>
          <a:xfrm>
            <a:off x="1124869" y="2282807"/>
            <a:ext cx="10473406" cy="1081899"/>
          </a:xfrm>
          <a:prstGeom prst="rect">
            <a:avLst/>
          </a:prstGeom>
        </p:spPr>
        <p:txBody>
          <a:bodyPr wrap="square" lIns="0" tIns="0" rIns="0" bIns="0" rtlCol="0" anchor="t">
            <a:spAutoFit/>
          </a:bodyPr>
          <a:lstStyle/>
          <a:p>
            <a:pPr>
              <a:lnSpc>
                <a:spcPct val="120000"/>
              </a:lnSpc>
            </a:pPr>
            <a:r>
              <a:rPr lang="en-GB" sz="2000" b="0" i="0" dirty="0">
                <a:solidFill>
                  <a:srgbClr val="00B050"/>
                </a:solidFill>
                <a:effectLst/>
                <a:latin typeface="Canva Sans" panose="020B0604020202020204" charset="0"/>
              </a:rPr>
              <a:t>[Insert name of place –lake/wetland/river] </a:t>
            </a:r>
            <a:r>
              <a:rPr lang="en-GB" sz="2000" b="0" i="0" dirty="0">
                <a:solidFill>
                  <a:srgbClr val="374151"/>
                </a:solidFill>
                <a:effectLst/>
                <a:latin typeface="Canva Sans" panose="020B0604020202020204" charset="0"/>
              </a:rPr>
              <a:t>is an excellent location to observe freshwater turtles and other aquatic wildlife. When walking around the lake, keep an eye out for various turtle behaviours. Here are some tips for spotting turtles:</a:t>
            </a:r>
            <a:endParaRPr lang="en-US" sz="2000" dirty="0">
              <a:solidFill>
                <a:srgbClr val="000000"/>
              </a:solidFill>
              <a:latin typeface="Canva Sans" panose="020B0604020202020204" charset="0"/>
            </a:endParaRPr>
          </a:p>
        </p:txBody>
      </p:sp>
      <p:sp>
        <p:nvSpPr>
          <p:cNvPr id="39" name="TextBox 39"/>
          <p:cNvSpPr txBox="1"/>
          <p:nvPr/>
        </p:nvSpPr>
        <p:spPr>
          <a:xfrm>
            <a:off x="8093075" y="5365221"/>
            <a:ext cx="5733788" cy="2342885"/>
          </a:xfrm>
          <a:prstGeom prst="rect">
            <a:avLst/>
          </a:prstGeom>
        </p:spPr>
        <p:txBody>
          <a:bodyPr wrap="square" lIns="0" tIns="0" rIns="0" bIns="0" rtlCol="0" anchor="t">
            <a:spAutoFit/>
          </a:bodyPr>
          <a:lstStyle/>
          <a:p>
            <a:pPr>
              <a:lnSpc>
                <a:spcPct val="120000"/>
              </a:lnSpc>
            </a:pPr>
            <a:endParaRPr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It is important to note that capturing and keeping turtles is illegal. If you witness any illegal activity related to turtles, please report it by calling 131 555.</a:t>
            </a:r>
          </a:p>
          <a:p>
            <a:pPr marL="321277" lvl="1" indent="-160639">
              <a:lnSpc>
                <a:spcPct val="120000"/>
              </a:lnSpc>
              <a:buFont typeface="Arial"/>
              <a:buChar char="•"/>
            </a:pPr>
            <a:endParaRPr lang="en-US"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Safely move turtles off the road by placing them in the direction they were heading, away from danger. Avoid returning them directly to the water.</a:t>
            </a:r>
            <a:endParaRPr lang="en-US" sz="1600" dirty="0">
              <a:latin typeface="Canva Sans" panose="020B0604020202020204" charset="0"/>
            </a:endParaRPr>
          </a:p>
        </p:txBody>
      </p:sp>
      <p:sp>
        <p:nvSpPr>
          <p:cNvPr id="40" name="TextBox 40"/>
          <p:cNvSpPr txBox="1"/>
          <p:nvPr/>
        </p:nvSpPr>
        <p:spPr>
          <a:xfrm>
            <a:off x="1817856" y="3669506"/>
            <a:ext cx="5403823" cy="4411144"/>
          </a:xfrm>
          <a:prstGeom prst="rect">
            <a:avLst/>
          </a:prstGeom>
        </p:spPr>
        <p:txBody>
          <a:bodyPr lIns="0" tIns="0" rIns="0" bIns="0" rtlCol="0" anchor="t">
            <a:spAutoFit/>
          </a:bodyPr>
          <a:lstStyle/>
          <a:p>
            <a:pPr>
              <a:lnSpc>
                <a:spcPct val="120000"/>
              </a:lnSpc>
            </a:pPr>
            <a:r>
              <a:rPr lang="en-GB" sz="1600" b="1" i="0" dirty="0">
                <a:effectLst/>
                <a:latin typeface="Canva Sans" panose="020B0604020202020204" charset="0"/>
              </a:rPr>
              <a:t>Basking:</a:t>
            </a:r>
            <a:r>
              <a:rPr lang="en-GB" sz="1600" b="0" i="0" dirty="0">
                <a:effectLst/>
                <a:latin typeface="Canva Sans" panose="020B0604020202020204" charset="0"/>
              </a:rPr>
              <a:t> </a:t>
            </a:r>
            <a:r>
              <a:rPr lang="en-GB" sz="1600" dirty="0">
                <a:latin typeface="Canva Sans" panose="020B0604020202020204" charset="0"/>
              </a:rPr>
              <a:t>Watch for rocks, fallen trees, and branches in the lake where turtles bask. They might also bask in shallow water.</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Swimming:</a:t>
            </a:r>
            <a:r>
              <a:rPr lang="en-GB" sz="1600" b="0" i="0" dirty="0">
                <a:effectLst/>
                <a:latin typeface="Canva Sans" panose="020B0604020202020204" charset="0"/>
              </a:rPr>
              <a:t> </a:t>
            </a:r>
            <a:r>
              <a:rPr lang="en-GB" sz="1600" dirty="0">
                <a:latin typeface="Canva Sans" panose="020B0604020202020204" charset="0"/>
              </a:rPr>
              <a:t>Look out for small "pebbles" on the water's surface, as they could be a turtle's head. Turtles need to breathe air and may also bask in the warm surface water on hot Spring or Summer days.</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Nesting:</a:t>
            </a:r>
            <a:r>
              <a:rPr lang="en-GB" sz="1600" b="0" i="0" dirty="0">
                <a:effectLst/>
                <a:latin typeface="Canva Sans" panose="020B0604020202020204" charset="0"/>
              </a:rPr>
              <a:t> </a:t>
            </a:r>
            <a:r>
              <a:rPr lang="en-GB" sz="1600" dirty="0">
                <a:latin typeface="Canva Sans" panose="020B0604020202020204" charset="0"/>
              </a:rPr>
              <a:t>Turtles may travel up to 500m away from the lake to nest. Look for them in areas around the lake or even in your backyard.</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Road crossings:</a:t>
            </a:r>
            <a:r>
              <a:rPr lang="en-GB" sz="1600" b="0" i="0" dirty="0">
                <a:effectLst/>
                <a:latin typeface="Canva Sans" panose="020B0604020202020204" charset="0"/>
              </a:rPr>
              <a:t> </a:t>
            </a:r>
            <a:r>
              <a:rPr lang="en-GB" sz="1600" dirty="0">
                <a:latin typeface="Canva Sans" panose="020B0604020202020204" charset="0"/>
              </a:rPr>
              <a:t>Watch out for turtles on the roads when driving around the lake and nearby areas. </a:t>
            </a:r>
            <a:endParaRPr lang="en-US" sz="1600" dirty="0">
              <a:latin typeface="Canva Sans" panose="020B0604020202020204" charset="0"/>
            </a:endParaRPr>
          </a:p>
        </p:txBody>
      </p:sp>
      <p:sp>
        <p:nvSpPr>
          <p:cNvPr id="41" name="TextBox 41"/>
          <p:cNvSpPr txBox="1"/>
          <p:nvPr/>
        </p:nvSpPr>
        <p:spPr>
          <a:xfrm>
            <a:off x="9430057" y="4372178"/>
            <a:ext cx="4396805" cy="973728"/>
          </a:xfrm>
          <a:prstGeom prst="rect">
            <a:avLst/>
          </a:prstGeom>
        </p:spPr>
        <p:txBody>
          <a:bodyPr wrap="square" lIns="0" tIns="0" rIns="0" bIns="0" rtlCol="0" anchor="t">
            <a:spAutoFit/>
          </a:bodyPr>
          <a:lstStyle/>
          <a:p>
            <a:pPr>
              <a:lnSpc>
                <a:spcPct val="120000"/>
              </a:lnSpc>
            </a:pPr>
            <a:r>
              <a:rPr lang="en-US" dirty="0">
                <a:solidFill>
                  <a:srgbClr val="000000"/>
                </a:solidFill>
                <a:latin typeface="Canva Sans"/>
              </a:rPr>
              <a:t>The lake provides important habitat for turtles. Make sure you report your sightings using </a:t>
            </a:r>
            <a:r>
              <a:rPr lang="en-US" dirty="0" err="1">
                <a:solidFill>
                  <a:srgbClr val="000000"/>
                </a:solidFill>
                <a:latin typeface="Canva Sans"/>
              </a:rPr>
              <a:t>TurtleSAT</a:t>
            </a:r>
            <a:r>
              <a:rPr lang="en-US" dirty="0">
                <a:solidFill>
                  <a:srgbClr val="000000"/>
                </a:solidFill>
                <a:latin typeface="Canva Sans"/>
              </a:rPr>
              <a:t>.</a:t>
            </a:r>
          </a:p>
        </p:txBody>
      </p:sp>
      <p:sp>
        <p:nvSpPr>
          <p:cNvPr id="43" name="Freeform 3">
            <a:extLst>
              <a:ext uri="{FF2B5EF4-FFF2-40B4-BE49-F238E27FC236}">
                <a16:creationId xmlns:a16="http://schemas.microsoft.com/office/drawing/2014/main" id="{1BDDF3E1-6A9C-BE20-A03F-A5E0014BC57B}"/>
              </a:ext>
            </a:extLst>
          </p:cNvPr>
          <p:cNvSpPr/>
          <p:nvPr/>
        </p:nvSpPr>
        <p:spPr>
          <a:xfrm>
            <a:off x="1249604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4"/>
            <a:stretch>
              <a:fillRect b="-34051"/>
            </a:stretch>
          </a:blipFill>
        </p:spPr>
      </p:sp>
      <p:sp>
        <p:nvSpPr>
          <p:cNvPr id="44" name="TextBox 43">
            <a:extLst>
              <a:ext uri="{FF2B5EF4-FFF2-40B4-BE49-F238E27FC236}">
                <a16:creationId xmlns:a16="http://schemas.microsoft.com/office/drawing/2014/main" id="{60E71027-DA6C-C059-6DD9-B276515B24A7}"/>
              </a:ext>
            </a:extLst>
          </p:cNvPr>
          <p:cNvSpPr txBox="1"/>
          <p:nvPr/>
        </p:nvSpPr>
        <p:spPr>
          <a:xfrm>
            <a:off x="1307180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4</a:t>
            </a:r>
          </a:p>
        </p:txBody>
      </p:sp>
      <p:grpSp>
        <p:nvGrpSpPr>
          <p:cNvPr id="45" name="Group 44">
            <a:extLst>
              <a:ext uri="{FF2B5EF4-FFF2-40B4-BE49-F238E27FC236}">
                <a16:creationId xmlns:a16="http://schemas.microsoft.com/office/drawing/2014/main" id="{F4C363CA-26D2-37EA-4A62-3E97EB5A1469}"/>
              </a:ext>
            </a:extLst>
          </p:cNvPr>
          <p:cNvGrpSpPr/>
          <p:nvPr/>
        </p:nvGrpSpPr>
        <p:grpSpPr>
          <a:xfrm>
            <a:off x="12083342" y="1295052"/>
            <a:ext cx="617499" cy="1813173"/>
            <a:chOff x="12083342" y="1890876"/>
            <a:chExt cx="617499" cy="1813173"/>
          </a:xfrm>
        </p:grpSpPr>
        <p:sp>
          <p:nvSpPr>
            <p:cNvPr id="46" name="TextBox 25">
              <a:extLst>
                <a:ext uri="{FF2B5EF4-FFF2-40B4-BE49-F238E27FC236}">
                  <a16:creationId xmlns:a16="http://schemas.microsoft.com/office/drawing/2014/main" id="{A5506079-88C4-9A6E-2D4D-E2DBDC58E7C2}"/>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7" name="TextBox 26">
              <a:extLst>
                <a:ext uri="{FF2B5EF4-FFF2-40B4-BE49-F238E27FC236}">
                  <a16:creationId xmlns:a16="http://schemas.microsoft.com/office/drawing/2014/main" id="{83C9FDB2-B742-C7D2-62EE-DDD51C1FAB3D}"/>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8" name="TextBox 27">
              <a:extLst>
                <a:ext uri="{FF2B5EF4-FFF2-40B4-BE49-F238E27FC236}">
                  <a16:creationId xmlns:a16="http://schemas.microsoft.com/office/drawing/2014/main" id="{D3B7A41D-496E-ADE9-772C-531ADEBA8515}"/>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9" name="TextBox 28">
              <a:extLst>
                <a:ext uri="{FF2B5EF4-FFF2-40B4-BE49-F238E27FC236}">
                  <a16:creationId xmlns:a16="http://schemas.microsoft.com/office/drawing/2014/main" id="{C7057DDF-544B-6387-0CCB-926E29FC29D9}"/>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0" name="TextBox 29">
              <a:extLst>
                <a:ext uri="{FF2B5EF4-FFF2-40B4-BE49-F238E27FC236}">
                  <a16:creationId xmlns:a16="http://schemas.microsoft.com/office/drawing/2014/main" id="{416A76E6-FC2B-8D83-04C8-B15077323DA7}"/>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51" name="TextBox 30">
              <a:extLst>
                <a:ext uri="{FF2B5EF4-FFF2-40B4-BE49-F238E27FC236}">
                  <a16:creationId xmlns:a16="http://schemas.microsoft.com/office/drawing/2014/main" id="{9CF4FCD1-4CA1-26A3-7E11-9E6693DEDAD7}"/>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52" name="TextBox 31">
              <a:extLst>
                <a:ext uri="{FF2B5EF4-FFF2-40B4-BE49-F238E27FC236}">
                  <a16:creationId xmlns:a16="http://schemas.microsoft.com/office/drawing/2014/main" id="{942F48BB-B38A-1AE9-ADF5-EA016666C8D3}"/>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53" name="TextBox 32">
              <a:extLst>
                <a:ext uri="{FF2B5EF4-FFF2-40B4-BE49-F238E27FC236}">
                  <a16:creationId xmlns:a16="http://schemas.microsoft.com/office/drawing/2014/main" id="{9DE3072B-E317-23AF-AF75-ABC10D8DDB06}"/>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4" name="TextBox 33">
              <a:extLst>
                <a:ext uri="{FF2B5EF4-FFF2-40B4-BE49-F238E27FC236}">
                  <a16:creationId xmlns:a16="http://schemas.microsoft.com/office/drawing/2014/main" id="{6618AB23-3382-62A9-051C-C6B179A9B3F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5" name="TextBox 34">
              <a:extLst>
                <a:ext uri="{FF2B5EF4-FFF2-40B4-BE49-F238E27FC236}">
                  <a16:creationId xmlns:a16="http://schemas.microsoft.com/office/drawing/2014/main" id="{4E9DD495-E454-1EA7-058F-2C6839971BB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6" name="TextBox 35">
              <a:extLst>
                <a:ext uri="{FF2B5EF4-FFF2-40B4-BE49-F238E27FC236}">
                  <a16:creationId xmlns:a16="http://schemas.microsoft.com/office/drawing/2014/main" id="{359BF030-7A97-811B-E4B3-E19CDC3ACA16}"/>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57" name="TextBox 36">
              <a:extLst>
                <a:ext uri="{FF2B5EF4-FFF2-40B4-BE49-F238E27FC236}">
                  <a16:creationId xmlns:a16="http://schemas.microsoft.com/office/drawing/2014/main" id="{71C2798D-7742-9C34-6A17-17FC64984F1C}"/>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37">
              <a:extLst>
                <a:ext uri="{FF2B5EF4-FFF2-40B4-BE49-F238E27FC236}">
                  <a16:creationId xmlns:a16="http://schemas.microsoft.com/office/drawing/2014/main" id="{1F7AC94D-A075-5CD8-CC0F-8846017BF227}"/>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9" name="TextBox 38">
              <a:extLst>
                <a:ext uri="{FF2B5EF4-FFF2-40B4-BE49-F238E27FC236}">
                  <a16:creationId xmlns:a16="http://schemas.microsoft.com/office/drawing/2014/main" id="{86D2FB8F-DE97-3624-F298-9FCBCA305680}"/>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0" name="TextBox 59">
            <a:extLst>
              <a:ext uri="{FF2B5EF4-FFF2-40B4-BE49-F238E27FC236}">
                <a16:creationId xmlns:a16="http://schemas.microsoft.com/office/drawing/2014/main" id="{2E7FFF22-C9AC-BD9C-F482-E8E3044B8B9E}"/>
              </a:ext>
            </a:extLst>
          </p:cNvPr>
          <p:cNvSpPr txBox="1"/>
          <p:nvPr/>
        </p:nvSpPr>
        <p:spPr>
          <a:xfrm>
            <a:off x="1006475" y="1284476"/>
            <a:ext cx="7555273" cy="784830"/>
          </a:xfrm>
          <a:prstGeom prst="rect">
            <a:avLst/>
          </a:prstGeom>
          <a:noFill/>
        </p:spPr>
        <p:txBody>
          <a:bodyPr wrap="none" rtlCol="0">
            <a:spAutoFit/>
          </a:bodyPr>
          <a:lstStyle/>
          <a:p>
            <a:r>
              <a:rPr lang="en-AU" sz="4500" dirty="0">
                <a:latin typeface="Canva Sans Medium" panose="020B0604020202020204" charset="0"/>
              </a:rPr>
              <a:t>Turtle Spotting and Safety</a:t>
            </a:r>
            <a:endParaRPr lang="en-GB" sz="4500" dirty="0">
              <a:latin typeface="Canva Sans Medium" panose="020B0604020202020204" charset="0"/>
            </a:endParaRPr>
          </a:p>
        </p:txBody>
      </p:sp>
      <p:sp>
        <p:nvSpPr>
          <p:cNvPr id="20" name="Oval 19">
            <a:extLst>
              <a:ext uri="{FF2B5EF4-FFF2-40B4-BE49-F238E27FC236}">
                <a16:creationId xmlns:a16="http://schemas.microsoft.com/office/drawing/2014/main" id="{639399DE-0865-818C-58DB-3606156E6B00}"/>
              </a:ext>
            </a:extLst>
          </p:cNvPr>
          <p:cNvSpPr/>
          <p:nvPr/>
        </p:nvSpPr>
        <p:spPr>
          <a:xfrm>
            <a:off x="8095409" y="4204194"/>
            <a:ext cx="1240643" cy="1294112"/>
          </a:xfrm>
          <a:prstGeom prst="ellipse">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4"/>
          <p:cNvSpPr/>
          <p:nvPr/>
        </p:nvSpPr>
        <p:spPr>
          <a:xfrm>
            <a:off x="8262958" y="4433979"/>
            <a:ext cx="905546" cy="759527"/>
          </a:xfrm>
          <a:custGeom>
            <a:avLst/>
            <a:gdLst/>
            <a:ahLst/>
            <a:cxnLst/>
            <a:rect l="l" t="t" r="r" b="b"/>
            <a:pathLst>
              <a:path w="1095327" h="918705">
                <a:moveTo>
                  <a:pt x="0" y="0"/>
                </a:moveTo>
                <a:lnTo>
                  <a:pt x="1095327" y="0"/>
                </a:lnTo>
                <a:lnTo>
                  <a:pt x="1095327" y="918706"/>
                </a:lnTo>
                <a:lnTo>
                  <a:pt x="0" y="9187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5">
            <a:extLst>
              <a:ext uri="{FF2B5EF4-FFF2-40B4-BE49-F238E27FC236}">
                <a16:creationId xmlns:a16="http://schemas.microsoft.com/office/drawing/2014/main" id="{27CD970F-FDBE-4114-B072-F44CF2AB4288}"/>
              </a:ext>
            </a:extLst>
          </p:cNvPr>
          <p:cNvSpPr/>
          <p:nvPr/>
        </p:nvSpPr>
        <p:spPr>
          <a:xfrm>
            <a:off x="1095194" y="366950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6">
            <a:extLst>
              <a:ext uri="{FF2B5EF4-FFF2-40B4-BE49-F238E27FC236}">
                <a16:creationId xmlns:a16="http://schemas.microsoft.com/office/drawing/2014/main" id="{43688544-4CB2-445E-412D-A1288FF425F9}"/>
              </a:ext>
            </a:extLst>
          </p:cNvPr>
          <p:cNvSpPr/>
          <p:nvPr/>
        </p:nvSpPr>
        <p:spPr>
          <a:xfrm>
            <a:off x="1095194" y="481250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7">
            <a:extLst>
              <a:ext uri="{FF2B5EF4-FFF2-40B4-BE49-F238E27FC236}">
                <a16:creationId xmlns:a16="http://schemas.microsoft.com/office/drawing/2014/main" id="{3CFB802A-7387-8443-0D14-C6C15B8CE9E5}"/>
              </a:ext>
            </a:extLst>
          </p:cNvPr>
          <p:cNvSpPr/>
          <p:nvPr/>
        </p:nvSpPr>
        <p:spPr>
          <a:xfrm>
            <a:off x="1095194" y="627375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8">
            <a:extLst>
              <a:ext uri="{FF2B5EF4-FFF2-40B4-BE49-F238E27FC236}">
                <a16:creationId xmlns:a16="http://schemas.microsoft.com/office/drawing/2014/main" id="{98F996AC-BBD0-80DC-1929-58A9937DA3CA}"/>
              </a:ext>
            </a:extLst>
          </p:cNvPr>
          <p:cNvSpPr/>
          <p:nvPr/>
        </p:nvSpPr>
        <p:spPr>
          <a:xfrm>
            <a:off x="1095194" y="741675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32" name="Group 3">
            <a:extLst>
              <a:ext uri="{FF2B5EF4-FFF2-40B4-BE49-F238E27FC236}">
                <a16:creationId xmlns:a16="http://schemas.microsoft.com/office/drawing/2014/main" id="{458089DF-871C-82C0-E702-FACDB39AFD5B}"/>
              </a:ext>
            </a:extLst>
          </p:cNvPr>
          <p:cNvGrpSpPr>
            <a:grpSpLocks noChangeAspect="1"/>
          </p:cNvGrpSpPr>
          <p:nvPr/>
        </p:nvGrpSpPr>
        <p:grpSpPr>
          <a:xfrm>
            <a:off x="10919355" y="7051577"/>
            <a:ext cx="4200249" cy="3640798"/>
            <a:chOff x="0" y="0"/>
            <a:chExt cx="5600332" cy="4854397"/>
          </a:xfrm>
        </p:grpSpPr>
        <p:sp>
          <p:nvSpPr>
            <p:cNvPr id="33" name="Freeform 4">
              <a:extLst>
                <a:ext uri="{FF2B5EF4-FFF2-40B4-BE49-F238E27FC236}">
                  <a16:creationId xmlns:a16="http://schemas.microsoft.com/office/drawing/2014/main" id="{617C2800-0A7C-1E1F-2F71-2D7121AC1A4D}"/>
                </a:ext>
              </a:extLst>
            </p:cNvPr>
            <p:cNvSpPr/>
            <p:nvPr/>
          </p:nvSpPr>
          <p:spPr>
            <a:xfrm>
              <a:off x="0" y="0"/>
              <a:ext cx="5600319" cy="4854448"/>
            </a:xfrm>
            <a:custGeom>
              <a:avLst/>
              <a:gdLst/>
              <a:ahLst/>
              <a:cxnLst/>
              <a:rect l="l" t="t" r="r" b="b"/>
              <a:pathLst>
                <a:path w="5600319" h="4854448">
                  <a:moveTo>
                    <a:pt x="1023112" y="0"/>
                  </a:moveTo>
                  <a:lnTo>
                    <a:pt x="0" y="4854448"/>
                  </a:lnTo>
                  <a:lnTo>
                    <a:pt x="5600319" y="4854448"/>
                  </a:lnTo>
                  <a:lnTo>
                    <a:pt x="5600319" y="790702"/>
                  </a:lnTo>
                  <a:lnTo>
                    <a:pt x="1849120" y="0"/>
                  </a:lnTo>
                  <a:close/>
                </a:path>
              </a:pathLst>
            </a:custGeom>
            <a:blipFill>
              <a:blip r:embed="rId15"/>
              <a:stretch>
                <a:fillRect l="-4559" t="-3448" r="-167" b="-5874"/>
              </a:stretch>
            </a:blipFill>
          </p:spPr>
        </p:sp>
      </p:grpSp>
      <p:sp>
        <p:nvSpPr>
          <p:cNvPr id="5" name="TextBox 33">
            <a:extLst>
              <a:ext uri="{FF2B5EF4-FFF2-40B4-BE49-F238E27FC236}">
                <a16:creationId xmlns:a16="http://schemas.microsoft.com/office/drawing/2014/main" id="{4AE4DC42-A65A-08B6-3257-E036A6486307}"/>
              </a:ext>
            </a:extLst>
          </p:cNvPr>
          <p:cNvSpPr txBox="1"/>
          <p:nvPr/>
        </p:nvSpPr>
        <p:spPr>
          <a:xfrm rot="16200000">
            <a:off x="7036850" y="9239924"/>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7" name="TextBox 34">
            <a:extLst>
              <a:ext uri="{FF2B5EF4-FFF2-40B4-BE49-F238E27FC236}">
                <a16:creationId xmlns:a16="http://schemas.microsoft.com/office/drawing/2014/main" id="{B003846A-BE4E-2618-04E5-C7582DAD7844}"/>
              </a:ext>
            </a:extLst>
          </p:cNvPr>
          <p:cNvSpPr txBox="1"/>
          <p:nvPr/>
        </p:nvSpPr>
        <p:spPr>
          <a:xfrm>
            <a:off x="7789049" y="8464470"/>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8" name="Picture 7">
            <a:extLst>
              <a:ext uri="{FF2B5EF4-FFF2-40B4-BE49-F238E27FC236}">
                <a16:creationId xmlns:a16="http://schemas.microsoft.com/office/drawing/2014/main" id="{32DF6C76-5CBA-20FC-D7FB-9C1BB053FD4F}"/>
              </a:ext>
            </a:extLst>
          </p:cNvPr>
          <p:cNvPicPr>
            <a:picLocks noChangeAspect="1"/>
          </p:cNvPicPr>
          <p:nvPr/>
        </p:nvPicPr>
        <p:blipFill>
          <a:blip r:embed="rId16"/>
          <a:stretch>
            <a:fillRect/>
          </a:stretch>
        </p:blipFill>
        <p:spPr>
          <a:xfrm>
            <a:off x="8028769" y="8683483"/>
            <a:ext cx="1556660" cy="1584623"/>
          </a:xfrm>
          <a:prstGeom prst="rect">
            <a:avLst/>
          </a:prstGeom>
        </p:spPr>
      </p:pic>
      <p:pic>
        <p:nvPicPr>
          <p:cNvPr id="10" name="Picture 9">
            <a:extLst>
              <a:ext uri="{FF2B5EF4-FFF2-40B4-BE49-F238E27FC236}">
                <a16:creationId xmlns:a16="http://schemas.microsoft.com/office/drawing/2014/main" id="{A8EA84AA-05BD-9B33-79D2-7C35BF8C4C2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8875" y="8698706"/>
            <a:ext cx="2973683" cy="907499"/>
          </a:xfrm>
          <a:prstGeom prst="rect">
            <a:avLst/>
          </a:prstGeom>
        </p:spPr>
      </p:pic>
      <p:sp>
        <p:nvSpPr>
          <p:cNvPr id="11" name="Rectangle 10">
            <a:extLst>
              <a:ext uri="{FF2B5EF4-FFF2-40B4-BE49-F238E27FC236}">
                <a16:creationId xmlns:a16="http://schemas.microsoft.com/office/drawing/2014/main" id="{2BDD0A12-FE7A-A050-3144-297BEE377950}"/>
              </a:ext>
            </a:extLst>
          </p:cNvPr>
          <p:cNvSpPr/>
          <p:nvPr/>
        </p:nvSpPr>
        <p:spPr>
          <a:xfrm>
            <a:off x="4363163" y="8698706"/>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78151A-6852-7EEF-6557-32E12ECD3229}"/>
              </a:ext>
            </a:extLst>
          </p:cNvPr>
          <p:cNvSpPr txBox="1"/>
          <p:nvPr/>
        </p:nvSpPr>
        <p:spPr>
          <a:xfrm>
            <a:off x="4817460" y="9014627"/>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Connector 63">
            <a:extLst>
              <a:ext uri="{FF2B5EF4-FFF2-40B4-BE49-F238E27FC236}">
                <a16:creationId xmlns:a16="http://schemas.microsoft.com/office/drawing/2014/main" id="{4C27BCD2-B3D2-68EE-2883-1769DCD8036A}"/>
              </a:ext>
            </a:extLst>
          </p:cNvPr>
          <p:cNvSpPr/>
          <p:nvPr/>
        </p:nvSpPr>
        <p:spPr>
          <a:xfrm>
            <a:off x="11984089" y="1041283"/>
            <a:ext cx="2180326" cy="2247223"/>
          </a:xfrm>
          <a:prstGeom prst="flowChartConnector">
            <a:avLst/>
          </a:prstGeom>
          <a:solidFill>
            <a:srgbClr val="0CC0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9">
            <a:extLst>
              <a:ext uri="{FF2B5EF4-FFF2-40B4-BE49-F238E27FC236}">
                <a16:creationId xmlns:a16="http://schemas.microsoft.com/office/drawing/2014/main" id="{9DF7A1F5-985F-2080-575A-67BAC916AC0F}"/>
              </a:ext>
            </a:extLst>
          </p:cNvPr>
          <p:cNvSpPr/>
          <p:nvPr/>
        </p:nvSpPr>
        <p:spPr>
          <a:xfrm>
            <a:off x="1060351" y="3166098"/>
            <a:ext cx="3786602" cy="6012157"/>
          </a:xfrm>
          <a:custGeom>
            <a:avLst/>
            <a:gdLst/>
            <a:ahLst/>
            <a:cxnLst/>
            <a:rect l="l" t="t" r="r" b="b"/>
            <a:pathLst>
              <a:path w="1206303" h="1706051">
                <a:moveTo>
                  <a:pt x="85572" y="0"/>
                </a:moveTo>
                <a:lnTo>
                  <a:pt x="1120731" y="0"/>
                </a:lnTo>
                <a:cubicBezTo>
                  <a:pt x="1143426" y="0"/>
                  <a:pt x="1165192" y="9016"/>
                  <a:pt x="1181240" y="25063"/>
                </a:cubicBezTo>
                <a:cubicBezTo>
                  <a:pt x="1197287" y="41111"/>
                  <a:pt x="1206303" y="62877"/>
                  <a:pt x="1206303" y="85572"/>
                </a:cubicBezTo>
                <a:lnTo>
                  <a:pt x="1206303" y="1620479"/>
                </a:lnTo>
                <a:cubicBezTo>
                  <a:pt x="1206303" y="1643174"/>
                  <a:pt x="1197287" y="1664940"/>
                  <a:pt x="1181240" y="1680988"/>
                </a:cubicBezTo>
                <a:cubicBezTo>
                  <a:pt x="1165192" y="1697036"/>
                  <a:pt x="1143426" y="1706051"/>
                  <a:pt x="1120731" y="1706051"/>
                </a:cubicBezTo>
                <a:lnTo>
                  <a:pt x="85572" y="1706051"/>
                </a:lnTo>
                <a:cubicBezTo>
                  <a:pt x="62877" y="1706051"/>
                  <a:pt x="41111" y="1697036"/>
                  <a:pt x="25063" y="1680988"/>
                </a:cubicBezTo>
                <a:cubicBezTo>
                  <a:pt x="9016" y="1664940"/>
                  <a:pt x="0" y="1643174"/>
                  <a:pt x="0" y="1620479"/>
                </a:cubicBezTo>
                <a:lnTo>
                  <a:pt x="0" y="85572"/>
                </a:lnTo>
                <a:cubicBezTo>
                  <a:pt x="0" y="62877"/>
                  <a:pt x="9016" y="41111"/>
                  <a:pt x="25063" y="25063"/>
                </a:cubicBezTo>
                <a:cubicBezTo>
                  <a:pt x="41111" y="9016"/>
                  <a:pt x="62877" y="0"/>
                  <a:pt x="85572" y="0"/>
                </a:cubicBezTo>
                <a:close/>
              </a:path>
            </a:pathLst>
          </a:custGeom>
          <a:solidFill>
            <a:srgbClr val="DBEEF4"/>
          </a:solidFill>
        </p:spPr>
      </p:sp>
      <p:sp>
        <p:nvSpPr>
          <p:cNvPr id="4" name="Freeform 12">
            <a:extLst>
              <a:ext uri="{FF2B5EF4-FFF2-40B4-BE49-F238E27FC236}">
                <a16:creationId xmlns:a16="http://schemas.microsoft.com/office/drawing/2014/main" id="{65E207B5-FF8A-3DF9-0051-3AD9DE686521}"/>
              </a:ext>
            </a:extLst>
          </p:cNvPr>
          <p:cNvSpPr/>
          <p:nvPr/>
        </p:nvSpPr>
        <p:spPr>
          <a:xfrm>
            <a:off x="5016460" y="3119736"/>
            <a:ext cx="3786602" cy="6058519"/>
          </a:xfrm>
          <a:custGeom>
            <a:avLst/>
            <a:gdLst/>
            <a:ahLst/>
            <a:cxnLst/>
            <a:rect l="l" t="t" r="r" b="b"/>
            <a:pathLst>
              <a:path w="1206303" h="1706938">
                <a:moveTo>
                  <a:pt x="85572" y="0"/>
                </a:moveTo>
                <a:lnTo>
                  <a:pt x="1120731" y="0"/>
                </a:lnTo>
                <a:cubicBezTo>
                  <a:pt x="1143426" y="0"/>
                  <a:pt x="1165192" y="9016"/>
                  <a:pt x="1181240" y="25063"/>
                </a:cubicBezTo>
                <a:cubicBezTo>
                  <a:pt x="1197287" y="41111"/>
                  <a:pt x="1206303" y="62877"/>
                  <a:pt x="1206303" y="85572"/>
                </a:cubicBezTo>
                <a:lnTo>
                  <a:pt x="1206303" y="1621366"/>
                </a:lnTo>
                <a:cubicBezTo>
                  <a:pt x="1206303" y="1644061"/>
                  <a:pt x="1197287" y="1665826"/>
                  <a:pt x="1181240" y="1681874"/>
                </a:cubicBezTo>
                <a:cubicBezTo>
                  <a:pt x="1165192" y="1697922"/>
                  <a:pt x="1143426" y="1706938"/>
                  <a:pt x="1120731" y="1706938"/>
                </a:cubicBezTo>
                <a:lnTo>
                  <a:pt x="85572" y="1706938"/>
                </a:lnTo>
                <a:cubicBezTo>
                  <a:pt x="62877" y="1706938"/>
                  <a:pt x="41111" y="1697922"/>
                  <a:pt x="25063" y="1681874"/>
                </a:cubicBezTo>
                <a:cubicBezTo>
                  <a:pt x="9016" y="1665826"/>
                  <a:pt x="0" y="1644061"/>
                  <a:pt x="0" y="1621366"/>
                </a:cubicBezTo>
                <a:lnTo>
                  <a:pt x="0" y="85572"/>
                </a:lnTo>
                <a:cubicBezTo>
                  <a:pt x="0" y="62877"/>
                  <a:pt x="9016" y="41111"/>
                  <a:pt x="25063" y="25063"/>
                </a:cubicBezTo>
                <a:cubicBezTo>
                  <a:pt x="41111" y="9016"/>
                  <a:pt x="62877" y="0"/>
                  <a:pt x="85572" y="0"/>
                </a:cubicBezTo>
                <a:close/>
              </a:path>
            </a:pathLst>
          </a:custGeom>
          <a:solidFill>
            <a:srgbClr val="DBEEF4"/>
          </a:solidFill>
        </p:spPr>
      </p:sp>
      <p:sp>
        <p:nvSpPr>
          <p:cNvPr id="5" name="Freeform 15">
            <a:extLst>
              <a:ext uri="{FF2B5EF4-FFF2-40B4-BE49-F238E27FC236}">
                <a16:creationId xmlns:a16="http://schemas.microsoft.com/office/drawing/2014/main" id="{BE04DC18-05B4-79C3-4716-595F31374EB5}"/>
              </a:ext>
            </a:extLst>
          </p:cNvPr>
          <p:cNvSpPr/>
          <p:nvPr/>
        </p:nvSpPr>
        <p:spPr>
          <a:xfrm>
            <a:off x="8973721" y="3112091"/>
            <a:ext cx="3786602" cy="6066163"/>
          </a:xfrm>
          <a:custGeom>
            <a:avLst/>
            <a:gdLst/>
            <a:ahLst/>
            <a:cxnLst/>
            <a:rect l="l" t="t" r="r" b="b"/>
            <a:pathLst>
              <a:path w="1206303" h="1715576">
                <a:moveTo>
                  <a:pt x="85572" y="0"/>
                </a:moveTo>
                <a:lnTo>
                  <a:pt x="1120731" y="0"/>
                </a:lnTo>
                <a:cubicBezTo>
                  <a:pt x="1143426" y="0"/>
                  <a:pt x="1165192" y="9016"/>
                  <a:pt x="1181240" y="25063"/>
                </a:cubicBezTo>
                <a:cubicBezTo>
                  <a:pt x="1197287" y="41111"/>
                  <a:pt x="1206303" y="62877"/>
                  <a:pt x="1206303" y="85572"/>
                </a:cubicBezTo>
                <a:lnTo>
                  <a:pt x="1206303" y="1630004"/>
                </a:lnTo>
                <a:cubicBezTo>
                  <a:pt x="1206303" y="1652699"/>
                  <a:pt x="1197287" y="1674465"/>
                  <a:pt x="1181240" y="1690513"/>
                </a:cubicBezTo>
                <a:cubicBezTo>
                  <a:pt x="1165192" y="1706561"/>
                  <a:pt x="1143426" y="1715576"/>
                  <a:pt x="1120731" y="1715576"/>
                </a:cubicBezTo>
                <a:lnTo>
                  <a:pt x="85572" y="1715576"/>
                </a:lnTo>
                <a:cubicBezTo>
                  <a:pt x="62877" y="1715576"/>
                  <a:pt x="41111" y="1706561"/>
                  <a:pt x="25063" y="1690513"/>
                </a:cubicBezTo>
                <a:cubicBezTo>
                  <a:pt x="9016" y="1674465"/>
                  <a:pt x="0" y="1652699"/>
                  <a:pt x="0" y="1630004"/>
                </a:cubicBezTo>
                <a:lnTo>
                  <a:pt x="0" y="85572"/>
                </a:lnTo>
                <a:cubicBezTo>
                  <a:pt x="0" y="62877"/>
                  <a:pt x="9016" y="41111"/>
                  <a:pt x="25063" y="25063"/>
                </a:cubicBezTo>
                <a:cubicBezTo>
                  <a:pt x="41111" y="9016"/>
                  <a:pt x="62877" y="0"/>
                  <a:pt x="85572" y="0"/>
                </a:cubicBezTo>
                <a:close/>
              </a:path>
            </a:pathLst>
          </a:custGeom>
          <a:solidFill>
            <a:srgbClr val="DBEEF4"/>
          </a:solidFill>
        </p:spPr>
      </p:sp>
      <p:sp>
        <p:nvSpPr>
          <p:cNvPr id="6" name="TextBox 24">
            <a:extLst>
              <a:ext uri="{FF2B5EF4-FFF2-40B4-BE49-F238E27FC236}">
                <a16:creationId xmlns:a16="http://schemas.microsoft.com/office/drawing/2014/main" id="{1D9E4334-BA39-20F1-A46C-47863B7DE9A0}"/>
              </a:ext>
            </a:extLst>
          </p:cNvPr>
          <p:cNvSpPr txBox="1"/>
          <p:nvPr/>
        </p:nvSpPr>
        <p:spPr>
          <a:xfrm>
            <a:off x="5292172"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Murray Short-necked Turtle</a:t>
            </a:r>
          </a:p>
          <a:p>
            <a:pPr>
              <a:lnSpc>
                <a:spcPts val="2046"/>
              </a:lnSpc>
            </a:pPr>
            <a:r>
              <a:rPr lang="en-US" dirty="0" err="1">
                <a:solidFill>
                  <a:srgbClr val="000000"/>
                </a:solidFill>
                <a:latin typeface="Canva Sans Italics"/>
              </a:rPr>
              <a:t>Emydura</a:t>
            </a:r>
            <a:r>
              <a:rPr lang="en-US" dirty="0">
                <a:solidFill>
                  <a:srgbClr val="000000"/>
                </a:solidFill>
                <a:latin typeface="Canva Sans Italics"/>
              </a:rPr>
              <a:t> </a:t>
            </a:r>
            <a:r>
              <a:rPr lang="en-US" dirty="0" err="1">
                <a:solidFill>
                  <a:srgbClr val="000000"/>
                </a:solidFill>
                <a:latin typeface="Canva Sans Italics"/>
              </a:rPr>
              <a:t>macquarii</a:t>
            </a:r>
            <a:endParaRPr lang="en-US" dirty="0">
              <a:solidFill>
                <a:srgbClr val="000000"/>
              </a:solidFill>
              <a:latin typeface="Canva Sans Italics"/>
            </a:endParaRPr>
          </a:p>
        </p:txBody>
      </p:sp>
      <p:sp>
        <p:nvSpPr>
          <p:cNvPr id="7" name="TextBox 45">
            <a:extLst>
              <a:ext uri="{FF2B5EF4-FFF2-40B4-BE49-F238E27FC236}">
                <a16:creationId xmlns:a16="http://schemas.microsoft.com/office/drawing/2014/main" id="{423B2A6E-5399-09E0-BE56-7B1E08EA5642}"/>
              </a:ext>
            </a:extLst>
          </p:cNvPr>
          <p:cNvSpPr txBox="1"/>
          <p:nvPr/>
        </p:nvSpPr>
        <p:spPr>
          <a:xfrm>
            <a:off x="1152451" y="1840706"/>
            <a:ext cx="10215706" cy="973728"/>
          </a:xfrm>
          <a:prstGeom prst="rect">
            <a:avLst/>
          </a:prstGeom>
        </p:spPr>
        <p:txBody>
          <a:bodyPr wrap="square" lIns="0" tIns="0" rIns="0" bIns="0" rtlCol="0" anchor="t">
            <a:spAutoFit/>
          </a:bodyPr>
          <a:lstStyle/>
          <a:p>
            <a:pPr>
              <a:lnSpc>
                <a:spcPct val="120000"/>
              </a:lnSpc>
            </a:pPr>
            <a:r>
              <a:rPr lang="en-GB" b="0" i="0" dirty="0">
                <a:solidFill>
                  <a:srgbClr val="374151"/>
                </a:solidFill>
                <a:effectLst/>
                <a:latin typeface="Canva Sans" panose="020B0604020202020204" charset="0"/>
              </a:rPr>
              <a:t>Australia is home to 23 species of freshwater turtles, with 7 species found in New South Wales. These turtles can be categorized as either long-necked or short-necked. In Lake Alexandra, you can observe Eastern Long-necked turtles and Murray Short-necked turtles.</a:t>
            </a:r>
            <a:endParaRPr lang="en-US" dirty="0">
              <a:solidFill>
                <a:srgbClr val="000000"/>
              </a:solidFill>
              <a:latin typeface="Canva Sans" panose="020B0604020202020204" charset="0"/>
            </a:endParaRPr>
          </a:p>
        </p:txBody>
      </p:sp>
      <p:sp>
        <p:nvSpPr>
          <p:cNvPr id="8" name="TextBox 46">
            <a:extLst>
              <a:ext uri="{FF2B5EF4-FFF2-40B4-BE49-F238E27FC236}">
                <a16:creationId xmlns:a16="http://schemas.microsoft.com/office/drawing/2014/main" id="{BF8760DC-98E7-E52F-8E3A-20405E1B6B32}"/>
              </a:ext>
            </a:extLst>
          </p:cNvPr>
          <p:cNvSpPr txBox="1"/>
          <p:nvPr/>
        </p:nvSpPr>
        <p:spPr>
          <a:xfrm>
            <a:off x="1387475"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Eastern Long-necked Turtle</a:t>
            </a:r>
          </a:p>
          <a:p>
            <a:pPr>
              <a:lnSpc>
                <a:spcPts val="2046"/>
              </a:lnSpc>
            </a:pPr>
            <a:r>
              <a:rPr lang="en-US" dirty="0" err="1">
                <a:solidFill>
                  <a:srgbClr val="000000"/>
                </a:solidFill>
                <a:latin typeface="Canva Sans Italics"/>
              </a:rPr>
              <a:t>Chelodina</a:t>
            </a:r>
            <a:r>
              <a:rPr lang="en-US" dirty="0">
                <a:solidFill>
                  <a:srgbClr val="000000"/>
                </a:solidFill>
                <a:latin typeface="Canva Sans Italics"/>
              </a:rPr>
              <a:t> </a:t>
            </a:r>
            <a:r>
              <a:rPr lang="en-US" dirty="0" err="1">
                <a:solidFill>
                  <a:srgbClr val="000000"/>
                </a:solidFill>
                <a:latin typeface="Canva Sans Italics"/>
              </a:rPr>
              <a:t>longicollis</a:t>
            </a:r>
            <a:endParaRPr lang="en-US" dirty="0">
              <a:solidFill>
                <a:srgbClr val="000000"/>
              </a:solidFill>
              <a:latin typeface="Canva Sans Italics"/>
            </a:endParaRPr>
          </a:p>
        </p:txBody>
      </p:sp>
      <p:sp>
        <p:nvSpPr>
          <p:cNvPr id="9" name="TextBox 47">
            <a:extLst>
              <a:ext uri="{FF2B5EF4-FFF2-40B4-BE49-F238E27FC236}">
                <a16:creationId xmlns:a16="http://schemas.microsoft.com/office/drawing/2014/main" id="{7D636675-95C5-BBA6-3F34-3A3F5A570566}"/>
              </a:ext>
            </a:extLst>
          </p:cNvPr>
          <p:cNvSpPr txBox="1"/>
          <p:nvPr/>
        </p:nvSpPr>
        <p:spPr>
          <a:xfrm>
            <a:off x="1371524" y="6701003"/>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Yes, </a:t>
            </a: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a:t>
            </a:r>
          </a:p>
          <a:p>
            <a:pPr>
              <a:lnSpc>
                <a:spcPct val="120000"/>
              </a:lnSpc>
            </a:pPr>
            <a:r>
              <a:rPr lang="en-US" sz="1600" b="1" dirty="0">
                <a:solidFill>
                  <a:srgbClr val="000000"/>
                </a:solidFill>
                <a:latin typeface="Canva Sans" panose="020B0604020202020204" charset="0"/>
              </a:rPr>
              <a:t>Found:</a:t>
            </a:r>
            <a:r>
              <a:rPr lang="en-US" sz="1600" dirty="0">
                <a:solidFill>
                  <a:srgbClr val="000000"/>
                </a:solidFill>
                <a:latin typeface="Canva Sans" panose="020B0604020202020204" charset="0"/>
              </a:rPr>
              <a:t> throughout eastern Australia.</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Pungent smell when threatened</a:t>
            </a:r>
          </a:p>
          <a:p>
            <a:pPr marL="267730" lvl="1" indent="-133865">
              <a:lnSpc>
                <a:spcPct val="120000"/>
              </a:lnSpc>
              <a:buFont typeface="Arial"/>
              <a:buChar char="•"/>
            </a:pPr>
            <a:r>
              <a:rPr lang="en-US" sz="1600" dirty="0">
                <a:solidFill>
                  <a:srgbClr val="000000"/>
                </a:solidFill>
                <a:latin typeface="Canva Sans" panose="020B0604020202020204" charset="0"/>
              </a:rPr>
              <a:t>Black markings on underside (plastron)</a:t>
            </a:r>
          </a:p>
        </p:txBody>
      </p:sp>
      <p:sp>
        <p:nvSpPr>
          <p:cNvPr id="10" name="TextBox 48">
            <a:extLst>
              <a:ext uri="{FF2B5EF4-FFF2-40B4-BE49-F238E27FC236}">
                <a16:creationId xmlns:a16="http://schemas.microsoft.com/office/drawing/2014/main" id="{CA43C8B3-12BB-6BBA-4AE2-C80C5C2CFA82}"/>
              </a:ext>
            </a:extLst>
          </p:cNvPr>
          <p:cNvSpPr txBox="1"/>
          <p:nvPr/>
        </p:nvSpPr>
        <p:spPr>
          <a:xfrm>
            <a:off x="5308528" y="6682970"/>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 </a:t>
            </a:r>
            <a:r>
              <a:rPr lang="en-US" sz="1600" dirty="0">
                <a:solidFill>
                  <a:srgbClr val="000000"/>
                </a:solidFill>
                <a:latin typeface="Canva Sans" panose="020B0604020202020204" charset="0"/>
              </a:rPr>
              <a:t>Yes,</a:t>
            </a:r>
            <a:r>
              <a:rPr lang="en-US" sz="1600" b="1" dirty="0">
                <a:solidFill>
                  <a:srgbClr val="000000"/>
                </a:solidFill>
                <a:latin typeface="Canva Sans" panose="020B0604020202020204" charset="0"/>
              </a:rPr>
              <a:t> Size: </a:t>
            </a:r>
            <a:r>
              <a:rPr lang="en-US" sz="1600" dirty="0">
                <a:solidFill>
                  <a:srgbClr val="000000"/>
                </a:solidFill>
                <a:latin typeface="Canva Sans" panose="020B0604020202020204" charset="0"/>
              </a:rPr>
              <a:t>30cm</a:t>
            </a:r>
          </a:p>
          <a:p>
            <a:pPr>
              <a:lnSpc>
                <a:spcPct val="120000"/>
              </a:lnSpc>
            </a:pP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throughout Murray-Darling.</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Short neck</a:t>
            </a:r>
          </a:p>
          <a:p>
            <a:pPr marL="267730" lvl="1" indent="-133865">
              <a:lnSpc>
                <a:spcPct val="120000"/>
              </a:lnSpc>
              <a:buFont typeface="Arial"/>
              <a:buChar char="•"/>
            </a:pPr>
            <a:r>
              <a:rPr lang="en-US" sz="1600" dirty="0">
                <a:solidFill>
                  <a:srgbClr val="000000"/>
                </a:solidFill>
                <a:latin typeface="Canva Sans" panose="020B0604020202020204" charset="0"/>
              </a:rPr>
              <a:t>Cream patch along jawline</a:t>
            </a:r>
          </a:p>
          <a:p>
            <a:pPr marL="267730" lvl="1" indent="-133865">
              <a:lnSpc>
                <a:spcPct val="120000"/>
              </a:lnSpc>
              <a:buFont typeface="Arial"/>
              <a:buChar char="•"/>
            </a:pPr>
            <a:r>
              <a:rPr lang="en-US" sz="1600" dirty="0">
                <a:solidFill>
                  <a:srgbClr val="000000"/>
                </a:solidFill>
                <a:latin typeface="Canva Sans" panose="020B0604020202020204" charset="0"/>
              </a:rPr>
              <a:t>Rarely seen on land except for basking on rocks and logs.</a:t>
            </a:r>
          </a:p>
        </p:txBody>
      </p:sp>
      <p:sp>
        <p:nvSpPr>
          <p:cNvPr id="11" name="TextBox 49">
            <a:extLst>
              <a:ext uri="{FF2B5EF4-FFF2-40B4-BE49-F238E27FC236}">
                <a16:creationId xmlns:a16="http://schemas.microsoft.com/office/drawing/2014/main" id="{2137B9DB-7DE7-6357-212C-A58A14969B1B}"/>
              </a:ext>
            </a:extLst>
          </p:cNvPr>
          <p:cNvSpPr txBox="1"/>
          <p:nvPr/>
        </p:nvSpPr>
        <p:spPr>
          <a:xfrm>
            <a:off x="9245531" y="6682970"/>
            <a:ext cx="3267144" cy="2047420"/>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No. Invasive and a threat to native turtles</a:t>
            </a:r>
          </a:p>
          <a:p>
            <a:pPr>
              <a:lnSpc>
                <a:spcPct val="120000"/>
              </a:lnSpc>
            </a:pP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 </a:t>
            </a: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In Australia due to released pets.</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Red or orange marking behind eye</a:t>
            </a:r>
          </a:p>
        </p:txBody>
      </p:sp>
      <p:sp>
        <p:nvSpPr>
          <p:cNvPr id="12" name="TextBox 50">
            <a:extLst>
              <a:ext uri="{FF2B5EF4-FFF2-40B4-BE49-F238E27FC236}">
                <a16:creationId xmlns:a16="http://schemas.microsoft.com/office/drawing/2014/main" id="{36FA2582-FFE0-6349-DFA2-8D61C4E7C3A3}"/>
              </a:ext>
            </a:extLst>
          </p:cNvPr>
          <p:cNvSpPr txBox="1"/>
          <p:nvPr/>
        </p:nvSpPr>
        <p:spPr>
          <a:xfrm>
            <a:off x="9196869"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Red-eared Slider</a:t>
            </a:r>
          </a:p>
          <a:p>
            <a:pPr>
              <a:lnSpc>
                <a:spcPts val="2046"/>
              </a:lnSpc>
            </a:pPr>
            <a:r>
              <a:rPr lang="en-US" dirty="0">
                <a:solidFill>
                  <a:srgbClr val="000000"/>
                </a:solidFill>
                <a:latin typeface="Canva Sans Italics"/>
              </a:rPr>
              <a:t>Trachemys scripta elegans</a:t>
            </a:r>
          </a:p>
        </p:txBody>
      </p:sp>
      <p:sp>
        <p:nvSpPr>
          <p:cNvPr id="30" name="TextBox 29">
            <a:extLst>
              <a:ext uri="{FF2B5EF4-FFF2-40B4-BE49-F238E27FC236}">
                <a16:creationId xmlns:a16="http://schemas.microsoft.com/office/drawing/2014/main" id="{F6599B08-153C-0783-4D2C-02320884E392}"/>
              </a:ext>
            </a:extLst>
          </p:cNvPr>
          <p:cNvSpPr txBox="1"/>
          <p:nvPr/>
        </p:nvSpPr>
        <p:spPr>
          <a:xfrm>
            <a:off x="1006475" y="926306"/>
            <a:ext cx="7967246" cy="784830"/>
          </a:xfrm>
          <a:prstGeom prst="rect">
            <a:avLst/>
          </a:prstGeom>
          <a:noFill/>
        </p:spPr>
        <p:txBody>
          <a:bodyPr wrap="none" rtlCol="0">
            <a:spAutoFit/>
          </a:bodyPr>
          <a:lstStyle/>
          <a:p>
            <a:r>
              <a:rPr lang="en-AU" sz="4500" dirty="0">
                <a:latin typeface="Canva Sans Medium" panose="020B0604020202020204" charset="0"/>
              </a:rPr>
              <a:t>Types of Freshwater Turtles</a:t>
            </a:r>
            <a:endParaRPr lang="en-GB" sz="4500" dirty="0">
              <a:latin typeface="Canva Sans Medium" panose="020B0604020202020204" charset="0"/>
            </a:endParaRPr>
          </a:p>
        </p:txBody>
      </p:sp>
      <p:sp>
        <p:nvSpPr>
          <p:cNvPr id="31" name="TextBox 40">
            <a:extLst>
              <a:ext uri="{FF2B5EF4-FFF2-40B4-BE49-F238E27FC236}">
                <a16:creationId xmlns:a16="http://schemas.microsoft.com/office/drawing/2014/main" id="{3A4B3CAC-07E7-F19A-5F46-EB3DE96939F6}"/>
              </a:ext>
            </a:extLst>
          </p:cNvPr>
          <p:cNvSpPr txBox="1"/>
          <p:nvPr/>
        </p:nvSpPr>
        <p:spPr>
          <a:xfrm>
            <a:off x="13476652" y="5677173"/>
            <a:ext cx="732210" cy="192232"/>
          </a:xfrm>
          <a:prstGeom prst="rect">
            <a:avLst/>
          </a:prstGeom>
        </p:spPr>
        <p:txBody>
          <a:bodyPr lIns="0" tIns="0" rIns="0" bIns="0" rtlCol="0" anchor="t">
            <a:spAutoFit/>
          </a:bodyPr>
          <a:lstStyle/>
          <a:p>
            <a:pPr>
              <a:lnSpc>
                <a:spcPts val="1620"/>
              </a:lnSpc>
            </a:pPr>
            <a:r>
              <a:rPr lang="en-US" sz="1157">
                <a:solidFill>
                  <a:srgbClr val="FFFFFF"/>
                </a:solidFill>
                <a:latin typeface="Canva Sans Bold"/>
              </a:rPr>
              <a:t>Scan Here</a:t>
            </a:r>
          </a:p>
        </p:txBody>
      </p:sp>
      <p:sp>
        <p:nvSpPr>
          <p:cNvPr id="32" name="TextBox 41">
            <a:extLst>
              <a:ext uri="{FF2B5EF4-FFF2-40B4-BE49-F238E27FC236}">
                <a16:creationId xmlns:a16="http://schemas.microsoft.com/office/drawing/2014/main" id="{E80A9776-DFA1-1E6D-508D-067303FE10AF}"/>
              </a:ext>
            </a:extLst>
          </p:cNvPr>
          <p:cNvSpPr txBox="1"/>
          <p:nvPr/>
        </p:nvSpPr>
        <p:spPr>
          <a:xfrm>
            <a:off x="13260468" y="5895743"/>
            <a:ext cx="1164529" cy="347018"/>
          </a:xfrm>
          <a:prstGeom prst="rect">
            <a:avLst/>
          </a:prstGeom>
        </p:spPr>
        <p:txBody>
          <a:bodyPr lIns="0" tIns="0" rIns="0" bIns="0" rtlCol="0" anchor="t">
            <a:spAutoFit/>
          </a:bodyPr>
          <a:lstStyle/>
          <a:p>
            <a:pPr algn="ctr">
              <a:lnSpc>
                <a:spcPts val="1364"/>
              </a:lnSpc>
            </a:pPr>
            <a:r>
              <a:rPr lang="en-US" sz="992" dirty="0">
                <a:solidFill>
                  <a:srgbClr val="FFFFFF"/>
                </a:solidFill>
                <a:latin typeface="Canva Sans Bold"/>
              </a:rPr>
              <a:t>for more information</a:t>
            </a:r>
          </a:p>
        </p:txBody>
      </p:sp>
      <p:sp>
        <p:nvSpPr>
          <p:cNvPr id="33" name="TextBox 32">
            <a:extLst>
              <a:ext uri="{FF2B5EF4-FFF2-40B4-BE49-F238E27FC236}">
                <a16:creationId xmlns:a16="http://schemas.microsoft.com/office/drawing/2014/main" id="{797A40F1-4F0B-79D1-B70F-EB0CA00B1C4A}"/>
              </a:ext>
            </a:extLst>
          </p:cNvPr>
          <p:cNvSpPr txBox="1"/>
          <p:nvPr/>
        </p:nvSpPr>
        <p:spPr>
          <a:xfrm>
            <a:off x="12773822" y="6985575"/>
            <a:ext cx="2345528" cy="646331"/>
          </a:xfrm>
          <a:prstGeom prst="rect">
            <a:avLst/>
          </a:prstGeom>
          <a:noFill/>
        </p:spPr>
        <p:txBody>
          <a:bodyPr wrap="square" rtlCol="0">
            <a:spAutoFit/>
          </a:bodyPr>
          <a:lstStyle/>
          <a:p>
            <a:r>
              <a:rPr lang="en-AU" dirty="0">
                <a:solidFill>
                  <a:schemeClr val="tx2">
                    <a:lumMod val="75000"/>
                  </a:schemeClr>
                </a:solidFill>
              </a:rPr>
              <a:t>Update QR code once your webpage is set up</a:t>
            </a:r>
            <a:endParaRPr lang="en-GB" dirty="0">
              <a:solidFill>
                <a:schemeClr val="tx2">
                  <a:lumMod val="75000"/>
                </a:schemeClr>
              </a:solidFill>
            </a:endParaRPr>
          </a:p>
        </p:txBody>
      </p:sp>
      <p:cxnSp>
        <p:nvCxnSpPr>
          <p:cNvPr id="34" name="Straight Arrow Connector 33">
            <a:extLst>
              <a:ext uri="{FF2B5EF4-FFF2-40B4-BE49-F238E27FC236}">
                <a16:creationId xmlns:a16="http://schemas.microsoft.com/office/drawing/2014/main" id="{980A48BA-36A3-D5D4-D401-37FB615441F8}"/>
              </a:ext>
            </a:extLst>
          </p:cNvPr>
          <p:cNvCxnSpPr>
            <a:stCxn id="33" idx="0"/>
          </p:cNvCxnSpPr>
          <p:nvPr/>
        </p:nvCxnSpPr>
        <p:spPr>
          <a:xfrm flipH="1" flipV="1">
            <a:off x="13842704" y="6480877"/>
            <a:ext cx="103882" cy="50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7963632-85FA-EBDA-C44E-613BCD4DB5B4}"/>
              </a:ext>
            </a:extLst>
          </p:cNvPr>
          <p:cNvPicPr>
            <a:picLocks noChangeAspect="1"/>
          </p:cNvPicPr>
          <p:nvPr/>
        </p:nvPicPr>
        <p:blipFill>
          <a:blip r:embed="rId2"/>
          <a:stretch>
            <a:fillRect/>
          </a:stretch>
        </p:blipFill>
        <p:spPr>
          <a:xfrm>
            <a:off x="1233487" y="3367472"/>
            <a:ext cx="3430588" cy="2282900"/>
          </a:xfrm>
          <a:prstGeom prst="rect">
            <a:avLst/>
          </a:prstGeom>
        </p:spPr>
      </p:pic>
      <p:pic>
        <p:nvPicPr>
          <p:cNvPr id="36" name="Picture 35">
            <a:extLst>
              <a:ext uri="{FF2B5EF4-FFF2-40B4-BE49-F238E27FC236}">
                <a16:creationId xmlns:a16="http://schemas.microsoft.com/office/drawing/2014/main" id="{A6304AA7-E9B1-C2E9-9ADC-8DAEA4082873}"/>
              </a:ext>
            </a:extLst>
          </p:cNvPr>
          <p:cNvPicPr>
            <a:picLocks noChangeAspect="1"/>
          </p:cNvPicPr>
          <p:nvPr/>
        </p:nvPicPr>
        <p:blipFill>
          <a:blip r:embed="rId3"/>
          <a:stretch>
            <a:fillRect/>
          </a:stretch>
        </p:blipFill>
        <p:spPr>
          <a:xfrm>
            <a:off x="5201997" y="3370532"/>
            <a:ext cx="3447493" cy="2302523"/>
          </a:xfrm>
          <a:prstGeom prst="rect">
            <a:avLst/>
          </a:prstGeom>
        </p:spPr>
      </p:pic>
      <p:pic>
        <p:nvPicPr>
          <p:cNvPr id="37" name="Picture 36">
            <a:extLst>
              <a:ext uri="{FF2B5EF4-FFF2-40B4-BE49-F238E27FC236}">
                <a16:creationId xmlns:a16="http://schemas.microsoft.com/office/drawing/2014/main" id="{E32B0E08-80CC-7658-1A02-BC869DF72226}"/>
              </a:ext>
            </a:extLst>
          </p:cNvPr>
          <p:cNvPicPr>
            <a:picLocks noChangeAspect="1"/>
          </p:cNvPicPr>
          <p:nvPr/>
        </p:nvPicPr>
        <p:blipFill>
          <a:blip r:embed="rId4"/>
          <a:stretch>
            <a:fillRect/>
          </a:stretch>
        </p:blipFill>
        <p:spPr>
          <a:xfrm>
            <a:off x="9137000" y="3387055"/>
            <a:ext cx="3451875" cy="2263317"/>
          </a:xfrm>
          <a:prstGeom prst="rect">
            <a:avLst/>
          </a:prstGeom>
        </p:spPr>
      </p:pic>
      <p:sp>
        <p:nvSpPr>
          <p:cNvPr id="38" name="Freeform 9">
            <a:extLst>
              <a:ext uri="{FF2B5EF4-FFF2-40B4-BE49-F238E27FC236}">
                <a16:creationId xmlns:a16="http://schemas.microsoft.com/office/drawing/2014/main" id="{A69B49DD-05FA-645B-6A9B-9840EADB4A68}"/>
              </a:ext>
            </a:extLst>
          </p:cNvPr>
          <p:cNvSpPr/>
          <p:nvPr/>
        </p:nvSpPr>
        <p:spPr>
          <a:xfrm>
            <a:off x="13047064" y="4507706"/>
            <a:ext cx="1864875" cy="1828800"/>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9" name="TextBox 33">
            <a:extLst>
              <a:ext uri="{FF2B5EF4-FFF2-40B4-BE49-F238E27FC236}">
                <a16:creationId xmlns:a16="http://schemas.microsoft.com/office/drawing/2014/main" id="{2CC467CC-01B7-11D6-A634-0DDA57F54AF5}"/>
              </a:ext>
            </a:extLst>
          </p:cNvPr>
          <p:cNvSpPr txBox="1"/>
          <p:nvPr/>
        </p:nvSpPr>
        <p:spPr>
          <a:xfrm rot="16200000">
            <a:off x="12141475" y="5130760"/>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40" name="TextBox 34">
            <a:extLst>
              <a:ext uri="{FF2B5EF4-FFF2-40B4-BE49-F238E27FC236}">
                <a16:creationId xmlns:a16="http://schemas.microsoft.com/office/drawing/2014/main" id="{0D691A19-C518-7CB2-6146-16692550DCE9}"/>
              </a:ext>
            </a:extLst>
          </p:cNvPr>
          <p:cNvSpPr txBox="1"/>
          <p:nvPr/>
        </p:nvSpPr>
        <p:spPr>
          <a:xfrm>
            <a:off x="12893675" y="4355306"/>
            <a:ext cx="1892070" cy="181012"/>
          </a:xfrm>
          <a:prstGeom prst="rect">
            <a:avLst/>
          </a:prstGeom>
        </p:spPr>
        <p:txBody>
          <a:bodyPr wrap="square" lIns="0" tIns="0" rIns="0" bIns="0" rtlCol="0" anchor="t">
            <a:spAutoFit/>
          </a:bodyPr>
          <a:lstStyle/>
          <a:p>
            <a:pPr>
              <a:lnSpc>
                <a:spcPts val="1364"/>
              </a:lnSpc>
            </a:pPr>
            <a:r>
              <a:rPr lang="en-US" sz="1400" dirty="0">
                <a:latin typeface="Canva Sans Bold"/>
              </a:rPr>
              <a:t>For more information</a:t>
            </a:r>
          </a:p>
        </p:txBody>
      </p:sp>
      <p:sp>
        <p:nvSpPr>
          <p:cNvPr id="41" name="Freeform 23">
            <a:extLst>
              <a:ext uri="{FF2B5EF4-FFF2-40B4-BE49-F238E27FC236}">
                <a16:creationId xmlns:a16="http://schemas.microsoft.com/office/drawing/2014/main" id="{42358196-27C4-04BC-4C78-062B8377A101}"/>
              </a:ext>
            </a:extLst>
          </p:cNvPr>
          <p:cNvSpPr/>
          <p:nvPr/>
        </p:nvSpPr>
        <p:spPr>
          <a:xfrm>
            <a:off x="8030050" y="3090614"/>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2" name="Freeform 23">
            <a:extLst>
              <a:ext uri="{FF2B5EF4-FFF2-40B4-BE49-F238E27FC236}">
                <a16:creationId xmlns:a16="http://schemas.microsoft.com/office/drawing/2014/main" id="{7797B5F3-2D6C-9373-420F-249EBB2CBFAB}"/>
              </a:ext>
            </a:extLst>
          </p:cNvPr>
          <p:cNvSpPr/>
          <p:nvPr/>
        </p:nvSpPr>
        <p:spPr>
          <a:xfrm>
            <a:off x="3991450" y="3059906"/>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3" name="Freeform 26">
            <a:extLst>
              <a:ext uri="{FF2B5EF4-FFF2-40B4-BE49-F238E27FC236}">
                <a16:creationId xmlns:a16="http://schemas.microsoft.com/office/drawing/2014/main" id="{A9E77A9F-BEB4-EAE5-FA62-6576BC178DD0}"/>
              </a:ext>
            </a:extLst>
          </p:cNvPr>
          <p:cNvSpPr/>
          <p:nvPr/>
        </p:nvSpPr>
        <p:spPr>
          <a:xfrm>
            <a:off x="12210476" y="3068265"/>
            <a:ext cx="752339" cy="906041"/>
          </a:xfrm>
          <a:custGeom>
            <a:avLst/>
            <a:gdLst/>
            <a:ahLst/>
            <a:cxnLst/>
            <a:rect l="l" t="t" r="r" b="b"/>
            <a:pathLst>
              <a:path w="570026" h="757510">
                <a:moveTo>
                  <a:pt x="0" y="0"/>
                </a:moveTo>
                <a:lnTo>
                  <a:pt x="570026" y="0"/>
                </a:lnTo>
                <a:lnTo>
                  <a:pt x="570026" y="757510"/>
                </a:lnTo>
                <a:lnTo>
                  <a:pt x="0" y="7575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44" name="Picture 43">
            <a:extLst>
              <a:ext uri="{FF2B5EF4-FFF2-40B4-BE49-F238E27FC236}">
                <a16:creationId xmlns:a16="http://schemas.microsoft.com/office/drawing/2014/main" id="{B76AD920-8A24-DBE9-1083-D59304981E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10196" y="9309238"/>
            <a:ext cx="2973683" cy="907499"/>
          </a:xfrm>
          <a:prstGeom prst="rect">
            <a:avLst/>
          </a:prstGeom>
        </p:spPr>
      </p:pic>
      <p:sp>
        <p:nvSpPr>
          <p:cNvPr id="45" name="Rectangle 44">
            <a:extLst>
              <a:ext uri="{FF2B5EF4-FFF2-40B4-BE49-F238E27FC236}">
                <a16:creationId xmlns:a16="http://schemas.microsoft.com/office/drawing/2014/main" id="{D4029EDF-601B-E104-260E-DAF776D30001}"/>
              </a:ext>
            </a:extLst>
          </p:cNvPr>
          <p:cNvSpPr/>
          <p:nvPr/>
        </p:nvSpPr>
        <p:spPr>
          <a:xfrm>
            <a:off x="11714484" y="9309238"/>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CDEF8D08-E39B-E530-E43A-4C5292DF3D51}"/>
              </a:ext>
            </a:extLst>
          </p:cNvPr>
          <p:cNvSpPr txBox="1"/>
          <p:nvPr/>
        </p:nvSpPr>
        <p:spPr>
          <a:xfrm>
            <a:off x="12168781" y="9625159"/>
            <a:ext cx="1973489" cy="338554"/>
          </a:xfrm>
          <a:prstGeom prst="rect">
            <a:avLst/>
          </a:prstGeom>
          <a:noFill/>
        </p:spPr>
        <p:txBody>
          <a:bodyPr wrap="none" rtlCol="0">
            <a:spAutoFit/>
          </a:bodyPr>
          <a:lstStyle/>
          <a:p>
            <a:r>
              <a:rPr lang="en-AU" sz="1600" dirty="0"/>
              <a:t>Insert your logo here </a:t>
            </a:r>
            <a:endParaRPr lang="en-GB" sz="1600" dirty="0"/>
          </a:p>
        </p:txBody>
      </p:sp>
      <p:sp>
        <p:nvSpPr>
          <p:cNvPr id="47" name="Freeform 3">
            <a:extLst>
              <a:ext uri="{FF2B5EF4-FFF2-40B4-BE49-F238E27FC236}">
                <a16:creationId xmlns:a16="http://schemas.microsoft.com/office/drawing/2014/main" id="{ED5F0DFE-310B-5997-FA40-E17B594F34F7}"/>
              </a:ext>
            </a:extLst>
          </p:cNvPr>
          <p:cNvSpPr/>
          <p:nvPr/>
        </p:nvSpPr>
        <p:spPr>
          <a:xfrm>
            <a:off x="1243647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12"/>
            <a:stretch>
              <a:fillRect b="-34051"/>
            </a:stretch>
          </a:blipFill>
        </p:spPr>
      </p:sp>
      <p:sp>
        <p:nvSpPr>
          <p:cNvPr id="48" name="TextBox 47">
            <a:extLst>
              <a:ext uri="{FF2B5EF4-FFF2-40B4-BE49-F238E27FC236}">
                <a16:creationId xmlns:a16="http://schemas.microsoft.com/office/drawing/2014/main" id="{783E7ADB-2ABF-05C5-D63E-B1C66AD968A4}"/>
              </a:ext>
            </a:extLst>
          </p:cNvPr>
          <p:cNvSpPr txBox="1"/>
          <p:nvPr/>
        </p:nvSpPr>
        <p:spPr>
          <a:xfrm>
            <a:off x="13028635" y="2156020"/>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5</a:t>
            </a:r>
          </a:p>
        </p:txBody>
      </p:sp>
      <p:grpSp>
        <p:nvGrpSpPr>
          <p:cNvPr id="49" name="Group 48">
            <a:extLst>
              <a:ext uri="{FF2B5EF4-FFF2-40B4-BE49-F238E27FC236}">
                <a16:creationId xmlns:a16="http://schemas.microsoft.com/office/drawing/2014/main" id="{EF468D1D-7FF1-4C53-0778-CF57FA978851}"/>
              </a:ext>
            </a:extLst>
          </p:cNvPr>
          <p:cNvGrpSpPr/>
          <p:nvPr/>
        </p:nvGrpSpPr>
        <p:grpSpPr>
          <a:xfrm>
            <a:off x="12083342" y="1295052"/>
            <a:ext cx="617499" cy="1813173"/>
            <a:chOff x="12083342" y="1890876"/>
            <a:chExt cx="617499" cy="1813173"/>
          </a:xfrm>
        </p:grpSpPr>
        <p:sp>
          <p:nvSpPr>
            <p:cNvPr id="50" name="TextBox 25">
              <a:extLst>
                <a:ext uri="{FF2B5EF4-FFF2-40B4-BE49-F238E27FC236}">
                  <a16:creationId xmlns:a16="http://schemas.microsoft.com/office/drawing/2014/main" id="{A8EEDB1A-9E84-EC76-5EB1-E23DCBEA080E}"/>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1" name="TextBox 26">
              <a:extLst>
                <a:ext uri="{FF2B5EF4-FFF2-40B4-BE49-F238E27FC236}">
                  <a16:creationId xmlns:a16="http://schemas.microsoft.com/office/drawing/2014/main" id="{A0A65974-8F67-EFB2-31A4-CF174560EF3B}"/>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52" name="TextBox 27">
              <a:extLst>
                <a:ext uri="{FF2B5EF4-FFF2-40B4-BE49-F238E27FC236}">
                  <a16:creationId xmlns:a16="http://schemas.microsoft.com/office/drawing/2014/main" id="{047772D8-2932-FDF8-04C0-57AAA0BCDF87}"/>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3" name="TextBox 28">
              <a:extLst>
                <a:ext uri="{FF2B5EF4-FFF2-40B4-BE49-F238E27FC236}">
                  <a16:creationId xmlns:a16="http://schemas.microsoft.com/office/drawing/2014/main" id="{A552D493-9790-B88A-AFC2-C3B1606FDFEE}"/>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4" name="TextBox 29">
              <a:extLst>
                <a:ext uri="{FF2B5EF4-FFF2-40B4-BE49-F238E27FC236}">
                  <a16:creationId xmlns:a16="http://schemas.microsoft.com/office/drawing/2014/main" id="{19213C8B-811B-87E3-448D-43898CAC41CB}"/>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55" name="TextBox 30">
              <a:extLst>
                <a:ext uri="{FF2B5EF4-FFF2-40B4-BE49-F238E27FC236}">
                  <a16:creationId xmlns:a16="http://schemas.microsoft.com/office/drawing/2014/main" id="{0023CE8B-F30E-DE3F-8697-E38B837E5CF2}"/>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56" name="TextBox 31">
              <a:extLst>
                <a:ext uri="{FF2B5EF4-FFF2-40B4-BE49-F238E27FC236}">
                  <a16:creationId xmlns:a16="http://schemas.microsoft.com/office/drawing/2014/main" id="{07ACBCBD-C3B8-5F75-EEB1-E0CF449A18D4}"/>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57" name="TextBox 32">
              <a:extLst>
                <a:ext uri="{FF2B5EF4-FFF2-40B4-BE49-F238E27FC236}">
                  <a16:creationId xmlns:a16="http://schemas.microsoft.com/office/drawing/2014/main" id="{6821BAC4-6B29-FECF-4D76-ED5A3D2DE418}"/>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8" name="TextBox 33">
              <a:extLst>
                <a:ext uri="{FF2B5EF4-FFF2-40B4-BE49-F238E27FC236}">
                  <a16:creationId xmlns:a16="http://schemas.microsoft.com/office/drawing/2014/main" id="{DB31668F-487F-C140-6691-B9A80FBB4B5B}"/>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9" name="TextBox 34">
              <a:extLst>
                <a:ext uri="{FF2B5EF4-FFF2-40B4-BE49-F238E27FC236}">
                  <a16:creationId xmlns:a16="http://schemas.microsoft.com/office/drawing/2014/main" id="{F19BEED0-A4E4-AB55-96E5-58F961CA62C6}"/>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0" name="TextBox 35">
              <a:extLst>
                <a:ext uri="{FF2B5EF4-FFF2-40B4-BE49-F238E27FC236}">
                  <a16:creationId xmlns:a16="http://schemas.microsoft.com/office/drawing/2014/main" id="{CA41C9DD-3136-8AFC-64F2-042F666AC46C}"/>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1" name="TextBox 36">
              <a:extLst>
                <a:ext uri="{FF2B5EF4-FFF2-40B4-BE49-F238E27FC236}">
                  <a16:creationId xmlns:a16="http://schemas.microsoft.com/office/drawing/2014/main" id="{00638EF1-13D0-6A53-4509-5BC5C0949590}"/>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2" name="TextBox 37">
              <a:extLst>
                <a:ext uri="{FF2B5EF4-FFF2-40B4-BE49-F238E27FC236}">
                  <a16:creationId xmlns:a16="http://schemas.microsoft.com/office/drawing/2014/main" id="{399EE680-4486-6080-B077-2436E73677E5}"/>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3" name="TextBox 38">
              <a:extLst>
                <a:ext uri="{FF2B5EF4-FFF2-40B4-BE49-F238E27FC236}">
                  <a16:creationId xmlns:a16="http://schemas.microsoft.com/office/drawing/2014/main" id="{B6532768-FB8E-32F8-7EFE-821C094ED7BA}"/>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Tree>
    <p:extLst>
      <p:ext uri="{BB962C8B-B14F-4D97-AF65-F5344CB8AC3E}">
        <p14:creationId xmlns:p14="http://schemas.microsoft.com/office/powerpoint/2010/main" val="458599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1226</Words>
  <Application>Microsoft Office PowerPoint</Application>
  <PresentationFormat>Custom</PresentationFormat>
  <Paragraphs>184</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Montserrat Bold</vt:lpstr>
      <vt:lpstr>Canva Sans Italics</vt:lpstr>
      <vt:lpstr>Canva Sans</vt:lpstr>
      <vt:lpstr>Arial</vt:lpstr>
      <vt:lpstr>Canva Sans Medium</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Geetha Ortac</dc:creator>
  <cp:lastModifiedBy>Geetha Ortac</cp:lastModifiedBy>
  <cp:revision>9</cp:revision>
  <dcterms:created xsi:type="dcterms:W3CDTF">2006-08-16T00:00:00Z</dcterms:created>
  <dcterms:modified xsi:type="dcterms:W3CDTF">2023-06-26T01:33:54Z</dcterms:modified>
  <dc:identifier>DAFl2AnlBi4</dc:identifier>
</cp:coreProperties>
</file>